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5" r:id="rId1"/>
    <p:sldMasterId id="2147483657" r:id="rId2"/>
  </p:sldMasterIdLst>
  <p:sldIdLst>
    <p:sldId id="256" r:id="rId3"/>
    <p:sldId id="257" r:id="rId4"/>
    <p:sldId id="258" r:id="rId5"/>
    <p:sldId id="284" r:id="rId6"/>
    <p:sldId id="285" r:id="rId7"/>
    <p:sldId id="286" r:id="rId8"/>
    <p:sldId id="287" r:id="rId9"/>
    <p:sldId id="259" r:id="rId10"/>
    <p:sldId id="281" r:id="rId11"/>
    <p:sldId id="282" r:id="rId12"/>
    <p:sldId id="260" r:id="rId13"/>
    <p:sldId id="261" r:id="rId14"/>
    <p:sldId id="262" r:id="rId15"/>
    <p:sldId id="263" r:id="rId16"/>
    <p:sldId id="264" r:id="rId17"/>
    <p:sldId id="265" r:id="rId18"/>
    <p:sldId id="266" r:id="rId19"/>
    <p:sldId id="267" r:id="rId20"/>
    <p:sldId id="268" r:id="rId21"/>
    <p:sldId id="269" r:id="rId22"/>
    <p:sldId id="270" r:id="rId23"/>
    <p:sldId id="283" r:id="rId24"/>
    <p:sldId id="271" r:id="rId25"/>
    <p:sldId id="272" r:id="rId26"/>
    <p:sldId id="280" r:id="rId27"/>
    <p:sldId id="273" r:id="rId28"/>
    <p:sldId id="274" r:id="rId29"/>
    <p:sldId id="275" r:id="rId30"/>
    <p:sldId id="276" r:id="rId31"/>
    <p:sldId id="279" r:id="rId32"/>
    <p:sldId id="277" r:id="rId33"/>
    <p:sldId id="278" r:id="rId34"/>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8" d="100"/>
          <a:sy n="38" d="100"/>
        </p:scale>
        <p:origin x="-1350"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32770" name="Group 2"/>
          <p:cNvGrpSpPr>
            <a:grpSpLocks/>
          </p:cNvGrpSpPr>
          <p:nvPr/>
        </p:nvGrpSpPr>
        <p:grpSpPr bwMode="auto">
          <a:xfrm>
            <a:off x="0" y="927100"/>
            <a:ext cx="8991600" cy="4495800"/>
            <a:chOff x="0" y="584"/>
            <a:chExt cx="5664" cy="2832"/>
          </a:xfrm>
        </p:grpSpPr>
        <p:sp>
          <p:nvSpPr>
            <p:cNvPr id="32771" name="AutoShape 3"/>
            <p:cNvSpPr>
              <a:spLocks noChangeArrowheads="1"/>
            </p:cNvSpPr>
            <p:nvPr userDrawn="1"/>
          </p:nvSpPr>
          <p:spPr bwMode="auto">
            <a:xfrm>
              <a:off x="432" y="1304"/>
              <a:ext cx="4656" cy="2112"/>
            </a:xfrm>
            <a:prstGeom prst="roundRect">
              <a:avLst>
                <a:gd name="adj" fmla="val 16667"/>
              </a:avLst>
            </a:prstGeom>
            <a:noFill/>
            <a:ln w="50800">
              <a:solidFill>
                <a:schemeClr val="bg2"/>
              </a:solidFill>
              <a:round/>
              <a:headEnd/>
              <a:tailEnd/>
            </a:ln>
            <a:effectLst/>
          </p:spPr>
          <p:txBody>
            <a:bodyPr wrap="none" anchor="ctr"/>
            <a:lstStyle/>
            <a:p>
              <a:pPr algn="ctr"/>
              <a:endParaRPr lang="el-GR" sz="2400">
                <a:latin typeface="Times New Roman" pitchFamily="18" charset="0"/>
              </a:endParaRPr>
            </a:p>
          </p:txBody>
        </p:sp>
        <p:sp>
          <p:nvSpPr>
            <p:cNvPr id="32772" name="Rectangle 4"/>
            <p:cNvSpPr>
              <a:spLocks noChangeArrowheads="1"/>
            </p:cNvSpPr>
            <p:nvPr userDrawn="1"/>
          </p:nvSpPr>
          <p:spPr bwMode="blackWhite">
            <a:xfrm>
              <a:off x="144" y="584"/>
              <a:ext cx="4512" cy="624"/>
            </a:xfrm>
            <a:prstGeom prst="rect">
              <a:avLst/>
            </a:prstGeom>
            <a:solidFill>
              <a:schemeClr val="bg1"/>
            </a:solidFill>
            <a:ln w="57150">
              <a:solidFill>
                <a:schemeClr val="bg2"/>
              </a:solidFill>
              <a:miter lim="800000"/>
              <a:headEnd/>
              <a:tailEnd/>
            </a:ln>
            <a:effectLst/>
          </p:spPr>
          <p:txBody>
            <a:bodyPr wrap="none" anchor="ctr"/>
            <a:lstStyle/>
            <a:p>
              <a:pPr algn="ctr"/>
              <a:endParaRPr lang="el-GR" sz="2400">
                <a:latin typeface="Times New Roman" pitchFamily="18" charset="0"/>
              </a:endParaRPr>
            </a:p>
          </p:txBody>
        </p:sp>
        <p:sp>
          <p:nvSpPr>
            <p:cNvPr id="32773" name="AutoShape 5"/>
            <p:cNvSpPr>
              <a:spLocks noChangeArrowheads="1"/>
            </p:cNvSpPr>
            <p:nvPr userDrawn="1"/>
          </p:nvSpPr>
          <p:spPr bwMode="blackWhite">
            <a:xfrm>
              <a:off x="0" y="872"/>
              <a:ext cx="5664" cy="1152"/>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4416" y="0"/>
                </a:cxn>
                <a:cxn ang="0">
                  <a:pos x="4917" y="500"/>
                </a:cxn>
                <a:cxn ang="0">
                  <a:pos x="4417" y="1000"/>
                </a:cxn>
                <a:cxn ang="0">
                  <a:pos x="0" y="1000"/>
                </a:cxn>
              </a:cxnLst>
              <a:rect l="T0" t="T1" r="T2" b="T3"/>
              <a:pathLst>
                <a:path w="4917" h="1000">
                  <a:moveTo>
                    <a:pt x="0" y="0"/>
                  </a:moveTo>
                  <a:lnTo>
                    <a:pt x="4416" y="0"/>
                  </a:lnTo>
                  <a:cubicBezTo>
                    <a:pt x="4693" y="0"/>
                    <a:pt x="4917" y="223"/>
                    <a:pt x="4917" y="500"/>
                  </a:cubicBezTo>
                  <a:cubicBezTo>
                    <a:pt x="4917" y="776"/>
                    <a:pt x="4693" y="999"/>
                    <a:pt x="4417" y="1000"/>
                  </a:cubicBezTo>
                  <a:lnTo>
                    <a:pt x="0" y="1000"/>
                  </a:lnTo>
                  <a:close/>
                </a:path>
              </a:pathLst>
            </a:custGeom>
            <a:solidFill>
              <a:schemeClr val="folHlink"/>
            </a:solidFill>
            <a:ln w="9525">
              <a:noFill/>
              <a:miter lim="800000"/>
              <a:headEnd/>
              <a:tailEnd/>
            </a:ln>
          </p:spPr>
          <p:txBody>
            <a:bodyPr/>
            <a:lstStyle/>
            <a:p>
              <a:endParaRPr lang="el-GR" sz="2400">
                <a:latin typeface="Times New Roman" pitchFamily="18" charset="0"/>
              </a:endParaRPr>
            </a:p>
          </p:txBody>
        </p:sp>
        <p:sp>
          <p:nvSpPr>
            <p:cNvPr id="32774" name="Line 6"/>
            <p:cNvSpPr>
              <a:spLocks noChangeShapeType="1"/>
            </p:cNvSpPr>
            <p:nvPr userDrawn="1"/>
          </p:nvSpPr>
          <p:spPr bwMode="auto">
            <a:xfrm>
              <a:off x="0" y="1928"/>
              <a:ext cx="5232" cy="0"/>
            </a:xfrm>
            <a:prstGeom prst="line">
              <a:avLst/>
            </a:prstGeom>
            <a:noFill/>
            <a:ln w="50800">
              <a:solidFill>
                <a:schemeClr val="bg1"/>
              </a:solidFill>
              <a:round/>
              <a:headEnd/>
              <a:tailEnd/>
            </a:ln>
            <a:effectLst/>
          </p:spPr>
          <p:txBody>
            <a:bodyPr/>
            <a:lstStyle/>
            <a:p>
              <a:endParaRPr lang="el-GR"/>
            </a:p>
          </p:txBody>
        </p:sp>
      </p:grpSp>
      <p:sp>
        <p:nvSpPr>
          <p:cNvPr id="32775" name="Rectangle 7"/>
          <p:cNvSpPr>
            <a:spLocks noGrp="1" noChangeArrowheads="1"/>
          </p:cNvSpPr>
          <p:nvPr>
            <p:ph type="ctrTitle"/>
          </p:nvPr>
        </p:nvSpPr>
        <p:spPr>
          <a:xfrm>
            <a:off x="228600" y="1427163"/>
            <a:ext cx="8077200" cy="1609725"/>
          </a:xfrm>
        </p:spPr>
        <p:txBody>
          <a:bodyPr/>
          <a:lstStyle>
            <a:lvl1pPr>
              <a:defRPr sz="4600"/>
            </a:lvl1pPr>
          </a:lstStyle>
          <a:p>
            <a:r>
              <a:rPr lang="el-GR"/>
              <a:t>Κάντε κλικ για επεξεργασία του τίτλου</a:t>
            </a:r>
          </a:p>
        </p:txBody>
      </p:sp>
      <p:sp>
        <p:nvSpPr>
          <p:cNvPr id="32776" name="Rectangle 8"/>
          <p:cNvSpPr>
            <a:spLocks noGrp="1" noChangeArrowheads="1"/>
          </p:cNvSpPr>
          <p:nvPr>
            <p:ph type="subTitle" idx="1"/>
          </p:nvPr>
        </p:nvSpPr>
        <p:spPr>
          <a:xfrm>
            <a:off x="1066800" y="3441700"/>
            <a:ext cx="6629400" cy="1676400"/>
          </a:xfrm>
        </p:spPr>
        <p:txBody>
          <a:bodyPr/>
          <a:lstStyle>
            <a:lvl1pPr marL="0" indent="0">
              <a:buFont typeface="Wingdings" pitchFamily="2" charset="2"/>
              <a:buNone/>
              <a:defRPr/>
            </a:lvl1pPr>
          </a:lstStyle>
          <a:p>
            <a:r>
              <a:rPr lang="el-GR"/>
              <a:t>Κάντε κλικ για να επεξεργαστείτε τον υπότιτλο του υποδείγματος</a:t>
            </a:r>
          </a:p>
        </p:txBody>
      </p:sp>
      <p:sp>
        <p:nvSpPr>
          <p:cNvPr id="32777" name="Rectangle 9"/>
          <p:cNvSpPr>
            <a:spLocks noGrp="1" noChangeArrowheads="1"/>
          </p:cNvSpPr>
          <p:nvPr>
            <p:ph type="dt" sz="half" idx="2"/>
          </p:nvPr>
        </p:nvSpPr>
        <p:spPr>
          <a:xfrm>
            <a:off x="457200" y="6248400"/>
            <a:ext cx="2133600" cy="471488"/>
          </a:xfrm>
        </p:spPr>
        <p:txBody>
          <a:bodyPr/>
          <a:lstStyle>
            <a:lvl1pPr>
              <a:defRPr/>
            </a:lvl1pPr>
          </a:lstStyle>
          <a:p>
            <a:endParaRPr lang="el-GR"/>
          </a:p>
        </p:txBody>
      </p:sp>
      <p:sp>
        <p:nvSpPr>
          <p:cNvPr id="32778" name="Rectangle 10"/>
          <p:cNvSpPr>
            <a:spLocks noGrp="1" noChangeArrowheads="1"/>
          </p:cNvSpPr>
          <p:nvPr>
            <p:ph type="ftr" sz="quarter" idx="3"/>
          </p:nvPr>
        </p:nvSpPr>
        <p:spPr>
          <a:xfrm>
            <a:off x="3124200" y="6253163"/>
            <a:ext cx="2895600" cy="457200"/>
          </a:xfrm>
        </p:spPr>
        <p:txBody>
          <a:bodyPr/>
          <a:lstStyle>
            <a:lvl1pPr>
              <a:defRPr/>
            </a:lvl1pPr>
          </a:lstStyle>
          <a:p>
            <a:endParaRPr lang="el-GR"/>
          </a:p>
        </p:txBody>
      </p:sp>
      <p:sp>
        <p:nvSpPr>
          <p:cNvPr id="32779" name="Rectangle 11"/>
          <p:cNvSpPr>
            <a:spLocks noGrp="1" noChangeArrowheads="1"/>
          </p:cNvSpPr>
          <p:nvPr>
            <p:ph type="sldNum" sz="quarter" idx="4"/>
          </p:nvPr>
        </p:nvSpPr>
        <p:spPr>
          <a:xfrm>
            <a:off x="6553200" y="6248400"/>
            <a:ext cx="2133600" cy="471488"/>
          </a:xfrm>
        </p:spPr>
        <p:txBody>
          <a:bodyPr/>
          <a:lstStyle>
            <a:lvl1pPr>
              <a:defRPr/>
            </a:lvl1pPr>
          </a:lstStyle>
          <a:p>
            <a:fld id="{8E77A1BE-1A69-4EAE-9CB4-FE2BBF08AAB1}" type="slidenum">
              <a:rPr lang="el-GR"/>
              <a:pPr/>
              <a:t>‹#›</a:t>
            </a:fld>
            <a:endParaRPr lang="el-GR"/>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F4336822-44A9-42B7-B7DC-9604DC224BC3}" type="slidenum">
              <a:rPr lang="el-GR"/>
              <a:pPr/>
              <a:t>‹#›</a:t>
            </a:fld>
            <a:endParaRPr lang="el-GR"/>
          </a:p>
        </p:txBody>
      </p:sp>
    </p:spTree>
  </p:cSld>
  <p:clrMapOvr>
    <a:masterClrMapping/>
  </p:clrMapOvr>
  <p:transition>
    <p:blinds/>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450013" y="228600"/>
            <a:ext cx="2084387" cy="5791200"/>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195263" y="228600"/>
            <a:ext cx="6102350" cy="5791200"/>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E454C03A-59B2-4A56-96C0-C803AB80CB1E}" type="slidenum">
              <a:rPr lang="el-GR"/>
              <a:pPr/>
              <a:t>‹#›</a:t>
            </a:fld>
            <a:endParaRPr lang="el-GR"/>
          </a:p>
        </p:txBody>
      </p:sp>
    </p:spTree>
  </p:cSld>
  <p:clrMapOvr>
    <a:masterClrMapping/>
  </p:clrMapOvr>
  <p:transition>
    <p:blinds/>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Τίτλος και Διάγραμμα ή Οργανόγραμμα">
    <p:spTree>
      <p:nvGrpSpPr>
        <p:cNvPr id="1" name=""/>
        <p:cNvGrpSpPr/>
        <p:nvPr/>
      </p:nvGrpSpPr>
      <p:grpSpPr>
        <a:xfrm>
          <a:off x="0" y="0"/>
          <a:ext cx="0" cy="0"/>
          <a:chOff x="0" y="0"/>
          <a:chExt cx="0" cy="0"/>
        </a:xfrm>
      </p:grpSpPr>
      <p:sp>
        <p:nvSpPr>
          <p:cNvPr id="2" name="1 - Τίτλος"/>
          <p:cNvSpPr>
            <a:spLocks noGrp="1"/>
          </p:cNvSpPr>
          <p:nvPr>
            <p:ph type="title"/>
          </p:nvPr>
        </p:nvSpPr>
        <p:spPr>
          <a:xfrm>
            <a:off x="195263" y="228600"/>
            <a:ext cx="8015287" cy="914400"/>
          </a:xfrm>
        </p:spPr>
        <p:txBody>
          <a:bodyPr/>
          <a:lstStyle/>
          <a:p>
            <a:r>
              <a:rPr lang="el-GR" smtClean="0"/>
              <a:t>Kλικ για επεξεργασία του τίτλου</a:t>
            </a:r>
            <a:endParaRPr lang="el-GR"/>
          </a:p>
        </p:txBody>
      </p:sp>
      <p:sp>
        <p:nvSpPr>
          <p:cNvPr id="3" name="2 - Θέση SmartArt"/>
          <p:cNvSpPr>
            <a:spLocks noGrp="1"/>
          </p:cNvSpPr>
          <p:nvPr>
            <p:ph type="dgm" idx="1"/>
          </p:nvPr>
        </p:nvSpPr>
        <p:spPr>
          <a:xfrm>
            <a:off x="609600" y="1600200"/>
            <a:ext cx="7924800" cy="4419600"/>
          </a:xfrm>
        </p:spPr>
        <p:txBody>
          <a:bodyPr/>
          <a:lstStyle/>
          <a:p>
            <a:endParaRPr lang="el-GR"/>
          </a:p>
        </p:txBody>
      </p:sp>
      <p:sp>
        <p:nvSpPr>
          <p:cNvPr id="4" name="3 - Θέση ημερομηνίας"/>
          <p:cNvSpPr>
            <a:spLocks noGrp="1"/>
          </p:cNvSpPr>
          <p:nvPr>
            <p:ph type="dt" sz="half" idx="10"/>
          </p:nvPr>
        </p:nvSpPr>
        <p:spPr>
          <a:xfrm>
            <a:off x="457200" y="6248400"/>
            <a:ext cx="2133600" cy="457200"/>
          </a:xfrm>
        </p:spPr>
        <p:txBody>
          <a:bodyPr/>
          <a:lstStyle>
            <a:lvl1pPr>
              <a:defRPr/>
            </a:lvl1pPr>
          </a:lstStyle>
          <a:p>
            <a:endParaRPr lang="el-GR"/>
          </a:p>
        </p:txBody>
      </p:sp>
      <p:sp>
        <p:nvSpPr>
          <p:cNvPr id="5" name="4 - Θέση υποσέλιδου"/>
          <p:cNvSpPr>
            <a:spLocks noGrp="1"/>
          </p:cNvSpPr>
          <p:nvPr>
            <p:ph type="ftr" sz="quarter" idx="11"/>
          </p:nvPr>
        </p:nvSpPr>
        <p:spPr>
          <a:xfrm>
            <a:off x="3124200" y="6248400"/>
            <a:ext cx="2895600" cy="457200"/>
          </a:xfrm>
        </p:spPr>
        <p:txBody>
          <a:bodyPr/>
          <a:lstStyle>
            <a:lvl1pPr>
              <a:defRPr/>
            </a:lvl1pPr>
          </a:lstStyle>
          <a:p>
            <a:endParaRPr lang="el-GR"/>
          </a:p>
        </p:txBody>
      </p:sp>
      <p:sp>
        <p:nvSpPr>
          <p:cNvPr id="6" name="5 - Θέση αριθμού διαφάνειας"/>
          <p:cNvSpPr>
            <a:spLocks noGrp="1"/>
          </p:cNvSpPr>
          <p:nvPr>
            <p:ph type="sldNum" sz="quarter" idx="12"/>
          </p:nvPr>
        </p:nvSpPr>
        <p:spPr>
          <a:xfrm>
            <a:off x="6553200" y="6248400"/>
            <a:ext cx="2133600" cy="457200"/>
          </a:xfrm>
        </p:spPr>
        <p:txBody>
          <a:bodyPr/>
          <a:lstStyle>
            <a:lvl1pPr>
              <a:defRPr/>
            </a:lvl1pPr>
          </a:lstStyle>
          <a:p>
            <a:fld id="{32159E4D-6CE0-4A17-B47A-D8324CD166CA}" type="slidenum">
              <a:rPr lang="el-GR"/>
              <a:pPr/>
              <a:t>‹#›</a:t>
            </a:fld>
            <a:endParaRPr lang="el-GR"/>
          </a:p>
        </p:txBody>
      </p:sp>
    </p:spTree>
  </p:cSld>
  <p:clrMapOvr>
    <a:masterClrMapping/>
  </p:clrMapOvr>
  <p:transition>
    <p:blinds/>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35842" name="Group 2"/>
          <p:cNvGrpSpPr>
            <a:grpSpLocks/>
          </p:cNvGrpSpPr>
          <p:nvPr/>
        </p:nvGrpSpPr>
        <p:grpSpPr bwMode="auto">
          <a:xfrm>
            <a:off x="0" y="0"/>
            <a:ext cx="9159875" cy="6858000"/>
            <a:chOff x="0" y="0"/>
            <a:chExt cx="5770" cy="4320"/>
          </a:xfrm>
        </p:grpSpPr>
        <p:sp>
          <p:nvSpPr>
            <p:cNvPr id="35843"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endParaRPr lang="el-GR"/>
            </a:p>
          </p:txBody>
        </p:sp>
        <p:sp>
          <p:nvSpPr>
            <p:cNvPr id="35844"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5845"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5846"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a:effectLst/>
          </p:spPr>
          <p:txBody>
            <a:bodyPr wrap="none" anchor="ctr"/>
            <a:lstStyle/>
            <a:p>
              <a:endParaRPr lang="el-GR"/>
            </a:p>
          </p:txBody>
        </p:sp>
        <p:sp>
          <p:nvSpPr>
            <p:cNvPr id="35847"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l-GR"/>
            </a:p>
          </p:txBody>
        </p:sp>
        <p:sp>
          <p:nvSpPr>
            <p:cNvPr id="35848"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l-GR"/>
            </a:p>
          </p:txBody>
        </p:sp>
        <p:sp>
          <p:nvSpPr>
            <p:cNvPr id="35849"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endParaRPr lang="el-GR"/>
            </a:p>
          </p:txBody>
        </p:sp>
        <p:sp>
          <p:nvSpPr>
            <p:cNvPr id="35850"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endParaRPr lang="el-GR"/>
            </a:p>
          </p:txBody>
        </p:sp>
        <p:sp>
          <p:nvSpPr>
            <p:cNvPr id="35851"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l-GR"/>
            </a:p>
          </p:txBody>
        </p:sp>
        <p:sp>
          <p:nvSpPr>
            <p:cNvPr id="35852"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5853"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a:effectLst/>
          </p:spPr>
          <p:txBody>
            <a:bodyPr wrap="none" anchor="ctr"/>
            <a:lstStyle/>
            <a:p>
              <a:endParaRPr lang="el-GR"/>
            </a:p>
          </p:txBody>
        </p:sp>
        <p:sp>
          <p:nvSpPr>
            <p:cNvPr id="35854"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a:effectLst/>
          </p:spPr>
          <p:txBody>
            <a:bodyPr wrap="none" anchor="ctr"/>
            <a:lstStyle/>
            <a:p>
              <a:endParaRPr lang="el-GR"/>
            </a:p>
          </p:txBody>
        </p:sp>
        <p:sp>
          <p:nvSpPr>
            <p:cNvPr id="35855"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el-GR"/>
            </a:p>
          </p:txBody>
        </p:sp>
        <p:sp>
          <p:nvSpPr>
            <p:cNvPr id="35856"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a:effectLst/>
          </p:spPr>
          <p:txBody>
            <a:bodyPr wrap="none" anchor="ctr"/>
            <a:lstStyle/>
            <a:p>
              <a:endParaRPr lang="el-GR"/>
            </a:p>
          </p:txBody>
        </p:sp>
        <p:sp>
          <p:nvSpPr>
            <p:cNvPr id="35857"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endParaRPr lang="el-GR"/>
            </a:p>
          </p:txBody>
        </p:sp>
        <p:sp>
          <p:nvSpPr>
            <p:cNvPr id="35858"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5859"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el-GR"/>
            </a:p>
          </p:txBody>
        </p:sp>
        <p:sp>
          <p:nvSpPr>
            <p:cNvPr id="35860"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l-GR"/>
            </a:p>
          </p:txBody>
        </p:sp>
        <p:sp>
          <p:nvSpPr>
            <p:cNvPr id="35861"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5862" name="Freeform 22"/>
            <p:cNvSpPr>
              <a:spLocks/>
            </p:cNvSpPr>
            <p:nvPr userDrawn="1"/>
          </p:nvSpPr>
          <p:spPr bwMode="hidden">
            <a:xfrm>
              <a:off x="1" y="3875"/>
              <a:ext cx="5760" cy="445"/>
            </a:xfrm>
            <a:custGeom>
              <a:avLst/>
              <a:gdLst/>
              <a:ahLst/>
              <a:cxnLst>
                <a:cxn ang="0">
                  <a:pos x="5700" y="86"/>
                </a:cxn>
                <a:cxn ang="0">
                  <a:pos x="5508" y="86"/>
                </a:cxn>
                <a:cxn ang="0">
                  <a:pos x="5454" y="76"/>
                </a:cxn>
                <a:cxn ang="0">
                  <a:pos x="5448" y="65"/>
                </a:cxn>
                <a:cxn ang="0">
                  <a:pos x="5442" y="44"/>
                </a:cxn>
                <a:cxn ang="0">
                  <a:pos x="5414" y="18"/>
                </a:cxn>
                <a:cxn ang="0">
                  <a:pos x="5332" y="7"/>
                </a:cxn>
                <a:cxn ang="0">
                  <a:pos x="5051" y="22"/>
                </a:cxn>
                <a:cxn ang="0">
                  <a:pos x="4986" y="55"/>
                </a:cxn>
                <a:cxn ang="0">
                  <a:pos x="4854" y="102"/>
                </a:cxn>
                <a:cxn ang="0">
                  <a:pos x="4740" y="112"/>
                </a:cxn>
                <a:cxn ang="0">
                  <a:pos x="4662" y="91"/>
                </a:cxn>
                <a:cxn ang="0">
                  <a:pos x="4598" y="25"/>
                </a:cxn>
                <a:cxn ang="0">
                  <a:pos x="4514" y="9"/>
                </a:cxn>
                <a:cxn ang="0">
                  <a:pos x="4410" y="39"/>
                </a:cxn>
                <a:cxn ang="0">
                  <a:pos x="4236" y="81"/>
                </a:cxn>
                <a:cxn ang="0">
                  <a:pos x="4020" y="102"/>
                </a:cxn>
                <a:cxn ang="0">
                  <a:pos x="3810" y="102"/>
                </a:cxn>
                <a:cxn ang="0">
                  <a:pos x="3654" y="76"/>
                </a:cxn>
                <a:cxn ang="0">
                  <a:pos x="3594" y="50"/>
                </a:cxn>
                <a:cxn ang="0">
                  <a:pos x="3528" y="44"/>
                </a:cxn>
                <a:cxn ang="0">
                  <a:pos x="3480" y="55"/>
                </a:cxn>
                <a:cxn ang="0">
                  <a:pos x="3420" y="76"/>
                </a:cxn>
                <a:cxn ang="0">
                  <a:pos x="3048" y="112"/>
                </a:cxn>
                <a:cxn ang="0">
                  <a:pos x="2844" y="128"/>
                </a:cxn>
                <a:cxn ang="0">
                  <a:pos x="2742" y="117"/>
                </a:cxn>
                <a:cxn ang="0">
                  <a:pos x="2710" y="56"/>
                </a:cxn>
                <a:cxn ang="0">
                  <a:pos x="2658" y="50"/>
                </a:cxn>
                <a:cxn ang="0">
                  <a:pos x="2558" y="95"/>
                </a:cxn>
                <a:cxn ang="0">
                  <a:pos x="2444" y="109"/>
                </a:cxn>
                <a:cxn ang="0">
                  <a:pos x="2322" y="91"/>
                </a:cxn>
                <a:cxn ang="0">
                  <a:pos x="2274" y="70"/>
                </a:cxn>
                <a:cxn ang="0">
                  <a:pos x="2185" y="3"/>
                </a:cxn>
                <a:cxn ang="0">
                  <a:pos x="2048" y="64"/>
                </a:cxn>
                <a:cxn ang="0">
                  <a:pos x="1794" y="102"/>
                </a:cxn>
                <a:cxn ang="0">
                  <a:pos x="1560" y="91"/>
                </a:cxn>
                <a:cxn ang="0">
                  <a:pos x="1482" y="76"/>
                </a:cxn>
                <a:cxn ang="0">
                  <a:pos x="1428" y="50"/>
                </a:cxn>
                <a:cxn ang="0">
                  <a:pos x="1374" y="44"/>
                </a:cxn>
                <a:cxn ang="0">
                  <a:pos x="1308" y="55"/>
                </a:cxn>
                <a:cxn ang="0">
                  <a:pos x="1140" y="107"/>
                </a:cxn>
                <a:cxn ang="0">
                  <a:pos x="948" y="143"/>
                </a:cxn>
                <a:cxn ang="0">
                  <a:pos x="708" y="138"/>
                </a:cxn>
                <a:cxn ang="0">
                  <a:pos x="534" y="96"/>
                </a:cxn>
                <a:cxn ang="0">
                  <a:pos x="444" y="55"/>
                </a:cxn>
                <a:cxn ang="0">
                  <a:pos x="396" y="34"/>
                </a:cxn>
                <a:cxn ang="0">
                  <a:pos x="378" y="39"/>
                </a:cxn>
                <a:cxn ang="0">
                  <a:pos x="342" y="70"/>
                </a:cxn>
                <a:cxn ang="0">
                  <a:pos x="288" y="96"/>
                </a:cxn>
                <a:cxn ang="0">
                  <a:pos x="192" y="112"/>
                </a:cxn>
                <a:cxn ang="0">
                  <a:pos x="90" y="112"/>
                </a:cxn>
                <a:cxn ang="0">
                  <a:pos x="0" y="96"/>
                </a:cxn>
                <a:cxn ang="0">
                  <a:pos x="5760" y="44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w="9525">
              <a:noFill/>
              <a:prstDash val="solid"/>
              <a:round/>
              <a:headEnd/>
              <a:tailEnd/>
            </a:ln>
          </p:spPr>
          <p:txBody>
            <a:bodyPr/>
            <a:lstStyle/>
            <a:p>
              <a:endParaRPr lang="el-GR"/>
            </a:p>
          </p:txBody>
        </p:sp>
        <p:sp>
          <p:nvSpPr>
            <p:cNvPr id="35863"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endParaRPr lang="el-GR"/>
            </a:p>
          </p:txBody>
        </p:sp>
      </p:grpSp>
      <p:sp>
        <p:nvSpPr>
          <p:cNvPr id="35864" name="Rectangle 24"/>
          <p:cNvSpPr>
            <a:spLocks noGrp="1" noChangeArrowheads="1"/>
          </p:cNvSpPr>
          <p:nvPr>
            <p:ph type="ctrTitle" sz="quarter"/>
          </p:nvPr>
        </p:nvSpPr>
        <p:spPr>
          <a:xfrm>
            <a:off x="685800" y="1600200"/>
            <a:ext cx="7772400" cy="1828800"/>
          </a:xfrm>
        </p:spPr>
        <p:txBody>
          <a:bodyPr/>
          <a:lstStyle>
            <a:lvl1pPr>
              <a:defRPr sz="4800"/>
            </a:lvl1pPr>
          </a:lstStyle>
          <a:p>
            <a:r>
              <a:rPr lang="el-GR"/>
              <a:t>Κάντε κλικ για επεξεργασία του τίτλου</a:t>
            </a:r>
          </a:p>
        </p:txBody>
      </p:sp>
      <p:sp>
        <p:nvSpPr>
          <p:cNvPr id="35865" name="Rectangle 2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l-GR"/>
              <a:t>Κάντε κλικ για να επεξεργαστείτε τον υπότιτλο του υποδείγματος</a:t>
            </a:r>
          </a:p>
        </p:txBody>
      </p:sp>
      <p:sp>
        <p:nvSpPr>
          <p:cNvPr id="35866" name="Rectangle 26"/>
          <p:cNvSpPr>
            <a:spLocks noGrp="1" noChangeArrowheads="1"/>
          </p:cNvSpPr>
          <p:nvPr>
            <p:ph type="dt" sz="quarter" idx="2"/>
          </p:nvPr>
        </p:nvSpPr>
        <p:spPr>
          <a:xfrm>
            <a:off x="457200" y="6243638"/>
            <a:ext cx="2133600" cy="457200"/>
          </a:xfrm>
        </p:spPr>
        <p:txBody>
          <a:bodyPr/>
          <a:lstStyle>
            <a:lvl1pPr>
              <a:defRPr/>
            </a:lvl1pPr>
          </a:lstStyle>
          <a:p>
            <a:endParaRPr lang="el-GR"/>
          </a:p>
        </p:txBody>
      </p:sp>
      <p:sp>
        <p:nvSpPr>
          <p:cNvPr id="35867" name="Rectangle 27"/>
          <p:cNvSpPr>
            <a:spLocks noGrp="1" noChangeArrowheads="1"/>
          </p:cNvSpPr>
          <p:nvPr>
            <p:ph type="ftr" sz="quarter" idx="3"/>
          </p:nvPr>
        </p:nvSpPr>
        <p:spPr/>
        <p:txBody>
          <a:bodyPr/>
          <a:lstStyle>
            <a:lvl1pPr>
              <a:defRPr/>
            </a:lvl1pPr>
          </a:lstStyle>
          <a:p>
            <a:endParaRPr lang="el-GR"/>
          </a:p>
        </p:txBody>
      </p:sp>
      <p:sp>
        <p:nvSpPr>
          <p:cNvPr id="35868" name="Rectangle 28"/>
          <p:cNvSpPr>
            <a:spLocks noGrp="1" noChangeArrowheads="1"/>
          </p:cNvSpPr>
          <p:nvPr>
            <p:ph type="sldNum" sz="quarter" idx="4"/>
          </p:nvPr>
        </p:nvSpPr>
        <p:spPr/>
        <p:txBody>
          <a:bodyPr/>
          <a:lstStyle>
            <a:lvl1pPr>
              <a:defRPr/>
            </a:lvl1pPr>
          </a:lstStyle>
          <a:p>
            <a:fld id="{E4D4B13C-ADF7-4B86-B168-11452D531984}" type="slidenum">
              <a:rPr lang="el-GR"/>
              <a:pPr/>
              <a:t>‹#›</a:t>
            </a:fld>
            <a:endParaRPr lang="el-G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υποσέλιδου"/>
          <p:cNvSpPr>
            <a:spLocks noGrp="1"/>
          </p:cNvSpPr>
          <p:nvPr>
            <p:ph type="ftr" sz="quarter" idx="10"/>
          </p:nvPr>
        </p:nvSpPr>
        <p:spPr/>
        <p:txBody>
          <a:bodyPr/>
          <a:lstStyle>
            <a:lvl1pPr>
              <a:defRPr/>
            </a:lvl1pPr>
          </a:lstStyle>
          <a:p>
            <a:endParaRPr lang="el-GR"/>
          </a:p>
        </p:txBody>
      </p:sp>
      <p:sp>
        <p:nvSpPr>
          <p:cNvPr id="5" name="4 - Θέση αριθμού διαφάνειας"/>
          <p:cNvSpPr>
            <a:spLocks noGrp="1"/>
          </p:cNvSpPr>
          <p:nvPr>
            <p:ph type="sldNum" sz="quarter" idx="11"/>
          </p:nvPr>
        </p:nvSpPr>
        <p:spPr/>
        <p:txBody>
          <a:bodyPr/>
          <a:lstStyle>
            <a:lvl1pPr>
              <a:defRPr/>
            </a:lvl1pPr>
          </a:lstStyle>
          <a:p>
            <a:fld id="{F510B1FC-B478-4732-989E-33E7E1705847}" type="slidenum">
              <a:rPr lang="el-GR"/>
              <a:pPr/>
              <a:t>‹#›</a:t>
            </a:fld>
            <a:endParaRPr lang="el-GR"/>
          </a:p>
        </p:txBody>
      </p:sp>
      <p:sp>
        <p:nvSpPr>
          <p:cNvPr id="6" name="5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υποσέλιδου"/>
          <p:cNvSpPr>
            <a:spLocks noGrp="1"/>
          </p:cNvSpPr>
          <p:nvPr>
            <p:ph type="ftr" sz="quarter" idx="10"/>
          </p:nvPr>
        </p:nvSpPr>
        <p:spPr/>
        <p:txBody>
          <a:bodyPr/>
          <a:lstStyle>
            <a:lvl1pPr>
              <a:defRPr/>
            </a:lvl1pPr>
          </a:lstStyle>
          <a:p>
            <a:endParaRPr lang="el-GR"/>
          </a:p>
        </p:txBody>
      </p:sp>
      <p:sp>
        <p:nvSpPr>
          <p:cNvPr id="5" name="4 - Θέση αριθμού διαφάνειας"/>
          <p:cNvSpPr>
            <a:spLocks noGrp="1"/>
          </p:cNvSpPr>
          <p:nvPr>
            <p:ph type="sldNum" sz="quarter" idx="11"/>
          </p:nvPr>
        </p:nvSpPr>
        <p:spPr/>
        <p:txBody>
          <a:bodyPr/>
          <a:lstStyle>
            <a:lvl1pPr>
              <a:defRPr/>
            </a:lvl1pPr>
          </a:lstStyle>
          <a:p>
            <a:fld id="{E38D89E3-FBA7-47D7-BCF7-6DFE8C1926E8}" type="slidenum">
              <a:rPr lang="el-GR"/>
              <a:pPr/>
              <a:t>‹#›</a:t>
            </a:fld>
            <a:endParaRPr lang="el-GR"/>
          </a:p>
        </p:txBody>
      </p:sp>
      <p:sp>
        <p:nvSpPr>
          <p:cNvPr id="6" name="5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υποσέλιδου"/>
          <p:cNvSpPr>
            <a:spLocks noGrp="1"/>
          </p:cNvSpPr>
          <p:nvPr>
            <p:ph type="ftr" sz="quarter" idx="10"/>
          </p:nvPr>
        </p:nvSpPr>
        <p:spPr/>
        <p:txBody>
          <a:bodyPr/>
          <a:lstStyle>
            <a:lvl1pPr>
              <a:defRPr/>
            </a:lvl1pPr>
          </a:lstStyle>
          <a:p>
            <a:endParaRPr lang="el-GR"/>
          </a:p>
        </p:txBody>
      </p:sp>
      <p:sp>
        <p:nvSpPr>
          <p:cNvPr id="6" name="5 - Θέση αριθμού διαφάνειας"/>
          <p:cNvSpPr>
            <a:spLocks noGrp="1"/>
          </p:cNvSpPr>
          <p:nvPr>
            <p:ph type="sldNum" sz="quarter" idx="11"/>
          </p:nvPr>
        </p:nvSpPr>
        <p:spPr/>
        <p:txBody>
          <a:bodyPr/>
          <a:lstStyle>
            <a:lvl1pPr>
              <a:defRPr/>
            </a:lvl1pPr>
          </a:lstStyle>
          <a:p>
            <a:fld id="{77677577-D8D1-43FE-B726-C2B7B895C354}" type="slidenum">
              <a:rPr lang="el-GR"/>
              <a:pPr/>
              <a:t>‹#›</a:t>
            </a:fld>
            <a:endParaRPr lang="el-GR"/>
          </a:p>
        </p:txBody>
      </p:sp>
      <p:sp>
        <p:nvSpPr>
          <p:cNvPr id="7" name="6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υποσέλιδου"/>
          <p:cNvSpPr>
            <a:spLocks noGrp="1"/>
          </p:cNvSpPr>
          <p:nvPr>
            <p:ph type="ftr" sz="quarter" idx="10"/>
          </p:nvPr>
        </p:nvSpPr>
        <p:spPr/>
        <p:txBody>
          <a:bodyPr/>
          <a:lstStyle>
            <a:lvl1pPr>
              <a:defRPr/>
            </a:lvl1pPr>
          </a:lstStyle>
          <a:p>
            <a:endParaRPr lang="el-GR"/>
          </a:p>
        </p:txBody>
      </p:sp>
      <p:sp>
        <p:nvSpPr>
          <p:cNvPr id="8" name="7 - Θέση αριθμού διαφάνειας"/>
          <p:cNvSpPr>
            <a:spLocks noGrp="1"/>
          </p:cNvSpPr>
          <p:nvPr>
            <p:ph type="sldNum" sz="quarter" idx="11"/>
          </p:nvPr>
        </p:nvSpPr>
        <p:spPr/>
        <p:txBody>
          <a:bodyPr/>
          <a:lstStyle>
            <a:lvl1pPr>
              <a:defRPr/>
            </a:lvl1pPr>
          </a:lstStyle>
          <a:p>
            <a:fld id="{D51D6FC7-B630-41D1-ACB1-95F2AB94C8E9}" type="slidenum">
              <a:rPr lang="el-GR"/>
              <a:pPr/>
              <a:t>‹#›</a:t>
            </a:fld>
            <a:endParaRPr lang="el-GR"/>
          </a:p>
        </p:txBody>
      </p:sp>
      <p:sp>
        <p:nvSpPr>
          <p:cNvPr id="9" name="8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υποσέλιδου"/>
          <p:cNvSpPr>
            <a:spLocks noGrp="1"/>
          </p:cNvSpPr>
          <p:nvPr>
            <p:ph type="ftr" sz="quarter" idx="10"/>
          </p:nvPr>
        </p:nvSpPr>
        <p:spPr/>
        <p:txBody>
          <a:bodyPr/>
          <a:lstStyle>
            <a:lvl1pPr>
              <a:defRPr/>
            </a:lvl1pPr>
          </a:lstStyle>
          <a:p>
            <a:endParaRPr lang="el-GR"/>
          </a:p>
        </p:txBody>
      </p:sp>
      <p:sp>
        <p:nvSpPr>
          <p:cNvPr id="4" name="3 - Θέση αριθμού διαφάνειας"/>
          <p:cNvSpPr>
            <a:spLocks noGrp="1"/>
          </p:cNvSpPr>
          <p:nvPr>
            <p:ph type="sldNum" sz="quarter" idx="11"/>
          </p:nvPr>
        </p:nvSpPr>
        <p:spPr/>
        <p:txBody>
          <a:bodyPr/>
          <a:lstStyle>
            <a:lvl1pPr>
              <a:defRPr/>
            </a:lvl1pPr>
          </a:lstStyle>
          <a:p>
            <a:fld id="{F356BA13-ED06-49FC-B403-48CC726C5CB6}" type="slidenum">
              <a:rPr lang="el-GR"/>
              <a:pPr/>
              <a:t>‹#›</a:t>
            </a:fld>
            <a:endParaRPr lang="el-GR"/>
          </a:p>
        </p:txBody>
      </p:sp>
      <p:sp>
        <p:nvSpPr>
          <p:cNvPr id="5" name="4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υποσέλιδου"/>
          <p:cNvSpPr>
            <a:spLocks noGrp="1"/>
          </p:cNvSpPr>
          <p:nvPr>
            <p:ph type="ftr" sz="quarter" idx="10"/>
          </p:nvPr>
        </p:nvSpPr>
        <p:spPr/>
        <p:txBody>
          <a:bodyPr/>
          <a:lstStyle>
            <a:lvl1pPr>
              <a:defRPr/>
            </a:lvl1pPr>
          </a:lstStyle>
          <a:p>
            <a:endParaRPr lang="el-GR"/>
          </a:p>
        </p:txBody>
      </p:sp>
      <p:sp>
        <p:nvSpPr>
          <p:cNvPr id="3" name="2 - Θέση αριθμού διαφάνειας"/>
          <p:cNvSpPr>
            <a:spLocks noGrp="1"/>
          </p:cNvSpPr>
          <p:nvPr>
            <p:ph type="sldNum" sz="quarter" idx="11"/>
          </p:nvPr>
        </p:nvSpPr>
        <p:spPr/>
        <p:txBody>
          <a:bodyPr/>
          <a:lstStyle>
            <a:lvl1pPr>
              <a:defRPr/>
            </a:lvl1pPr>
          </a:lstStyle>
          <a:p>
            <a:fld id="{02349FE1-011B-4AA7-968D-F01FD312A212}" type="slidenum">
              <a:rPr lang="el-GR"/>
              <a:pPr/>
              <a:t>‹#›</a:t>
            </a:fld>
            <a:endParaRPr lang="el-GR"/>
          </a:p>
        </p:txBody>
      </p:sp>
      <p:sp>
        <p:nvSpPr>
          <p:cNvPr id="4" name="3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D5C4F3F6-BE5E-43FF-B14B-BC4B74ECF9B9}" type="slidenum">
              <a:rPr lang="el-GR"/>
              <a:pPr/>
              <a:t>‹#›</a:t>
            </a:fld>
            <a:endParaRPr lang="el-GR"/>
          </a:p>
        </p:txBody>
      </p:sp>
    </p:spTree>
  </p:cSld>
  <p:clrMapOvr>
    <a:masterClrMapping/>
  </p:clrMapOvr>
  <p:transition>
    <p:blinds/>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υποσέλιδου"/>
          <p:cNvSpPr>
            <a:spLocks noGrp="1"/>
          </p:cNvSpPr>
          <p:nvPr>
            <p:ph type="ftr" sz="quarter" idx="10"/>
          </p:nvPr>
        </p:nvSpPr>
        <p:spPr/>
        <p:txBody>
          <a:bodyPr/>
          <a:lstStyle>
            <a:lvl1pPr>
              <a:defRPr/>
            </a:lvl1pPr>
          </a:lstStyle>
          <a:p>
            <a:endParaRPr lang="el-GR"/>
          </a:p>
        </p:txBody>
      </p:sp>
      <p:sp>
        <p:nvSpPr>
          <p:cNvPr id="6" name="5 - Θέση αριθμού διαφάνειας"/>
          <p:cNvSpPr>
            <a:spLocks noGrp="1"/>
          </p:cNvSpPr>
          <p:nvPr>
            <p:ph type="sldNum" sz="quarter" idx="11"/>
          </p:nvPr>
        </p:nvSpPr>
        <p:spPr/>
        <p:txBody>
          <a:bodyPr/>
          <a:lstStyle>
            <a:lvl1pPr>
              <a:defRPr/>
            </a:lvl1pPr>
          </a:lstStyle>
          <a:p>
            <a:fld id="{273D28EA-CDF3-4E99-82CF-FF28E76E3440}" type="slidenum">
              <a:rPr lang="el-GR"/>
              <a:pPr/>
              <a:t>‹#›</a:t>
            </a:fld>
            <a:endParaRPr lang="el-GR"/>
          </a:p>
        </p:txBody>
      </p:sp>
      <p:sp>
        <p:nvSpPr>
          <p:cNvPr id="7" name="6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υποσέλιδου"/>
          <p:cNvSpPr>
            <a:spLocks noGrp="1"/>
          </p:cNvSpPr>
          <p:nvPr>
            <p:ph type="ftr" sz="quarter" idx="10"/>
          </p:nvPr>
        </p:nvSpPr>
        <p:spPr/>
        <p:txBody>
          <a:bodyPr/>
          <a:lstStyle>
            <a:lvl1pPr>
              <a:defRPr/>
            </a:lvl1pPr>
          </a:lstStyle>
          <a:p>
            <a:endParaRPr lang="el-GR"/>
          </a:p>
        </p:txBody>
      </p:sp>
      <p:sp>
        <p:nvSpPr>
          <p:cNvPr id="6" name="5 - Θέση αριθμού διαφάνειας"/>
          <p:cNvSpPr>
            <a:spLocks noGrp="1"/>
          </p:cNvSpPr>
          <p:nvPr>
            <p:ph type="sldNum" sz="quarter" idx="11"/>
          </p:nvPr>
        </p:nvSpPr>
        <p:spPr/>
        <p:txBody>
          <a:bodyPr/>
          <a:lstStyle>
            <a:lvl1pPr>
              <a:defRPr/>
            </a:lvl1pPr>
          </a:lstStyle>
          <a:p>
            <a:fld id="{FF9A04BF-5AE1-4B7D-A2B2-7449D2809227}" type="slidenum">
              <a:rPr lang="el-GR"/>
              <a:pPr/>
              <a:t>‹#›</a:t>
            </a:fld>
            <a:endParaRPr lang="el-GR"/>
          </a:p>
        </p:txBody>
      </p:sp>
      <p:sp>
        <p:nvSpPr>
          <p:cNvPr id="7" name="6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υποσέλιδου"/>
          <p:cNvSpPr>
            <a:spLocks noGrp="1"/>
          </p:cNvSpPr>
          <p:nvPr>
            <p:ph type="ftr" sz="quarter" idx="10"/>
          </p:nvPr>
        </p:nvSpPr>
        <p:spPr/>
        <p:txBody>
          <a:bodyPr/>
          <a:lstStyle>
            <a:lvl1pPr>
              <a:defRPr/>
            </a:lvl1pPr>
          </a:lstStyle>
          <a:p>
            <a:endParaRPr lang="el-GR"/>
          </a:p>
        </p:txBody>
      </p:sp>
      <p:sp>
        <p:nvSpPr>
          <p:cNvPr id="5" name="4 - Θέση αριθμού διαφάνειας"/>
          <p:cNvSpPr>
            <a:spLocks noGrp="1"/>
          </p:cNvSpPr>
          <p:nvPr>
            <p:ph type="sldNum" sz="quarter" idx="11"/>
          </p:nvPr>
        </p:nvSpPr>
        <p:spPr/>
        <p:txBody>
          <a:bodyPr/>
          <a:lstStyle>
            <a:lvl1pPr>
              <a:defRPr/>
            </a:lvl1pPr>
          </a:lstStyle>
          <a:p>
            <a:fld id="{0DBEC859-80B0-4BE6-9B06-67F6AB9C99C9}" type="slidenum">
              <a:rPr lang="el-GR"/>
              <a:pPr/>
              <a:t>‹#›</a:t>
            </a:fld>
            <a:endParaRPr lang="el-GR"/>
          </a:p>
        </p:txBody>
      </p:sp>
      <p:sp>
        <p:nvSpPr>
          <p:cNvPr id="6" name="5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7813"/>
            <a:ext cx="2057400" cy="5853112"/>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7813"/>
            <a:ext cx="6019800" cy="5853112"/>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υποσέλιδου"/>
          <p:cNvSpPr>
            <a:spLocks noGrp="1"/>
          </p:cNvSpPr>
          <p:nvPr>
            <p:ph type="ftr" sz="quarter" idx="10"/>
          </p:nvPr>
        </p:nvSpPr>
        <p:spPr/>
        <p:txBody>
          <a:bodyPr/>
          <a:lstStyle>
            <a:lvl1pPr>
              <a:defRPr/>
            </a:lvl1pPr>
          </a:lstStyle>
          <a:p>
            <a:endParaRPr lang="el-GR"/>
          </a:p>
        </p:txBody>
      </p:sp>
      <p:sp>
        <p:nvSpPr>
          <p:cNvPr id="5" name="4 - Θέση αριθμού διαφάνειας"/>
          <p:cNvSpPr>
            <a:spLocks noGrp="1"/>
          </p:cNvSpPr>
          <p:nvPr>
            <p:ph type="sldNum" sz="quarter" idx="11"/>
          </p:nvPr>
        </p:nvSpPr>
        <p:spPr/>
        <p:txBody>
          <a:bodyPr/>
          <a:lstStyle>
            <a:lvl1pPr>
              <a:defRPr/>
            </a:lvl1pPr>
          </a:lstStyle>
          <a:p>
            <a:fld id="{37621B63-DB95-46A7-9BC0-0AAD3DCE6EE8}" type="slidenum">
              <a:rPr lang="el-GR"/>
              <a:pPr/>
              <a:t>‹#›</a:t>
            </a:fld>
            <a:endParaRPr lang="el-GR"/>
          </a:p>
        </p:txBody>
      </p:sp>
      <p:sp>
        <p:nvSpPr>
          <p:cNvPr id="6" name="5 - Θέση ημερομηνίας"/>
          <p:cNvSpPr>
            <a:spLocks noGrp="1"/>
          </p:cNvSpPr>
          <p:nvPr>
            <p:ph type="dt" sz="half" idx="12"/>
          </p:nvPr>
        </p:nvSpPr>
        <p:spPr/>
        <p:txBody>
          <a:bodyPr/>
          <a:lstStyle>
            <a:lvl1pPr>
              <a:defRPr/>
            </a:lvl1pPr>
          </a:lstStyle>
          <a:p>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lvl1pPr>
              <a:defRPr/>
            </a:lvl1pPr>
          </a:lstStyle>
          <a:p>
            <a:endParaRPr lang="el-GR"/>
          </a:p>
        </p:txBody>
      </p:sp>
      <p:sp>
        <p:nvSpPr>
          <p:cNvPr id="5" name="4 - Θέση υποσέλιδου"/>
          <p:cNvSpPr>
            <a:spLocks noGrp="1"/>
          </p:cNvSpPr>
          <p:nvPr>
            <p:ph type="ftr" sz="quarter" idx="11"/>
          </p:nvPr>
        </p:nvSpPr>
        <p:spPr/>
        <p:txBody>
          <a:bodyPr/>
          <a:lstStyle>
            <a:lvl1pPr>
              <a:defRPr/>
            </a:lvl1pPr>
          </a:lstStyle>
          <a:p>
            <a:endParaRPr lang="el-GR"/>
          </a:p>
        </p:txBody>
      </p:sp>
      <p:sp>
        <p:nvSpPr>
          <p:cNvPr id="6" name="5 - Θέση αριθμού διαφάνειας"/>
          <p:cNvSpPr>
            <a:spLocks noGrp="1"/>
          </p:cNvSpPr>
          <p:nvPr>
            <p:ph type="sldNum" sz="quarter" idx="12"/>
          </p:nvPr>
        </p:nvSpPr>
        <p:spPr/>
        <p:txBody>
          <a:bodyPr/>
          <a:lstStyle>
            <a:lvl1pPr>
              <a:defRPr/>
            </a:lvl1pPr>
          </a:lstStyle>
          <a:p>
            <a:fld id="{3164F764-9CCC-4B21-89B9-5E6108753867}" type="slidenum">
              <a:rPr lang="el-GR"/>
              <a:pPr/>
              <a:t>‹#›</a:t>
            </a:fld>
            <a:endParaRPr lang="el-GR"/>
          </a:p>
        </p:txBody>
      </p:sp>
    </p:spTree>
  </p:cSld>
  <p:clrMapOvr>
    <a:masterClrMapping/>
  </p:clrMapOvr>
  <p:transition>
    <p:blinds/>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6096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38862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72182779-4FA1-4685-9D1D-1696C10EED9C}" type="slidenum">
              <a:rPr lang="el-GR"/>
              <a:pPr/>
              <a:t>‹#›</a:t>
            </a:fld>
            <a:endParaRPr lang="el-GR"/>
          </a:p>
        </p:txBody>
      </p:sp>
    </p:spTree>
  </p:cSld>
  <p:clrMapOvr>
    <a:masterClrMapping/>
  </p:clrMapOvr>
  <p:transition>
    <p:blinds/>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lvl1pPr>
              <a:defRPr/>
            </a:lvl1pPr>
          </a:lstStyle>
          <a:p>
            <a:endParaRPr lang="el-GR"/>
          </a:p>
        </p:txBody>
      </p:sp>
      <p:sp>
        <p:nvSpPr>
          <p:cNvPr id="8" name="7 - Θέση υποσέλιδου"/>
          <p:cNvSpPr>
            <a:spLocks noGrp="1"/>
          </p:cNvSpPr>
          <p:nvPr>
            <p:ph type="ftr" sz="quarter" idx="11"/>
          </p:nvPr>
        </p:nvSpPr>
        <p:spPr/>
        <p:txBody>
          <a:bodyPr/>
          <a:lstStyle>
            <a:lvl1pPr>
              <a:defRPr/>
            </a:lvl1pPr>
          </a:lstStyle>
          <a:p>
            <a:endParaRPr lang="el-GR"/>
          </a:p>
        </p:txBody>
      </p:sp>
      <p:sp>
        <p:nvSpPr>
          <p:cNvPr id="9" name="8 - Θέση αριθμού διαφάνειας"/>
          <p:cNvSpPr>
            <a:spLocks noGrp="1"/>
          </p:cNvSpPr>
          <p:nvPr>
            <p:ph type="sldNum" sz="quarter" idx="12"/>
          </p:nvPr>
        </p:nvSpPr>
        <p:spPr/>
        <p:txBody>
          <a:bodyPr/>
          <a:lstStyle>
            <a:lvl1pPr>
              <a:defRPr/>
            </a:lvl1pPr>
          </a:lstStyle>
          <a:p>
            <a:fld id="{006874FA-8BD3-474B-A689-59DD5A9665D0}" type="slidenum">
              <a:rPr lang="el-GR"/>
              <a:pPr/>
              <a:t>‹#›</a:t>
            </a:fld>
            <a:endParaRPr lang="el-GR"/>
          </a:p>
        </p:txBody>
      </p:sp>
    </p:spTree>
  </p:cSld>
  <p:clrMapOvr>
    <a:masterClrMapping/>
  </p:clrMapOvr>
  <p:transition>
    <p:blinds/>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lvl1pPr>
              <a:defRPr/>
            </a:lvl1pPr>
          </a:lstStyle>
          <a:p>
            <a:endParaRPr lang="el-GR"/>
          </a:p>
        </p:txBody>
      </p:sp>
      <p:sp>
        <p:nvSpPr>
          <p:cNvPr id="4" name="3 - Θέση υποσέλιδου"/>
          <p:cNvSpPr>
            <a:spLocks noGrp="1"/>
          </p:cNvSpPr>
          <p:nvPr>
            <p:ph type="ftr" sz="quarter" idx="11"/>
          </p:nvPr>
        </p:nvSpPr>
        <p:spPr/>
        <p:txBody>
          <a:bodyPr/>
          <a:lstStyle>
            <a:lvl1pPr>
              <a:defRPr/>
            </a:lvl1pPr>
          </a:lstStyle>
          <a:p>
            <a:endParaRPr lang="el-GR"/>
          </a:p>
        </p:txBody>
      </p:sp>
      <p:sp>
        <p:nvSpPr>
          <p:cNvPr id="5" name="4 - Θέση αριθμού διαφάνειας"/>
          <p:cNvSpPr>
            <a:spLocks noGrp="1"/>
          </p:cNvSpPr>
          <p:nvPr>
            <p:ph type="sldNum" sz="quarter" idx="12"/>
          </p:nvPr>
        </p:nvSpPr>
        <p:spPr/>
        <p:txBody>
          <a:bodyPr/>
          <a:lstStyle>
            <a:lvl1pPr>
              <a:defRPr/>
            </a:lvl1pPr>
          </a:lstStyle>
          <a:p>
            <a:fld id="{E7455B30-5FFF-4627-8CEA-A8696A669C9F}" type="slidenum">
              <a:rPr lang="el-GR"/>
              <a:pPr/>
              <a:t>‹#›</a:t>
            </a:fld>
            <a:endParaRPr lang="el-GR"/>
          </a:p>
        </p:txBody>
      </p:sp>
    </p:spTree>
  </p:cSld>
  <p:clrMapOvr>
    <a:masterClrMapping/>
  </p:clrMapOvr>
  <p:transition>
    <p:blinds/>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lvl1pPr>
              <a:defRPr/>
            </a:lvl1pPr>
          </a:lstStyle>
          <a:p>
            <a:endParaRPr lang="el-GR"/>
          </a:p>
        </p:txBody>
      </p:sp>
      <p:sp>
        <p:nvSpPr>
          <p:cNvPr id="3" name="2 - Θέση υποσέλιδου"/>
          <p:cNvSpPr>
            <a:spLocks noGrp="1"/>
          </p:cNvSpPr>
          <p:nvPr>
            <p:ph type="ftr" sz="quarter" idx="11"/>
          </p:nvPr>
        </p:nvSpPr>
        <p:spPr/>
        <p:txBody>
          <a:bodyPr/>
          <a:lstStyle>
            <a:lvl1pPr>
              <a:defRPr/>
            </a:lvl1pPr>
          </a:lstStyle>
          <a:p>
            <a:endParaRPr lang="el-GR"/>
          </a:p>
        </p:txBody>
      </p:sp>
      <p:sp>
        <p:nvSpPr>
          <p:cNvPr id="4" name="3 - Θέση αριθμού διαφάνειας"/>
          <p:cNvSpPr>
            <a:spLocks noGrp="1"/>
          </p:cNvSpPr>
          <p:nvPr>
            <p:ph type="sldNum" sz="quarter" idx="12"/>
          </p:nvPr>
        </p:nvSpPr>
        <p:spPr/>
        <p:txBody>
          <a:bodyPr/>
          <a:lstStyle>
            <a:lvl1pPr>
              <a:defRPr/>
            </a:lvl1pPr>
          </a:lstStyle>
          <a:p>
            <a:fld id="{D2BE5025-A79E-4500-8669-1414513AB162}" type="slidenum">
              <a:rPr lang="el-GR"/>
              <a:pPr/>
              <a:t>‹#›</a:t>
            </a:fld>
            <a:endParaRPr lang="el-GR"/>
          </a:p>
        </p:txBody>
      </p:sp>
    </p:spTree>
  </p:cSld>
  <p:clrMapOvr>
    <a:masterClrMapping/>
  </p:clrMapOvr>
  <p:transition>
    <p:blinds/>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689504BD-175F-4009-9B4B-E42BF897544D}" type="slidenum">
              <a:rPr lang="el-GR"/>
              <a:pPr/>
              <a:t>‹#›</a:t>
            </a:fld>
            <a:endParaRPr lang="el-GR"/>
          </a:p>
        </p:txBody>
      </p:sp>
    </p:spTree>
  </p:cSld>
  <p:clrMapOvr>
    <a:masterClrMapping/>
  </p:clrMapOvr>
  <p:transition>
    <p:blinds/>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lvl1pPr>
              <a:defRPr/>
            </a:lvl1pPr>
          </a:lstStyle>
          <a:p>
            <a:endParaRPr lang="el-GR"/>
          </a:p>
        </p:txBody>
      </p:sp>
      <p:sp>
        <p:nvSpPr>
          <p:cNvPr id="6" name="5 - Θέση υποσέλιδου"/>
          <p:cNvSpPr>
            <a:spLocks noGrp="1"/>
          </p:cNvSpPr>
          <p:nvPr>
            <p:ph type="ftr" sz="quarter" idx="11"/>
          </p:nvPr>
        </p:nvSpPr>
        <p:spPr/>
        <p:txBody>
          <a:bodyPr/>
          <a:lstStyle>
            <a:lvl1pPr>
              <a:defRPr/>
            </a:lvl1pPr>
          </a:lstStyle>
          <a:p>
            <a:endParaRPr lang="el-GR"/>
          </a:p>
        </p:txBody>
      </p:sp>
      <p:sp>
        <p:nvSpPr>
          <p:cNvPr id="7" name="6 - Θέση αριθμού διαφάνειας"/>
          <p:cNvSpPr>
            <a:spLocks noGrp="1"/>
          </p:cNvSpPr>
          <p:nvPr>
            <p:ph type="sldNum" sz="quarter" idx="12"/>
          </p:nvPr>
        </p:nvSpPr>
        <p:spPr/>
        <p:txBody>
          <a:bodyPr/>
          <a:lstStyle>
            <a:lvl1pPr>
              <a:defRPr/>
            </a:lvl1pPr>
          </a:lstStyle>
          <a:p>
            <a:fld id="{B12539D7-1B37-46DF-91E2-224BF2F275A3}" type="slidenum">
              <a:rPr lang="el-GR"/>
              <a:pPr/>
              <a:t>‹#›</a:t>
            </a:fld>
            <a:endParaRPr lang="el-GR"/>
          </a:p>
        </p:txBody>
      </p:sp>
    </p:spTree>
  </p:cSld>
  <p:clrMapOvr>
    <a:masterClrMapping/>
  </p:clrMapOvr>
  <p:transition>
    <p:blinds/>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1746" name="Group 2"/>
          <p:cNvGrpSpPr>
            <a:grpSpLocks/>
          </p:cNvGrpSpPr>
          <p:nvPr/>
        </p:nvGrpSpPr>
        <p:grpSpPr bwMode="auto">
          <a:xfrm>
            <a:off x="0" y="152400"/>
            <a:ext cx="8686800" cy="6096000"/>
            <a:chOff x="0" y="96"/>
            <a:chExt cx="5472" cy="3840"/>
          </a:xfrm>
        </p:grpSpPr>
        <p:sp>
          <p:nvSpPr>
            <p:cNvPr id="31747" name="AutoShape 3"/>
            <p:cNvSpPr>
              <a:spLocks noChangeArrowheads="1"/>
            </p:cNvSpPr>
            <p:nvPr/>
          </p:nvSpPr>
          <p:spPr bwMode="auto">
            <a:xfrm>
              <a:off x="240" y="336"/>
              <a:ext cx="5232" cy="3600"/>
            </a:xfrm>
            <a:prstGeom prst="roundRect">
              <a:avLst>
                <a:gd name="adj" fmla="val 13727"/>
              </a:avLst>
            </a:prstGeom>
            <a:noFill/>
            <a:ln w="50800">
              <a:solidFill>
                <a:schemeClr val="bg2"/>
              </a:solidFill>
              <a:round/>
              <a:headEnd/>
              <a:tailEnd/>
            </a:ln>
            <a:effectLst/>
          </p:spPr>
          <p:txBody>
            <a:bodyPr wrap="none" anchor="ctr"/>
            <a:lstStyle/>
            <a:p>
              <a:pPr algn="ctr"/>
              <a:endParaRPr lang="el-GR" sz="2400">
                <a:latin typeface="Times New Roman" pitchFamily="18" charset="0"/>
              </a:endParaRPr>
            </a:p>
          </p:txBody>
        </p:sp>
        <p:sp>
          <p:nvSpPr>
            <p:cNvPr id="31748" name="AutoShape 4"/>
            <p:cNvSpPr>
              <a:spLocks noChangeArrowheads="1"/>
            </p:cNvSpPr>
            <p:nvPr/>
          </p:nvSpPr>
          <p:spPr bwMode="blackWhite">
            <a:xfrm>
              <a:off x="0" y="96"/>
              <a:ext cx="5376" cy="768"/>
            </a:xfrm>
            <a:custGeom>
              <a:avLst/>
              <a:gdLst>
                <a:gd name="G0" fmla="+- 1000 0 0"/>
                <a:gd name="G1" fmla="+- 1000 0 0"/>
                <a:gd name="G2" fmla="+- G0 0 G1"/>
                <a:gd name="G3" fmla="*/ G1 1 2"/>
                <a:gd name="G4" fmla="+- G0 0 G3"/>
                <a:gd name="T0" fmla="*/ 0 w 1000"/>
                <a:gd name="T1" fmla="*/ 0 h 1000"/>
                <a:gd name="T2" fmla="*/ G4 w 1000"/>
                <a:gd name="T3" fmla="*/ G1 h 1000"/>
              </a:gdLst>
              <a:ahLst/>
              <a:cxnLst>
                <a:cxn ang="0">
                  <a:pos x="0" y="0"/>
                </a:cxn>
                <a:cxn ang="0">
                  <a:pos x="6499" y="0"/>
                </a:cxn>
                <a:cxn ang="0">
                  <a:pos x="7000" y="500"/>
                </a:cxn>
                <a:cxn ang="0">
                  <a:pos x="6500" y="1000"/>
                </a:cxn>
                <a:cxn ang="0">
                  <a:pos x="0" y="1000"/>
                </a:cxn>
              </a:cxnLst>
              <a:rect l="T0" t="T1" r="T2" b="T3"/>
              <a:pathLst>
                <a:path w="7000" h="1000">
                  <a:moveTo>
                    <a:pt x="0" y="0"/>
                  </a:moveTo>
                  <a:lnTo>
                    <a:pt x="6499" y="0"/>
                  </a:lnTo>
                  <a:cubicBezTo>
                    <a:pt x="6776" y="0"/>
                    <a:pt x="7000" y="223"/>
                    <a:pt x="7000" y="500"/>
                  </a:cubicBezTo>
                  <a:cubicBezTo>
                    <a:pt x="7000" y="776"/>
                    <a:pt x="6776" y="999"/>
                    <a:pt x="6500" y="1000"/>
                  </a:cubicBezTo>
                  <a:lnTo>
                    <a:pt x="0" y="1000"/>
                  </a:lnTo>
                  <a:close/>
                </a:path>
              </a:pathLst>
            </a:custGeom>
            <a:solidFill>
              <a:schemeClr val="folHlink"/>
            </a:solidFill>
            <a:ln w="9525">
              <a:noFill/>
              <a:miter lim="800000"/>
              <a:headEnd/>
              <a:tailEnd/>
            </a:ln>
          </p:spPr>
          <p:txBody>
            <a:bodyPr/>
            <a:lstStyle/>
            <a:p>
              <a:endParaRPr lang="el-GR" sz="2400">
                <a:latin typeface="Times New Roman" pitchFamily="18" charset="0"/>
              </a:endParaRPr>
            </a:p>
          </p:txBody>
        </p:sp>
        <p:sp>
          <p:nvSpPr>
            <p:cNvPr id="31749" name="Line 5"/>
            <p:cNvSpPr>
              <a:spLocks noChangeShapeType="1"/>
            </p:cNvSpPr>
            <p:nvPr/>
          </p:nvSpPr>
          <p:spPr bwMode="auto">
            <a:xfrm>
              <a:off x="0" y="768"/>
              <a:ext cx="5088" cy="0"/>
            </a:xfrm>
            <a:prstGeom prst="line">
              <a:avLst/>
            </a:prstGeom>
            <a:noFill/>
            <a:ln w="38100">
              <a:solidFill>
                <a:schemeClr val="bg1"/>
              </a:solidFill>
              <a:round/>
              <a:headEnd/>
              <a:tailEnd/>
            </a:ln>
            <a:effectLst/>
          </p:spPr>
          <p:txBody>
            <a:bodyPr/>
            <a:lstStyle/>
            <a:p>
              <a:endParaRPr lang="el-GR"/>
            </a:p>
          </p:txBody>
        </p:sp>
      </p:grpSp>
      <p:sp>
        <p:nvSpPr>
          <p:cNvPr id="31750" name="Rectangle 6"/>
          <p:cNvSpPr>
            <a:spLocks noGrp="1" noChangeArrowheads="1"/>
          </p:cNvSpPr>
          <p:nvPr>
            <p:ph type="title"/>
          </p:nvPr>
        </p:nvSpPr>
        <p:spPr bwMode="auto">
          <a:xfrm>
            <a:off x="195263" y="228600"/>
            <a:ext cx="8015287" cy="914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l-GR" smtClean="0"/>
              <a:t>Κάντε κλικ για επεξεργασία του τίτλου</a:t>
            </a:r>
          </a:p>
        </p:txBody>
      </p:sp>
      <p:sp>
        <p:nvSpPr>
          <p:cNvPr id="31751" name="Rectangle 7"/>
          <p:cNvSpPr>
            <a:spLocks noGrp="1" noChangeArrowheads="1"/>
          </p:cNvSpPr>
          <p:nvPr>
            <p:ph type="body" idx="1"/>
          </p:nvPr>
        </p:nvSpPr>
        <p:spPr bwMode="auto">
          <a:xfrm>
            <a:off x="609600" y="1600200"/>
            <a:ext cx="7924800" cy="4419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31752" name="Rectangle 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mn-lt"/>
              </a:defRPr>
            </a:lvl1pPr>
          </a:lstStyle>
          <a:p>
            <a:endParaRPr lang="el-GR"/>
          </a:p>
        </p:txBody>
      </p:sp>
      <p:sp>
        <p:nvSpPr>
          <p:cNvPr id="31753" name="Rectangle 9"/>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mn-lt"/>
              </a:defRPr>
            </a:lvl1pPr>
          </a:lstStyle>
          <a:p>
            <a:endParaRPr lang="el-GR"/>
          </a:p>
        </p:txBody>
      </p:sp>
      <p:sp>
        <p:nvSpPr>
          <p:cNvPr id="31754" name="Rectangle 10"/>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Black" pitchFamily="34" charset="0"/>
              </a:defRPr>
            </a:lvl1pPr>
          </a:lstStyle>
          <a:p>
            <a:fld id="{782418A8-F704-4C06-9282-62F1282ED1EC}" type="slidenum">
              <a:rPr lang="el-GR"/>
              <a:pPr/>
              <a:t>‹#›</a:t>
            </a:fld>
            <a:endParaRPr lang="el-GR"/>
          </a:p>
        </p:txBody>
      </p:sp>
    </p:spTree>
  </p:cSld>
  <p:clrMap bg1="lt1" tx1="dk1" bg2="lt2" tx2="dk2" accent1="accent1" accent2="accent2" accent3="accent3" accent4="accent4" accent5="accent5" accent6="accent6" hlink="hlink" folHlink="folHlink"/>
  <p:sldLayoutIdLst>
    <p:sldLayoutId id="2147483656"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79" r:id="rId12"/>
  </p:sldLayoutIdLst>
  <p:transition>
    <p:blinds/>
  </p:transition>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Arial" charset="0"/>
        </a:defRPr>
      </a:lvl2pPr>
      <a:lvl3pPr algn="l" rtl="0" fontAlgn="base">
        <a:spcBef>
          <a:spcPct val="0"/>
        </a:spcBef>
        <a:spcAft>
          <a:spcPct val="0"/>
        </a:spcAft>
        <a:defRPr sz="4200">
          <a:solidFill>
            <a:schemeClr val="tx2"/>
          </a:solidFill>
          <a:latin typeface="Arial" charset="0"/>
        </a:defRPr>
      </a:lvl3pPr>
      <a:lvl4pPr algn="l" rtl="0" fontAlgn="base">
        <a:spcBef>
          <a:spcPct val="0"/>
        </a:spcBef>
        <a:spcAft>
          <a:spcPct val="0"/>
        </a:spcAft>
        <a:defRPr sz="4200">
          <a:solidFill>
            <a:schemeClr val="tx2"/>
          </a:solidFill>
          <a:latin typeface="Arial" charset="0"/>
        </a:defRPr>
      </a:lvl4pPr>
      <a:lvl5pPr algn="l" rtl="0" fontAlgn="base">
        <a:spcBef>
          <a:spcPct val="0"/>
        </a:spcBef>
        <a:spcAft>
          <a:spcPct val="0"/>
        </a:spcAft>
        <a:defRPr sz="4200">
          <a:solidFill>
            <a:schemeClr val="tx2"/>
          </a:solidFill>
          <a:latin typeface="Arial" charset="0"/>
        </a:defRPr>
      </a:lvl5pPr>
      <a:lvl6pPr marL="457200" algn="l" rtl="0" fontAlgn="base">
        <a:spcBef>
          <a:spcPct val="0"/>
        </a:spcBef>
        <a:spcAft>
          <a:spcPct val="0"/>
        </a:spcAft>
        <a:defRPr sz="4200">
          <a:solidFill>
            <a:schemeClr val="tx2"/>
          </a:solidFill>
          <a:latin typeface="Arial" charset="0"/>
        </a:defRPr>
      </a:lvl6pPr>
      <a:lvl7pPr marL="914400" algn="l" rtl="0" fontAlgn="base">
        <a:spcBef>
          <a:spcPct val="0"/>
        </a:spcBef>
        <a:spcAft>
          <a:spcPct val="0"/>
        </a:spcAft>
        <a:defRPr sz="4200">
          <a:solidFill>
            <a:schemeClr val="tx2"/>
          </a:solidFill>
          <a:latin typeface="Arial" charset="0"/>
        </a:defRPr>
      </a:lvl7pPr>
      <a:lvl8pPr marL="1371600" algn="l" rtl="0" fontAlgn="base">
        <a:spcBef>
          <a:spcPct val="0"/>
        </a:spcBef>
        <a:spcAft>
          <a:spcPct val="0"/>
        </a:spcAft>
        <a:defRPr sz="4200">
          <a:solidFill>
            <a:schemeClr val="tx2"/>
          </a:solidFill>
          <a:latin typeface="Arial" charset="0"/>
        </a:defRPr>
      </a:lvl8pPr>
      <a:lvl9pPr marL="1828800" algn="l" rtl="0" fontAlgn="base">
        <a:spcBef>
          <a:spcPct val="0"/>
        </a:spcBef>
        <a:spcAft>
          <a:spcPct val="0"/>
        </a:spcAft>
        <a:defRPr sz="4200">
          <a:solidFill>
            <a:schemeClr val="tx2"/>
          </a:solidFill>
          <a:latin typeface="Arial"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l"/>
        <a:defRPr sz="32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0000"/>
        <a:buFont typeface="Wingdings" pitchFamily="2" charset="2"/>
        <a:buChar char="l"/>
        <a:defRPr sz="2800">
          <a:solidFill>
            <a:schemeClr val="tx1"/>
          </a:solidFill>
          <a:latin typeface="+mn-lt"/>
        </a:defRPr>
      </a:lvl2pPr>
      <a:lvl3pPr marL="1143000" indent="-228600" algn="l" rtl="0" fontAlgn="base">
        <a:spcBef>
          <a:spcPct val="20000"/>
        </a:spcBef>
        <a:spcAft>
          <a:spcPct val="0"/>
        </a:spcAft>
        <a:buClr>
          <a:schemeClr val="bg2"/>
        </a:buClr>
        <a:buSzPct val="65000"/>
        <a:buFont typeface="Wingdings" pitchFamily="2" charset="2"/>
        <a:buChar char="l"/>
        <a:defRPr sz="2400">
          <a:solidFill>
            <a:schemeClr val="tx1"/>
          </a:solidFill>
          <a:latin typeface="+mn-lt"/>
        </a:defRPr>
      </a:lvl3pPr>
      <a:lvl4pPr marL="1600200" indent="-228600" algn="l" rtl="0" fontAlgn="base">
        <a:spcBef>
          <a:spcPct val="20000"/>
        </a:spcBef>
        <a:spcAft>
          <a:spcPct val="0"/>
        </a:spcAft>
        <a:buClr>
          <a:schemeClr val="hlink"/>
        </a:buClr>
        <a:buSzPct val="60000"/>
        <a:buFont typeface="Wingdings" pitchFamily="2" charset="2"/>
        <a:buChar char="l"/>
        <a:defRPr sz="2000">
          <a:solidFill>
            <a:schemeClr val="tx1"/>
          </a:solidFill>
          <a:latin typeface="+mn-lt"/>
        </a:defRPr>
      </a:lvl4pPr>
      <a:lvl5pPr marL="20574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5pPr>
      <a:lvl6pPr marL="25146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6pPr>
      <a:lvl7pPr marL="29718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7pPr>
      <a:lvl8pPr marL="34290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8pPr>
      <a:lvl9pPr marL="3886200" indent="-228600" algn="l" rtl="0" fontAlgn="base">
        <a:spcBef>
          <a:spcPct val="20000"/>
        </a:spcBef>
        <a:spcAft>
          <a:spcPct val="0"/>
        </a:spcAft>
        <a:buClr>
          <a:schemeClr val="bg2"/>
        </a:buClr>
        <a:buSzPct val="40000"/>
        <a:buFont typeface="Wingdings" pitchFamily="2" charset="2"/>
        <a:buChar char="l"/>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4818" name="Group 2"/>
          <p:cNvGrpSpPr>
            <a:grpSpLocks/>
          </p:cNvGrpSpPr>
          <p:nvPr/>
        </p:nvGrpSpPr>
        <p:grpSpPr bwMode="auto">
          <a:xfrm>
            <a:off x="0" y="0"/>
            <a:ext cx="9159875" cy="6858000"/>
            <a:chOff x="0" y="0"/>
            <a:chExt cx="5770" cy="4320"/>
          </a:xfrm>
        </p:grpSpPr>
        <p:sp>
          <p:nvSpPr>
            <p:cNvPr id="34819" name="Rectangle 3"/>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w="9525">
              <a:noFill/>
              <a:miter lim="800000"/>
              <a:headEnd/>
              <a:tailEnd/>
            </a:ln>
            <a:effectLst/>
          </p:spPr>
          <p:txBody>
            <a:bodyPr wrap="none" anchor="ctr"/>
            <a:lstStyle/>
            <a:p>
              <a:endParaRPr lang="el-GR"/>
            </a:p>
          </p:txBody>
        </p:sp>
        <p:sp>
          <p:nvSpPr>
            <p:cNvPr id="34820" name="Rectangle 4"/>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4821" name="Rectangle 5"/>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4822" name="Rectangle 6"/>
            <p:cNvSpPr>
              <a:spLocks noChangeArrowheads="1"/>
            </p:cNvSpPr>
            <p:nvPr userDrawn="1"/>
          </p:nvSpPr>
          <p:spPr bwMode="hidden">
            <a:xfrm>
              <a:off x="2256" y="0"/>
              <a:ext cx="240" cy="4320"/>
            </a:xfrm>
            <a:prstGeom prst="rect">
              <a:avLst/>
            </a:prstGeom>
            <a:solidFill>
              <a:schemeClr val="bg1"/>
            </a:solidFill>
            <a:ln w="9525">
              <a:noFill/>
              <a:miter lim="800000"/>
              <a:headEnd/>
              <a:tailEnd/>
            </a:ln>
            <a:effectLst/>
          </p:spPr>
          <p:txBody>
            <a:bodyPr wrap="none" anchor="ctr"/>
            <a:lstStyle/>
            <a:p>
              <a:endParaRPr lang="el-GR"/>
            </a:p>
          </p:txBody>
        </p:sp>
        <p:sp>
          <p:nvSpPr>
            <p:cNvPr id="34823" name="Rectangle 7"/>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l-GR"/>
            </a:p>
          </p:txBody>
        </p:sp>
        <p:sp>
          <p:nvSpPr>
            <p:cNvPr id="34824" name="Rectangle 8"/>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l-GR"/>
            </a:p>
          </p:txBody>
        </p:sp>
        <p:sp>
          <p:nvSpPr>
            <p:cNvPr id="34825" name="Rectangle 9"/>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w="9525">
              <a:noFill/>
              <a:miter lim="800000"/>
              <a:headEnd/>
              <a:tailEnd/>
            </a:ln>
            <a:effectLst/>
          </p:spPr>
          <p:txBody>
            <a:bodyPr wrap="none" anchor="ctr"/>
            <a:lstStyle/>
            <a:p>
              <a:endParaRPr lang="el-GR"/>
            </a:p>
          </p:txBody>
        </p:sp>
        <p:sp>
          <p:nvSpPr>
            <p:cNvPr id="34826" name="Rectangle 10"/>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w="9525">
              <a:noFill/>
              <a:miter lim="800000"/>
              <a:headEnd/>
              <a:tailEnd/>
            </a:ln>
            <a:effectLst/>
          </p:spPr>
          <p:txBody>
            <a:bodyPr wrap="none" anchor="ctr"/>
            <a:lstStyle/>
            <a:p>
              <a:endParaRPr lang="el-GR"/>
            </a:p>
          </p:txBody>
        </p:sp>
        <p:sp>
          <p:nvSpPr>
            <p:cNvPr id="34827" name="Rectangle 11"/>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l-GR"/>
            </a:p>
          </p:txBody>
        </p:sp>
        <p:sp>
          <p:nvSpPr>
            <p:cNvPr id="34828" name="Rectangle 12"/>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4829" name="Rectangle 13"/>
            <p:cNvSpPr>
              <a:spLocks noChangeArrowheads="1"/>
            </p:cNvSpPr>
            <p:nvPr userDrawn="1"/>
          </p:nvSpPr>
          <p:spPr bwMode="hidden">
            <a:xfrm>
              <a:off x="1248" y="0"/>
              <a:ext cx="144" cy="4320"/>
            </a:xfrm>
            <a:prstGeom prst="rect">
              <a:avLst/>
            </a:prstGeom>
            <a:solidFill>
              <a:schemeClr val="bg2"/>
            </a:solidFill>
            <a:ln w="9525">
              <a:noFill/>
              <a:miter lim="800000"/>
              <a:headEnd/>
              <a:tailEnd/>
            </a:ln>
            <a:effectLst/>
          </p:spPr>
          <p:txBody>
            <a:bodyPr wrap="none" anchor="ctr"/>
            <a:lstStyle/>
            <a:p>
              <a:endParaRPr lang="el-GR"/>
            </a:p>
          </p:txBody>
        </p:sp>
        <p:sp>
          <p:nvSpPr>
            <p:cNvPr id="34830" name="Rectangle 14"/>
            <p:cNvSpPr>
              <a:spLocks noChangeArrowheads="1"/>
            </p:cNvSpPr>
            <p:nvPr userDrawn="1"/>
          </p:nvSpPr>
          <p:spPr bwMode="hidden">
            <a:xfrm>
              <a:off x="3300" y="0"/>
              <a:ext cx="252" cy="4320"/>
            </a:xfrm>
            <a:prstGeom prst="rect">
              <a:avLst/>
            </a:prstGeom>
            <a:solidFill>
              <a:schemeClr val="bg2"/>
            </a:solidFill>
            <a:ln w="9525">
              <a:noFill/>
              <a:miter lim="800000"/>
              <a:headEnd/>
              <a:tailEnd/>
            </a:ln>
            <a:effectLst/>
          </p:spPr>
          <p:txBody>
            <a:bodyPr wrap="none" anchor="ctr"/>
            <a:lstStyle/>
            <a:p>
              <a:endParaRPr lang="el-GR"/>
            </a:p>
          </p:txBody>
        </p:sp>
        <p:sp>
          <p:nvSpPr>
            <p:cNvPr id="34831" name="Rectangle 15"/>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el-GR"/>
            </a:p>
          </p:txBody>
        </p:sp>
        <p:sp>
          <p:nvSpPr>
            <p:cNvPr id="34832" name="Rectangle 16"/>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w="9525">
              <a:noFill/>
              <a:miter lim="800000"/>
              <a:headEnd/>
              <a:tailEnd/>
            </a:ln>
            <a:effectLst/>
          </p:spPr>
          <p:txBody>
            <a:bodyPr wrap="none" anchor="ctr"/>
            <a:lstStyle/>
            <a:p>
              <a:endParaRPr lang="el-GR"/>
            </a:p>
          </p:txBody>
        </p:sp>
        <p:sp>
          <p:nvSpPr>
            <p:cNvPr id="34833" name="Rectangle 17"/>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w="9525">
              <a:noFill/>
              <a:miter lim="800000"/>
              <a:headEnd/>
              <a:tailEnd/>
            </a:ln>
            <a:effectLst/>
          </p:spPr>
          <p:txBody>
            <a:bodyPr wrap="none" anchor="ctr"/>
            <a:lstStyle/>
            <a:p>
              <a:endParaRPr lang="el-GR"/>
            </a:p>
          </p:txBody>
        </p:sp>
        <p:sp>
          <p:nvSpPr>
            <p:cNvPr id="34834" name="Rectangle 18"/>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4835" name="Rectangle 19"/>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w="9525">
              <a:noFill/>
              <a:miter lim="800000"/>
              <a:headEnd/>
              <a:tailEnd/>
            </a:ln>
            <a:effectLst/>
          </p:spPr>
          <p:txBody>
            <a:bodyPr wrap="none" anchor="ctr"/>
            <a:lstStyle/>
            <a:p>
              <a:endParaRPr lang="el-GR"/>
            </a:p>
          </p:txBody>
        </p:sp>
        <p:sp>
          <p:nvSpPr>
            <p:cNvPr id="34836" name="Rectangle 20"/>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l-GR"/>
            </a:p>
          </p:txBody>
        </p:sp>
        <p:sp>
          <p:nvSpPr>
            <p:cNvPr id="34837" name="Rectangle 21"/>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w="9525">
              <a:noFill/>
              <a:miter lim="800000"/>
              <a:headEnd/>
              <a:tailEnd/>
            </a:ln>
            <a:effectLst/>
          </p:spPr>
          <p:txBody>
            <a:bodyPr wrap="none" anchor="ctr"/>
            <a:lstStyle/>
            <a:p>
              <a:endParaRPr lang="el-GR"/>
            </a:p>
          </p:txBody>
        </p:sp>
        <p:sp>
          <p:nvSpPr>
            <p:cNvPr id="34838" name="Freeform 22"/>
            <p:cNvSpPr>
              <a:spLocks/>
            </p:cNvSpPr>
            <p:nvPr userDrawn="1"/>
          </p:nvSpPr>
          <p:spPr bwMode="hidden">
            <a:xfrm>
              <a:off x="1" y="3875"/>
              <a:ext cx="5760" cy="445"/>
            </a:xfrm>
            <a:custGeom>
              <a:avLst/>
              <a:gdLst/>
              <a:ahLst/>
              <a:cxnLst>
                <a:cxn ang="0">
                  <a:pos x="5700" y="86"/>
                </a:cxn>
                <a:cxn ang="0">
                  <a:pos x="5508" y="86"/>
                </a:cxn>
                <a:cxn ang="0">
                  <a:pos x="5454" y="76"/>
                </a:cxn>
                <a:cxn ang="0">
                  <a:pos x="5448" y="65"/>
                </a:cxn>
                <a:cxn ang="0">
                  <a:pos x="5442" y="44"/>
                </a:cxn>
                <a:cxn ang="0">
                  <a:pos x="5414" y="18"/>
                </a:cxn>
                <a:cxn ang="0">
                  <a:pos x="5332" y="7"/>
                </a:cxn>
                <a:cxn ang="0">
                  <a:pos x="5051" y="22"/>
                </a:cxn>
                <a:cxn ang="0">
                  <a:pos x="4986" y="55"/>
                </a:cxn>
                <a:cxn ang="0">
                  <a:pos x="4854" y="102"/>
                </a:cxn>
                <a:cxn ang="0">
                  <a:pos x="4740" y="112"/>
                </a:cxn>
                <a:cxn ang="0">
                  <a:pos x="4662" y="91"/>
                </a:cxn>
                <a:cxn ang="0">
                  <a:pos x="4598" y="25"/>
                </a:cxn>
                <a:cxn ang="0">
                  <a:pos x="4514" y="9"/>
                </a:cxn>
                <a:cxn ang="0">
                  <a:pos x="4410" y="39"/>
                </a:cxn>
                <a:cxn ang="0">
                  <a:pos x="4236" y="81"/>
                </a:cxn>
                <a:cxn ang="0">
                  <a:pos x="4020" y="102"/>
                </a:cxn>
                <a:cxn ang="0">
                  <a:pos x="3810" y="102"/>
                </a:cxn>
                <a:cxn ang="0">
                  <a:pos x="3654" y="76"/>
                </a:cxn>
                <a:cxn ang="0">
                  <a:pos x="3594" y="50"/>
                </a:cxn>
                <a:cxn ang="0">
                  <a:pos x="3528" y="44"/>
                </a:cxn>
                <a:cxn ang="0">
                  <a:pos x="3480" y="55"/>
                </a:cxn>
                <a:cxn ang="0">
                  <a:pos x="3420" y="76"/>
                </a:cxn>
                <a:cxn ang="0">
                  <a:pos x="3048" y="112"/>
                </a:cxn>
                <a:cxn ang="0">
                  <a:pos x="2844" y="128"/>
                </a:cxn>
                <a:cxn ang="0">
                  <a:pos x="2742" y="117"/>
                </a:cxn>
                <a:cxn ang="0">
                  <a:pos x="2710" y="56"/>
                </a:cxn>
                <a:cxn ang="0">
                  <a:pos x="2658" y="50"/>
                </a:cxn>
                <a:cxn ang="0">
                  <a:pos x="2558" y="95"/>
                </a:cxn>
                <a:cxn ang="0">
                  <a:pos x="2444" y="109"/>
                </a:cxn>
                <a:cxn ang="0">
                  <a:pos x="2322" y="91"/>
                </a:cxn>
                <a:cxn ang="0">
                  <a:pos x="2274" y="70"/>
                </a:cxn>
                <a:cxn ang="0">
                  <a:pos x="2185" y="3"/>
                </a:cxn>
                <a:cxn ang="0">
                  <a:pos x="2048" y="64"/>
                </a:cxn>
                <a:cxn ang="0">
                  <a:pos x="1794" y="102"/>
                </a:cxn>
                <a:cxn ang="0">
                  <a:pos x="1560" y="91"/>
                </a:cxn>
                <a:cxn ang="0">
                  <a:pos x="1482" y="76"/>
                </a:cxn>
                <a:cxn ang="0">
                  <a:pos x="1428" y="50"/>
                </a:cxn>
                <a:cxn ang="0">
                  <a:pos x="1374" y="44"/>
                </a:cxn>
                <a:cxn ang="0">
                  <a:pos x="1308" y="55"/>
                </a:cxn>
                <a:cxn ang="0">
                  <a:pos x="1140" y="107"/>
                </a:cxn>
                <a:cxn ang="0">
                  <a:pos x="948" y="143"/>
                </a:cxn>
                <a:cxn ang="0">
                  <a:pos x="708" y="138"/>
                </a:cxn>
                <a:cxn ang="0">
                  <a:pos x="534" y="96"/>
                </a:cxn>
                <a:cxn ang="0">
                  <a:pos x="444" y="55"/>
                </a:cxn>
                <a:cxn ang="0">
                  <a:pos x="396" y="34"/>
                </a:cxn>
                <a:cxn ang="0">
                  <a:pos x="378" y="39"/>
                </a:cxn>
                <a:cxn ang="0">
                  <a:pos x="342" y="70"/>
                </a:cxn>
                <a:cxn ang="0">
                  <a:pos x="288" y="96"/>
                </a:cxn>
                <a:cxn ang="0">
                  <a:pos x="192" y="112"/>
                </a:cxn>
                <a:cxn ang="0">
                  <a:pos x="90" y="112"/>
                </a:cxn>
                <a:cxn ang="0">
                  <a:pos x="0" y="96"/>
                </a:cxn>
                <a:cxn ang="0">
                  <a:pos x="5760" y="44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w="9525">
              <a:noFill/>
              <a:prstDash val="solid"/>
              <a:round/>
              <a:headEnd/>
              <a:tailEnd/>
            </a:ln>
          </p:spPr>
          <p:txBody>
            <a:bodyPr/>
            <a:lstStyle/>
            <a:p>
              <a:endParaRPr lang="el-GR"/>
            </a:p>
          </p:txBody>
        </p:sp>
        <p:sp>
          <p:nvSpPr>
            <p:cNvPr id="34839" name="Freeform 23"/>
            <p:cNvSpPr>
              <a:spLocks/>
            </p:cNvSpPr>
            <p:nvPr userDrawn="1"/>
          </p:nvSpPr>
          <p:spPr bwMode="hidden">
            <a:xfrm>
              <a:off x="0" y="3867"/>
              <a:ext cx="5770" cy="174"/>
            </a:xfrm>
            <a:custGeom>
              <a:avLst/>
              <a:gdLst/>
              <a:ahLst/>
              <a:cxnLst>
                <a:cxn ang="0">
                  <a:pos x="4993" y="66"/>
                </a:cxn>
                <a:cxn ang="0">
                  <a:pos x="4771" y="132"/>
                </a:cxn>
                <a:cxn ang="0">
                  <a:pos x="4640" y="96"/>
                </a:cxn>
                <a:cxn ang="0">
                  <a:pos x="4598" y="36"/>
                </a:cxn>
                <a:cxn ang="0">
                  <a:pos x="4478" y="30"/>
                </a:cxn>
                <a:cxn ang="0">
                  <a:pos x="4186" y="108"/>
                </a:cxn>
                <a:cxn ang="0">
                  <a:pos x="3815" y="120"/>
                </a:cxn>
                <a:cxn ang="0">
                  <a:pos x="3617" y="72"/>
                </a:cxn>
                <a:cxn ang="0">
                  <a:pos x="3510" y="60"/>
                </a:cxn>
                <a:cxn ang="0">
                  <a:pos x="3336" y="96"/>
                </a:cxn>
                <a:cxn ang="0">
                  <a:pos x="2846" y="150"/>
                </a:cxn>
                <a:cxn ang="0">
                  <a:pos x="2703" y="96"/>
                </a:cxn>
                <a:cxn ang="0">
                  <a:pos x="2619" y="90"/>
                </a:cxn>
                <a:cxn ang="0">
                  <a:pos x="2416" y="132"/>
                </a:cxn>
                <a:cxn ang="0">
                  <a:pos x="2278" y="84"/>
                </a:cxn>
                <a:cxn ang="0">
                  <a:pos x="2151" y="36"/>
                </a:cxn>
                <a:cxn ang="0">
                  <a:pos x="1947" y="120"/>
                </a:cxn>
                <a:cxn ang="0">
                  <a:pos x="1525" y="102"/>
                </a:cxn>
                <a:cxn ang="0">
                  <a:pos x="1429" y="60"/>
                </a:cxn>
                <a:cxn ang="0">
                  <a:pos x="1333" y="60"/>
                </a:cxn>
                <a:cxn ang="0">
                  <a:pos x="1058" y="150"/>
                </a:cxn>
                <a:cxn ang="0">
                  <a:pos x="652" y="150"/>
                </a:cxn>
                <a:cxn ang="0">
                  <a:pos x="442" y="66"/>
                </a:cxn>
                <a:cxn ang="0">
                  <a:pos x="377" y="48"/>
                </a:cxn>
                <a:cxn ang="0">
                  <a:pos x="305" y="108"/>
                </a:cxn>
                <a:cxn ang="0">
                  <a:pos x="144" y="138"/>
                </a:cxn>
                <a:cxn ang="0">
                  <a:pos x="0" y="96"/>
                </a:cxn>
                <a:cxn ang="0">
                  <a:pos x="167" y="120"/>
                </a:cxn>
                <a:cxn ang="0">
                  <a:pos x="323" y="84"/>
                </a:cxn>
                <a:cxn ang="0">
                  <a:pos x="383" y="24"/>
                </a:cxn>
                <a:cxn ang="0">
                  <a:pos x="460" y="60"/>
                </a:cxn>
                <a:cxn ang="0">
                  <a:pos x="706" y="144"/>
                </a:cxn>
                <a:cxn ang="0">
                  <a:pos x="1100" y="120"/>
                </a:cxn>
                <a:cxn ang="0">
                  <a:pos x="1345" y="36"/>
                </a:cxn>
                <a:cxn ang="0">
                  <a:pos x="1441" y="48"/>
                </a:cxn>
                <a:cxn ang="0">
                  <a:pos x="1561" y="90"/>
                </a:cxn>
                <a:cxn ang="0">
                  <a:pos x="1971" y="96"/>
                </a:cxn>
                <a:cxn ang="0">
                  <a:pos x="2235" y="3"/>
                </a:cxn>
                <a:cxn ang="0">
                  <a:pos x="2350" y="102"/>
                </a:cxn>
                <a:cxn ang="0">
                  <a:pos x="2559" y="96"/>
                </a:cxn>
                <a:cxn ang="0">
                  <a:pos x="2715" y="24"/>
                </a:cxn>
                <a:cxn ang="0">
                  <a:pos x="2792" y="132"/>
                </a:cxn>
                <a:cxn ang="0">
                  <a:pos x="3127" y="102"/>
                </a:cxn>
                <a:cxn ang="0">
                  <a:pos x="3486" y="48"/>
                </a:cxn>
                <a:cxn ang="0">
                  <a:pos x="3582" y="42"/>
                </a:cxn>
                <a:cxn ang="0">
                  <a:pos x="3731" y="90"/>
                </a:cxn>
                <a:cxn ang="0">
                  <a:pos x="4078" y="102"/>
                </a:cxn>
                <a:cxn ang="0">
                  <a:pos x="4419" y="30"/>
                </a:cxn>
                <a:cxn ang="0">
                  <a:pos x="4574" y="6"/>
                </a:cxn>
                <a:cxn ang="0">
                  <a:pos x="4628" y="60"/>
                </a:cxn>
                <a:cxn ang="0">
                  <a:pos x="4724" y="108"/>
                </a:cxn>
                <a:cxn ang="0">
                  <a:pos x="4927" y="84"/>
                </a:cxn>
                <a:cxn ang="0">
                  <a:pos x="5118" y="14"/>
                </a:cxn>
                <a:cxn ang="0">
                  <a:pos x="5280" y="9"/>
                </a:cxn>
                <a:cxn ang="0">
                  <a:pos x="5453" y="36"/>
                </a:cxn>
                <a:cxn ang="0">
                  <a:pos x="5465" y="72"/>
                </a:cxn>
                <a:cxn ang="0">
                  <a:pos x="5656" y="90"/>
                </a:cxn>
                <a:cxn ang="0">
                  <a:pos x="5710" y="102"/>
                </a:cxn>
                <a:cxn ang="0">
                  <a:pos x="5477" y="90"/>
                </a:cxn>
                <a:cxn ang="0">
                  <a:pos x="5453" y="60"/>
                </a:cxn>
                <a:cxn ang="0">
                  <a:pos x="5393" y="30"/>
                </a:cxn>
                <a:cxn ang="0">
                  <a:pos x="5219" y="24"/>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w="9525">
              <a:noFill/>
              <a:round/>
              <a:headEnd/>
              <a:tailEnd/>
            </a:ln>
          </p:spPr>
          <p:txBody>
            <a:bodyPr/>
            <a:lstStyle/>
            <a:p>
              <a:endParaRPr lang="el-GR"/>
            </a:p>
          </p:txBody>
        </p:sp>
      </p:grpSp>
      <p:sp>
        <p:nvSpPr>
          <p:cNvPr id="34840" name="Rectangle 24"/>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ctr" anchorCtr="1" compatLnSpc="1">
            <a:prstTxWarp prst="textNoShape">
              <a:avLst/>
            </a:prstTxWarp>
          </a:bodyPr>
          <a:lstStyle/>
          <a:p>
            <a:pPr lvl="0"/>
            <a:r>
              <a:rPr lang="el-GR" smtClean="0"/>
              <a:t>Κάντε κλικ για επεξεργασία του τίτλου</a:t>
            </a:r>
          </a:p>
        </p:txBody>
      </p:sp>
      <p:sp>
        <p:nvSpPr>
          <p:cNvPr id="34841" name="Rectangle 25"/>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l-GR" smtClean="0"/>
              <a:t>Κάντε κλικ για να επεξεργαστείτε τα στυλ κειμένου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p>
        </p:txBody>
      </p:sp>
      <p:sp>
        <p:nvSpPr>
          <p:cNvPr id="34842" name="Rectangle 26"/>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effectLst>
                  <a:outerShdw blurRad="38100" dist="38100" dir="2700000" algn="tl">
                    <a:srgbClr val="000000"/>
                  </a:outerShdw>
                </a:effectLst>
              </a:defRPr>
            </a:lvl1pPr>
          </a:lstStyle>
          <a:p>
            <a:endParaRPr lang="el-GR"/>
          </a:p>
        </p:txBody>
      </p:sp>
      <p:sp>
        <p:nvSpPr>
          <p:cNvPr id="34843" name="Rectangle 27"/>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effectLst>
                  <a:outerShdw blurRad="38100" dist="38100" dir="2700000" algn="tl">
                    <a:srgbClr val="000000"/>
                  </a:outerShdw>
                </a:effectLst>
              </a:defRPr>
            </a:lvl1pPr>
          </a:lstStyle>
          <a:p>
            <a:fld id="{299DE740-A0AA-48B0-8CA6-E39549B4E3B8}" type="slidenum">
              <a:rPr lang="el-GR"/>
              <a:pPr/>
              <a:t>‹#›</a:t>
            </a:fld>
            <a:endParaRPr lang="el-GR"/>
          </a:p>
        </p:txBody>
      </p:sp>
      <p:sp>
        <p:nvSpPr>
          <p:cNvPr id="34844" name="Rectangle 28"/>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a:effectLst>
                  <a:outerShdw blurRad="38100" dist="38100" dir="2700000" algn="tl">
                    <a:srgbClr val="000000"/>
                  </a:outerShdw>
                </a:effectLst>
              </a:defRPr>
            </a:lvl1pPr>
          </a:lstStyle>
          <a:p>
            <a:endParaRPr lang="el-GR"/>
          </a:p>
        </p:txBody>
      </p:sp>
    </p:spTree>
  </p:cSld>
  <p:clrMap bg1="dk2" tx1="lt1" bg2="dk1" tx2="lt2" accent1="accent1" accent2="accent2" accent3="accent3" accent4="accent4" accent5="accent5" accent6="accent6" hlink="hlink" folHlink="folHlink"/>
  <p:sldLayoutIdLst>
    <p:sldLayoutId id="214748365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txStyles>
    <p:titleStyle>
      <a:lvl1pPr algn="ctr" rtl="0" fontAlgn="base">
        <a:spcBef>
          <a:spcPct val="0"/>
        </a:spcBef>
        <a:spcAft>
          <a:spcPct val="0"/>
        </a:spcAft>
        <a:defRPr sz="4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2pPr>
      <a:lvl3pPr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3pPr>
      <a:lvl4pPr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4pPr>
      <a:lvl5pPr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5pPr>
      <a:lvl6pPr marL="4572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2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l"/>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80000"/>
        <a:buFont typeface="Wingdings" pitchFamily="2" charset="2"/>
        <a:buChar char="l"/>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tx2"/>
        </a:buClr>
        <a:buSzPct val="80000"/>
        <a:buFont typeface="Wingdings" pitchFamily="2" charset="2"/>
        <a:buChar char="l"/>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lr>
          <a:schemeClr val="hlink"/>
        </a:buClr>
        <a:buSzPct val="80000"/>
        <a:buFont typeface="Wingdings" pitchFamily="2" charset="2"/>
        <a:buChar char="l"/>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tx1"/>
        </a:buClr>
        <a:buSzPct val="80000"/>
        <a:buFont typeface="Wingdings" pitchFamily="2" charset="2"/>
        <a:buChar char="l"/>
        <a:defRPr sz="2000">
          <a:solidFill>
            <a:schemeClr val="tx1"/>
          </a:solidFill>
          <a:effectLst>
            <a:outerShdw blurRad="38100" dist="38100" dir="2700000" algn="tl">
              <a:srgbClr val="000000"/>
            </a:outerShdw>
          </a:effectLst>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file:///C:\Documents%20and%20Settings\user\&#932;&#945;%20&#941;&#947;&#947;&#961;&#945;&#966;&#940;%20&#956;&#959;&#965;\testscan2.files\pict1.jpg"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shadeToTitle="1">
        <a:gradFill rotWithShape="0">
          <a:gsLst>
            <a:gs pos="0">
              <a:srgbClr val="FFEFD1"/>
            </a:gs>
            <a:gs pos="64999">
              <a:srgbClr val="F0EBD5"/>
            </a:gs>
            <a:gs pos="100000">
              <a:srgbClr val="D1C39F"/>
            </a:gs>
          </a:gsLst>
          <a:path path="shape">
            <a:fillToRect l="50000" t="50000" r="50000" b="50000"/>
          </a:path>
        </a:gra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l-GR"/>
              <a:t>ΔΡΑΜΑΤΙΚΗ ΠΟΙΗΣΗ</a:t>
            </a:r>
          </a:p>
        </p:txBody>
      </p:sp>
      <p:sp>
        <p:nvSpPr>
          <p:cNvPr id="2051" name="Rectangle 3"/>
          <p:cNvSpPr>
            <a:spLocks noGrp="1" noChangeArrowheads="1"/>
          </p:cNvSpPr>
          <p:nvPr>
            <p:ph type="subTitle" idx="1"/>
          </p:nvPr>
        </p:nvSpPr>
        <p:spPr/>
        <p:txBody>
          <a:bodyPr/>
          <a:lstStyle/>
          <a:p>
            <a:r>
              <a:rPr lang="el-GR"/>
              <a:t>Γ΄ΤΑΞΗ ΓΥΜΝΑΣΙΟΥ</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p:txBody>
          <a:bodyPr/>
          <a:lstStyle/>
          <a:p>
            <a:endParaRPr lang="el-GR"/>
          </a:p>
        </p:txBody>
      </p:sp>
      <p:sp>
        <p:nvSpPr>
          <p:cNvPr id="54275" name="Rectangle 3"/>
          <p:cNvSpPr>
            <a:spLocks noGrp="1" noChangeArrowheads="1"/>
          </p:cNvSpPr>
          <p:nvPr>
            <p:ph type="body" idx="1"/>
          </p:nvPr>
        </p:nvSpPr>
        <p:spPr/>
        <p:txBody>
          <a:bodyPr/>
          <a:lstStyle/>
          <a:p>
            <a:pPr>
              <a:buFont typeface="Wingdings" pitchFamily="2" charset="2"/>
              <a:buNone/>
            </a:pPr>
            <a:r>
              <a:rPr lang="el-GR" sz="2800"/>
              <a:t>   Ερυθρόμορφος κρατήρας του ζωγράφου του Δαρείου. Η παράσταση τιτλοφορείται 'Πέρσαι' και ίσως αποτελεί παραλλαγή χαμένου δράματος του Φρυνίχου με τον τίτλο 'Πέρσαι'. Στο κέντρο, ο Δαρείος καθισμένος σε θρόνο δέχεται το νέο της ήττας στο Μαραθώνα από τον αγγελλιαφόρο δεξιά. </a:t>
            </a:r>
            <a:br>
              <a:rPr lang="el-GR" sz="2800"/>
            </a:br>
            <a:r>
              <a:rPr lang="el-GR" sz="2800"/>
              <a:t>Napoli, Museo Archeologico Nazionale 81947(Heyd. 3253). </a:t>
            </a:r>
            <a:br>
              <a:rPr lang="el-GR" sz="2800"/>
            </a:br>
            <a:r>
              <a:rPr lang="el-GR" sz="2800"/>
              <a:t>© Museo Archeologico Nazionale, Napoli.</a:t>
            </a:r>
          </a:p>
        </p:txBody>
      </p:sp>
    </p:spTree>
  </p:cSld>
  <p:clrMapOvr>
    <a:masterClrMapping/>
  </p:clrMapOvr>
  <p:transition>
    <p:blinds/>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l-GR"/>
              <a:t>ΔΡΑΜΑΤΙΚΗ ΠΟΙΗΣΗ</a:t>
            </a:r>
          </a:p>
        </p:txBody>
      </p:sp>
      <p:sp>
        <p:nvSpPr>
          <p:cNvPr id="6147" name="Rectangle 3"/>
          <p:cNvSpPr>
            <a:spLocks noGrp="1" noChangeArrowheads="1"/>
          </p:cNvSpPr>
          <p:nvPr>
            <p:ph type="body" idx="1"/>
          </p:nvPr>
        </p:nvSpPr>
        <p:spPr/>
        <p:txBody>
          <a:bodyPr/>
          <a:lstStyle/>
          <a:p>
            <a:pPr>
              <a:lnSpc>
                <a:spcPct val="90000"/>
              </a:lnSpc>
            </a:pPr>
            <a:endParaRPr lang="el-GR"/>
          </a:p>
          <a:p>
            <a:pPr>
              <a:lnSpc>
                <a:spcPct val="90000"/>
              </a:lnSpc>
              <a:buFont typeface="Wingdings" pitchFamily="2" charset="2"/>
              <a:buNone/>
            </a:pPr>
            <a:r>
              <a:rPr lang="el-GR"/>
              <a:t>     Η πρώτη επίσημη παράσταση τραγωδίας έγινε από το Θέσπη το 534 π. Χ. στα Μεγάλα Διονύσια και γνώρισε μεγάλη ακμή στην εποχή του Περικλή. Οι κλιματολογικές, κοινωνικές και πολιτικές συνθήκες (δημοκρατία) ευνόησαν την εξέλιξη και την ανάπτυξη της τραγωδίας στην Αθήνα. </a:t>
            </a:r>
          </a:p>
        </p:txBody>
      </p:sp>
    </p:spTree>
  </p:cSld>
  <p:clrMapOvr>
    <a:masterClrMapping/>
  </p:clrMapOvr>
  <p:transition>
    <p:blinds/>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l-GR"/>
              <a:t>ΘΡΗΣΚΕΥΤΙΚΟΣ ΧΑΡΑΚΤΗΡΑΣ</a:t>
            </a:r>
          </a:p>
        </p:txBody>
      </p:sp>
      <p:sp>
        <p:nvSpPr>
          <p:cNvPr id="7171" name="Rectangle 3"/>
          <p:cNvSpPr>
            <a:spLocks noGrp="1" noChangeArrowheads="1"/>
          </p:cNvSpPr>
          <p:nvPr>
            <p:ph type="body" idx="1"/>
          </p:nvPr>
        </p:nvSpPr>
        <p:spPr/>
        <p:txBody>
          <a:bodyPr/>
          <a:lstStyle/>
          <a:p>
            <a:pPr>
              <a:lnSpc>
                <a:spcPct val="90000"/>
              </a:lnSpc>
            </a:pPr>
            <a:endParaRPr lang="el-GR"/>
          </a:p>
          <a:p>
            <a:pPr>
              <a:lnSpc>
                <a:spcPct val="90000"/>
              </a:lnSpc>
              <a:buFont typeface="Wingdings" pitchFamily="2" charset="2"/>
              <a:buNone/>
            </a:pPr>
            <a:r>
              <a:rPr lang="el-GR"/>
              <a:t>       Η τραγωδία διατήρησε πολλά διονυσιακά στοιχεία : χορός, μεταμφίεση, ενδυμασία. Οι παραστάσεις γίνονταν στις γιορτές του Διονύσου, στον ιερό χώρο του Ελευθερέως Διονύσου. Ο ιερέας του θεού κατείχε την πιο τιμητική θέση. Οι νικητές στεφανώνονταν με </a:t>
            </a:r>
            <a:r>
              <a:rPr lang="el-GR" b="1" u="sng"/>
              <a:t>κισσό</a:t>
            </a:r>
            <a:r>
              <a:rPr lang="el-GR"/>
              <a:t> ( το ιερό φυτό του θεού).</a:t>
            </a:r>
          </a:p>
        </p:txBody>
      </p:sp>
    </p:spTree>
  </p:cSld>
  <p:clrMapOvr>
    <a:masterClrMapping/>
  </p:clrMapOvr>
  <p:transition>
    <p:blinds/>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l-GR" sz="3800"/>
              <a:t>ΘΕΜΑΤΙΚΗ</a:t>
            </a:r>
            <a:br>
              <a:rPr lang="el-GR" sz="3800"/>
            </a:br>
            <a:endParaRPr lang="el-GR" sz="3800"/>
          </a:p>
        </p:txBody>
      </p:sp>
      <p:sp>
        <p:nvSpPr>
          <p:cNvPr id="8195" name="Rectangle 3"/>
          <p:cNvSpPr>
            <a:spLocks noGrp="1" noChangeArrowheads="1"/>
          </p:cNvSpPr>
          <p:nvPr>
            <p:ph type="body" idx="1"/>
          </p:nvPr>
        </p:nvSpPr>
        <p:spPr/>
        <p:txBody>
          <a:bodyPr/>
          <a:lstStyle/>
          <a:p>
            <a:pPr>
              <a:lnSpc>
                <a:spcPct val="90000"/>
              </a:lnSpc>
            </a:pPr>
            <a:r>
              <a:rPr lang="el-GR" sz="2400"/>
              <a:t>Οι υποθέσεις των τραγωδιών αντλούν τα θέματά τους από τους </a:t>
            </a:r>
            <a:r>
              <a:rPr lang="el-GR" sz="2400" b="1"/>
              <a:t>μύθους (</a:t>
            </a:r>
            <a:r>
              <a:rPr lang="en-US" sz="2400" b="1"/>
              <a:t>T</a:t>
            </a:r>
            <a:r>
              <a:rPr lang="el-GR" sz="2400" b="1"/>
              <a:t>ρωικό, Θηβαϊκό,</a:t>
            </a:r>
            <a:r>
              <a:rPr lang="el-GR" sz="2400"/>
              <a:t>. </a:t>
            </a:r>
            <a:r>
              <a:rPr lang="el-GR" sz="2400" b="1"/>
              <a:t>Αργοναυτικό)</a:t>
            </a:r>
            <a:r>
              <a:rPr lang="el-GR" sz="2400"/>
              <a:t>.  Οι ποιητές τροποποιούσαν και  προσάρμοζαν τους μύθους, έτσι ώστε να τους συνδέουν με την επικαιρότητα και τους προβληματισμούς της εποχής τους.</a:t>
            </a:r>
          </a:p>
          <a:p>
            <a:pPr>
              <a:lnSpc>
                <a:spcPct val="90000"/>
              </a:lnSpc>
            </a:pPr>
            <a:r>
              <a:rPr lang="el-GR" sz="2400"/>
              <a:t>Ο τραγικός ήρωας συγκρούεται με τη Μοίρα, την Ανάγκη, τη θεία δικαιοσύνη.</a:t>
            </a:r>
          </a:p>
          <a:p>
            <a:pPr>
              <a:lnSpc>
                <a:spcPct val="90000"/>
              </a:lnSpc>
            </a:pPr>
            <a:r>
              <a:rPr lang="el-GR" sz="2400"/>
              <a:t>Οι τραγωδίες βασίζονται στο σχήμα  </a:t>
            </a:r>
            <a:r>
              <a:rPr lang="el-GR" sz="2400" b="1"/>
              <a:t>Ύβρις    άτη    δίκη</a:t>
            </a:r>
            <a:r>
              <a:rPr lang="el-GR" sz="2400"/>
              <a:t>  σύμφωνα με το οποίο η ύβρη προκαλεί τη θεϊκή τιμωρία με την οποία επανέρχεται η τάξη με το θρίαμβο της </a:t>
            </a:r>
            <a:r>
              <a:rPr lang="el-GR" sz="2400" b="1"/>
              <a:t>δικαιοσύνης</a:t>
            </a:r>
            <a:r>
              <a:rPr lang="el-GR" sz="2400"/>
              <a:t>. </a:t>
            </a:r>
          </a:p>
        </p:txBody>
      </p:sp>
    </p:spTree>
  </p:cSld>
  <p:clrMapOvr>
    <a:masterClrMapping/>
  </p:clrMapOvr>
  <p:transition>
    <p:blinds/>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l-GR" sz="3800"/>
              <a:t>ΚΑΘΑΡΣΗ</a:t>
            </a:r>
            <a:br>
              <a:rPr lang="el-GR" sz="3800"/>
            </a:br>
            <a:endParaRPr lang="el-GR" sz="3800"/>
          </a:p>
        </p:txBody>
      </p:sp>
      <p:sp>
        <p:nvSpPr>
          <p:cNvPr id="9219" name="Rectangle 3"/>
          <p:cNvSpPr>
            <a:spLocks noGrp="1" noChangeArrowheads="1"/>
          </p:cNvSpPr>
          <p:nvPr>
            <p:ph type="body" idx="1"/>
          </p:nvPr>
        </p:nvSpPr>
        <p:spPr/>
        <p:txBody>
          <a:bodyPr/>
          <a:lstStyle/>
          <a:p>
            <a:pPr>
              <a:lnSpc>
                <a:spcPct val="90000"/>
              </a:lnSpc>
              <a:buFont typeface="Wingdings" pitchFamily="2" charset="2"/>
              <a:buNone/>
            </a:pPr>
            <a:r>
              <a:rPr lang="el-GR" sz="2800"/>
              <a:t>       Από το ρήμα </a:t>
            </a:r>
            <a:r>
              <a:rPr lang="el-GR" sz="2800" b="1"/>
              <a:t>καθαίρομαι </a:t>
            </a:r>
            <a:r>
              <a:rPr lang="el-GR" sz="2800"/>
              <a:t>= καθαρίζομαι, εξαγνίζομαι. Ο όρος αναφέρεται κυρίως στους θεατές της τραγωδίας οι οποίοι καθαρίζουν την ψυχή τους με την παρακολούθηση της τραγωδίας και τη συναισθηματική τους συμμετοχή, ανακουφίζονται και ηρεμούν. Ελευθερώνονται από τα αντικοινωνικά συναισθήματα (επιθετικότητα, έλλειψη αιδούς, απουσία φόβου) και καθαίρονται από τα πάθη τους. Έτσι, γίνονται πνευματικά και ηθικά καλύτεροι έχοντας κατανοήσει τα ανθρώπινα.</a:t>
            </a:r>
          </a:p>
        </p:txBody>
      </p:sp>
    </p:spTree>
  </p:cSld>
  <p:clrMapOvr>
    <a:masterClrMapping/>
  </p:clrMapOvr>
  <p:transition>
    <p:blinds/>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l-GR"/>
              <a:t>ΟΡΙΣΜΟΣ ΤΗΣ ΤΡΑΓΩΔΙΑΣ</a:t>
            </a:r>
          </a:p>
        </p:txBody>
      </p:sp>
      <p:sp>
        <p:nvSpPr>
          <p:cNvPr id="10243" name="Rectangle 3"/>
          <p:cNvSpPr>
            <a:spLocks noGrp="1" noChangeArrowheads="1"/>
          </p:cNvSpPr>
          <p:nvPr>
            <p:ph type="body" idx="1"/>
          </p:nvPr>
        </p:nvSpPr>
        <p:spPr/>
        <p:txBody>
          <a:bodyPr/>
          <a:lstStyle/>
          <a:p>
            <a:pPr>
              <a:lnSpc>
                <a:spcPct val="80000"/>
              </a:lnSpc>
            </a:pPr>
            <a:endParaRPr lang="el-GR" sz="2000"/>
          </a:p>
          <a:p>
            <a:pPr>
              <a:lnSpc>
                <a:spcPct val="80000"/>
              </a:lnSpc>
            </a:pPr>
            <a:r>
              <a:rPr lang="el-GR" sz="2000"/>
              <a:t>      Ο Αριστοτέλης δίνει τον εξής ορισμό για την τραγωδία : «έστιν ουν τραγωδία μίμησις πράξεως σπουδαίας και τελείας μέγεθος εχούσης, ηδυσμένω λόγω χωρίς εκάστω των ειδων εν τοις μορίοις, δρώντων και ου δι’ απαγγελίας, δι’ ελέου και φόβου περαίνουσα την των τοιούτων παθημάτων κάθαρσιν».</a:t>
            </a:r>
          </a:p>
          <a:p>
            <a:pPr>
              <a:lnSpc>
                <a:spcPct val="80000"/>
              </a:lnSpc>
            </a:pPr>
            <a:endParaRPr lang="el-GR" sz="2000"/>
          </a:p>
          <a:p>
            <a:pPr>
              <a:lnSpc>
                <a:spcPct val="80000"/>
              </a:lnSpc>
              <a:buFont typeface="Wingdings" pitchFamily="2" charset="2"/>
              <a:buNone/>
            </a:pPr>
            <a:endParaRPr lang="el-GR" sz="2000"/>
          </a:p>
          <a:p>
            <a:pPr>
              <a:lnSpc>
                <a:spcPct val="80000"/>
              </a:lnSpc>
            </a:pPr>
            <a:r>
              <a:rPr lang="el-GR" sz="2000"/>
              <a:t>Δηλαδή : Η τραγωδία είναι μίμηση πράξης εξαιρετικής και τέλειας (με αρχή , μέση και τέλος), η οποία έχει ορισμένη έκταση, με λόγο που τέρπει (ευχαριστεί),διαφορετική για τα δύο μέρη της (διαλογικό και χορικό), με πρόσωπα που δρουν και δεν απαγγέλλουν απλώς, και η οποία με τη συμπάθεια του θεατή (προς τον πάσχοντα ήρωα) και το φόβο (μήπως βρεθεί σε παρόμοια θέση) επιφέρει στο τέλος τη λύτρωση από παρόμοια πάθη (κάθαρση).</a:t>
            </a:r>
          </a:p>
        </p:txBody>
      </p:sp>
    </p:spTree>
  </p:cSld>
  <p:clrMapOvr>
    <a:masterClrMapping/>
  </p:clrMapOvr>
  <p:transition>
    <p:blinds/>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l-GR" sz="3800"/>
              <a:t>ΔΟΜΗ</a:t>
            </a:r>
            <a:br>
              <a:rPr lang="el-GR" sz="3800"/>
            </a:br>
            <a:endParaRPr lang="el-GR" sz="3800"/>
          </a:p>
        </p:txBody>
      </p:sp>
      <p:sp>
        <p:nvSpPr>
          <p:cNvPr id="11267" name="Rectangle 3"/>
          <p:cNvSpPr>
            <a:spLocks noGrp="1" noChangeArrowheads="1"/>
          </p:cNvSpPr>
          <p:nvPr>
            <p:ph type="body" idx="1"/>
          </p:nvPr>
        </p:nvSpPr>
        <p:spPr/>
        <p:txBody>
          <a:bodyPr/>
          <a:lstStyle/>
          <a:p>
            <a:pPr>
              <a:lnSpc>
                <a:spcPct val="80000"/>
              </a:lnSpc>
            </a:pPr>
            <a:r>
              <a:rPr lang="el-GR" sz="1600"/>
              <a:t>Τα μέρη της τραγωδίας</a:t>
            </a:r>
          </a:p>
          <a:p>
            <a:pPr>
              <a:lnSpc>
                <a:spcPct val="80000"/>
              </a:lnSpc>
            </a:pPr>
            <a:endParaRPr lang="el-GR" sz="1600"/>
          </a:p>
          <a:p>
            <a:pPr>
              <a:lnSpc>
                <a:spcPct val="80000"/>
              </a:lnSpc>
            </a:pPr>
            <a:endParaRPr lang="el-GR" sz="1600"/>
          </a:p>
          <a:p>
            <a:pPr>
              <a:lnSpc>
                <a:spcPct val="80000"/>
              </a:lnSpc>
            </a:pPr>
            <a:r>
              <a:rPr lang="el-GR" sz="1600"/>
              <a:t>Α. </a:t>
            </a:r>
            <a:r>
              <a:rPr lang="el-GR" sz="1600" b="1"/>
              <a:t>Κατά ποσόν μέρη </a:t>
            </a:r>
            <a:r>
              <a:rPr lang="el-GR" sz="1600"/>
              <a:t>(αφορούν την έκταση)</a:t>
            </a:r>
          </a:p>
          <a:p>
            <a:pPr>
              <a:lnSpc>
                <a:spcPct val="80000"/>
              </a:lnSpc>
            </a:pPr>
            <a:endParaRPr lang="el-GR" sz="1600" b="1"/>
          </a:p>
          <a:p>
            <a:pPr>
              <a:lnSpc>
                <a:spcPct val="80000"/>
              </a:lnSpc>
              <a:buFont typeface="Wingdings" pitchFamily="2" charset="2"/>
              <a:buNone/>
            </a:pPr>
            <a:r>
              <a:rPr lang="el-GR" sz="1600" b="1"/>
              <a:t>                 Επικά   </a:t>
            </a:r>
            <a:r>
              <a:rPr lang="el-GR" sz="1600"/>
              <a:t>                                                                      </a:t>
            </a:r>
            <a:r>
              <a:rPr lang="el-GR" sz="1600" b="1"/>
              <a:t>Λυρικά</a:t>
            </a:r>
            <a:endParaRPr lang="el-GR" sz="1600"/>
          </a:p>
          <a:p>
            <a:pPr>
              <a:lnSpc>
                <a:spcPct val="80000"/>
              </a:lnSpc>
            </a:pPr>
            <a:r>
              <a:rPr lang="el-GR" sz="1600"/>
              <a:t>1. </a:t>
            </a:r>
            <a:r>
              <a:rPr lang="el-GR" sz="1600" b="1"/>
              <a:t>πρόλογος</a:t>
            </a:r>
            <a:r>
              <a:rPr lang="el-GR" sz="1600"/>
              <a:t>= ο πρώτος λόγος του            1.</a:t>
            </a:r>
            <a:r>
              <a:rPr lang="el-GR" sz="1600" b="1"/>
              <a:t>πάροδος</a:t>
            </a:r>
            <a:r>
              <a:rPr lang="el-GR" sz="1600"/>
              <a:t>= το άσμα του χορού     υποκριτή πριν την είσοδο του                          στην πρώτη του είσοδο</a:t>
            </a:r>
          </a:p>
          <a:p>
            <a:pPr>
              <a:lnSpc>
                <a:spcPct val="80000"/>
              </a:lnSpc>
              <a:buFont typeface="Wingdings" pitchFamily="2" charset="2"/>
              <a:buNone/>
            </a:pPr>
            <a:r>
              <a:rPr lang="el-GR" sz="1600"/>
              <a:t>      χορού. </a:t>
            </a:r>
          </a:p>
          <a:p>
            <a:pPr>
              <a:lnSpc>
                <a:spcPct val="80000"/>
              </a:lnSpc>
            </a:pPr>
            <a:r>
              <a:rPr lang="el-GR" sz="1600"/>
              <a:t>2. </a:t>
            </a:r>
            <a:r>
              <a:rPr lang="el-GR" sz="1600" b="1"/>
              <a:t>επεισόδια</a:t>
            </a:r>
            <a:r>
              <a:rPr lang="el-GR" sz="1600"/>
              <a:t> = οι «σκηνές» ανάμεσα            2.</a:t>
            </a:r>
            <a:r>
              <a:rPr lang="el-GR" sz="1600" b="1"/>
              <a:t>στάσιμα</a:t>
            </a:r>
            <a:r>
              <a:rPr lang="el-GR" sz="1600"/>
              <a:t> =άσματα του χορού </a:t>
            </a:r>
          </a:p>
          <a:p>
            <a:pPr>
              <a:lnSpc>
                <a:spcPct val="80000"/>
              </a:lnSpc>
              <a:buFont typeface="Wingdings" pitchFamily="2" charset="2"/>
              <a:buNone/>
            </a:pPr>
            <a:r>
              <a:rPr lang="el-GR" sz="1600"/>
              <a:t>      στα άσματα του χορού                                           μετά τα επεισόδια</a:t>
            </a:r>
          </a:p>
          <a:p>
            <a:pPr>
              <a:lnSpc>
                <a:spcPct val="80000"/>
              </a:lnSpc>
            </a:pPr>
            <a:r>
              <a:rPr lang="el-GR" sz="1600"/>
              <a:t>3. </a:t>
            </a:r>
            <a:r>
              <a:rPr lang="el-GR" sz="1600" b="1"/>
              <a:t>έξοδος</a:t>
            </a:r>
            <a:r>
              <a:rPr lang="el-GR" sz="1600"/>
              <a:t> = ακολουθεί το τελευταίο                  </a:t>
            </a:r>
            <a:r>
              <a:rPr lang="el-GR" sz="1600" b="1"/>
              <a:t>κομμοί</a:t>
            </a:r>
            <a:r>
              <a:rPr lang="el-GR" sz="1600"/>
              <a:t> = θρηνητικά άσματα</a:t>
            </a:r>
          </a:p>
          <a:p>
            <a:pPr>
              <a:lnSpc>
                <a:spcPct val="80000"/>
              </a:lnSpc>
              <a:buFont typeface="Wingdings" pitchFamily="2" charset="2"/>
              <a:buNone/>
            </a:pPr>
            <a:r>
              <a:rPr lang="el-GR" sz="1600"/>
              <a:t>      άσμα του χορού                                                </a:t>
            </a:r>
            <a:r>
              <a:rPr lang="el-GR" sz="1600" b="1"/>
              <a:t>μονωδίες</a:t>
            </a:r>
            <a:r>
              <a:rPr lang="el-GR" sz="1600"/>
              <a:t> = άσματα ενός </a:t>
            </a:r>
          </a:p>
          <a:p>
            <a:pPr>
              <a:lnSpc>
                <a:spcPct val="80000"/>
              </a:lnSpc>
              <a:buFont typeface="Wingdings" pitchFamily="2" charset="2"/>
              <a:buNone/>
            </a:pPr>
            <a:r>
              <a:rPr lang="el-GR" sz="1600"/>
              <a:t>                                                                                           υποκριτή</a:t>
            </a:r>
          </a:p>
          <a:p>
            <a:pPr>
              <a:lnSpc>
                <a:spcPct val="80000"/>
              </a:lnSpc>
            </a:pPr>
            <a:endParaRPr lang="el-GR" sz="1600"/>
          </a:p>
        </p:txBody>
      </p:sp>
    </p:spTree>
  </p:cSld>
  <p:clrMapOvr>
    <a:masterClrMapping/>
  </p:clrMapOvr>
  <p:transition>
    <p:blinds/>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endParaRPr lang="el-GR"/>
          </a:p>
        </p:txBody>
      </p:sp>
      <p:sp>
        <p:nvSpPr>
          <p:cNvPr id="12291" name="Rectangle 3"/>
          <p:cNvSpPr>
            <a:spLocks noGrp="1" noChangeArrowheads="1"/>
          </p:cNvSpPr>
          <p:nvPr>
            <p:ph type="body" idx="1"/>
          </p:nvPr>
        </p:nvSpPr>
        <p:spPr/>
        <p:txBody>
          <a:bodyPr/>
          <a:lstStyle/>
          <a:p>
            <a:r>
              <a:rPr lang="el-GR"/>
              <a:t>- </a:t>
            </a:r>
            <a:r>
              <a:rPr lang="el-GR" b="1"/>
              <a:t>Μύθος</a:t>
            </a:r>
            <a:r>
              <a:rPr lang="el-GR"/>
              <a:t>  = η υπόθεση, το σενάριο</a:t>
            </a:r>
          </a:p>
          <a:p>
            <a:r>
              <a:rPr lang="el-GR"/>
              <a:t>-</a:t>
            </a:r>
            <a:r>
              <a:rPr lang="el-GR" b="1"/>
              <a:t>Ήθος</a:t>
            </a:r>
            <a:r>
              <a:rPr lang="el-GR"/>
              <a:t>     = ο χαρακτήρας των προσώπων</a:t>
            </a:r>
          </a:p>
          <a:p>
            <a:r>
              <a:rPr lang="el-GR"/>
              <a:t>-</a:t>
            </a:r>
            <a:r>
              <a:rPr lang="el-GR" b="1"/>
              <a:t>Λέξις     </a:t>
            </a:r>
            <a:r>
              <a:rPr lang="el-GR"/>
              <a:t>= η γλώσσα</a:t>
            </a:r>
          </a:p>
          <a:p>
            <a:r>
              <a:rPr lang="el-GR"/>
              <a:t>-</a:t>
            </a:r>
            <a:r>
              <a:rPr lang="el-GR" b="1"/>
              <a:t>Διάνοια</a:t>
            </a:r>
            <a:r>
              <a:rPr lang="el-GR"/>
              <a:t> = οι ιδέες, οι σκέψεις</a:t>
            </a:r>
          </a:p>
          <a:p>
            <a:r>
              <a:rPr lang="el-GR"/>
              <a:t>-</a:t>
            </a:r>
            <a:r>
              <a:rPr lang="el-GR" b="1"/>
              <a:t>Μέλος   = </a:t>
            </a:r>
            <a:r>
              <a:rPr lang="el-GR"/>
              <a:t>η μελωδία , η μουσική</a:t>
            </a:r>
          </a:p>
          <a:p>
            <a:r>
              <a:rPr lang="el-GR"/>
              <a:t>-</a:t>
            </a:r>
            <a:r>
              <a:rPr lang="el-GR" b="1"/>
              <a:t>Όψις</a:t>
            </a:r>
            <a:r>
              <a:rPr lang="el-GR"/>
              <a:t>     = σκηνικά, ενδυμασία</a:t>
            </a:r>
          </a:p>
          <a:p>
            <a:endParaRPr lang="el-GR"/>
          </a:p>
        </p:txBody>
      </p:sp>
    </p:spTree>
  </p:cSld>
  <p:clrMapOvr>
    <a:masterClrMapping/>
  </p:clrMapOvr>
  <p:transition>
    <p:blinds/>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l-GR" sz="3800"/>
              <a:t>Η ΘΕΑΤΡΙΚΗ ΠΑΡΑΣΤΑΣΗ</a:t>
            </a:r>
            <a:br>
              <a:rPr lang="el-GR" sz="3800"/>
            </a:br>
            <a:r>
              <a:rPr lang="el-GR" sz="3800"/>
              <a:t> ΤΟ ΑΡΧΑΙΟ ΘΕΑΤΡΟ</a:t>
            </a:r>
          </a:p>
        </p:txBody>
      </p:sp>
      <p:sp>
        <p:nvSpPr>
          <p:cNvPr id="13315" name="Rectangle 3"/>
          <p:cNvSpPr>
            <a:spLocks noGrp="1" noChangeArrowheads="1"/>
          </p:cNvSpPr>
          <p:nvPr>
            <p:ph type="body" idx="1"/>
          </p:nvPr>
        </p:nvSpPr>
        <p:spPr/>
        <p:txBody>
          <a:bodyPr/>
          <a:lstStyle/>
          <a:p>
            <a:endParaRPr lang="el-GR" sz="2800" b="1" u="sng"/>
          </a:p>
          <a:p>
            <a:r>
              <a:rPr lang="el-GR" sz="2800" b="1" u="sng"/>
              <a:t>κυρίως θέατρο</a:t>
            </a:r>
            <a:r>
              <a:rPr lang="el-GR" sz="2800" b="1"/>
              <a:t> </a:t>
            </a:r>
          </a:p>
          <a:p>
            <a:pPr>
              <a:buFont typeface="Wingdings" pitchFamily="2" charset="2"/>
              <a:buNone/>
            </a:pPr>
            <a:endParaRPr lang="el-GR" sz="2800" b="1"/>
          </a:p>
          <a:p>
            <a:pPr>
              <a:buClr>
                <a:schemeClr val="tx1"/>
              </a:buClr>
              <a:buFont typeface="Wingdings" pitchFamily="2" charset="2"/>
              <a:buChar char="v"/>
            </a:pPr>
            <a:r>
              <a:rPr lang="el-GR" sz="2800" b="1"/>
              <a:t>εδώλια</a:t>
            </a:r>
            <a:r>
              <a:rPr lang="el-GR" sz="2800"/>
              <a:t> =καθίσματα</a:t>
            </a:r>
            <a:endParaRPr lang="el-GR" sz="2800" b="1"/>
          </a:p>
          <a:p>
            <a:pPr>
              <a:buClr>
                <a:schemeClr val="tx1"/>
              </a:buClr>
              <a:buFont typeface="Wingdings" pitchFamily="2" charset="2"/>
              <a:buChar char="v"/>
            </a:pPr>
            <a:r>
              <a:rPr lang="el-GR" sz="2800" b="1"/>
              <a:t>διαζώματα </a:t>
            </a:r>
            <a:r>
              <a:rPr lang="el-GR" sz="2800"/>
              <a:t>=οριζόντιοι διάδρομοι</a:t>
            </a:r>
          </a:p>
          <a:p>
            <a:pPr>
              <a:buClr>
                <a:schemeClr val="tx1"/>
              </a:buClr>
              <a:buFont typeface="Wingdings" pitchFamily="2" charset="2"/>
              <a:buNone/>
            </a:pPr>
            <a:r>
              <a:rPr lang="el-GR" sz="2800"/>
              <a:t>             </a:t>
            </a:r>
          </a:p>
          <a:p>
            <a:pPr>
              <a:buClr>
                <a:schemeClr val="tx1"/>
              </a:buClr>
              <a:buFont typeface="Wingdings" pitchFamily="2" charset="2"/>
              <a:buChar char="v"/>
            </a:pPr>
            <a:r>
              <a:rPr lang="el-GR" sz="2800"/>
              <a:t>   </a:t>
            </a:r>
            <a:r>
              <a:rPr lang="el-GR" sz="2800" b="1"/>
              <a:t>κλίμακες</a:t>
            </a:r>
            <a:r>
              <a:rPr lang="el-GR" sz="2800"/>
              <a:t> = σκάλες        </a:t>
            </a:r>
          </a:p>
          <a:p>
            <a:pPr>
              <a:buClr>
                <a:schemeClr val="tx1"/>
              </a:buClr>
              <a:buFont typeface="Wingdings" pitchFamily="2" charset="2"/>
              <a:buChar char="v"/>
            </a:pPr>
            <a:r>
              <a:rPr lang="el-GR" sz="2800"/>
              <a:t>   </a:t>
            </a:r>
            <a:r>
              <a:rPr lang="el-GR" sz="2800" b="1"/>
              <a:t>κερκίδες</a:t>
            </a:r>
            <a:r>
              <a:rPr lang="el-GR" sz="2800"/>
              <a:t>= τα μέρη ανάμεσα στις σκάλες</a:t>
            </a:r>
          </a:p>
        </p:txBody>
      </p:sp>
    </p:spTree>
  </p:cSld>
  <p:clrMapOvr>
    <a:masterClrMapping/>
  </p:clrMapOvr>
  <p:transition>
    <p:blinds/>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endParaRPr lang="el-GR"/>
          </a:p>
        </p:txBody>
      </p:sp>
      <p:sp>
        <p:nvSpPr>
          <p:cNvPr id="14339" name="Rectangle 3"/>
          <p:cNvSpPr>
            <a:spLocks noGrp="1" noChangeArrowheads="1"/>
          </p:cNvSpPr>
          <p:nvPr>
            <p:ph type="body" idx="1"/>
          </p:nvPr>
        </p:nvSpPr>
        <p:spPr/>
        <p:txBody>
          <a:bodyPr/>
          <a:lstStyle/>
          <a:p>
            <a:r>
              <a:rPr lang="el-GR" b="1" u="sng"/>
              <a:t>ορχήστρα</a:t>
            </a:r>
            <a:r>
              <a:rPr lang="el-GR"/>
              <a:t> </a:t>
            </a:r>
          </a:p>
          <a:p>
            <a:pPr>
              <a:buFont typeface="Wingdings" pitchFamily="2" charset="2"/>
              <a:buNone/>
            </a:pPr>
            <a:r>
              <a:rPr lang="el-GR"/>
              <a:t>   επίπεδη κυκλική έκταση για το χορό </a:t>
            </a:r>
          </a:p>
          <a:p>
            <a:r>
              <a:rPr lang="el-GR" b="1"/>
              <a:t>θυμέλη =</a:t>
            </a:r>
            <a:r>
              <a:rPr lang="el-GR"/>
              <a:t>είδος βωμού στο κέντρο της ορχήστρας </a:t>
            </a:r>
          </a:p>
          <a:p>
            <a:endParaRPr lang="el-GR"/>
          </a:p>
          <a:p>
            <a:endParaRPr lang="el-GR"/>
          </a:p>
        </p:txBody>
      </p:sp>
    </p:spTree>
  </p:cSld>
  <p:clrMapOvr>
    <a:masterClrMapping/>
  </p:clrMapOvr>
  <p:transition>
    <p:blinds/>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el-GR"/>
              <a:t>ΔΡΑΜΑΤΙΚΗ ΠΟΙΗΣΗ</a:t>
            </a:r>
          </a:p>
        </p:txBody>
      </p:sp>
      <p:sp>
        <p:nvSpPr>
          <p:cNvPr id="3075" name="Rectangle 3"/>
          <p:cNvSpPr>
            <a:spLocks noGrp="1" noChangeArrowheads="1"/>
          </p:cNvSpPr>
          <p:nvPr>
            <p:ph type="body" idx="1"/>
          </p:nvPr>
        </p:nvSpPr>
        <p:spPr/>
        <p:txBody>
          <a:bodyPr/>
          <a:lstStyle/>
          <a:p>
            <a:r>
              <a:rPr lang="el-GR"/>
              <a:t>ΤΡΑΓΩΔΙΑ </a:t>
            </a:r>
          </a:p>
          <a:p>
            <a:r>
              <a:rPr lang="el-GR"/>
              <a:t>ΚΩΜΩΔΙΑ </a:t>
            </a:r>
          </a:p>
          <a:p>
            <a:r>
              <a:rPr lang="el-GR"/>
              <a:t>ΣΑΤΥΡΙΚΟ ΔΡΑΜΑ</a:t>
            </a:r>
          </a:p>
          <a:p>
            <a:pPr>
              <a:buFont typeface="Wingdings" pitchFamily="2" charset="2"/>
              <a:buNone/>
            </a:pPr>
            <a:endParaRPr lang="el-G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2000"/>
                                        <p:tgtEl>
                                          <p:spTgt spid="307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075">
                                            <p:txEl>
                                              <p:pRg st="0" end="0"/>
                                            </p:txEl>
                                          </p:spTgt>
                                        </p:tgtEl>
                                        <p:attrNameLst>
                                          <p:attrName>style.visibility</p:attrName>
                                        </p:attrNameLst>
                                      </p:cBhvr>
                                      <p:to>
                                        <p:strVal val="visible"/>
                                      </p:to>
                                    </p:set>
                                    <p:animEffect transition="in" filter="fade">
                                      <p:cBhvr>
                                        <p:cTn id="12" dur="2000"/>
                                        <p:tgtEl>
                                          <p:spTgt spid="3075">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075">
                                            <p:txEl>
                                              <p:pRg st="1" end="1"/>
                                            </p:txEl>
                                          </p:spTgt>
                                        </p:tgtEl>
                                        <p:attrNameLst>
                                          <p:attrName>style.visibility</p:attrName>
                                        </p:attrNameLst>
                                      </p:cBhvr>
                                      <p:to>
                                        <p:strVal val="visible"/>
                                      </p:to>
                                    </p:set>
                                    <p:animEffect transition="in" filter="fade">
                                      <p:cBhvr>
                                        <p:cTn id="17" dur="2000"/>
                                        <p:tgtEl>
                                          <p:spTgt spid="3075">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075">
                                            <p:txEl>
                                              <p:pRg st="2" end="2"/>
                                            </p:txEl>
                                          </p:spTgt>
                                        </p:tgtEl>
                                        <p:attrNameLst>
                                          <p:attrName>style.visibility</p:attrName>
                                        </p:attrNameLst>
                                      </p:cBhvr>
                                      <p:to>
                                        <p:strVal val="visible"/>
                                      </p:to>
                                    </p:set>
                                    <p:animEffect transition="in" filter="fade">
                                      <p:cBhvr>
                                        <p:cTn id="22" dur="2000"/>
                                        <p:tgtEl>
                                          <p:spTgt spid="307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3075"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endParaRPr lang="el-GR"/>
          </a:p>
        </p:txBody>
      </p:sp>
      <p:sp>
        <p:nvSpPr>
          <p:cNvPr id="15363" name="Rectangle 3"/>
          <p:cNvSpPr>
            <a:spLocks noGrp="1" noChangeArrowheads="1"/>
          </p:cNvSpPr>
          <p:nvPr>
            <p:ph type="body" idx="1"/>
          </p:nvPr>
        </p:nvSpPr>
        <p:spPr/>
        <p:txBody>
          <a:bodyPr/>
          <a:lstStyle/>
          <a:p>
            <a:r>
              <a:rPr lang="el-GR" b="1" u="sng"/>
              <a:t>Σκηνή</a:t>
            </a:r>
          </a:p>
          <a:p>
            <a:pPr>
              <a:buFont typeface="Wingdings" pitchFamily="2" charset="2"/>
              <a:buNone/>
            </a:pPr>
            <a:r>
              <a:rPr lang="el-GR" b="1" u="sng"/>
              <a:t> ξύλινο ορθογώνιο</a:t>
            </a:r>
            <a:r>
              <a:rPr lang="el-GR"/>
              <a:t> οικοδόμημα στη μία πλευρά της ορχήστρας </a:t>
            </a:r>
          </a:p>
          <a:p>
            <a:r>
              <a:rPr lang="el-GR" b="1"/>
              <a:t>πάροδοι</a:t>
            </a:r>
            <a:r>
              <a:rPr lang="el-GR"/>
              <a:t>=  δύο διάδρομοι δεξιά και αριστερά της σκηνής </a:t>
            </a:r>
          </a:p>
        </p:txBody>
      </p:sp>
    </p:spTree>
  </p:cSld>
  <p:clrMapOvr>
    <a:masterClrMapping/>
  </p:clrMapOvr>
  <p:transition>
    <p:blinds/>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endParaRPr lang="el-GR"/>
          </a:p>
        </p:txBody>
      </p:sp>
      <p:pic>
        <p:nvPicPr>
          <p:cNvPr id="16388" name="Picture 4" descr="200px-Ancient_greek_theater_greek"/>
          <p:cNvPicPr>
            <a:picLocks noChangeAspect="1" noChangeArrowheads="1"/>
          </p:cNvPicPr>
          <p:nvPr>
            <p:ph type="body" idx="1"/>
          </p:nvPr>
        </p:nvPicPr>
        <p:blipFill>
          <a:blip r:embed="rId2" cstate="print"/>
          <a:srcRect/>
          <a:stretch>
            <a:fillRect/>
          </a:stretch>
        </p:blipFill>
        <p:spPr>
          <a:xfrm>
            <a:off x="1936750" y="1936750"/>
            <a:ext cx="4576763" cy="3270250"/>
          </a:xfrm>
          <a:noFill/>
          <a:ln/>
        </p:spPr>
      </p:pic>
    </p:spTree>
  </p:cSld>
  <p:clrMapOvr>
    <a:masterClrMapping/>
  </p:clrMapOvr>
  <p:transition>
    <p:blinds/>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endParaRPr lang="el-GR"/>
          </a:p>
        </p:txBody>
      </p:sp>
      <p:sp>
        <p:nvSpPr>
          <p:cNvPr id="55299" name="Rectangle 3"/>
          <p:cNvSpPr>
            <a:spLocks noGrp="1" noChangeArrowheads="1"/>
          </p:cNvSpPr>
          <p:nvPr>
            <p:ph type="body" idx="1"/>
          </p:nvPr>
        </p:nvSpPr>
        <p:spPr>
          <a:xfrm>
            <a:off x="971550" y="1844675"/>
            <a:ext cx="7924800" cy="4419600"/>
          </a:xfrm>
        </p:spPr>
        <p:txBody>
          <a:bodyPr/>
          <a:lstStyle/>
          <a:p>
            <a:endParaRPr lang="el-GR"/>
          </a:p>
        </p:txBody>
      </p:sp>
      <p:pic>
        <p:nvPicPr>
          <p:cNvPr id="55301" name="Picture 5"/>
          <p:cNvPicPr>
            <a:picLocks noChangeAspect="1" noChangeArrowheads="1"/>
          </p:cNvPicPr>
          <p:nvPr/>
        </p:nvPicPr>
        <p:blipFill>
          <a:blip r:embed="rId2" cstate="print"/>
          <a:srcRect/>
          <a:stretch>
            <a:fillRect/>
          </a:stretch>
        </p:blipFill>
        <p:spPr bwMode="auto">
          <a:xfrm>
            <a:off x="0" y="0"/>
            <a:ext cx="8124825" cy="781050"/>
          </a:xfrm>
          <a:prstGeom prst="rect">
            <a:avLst/>
          </a:prstGeom>
          <a:noFill/>
        </p:spPr>
      </p:pic>
      <p:pic>
        <p:nvPicPr>
          <p:cNvPr id="55300" name="Picture 4" descr="pict1.jpg"/>
          <p:cNvPicPr>
            <a:picLocks noChangeAspect="1" noChangeArrowheads="1"/>
          </p:cNvPicPr>
          <p:nvPr/>
        </p:nvPicPr>
        <p:blipFill>
          <a:blip r:embed="rId3" r:link="rId4" cstate="print"/>
          <a:srcRect/>
          <a:stretch>
            <a:fillRect/>
          </a:stretch>
        </p:blipFill>
        <p:spPr bwMode="auto">
          <a:xfrm>
            <a:off x="0" y="781050"/>
            <a:ext cx="8388350" cy="5080000"/>
          </a:xfrm>
          <a:prstGeom prst="rect">
            <a:avLst/>
          </a:prstGeom>
          <a:noFill/>
        </p:spPr>
      </p:pic>
      <p:sp>
        <p:nvSpPr>
          <p:cNvPr id="55302" name="Rectangle 6"/>
          <p:cNvSpPr>
            <a:spLocks noChangeArrowheads="1"/>
          </p:cNvSpPr>
          <p:nvPr/>
        </p:nvSpPr>
        <p:spPr bwMode="auto">
          <a:xfrm>
            <a:off x="0" y="0"/>
            <a:ext cx="9144000" cy="0"/>
          </a:xfrm>
          <a:prstGeom prst="rect">
            <a:avLst/>
          </a:prstGeom>
          <a:noFill/>
          <a:ln w="9525">
            <a:noFill/>
            <a:miter lim="800000"/>
            <a:headEnd/>
            <a:tailEnd/>
          </a:ln>
          <a:effectLst/>
        </p:spPr>
        <p:txBody>
          <a:bodyPr wrap="none" anchor="ctr">
            <a:spAutoFit/>
          </a:bodyPr>
          <a:lstStyle/>
          <a:p>
            <a:endParaRPr lang="el-GR"/>
          </a:p>
        </p:txBody>
      </p:sp>
      <p:sp>
        <p:nvSpPr>
          <p:cNvPr id="55303" name="Rectangle 7"/>
          <p:cNvSpPr>
            <a:spLocks noChangeArrowheads="1"/>
          </p:cNvSpPr>
          <p:nvPr/>
        </p:nvSpPr>
        <p:spPr bwMode="auto">
          <a:xfrm>
            <a:off x="0" y="781050"/>
            <a:ext cx="9144000" cy="0"/>
          </a:xfrm>
          <a:prstGeom prst="rect">
            <a:avLst/>
          </a:prstGeom>
          <a:noFill/>
          <a:ln w="9525">
            <a:noFill/>
            <a:miter lim="800000"/>
            <a:headEnd/>
            <a:tailEnd/>
          </a:ln>
          <a:effectLst/>
        </p:spPr>
        <p:txBody>
          <a:bodyPr wrap="none" anchor="ctr">
            <a:spAutoFit/>
          </a:bodyPr>
          <a:lstStyle/>
          <a:p>
            <a:endParaRPr lang="el-GR">
              <a:latin typeface="Arial" charset="0"/>
            </a:endParaRPr>
          </a:p>
        </p:txBody>
      </p:sp>
      <p:sp>
        <p:nvSpPr>
          <p:cNvPr id="55304" name="Rectangle 8"/>
          <p:cNvSpPr>
            <a:spLocks noChangeArrowheads="1"/>
          </p:cNvSpPr>
          <p:nvPr/>
        </p:nvSpPr>
        <p:spPr bwMode="auto">
          <a:xfrm>
            <a:off x="0" y="4657725"/>
            <a:ext cx="9144000" cy="0"/>
          </a:xfrm>
          <a:prstGeom prst="rect">
            <a:avLst/>
          </a:prstGeom>
          <a:noFill/>
          <a:ln w="9525">
            <a:noFill/>
            <a:miter lim="800000"/>
            <a:headEnd/>
            <a:tailEnd/>
          </a:ln>
          <a:effectLst/>
        </p:spPr>
        <p:txBody>
          <a:bodyPr wrap="none" anchor="ctr">
            <a:spAutoFit/>
          </a:bodyPr>
          <a:lstStyle/>
          <a:p>
            <a:endParaRPr lang="el-GR">
              <a:latin typeface="Arial" charset="0"/>
            </a:endParaRPr>
          </a:p>
        </p:txBody>
      </p:sp>
    </p:spTree>
  </p:cSld>
  <p:clrMapOvr>
    <a:masterClrMapping/>
  </p:clrMapOvr>
  <p:transition>
    <p:blinds/>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l-GR" sz="3800"/>
              <a:t>ΤΑ ΜΗΧΑΝΗΜΑΤΑ ΤΟΥ ΘΕΑΤΡΟΥ</a:t>
            </a:r>
          </a:p>
        </p:txBody>
      </p:sp>
      <p:sp>
        <p:nvSpPr>
          <p:cNvPr id="17411" name="Rectangle 3"/>
          <p:cNvSpPr>
            <a:spLocks noGrp="1" noChangeArrowheads="1"/>
          </p:cNvSpPr>
          <p:nvPr>
            <p:ph type="body" idx="1"/>
          </p:nvPr>
        </p:nvSpPr>
        <p:spPr/>
        <p:txBody>
          <a:bodyPr/>
          <a:lstStyle/>
          <a:p>
            <a:pPr>
              <a:lnSpc>
                <a:spcPct val="80000"/>
              </a:lnSpc>
            </a:pPr>
            <a:endParaRPr lang="el-GR" sz="2400"/>
          </a:p>
          <a:p>
            <a:pPr>
              <a:lnSpc>
                <a:spcPct val="80000"/>
              </a:lnSpc>
            </a:pPr>
            <a:r>
              <a:rPr lang="el-GR" sz="2400"/>
              <a:t> </a:t>
            </a:r>
            <a:r>
              <a:rPr lang="el-GR" sz="2400" u="sng"/>
              <a:t>Εκκύκλημα</a:t>
            </a:r>
            <a:r>
              <a:rPr lang="el-GR" sz="2400"/>
              <a:t> : τροχοφόρο δάπεδο , πάνω στο οποίο παρουσίαζαν ομοιώματα νεκρών , γιατί στην τραγωδία , εξαιτίας του θρησκευτικού και παιδευτικού χαρακτήρα της , δεν παρουσιάζονταν βίαιοι θάνατοι.</a:t>
            </a:r>
            <a:endParaRPr lang="el-GR" sz="2400" u="sng"/>
          </a:p>
          <a:p>
            <a:pPr>
              <a:lnSpc>
                <a:spcPct val="80000"/>
              </a:lnSpc>
            </a:pPr>
            <a:r>
              <a:rPr lang="el-GR" sz="2400" u="sng"/>
              <a:t>Περίακτοι</a:t>
            </a:r>
            <a:r>
              <a:rPr lang="el-GR" sz="2400"/>
              <a:t> :  δύο ξύλινοι πρισματικοί στύλοι τοποθετημένοι στη μία άκρη της σκηνής , που περιστρέφονταν και συντελούσαν στην αλλαγή του σκηνικού με τους στερεωμένους  πάνω τους ζωγραφισμένους πίνακες .</a:t>
            </a:r>
            <a:endParaRPr lang="el-GR" sz="2400" u="sng"/>
          </a:p>
          <a:p>
            <a:pPr>
              <a:lnSpc>
                <a:spcPct val="80000"/>
              </a:lnSpc>
            </a:pPr>
            <a:r>
              <a:rPr lang="el-GR" sz="2400" u="sng"/>
              <a:t>Μηχανή ή αιώρημα</a:t>
            </a:r>
            <a:r>
              <a:rPr lang="el-GR" sz="2400"/>
              <a:t> : είδος γερανού , με τη βοήθεια του οποίου εμφανιζόταν κάποιος θεός , ο «από μηχανής θεός» , στη συγκεκριμένη τραγωδία δύο θεοί, οι Διόσκουροι , αδέλφια της Ελένης.</a:t>
            </a:r>
          </a:p>
        </p:txBody>
      </p:sp>
    </p:spTree>
  </p:cSld>
  <p:clrMapOvr>
    <a:masterClrMapping/>
  </p:clrMapOvr>
  <p:transition>
    <p:blinds/>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l-GR" sz="3800"/>
              <a:t>ΣΥΝΤΕΛΕΣΤΕΣ ΤΗΣ ΠΑΡΑΣΤΑΣΗΣ</a:t>
            </a:r>
          </a:p>
        </p:txBody>
      </p:sp>
      <p:sp>
        <p:nvSpPr>
          <p:cNvPr id="18435" name="Rectangle 3"/>
          <p:cNvSpPr>
            <a:spLocks noGrp="1" noChangeArrowheads="1"/>
          </p:cNvSpPr>
          <p:nvPr>
            <p:ph type="body" idx="1"/>
          </p:nvPr>
        </p:nvSpPr>
        <p:spPr/>
        <p:txBody>
          <a:bodyPr/>
          <a:lstStyle/>
          <a:p>
            <a:pPr>
              <a:lnSpc>
                <a:spcPct val="80000"/>
              </a:lnSpc>
            </a:pPr>
            <a:endParaRPr lang="el-GR" sz="1600"/>
          </a:p>
          <a:p>
            <a:pPr>
              <a:lnSpc>
                <a:spcPct val="80000"/>
              </a:lnSpc>
            </a:pPr>
            <a:r>
              <a:rPr lang="el-GR" sz="1600"/>
              <a:t>ΠΟΙΗΤΗΣ : σεναριογράφος, σκηνοθέτης και υποκριτής (στα πρώτα δράματα)</a:t>
            </a:r>
          </a:p>
          <a:p>
            <a:pPr>
              <a:lnSpc>
                <a:spcPct val="80000"/>
              </a:lnSpc>
            </a:pPr>
            <a:endParaRPr lang="el-GR" sz="1600"/>
          </a:p>
          <a:p>
            <a:pPr>
              <a:lnSpc>
                <a:spcPct val="80000"/>
              </a:lnSpc>
            </a:pPr>
            <a:r>
              <a:rPr lang="el-GR" sz="1600"/>
              <a:t>ΗΘΟΠΟΙΟΙ : Στην αρχή ήταν ένας, ο Αισχύλος εισήγαγε το δεύτερο και ο Σοφοκλής     τον τρίτο. Ήταν όλοι άνδρες, αρχικά ερασιτέχνες, αργότερα επαγγελματίες.</a:t>
            </a:r>
          </a:p>
          <a:p>
            <a:pPr>
              <a:lnSpc>
                <a:spcPct val="80000"/>
              </a:lnSpc>
            </a:pPr>
            <a:endParaRPr lang="el-GR" sz="1600"/>
          </a:p>
          <a:p>
            <a:pPr>
              <a:lnSpc>
                <a:spcPct val="80000"/>
              </a:lnSpc>
            </a:pPr>
            <a:r>
              <a:rPr lang="el-GR" sz="1600"/>
              <a:t>ΧΟΡΟΣ: Τα μέλη του ήταν αρχικά 12 και αργότερα 15. Έμπαινε στην ορχήστρα από τη δεξιά πάροδο με συνοδεία αυλητή. Ο πρώτος χορευτής (</a:t>
            </a:r>
            <a:r>
              <a:rPr lang="el-GR" sz="1600" b="1"/>
              <a:t>κορυφαίος</a:t>
            </a:r>
            <a:r>
              <a:rPr lang="el-GR" sz="1600"/>
              <a:t>) διαλεγόταν με τους υποκριτές. Αντιπροσώπευε την κοινή γνώμη.</a:t>
            </a:r>
          </a:p>
          <a:p>
            <a:pPr>
              <a:lnSpc>
                <a:spcPct val="80000"/>
              </a:lnSpc>
            </a:pPr>
            <a:endParaRPr lang="el-GR" sz="1600"/>
          </a:p>
          <a:p>
            <a:pPr>
              <a:lnSpc>
                <a:spcPct val="80000"/>
              </a:lnSpc>
            </a:pPr>
            <a:r>
              <a:rPr lang="el-GR" sz="1600"/>
              <a:t>ΣΚΕΥΗ : Σκηνική παρουσία και ενδυμασία</a:t>
            </a:r>
          </a:p>
          <a:p>
            <a:pPr>
              <a:lnSpc>
                <a:spcPct val="80000"/>
              </a:lnSpc>
              <a:buFont typeface="Wingdings" pitchFamily="2" charset="2"/>
              <a:buNone/>
            </a:pPr>
            <a:r>
              <a:rPr lang="el-GR" sz="1600"/>
              <a:t>                       </a:t>
            </a:r>
            <a:r>
              <a:rPr lang="el-GR" sz="1600" b="1"/>
              <a:t>προσωπεία </a:t>
            </a:r>
            <a:r>
              <a:rPr lang="el-GR" sz="1600"/>
              <a:t>= μάσκες των υποκριτών</a:t>
            </a:r>
          </a:p>
          <a:p>
            <a:pPr>
              <a:lnSpc>
                <a:spcPct val="80000"/>
              </a:lnSpc>
              <a:buFont typeface="Wingdings" pitchFamily="2" charset="2"/>
              <a:buNone/>
            </a:pPr>
            <a:r>
              <a:rPr lang="el-GR" sz="1600"/>
              <a:t>                       </a:t>
            </a:r>
            <a:r>
              <a:rPr lang="el-GR" sz="1600" b="1"/>
              <a:t>ψιμύθιον</a:t>
            </a:r>
            <a:r>
              <a:rPr lang="el-GR" sz="1600"/>
              <a:t> = λευκή σκόνη για το μακιγιάζ</a:t>
            </a:r>
            <a:endParaRPr lang="en-US" sz="1600"/>
          </a:p>
          <a:p>
            <a:pPr>
              <a:lnSpc>
                <a:spcPct val="80000"/>
              </a:lnSpc>
              <a:buFont typeface="Wingdings" pitchFamily="2" charset="2"/>
              <a:buNone/>
            </a:pPr>
            <a:r>
              <a:rPr lang="el-GR" sz="2000"/>
              <a:t>Οι υποκριτές ήταν ντυμένοι με πολυτέλεια και ανάλογα με το ρόλο τους. Ο χορός ήταν ντυμένος απλούστερα από τους ηθοποιούς</a:t>
            </a:r>
            <a:r>
              <a:rPr lang="el-GR" sz="2800"/>
              <a:t>.</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2000"/>
                                        <p:tgtEl>
                                          <p:spTgt spid="1843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fade">
                                      <p:cBhvr>
                                        <p:cTn id="12" dur="2000"/>
                                        <p:tgtEl>
                                          <p:spTgt spid="184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8435">
                                            <p:txEl>
                                              <p:pRg st="3" end="3"/>
                                            </p:txEl>
                                          </p:spTgt>
                                        </p:tgtEl>
                                        <p:attrNameLst>
                                          <p:attrName>style.visibility</p:attrName>
                                        </p:attrNameLst>
                                      </p:cBhvr>
                                      <p:to>
                                        <p:strVal val="visible"/>
                                      </p:to>
                                    </p:set>
                                    <p:animEffect transition="in" filter="fade">
                                      <p:cBhvr>
                                        <p:cTn id="17" dur="2000"/>
                                        <p:tgtEl>
                                          <p:spTgt spid="1843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8435">
                                            <p:txEl>
                                              <p:pRg st="5" end="5"/>
                                            </p:txEl>
                                          </p:spTgt>
                                        </p:tgtEl>
                                        <p:attrNameLst>
                                          <p:attrName>style.visibility</p:attrName>
                                        </p:attrNameLst>
                                      </p:cBhvr>
                                      <p:to>
                                        <p:strVal val="visible"/>
                                      </p:to>
                                    </p:set>
                                    <p:animEffect transition="in" filter="fade">
                                      <p:cBhvr>
                                        <p:cTn id="22" dur="2000"/>
                                        <p:tgtEl>
                                          <p:spTgt spid="18435">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8435">
                                            <p:txEl>
                                              <p:pRg st="7" end="7"/>
                                            </p:txEl>
                                          </p:spTgt>
                                        </p:tgtEl>
                                        <p:attrNameLst>
                                          <p:attrName>style.visibility</p:attrName>
                                        </p:attrNameLst>
                                      </p:cBhvr>
                                      <p:to>
                                        <p:strVal val="visible"/>
                                      </p:to>
                                    </p:set>
                                    <p:animEffect transition="in" filter="fade">
                                      <p:cBhvr>
                                        <p:cTn id="27" dur="2000"/>
                                        <p:tgtEl>
                                          <p:spTgt spid="18435">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8435">
                                            <p:txEl>
                                              <p:pRg st="8" end="8"/>
                                            </p:txEl>
                                          </p:spTgt>
                                        </p:tgtEl>
                                        <p:attrNameLst>
                                          <p:attrName>style.visibility</p:attrName>
                                        </p:attrNameLst>
                                      </p:cBhvr>
                                      <p:to>
                                        <p:strVal val="visible"/>
                                      </p:to>
                                    </p:set>
                                    <p:animEffect transition="in" filter="fade">
                                      <p:cBhvr>
                                        <p:cTn id="32" dur="2000"/>
                                        <p:tgtEl>
                                          <p:spTgt spid="18435">
                                            <p:txEl>
                                              <p:pRg st="8" end="8"/>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8435">
                                            <p:txEl>
                                              <p:pRg st="9" end="9"/>
                                            </p:txEl>
                                          </p:spTgt>
                                        </p:tgtEl>
                                        <p:attrNameLst>
                                          <p:attrName>style.visibility</p:attrName>
                                        </p:attrNameLst>
                                      </p:cBhvr>
                                      <p:to>
                                        <p:strVal val="visible"/>
                                      </p:to>
                                    </p:set>
                                    <p:animEffect transition="in" filter="fade">
                                      <p:cBhvr>
                                        <p:cTn id="37" dur="2000"/>
                                        <p:tgtEl>
                                          <p:spTgt spid="18435">
                                            <p:txEl>
                                              <p:pRg st="9" end="9"/>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8435">
                                            <p:txEl>
                                              <p:pRg st="10" end="10"/>
                                            </p:txEl>
                                          </p:spTgt>
                                        </p:tgtEl>
                                        <p:attrNameLst>
                                          <p:attrName>style.visibility</p:attrName>
                                        </p:attrNameLst>
                                      </p:cBhvr>
                                      <p:to>
                                        <p:strVal val="visible"/>
                                      </p:to>
                                    </p:set>
                                    <p:animEffect transition="in" filter="fade">
                                      <p:cBhvr>
                                        <p:cTn id="42" dur="2000"/>
                                        <p:tgtEl>
                                          <p:spTgt spid="1843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l-GR" sz="2100"/>
              <a:t>Χάλκινο προσωπείο. Τέλος του 4ου αιώνα π.Χ.Πειραιάς, Αρχαιολογικό Μουσείο. ΥΠΠΟ/ΤΑΠ © ΥΠΠΟ.</a:t>
            </a:r>
            <a:br>
              <a:rPr lang="el-GR" sz="2100"/>
            </a:br>
            <a:endParaRPr lang="el-GR" sz="2100"/>
          </a:p>
        </p:txBody>
      </p:sp>
      <p:sp>
        <p:nvSpPr>
          <p:cNvPr id="52227" name="Rectangle 3"/>
          <p:cNvSpPr>
            <a:spLocks noGrp="1" noChangeArrowheads="1"/>
          </p:cNvSpPr>
          <p:nvPr>
            <p:ph type="body" idx="1"/>
          </p:nvPr>
        </p:nvSpPr>
        <p:spPr/>
        <p:txBody>
          <a:bodyPr/>
          <a:lstStyle/>
          <a:p>
            <a:pPr>
              <a:buFont typeface="Wingdings" pitchFamily="2" charset="2"/>
              <a:buNone/>
            </a:pPr>
            <a:endParaRPr lang="el-GR" sz="1800"/>
          </a:p>
        </p:txBody>
      </p:sp>
      <p:pic>
        <p:nvPicPr>
          <p:cNvPr id="52229" name="Picture 5" descr="ph13s"/>
          <p:cNvPicPr>
            <a:picLocks noChangeAspect="1" noChangeArrowheads="1"/>
          </p:cNvPicPr>
          <p:nvPr/>
        </p:nvPicPr>
        <p:blipFill>
          <a:blip r:embed="rId2" cstate="print"/>
          <a:srcRect/>
          <a:stretch>
            <a:fillRect/>
          </a:stretch>
        </p:blipFill>
        <p:spPr bwMode="auto">
          <a:xfrm>
            <a:off x="3203575" y="2349500"/>
            <a:ext cx="2687638" cy="3743325"/>
          </a:xfrm>
          <a:prstGeom prst="rect">
            <a:avLst/>
          </a:prstGeom>
          <a:noFill/>
        </p:spPr>
      </p:pic>
    </p:spTree>
  </p:cSld>
  <p:clrMapOvr>
    <a:masterClrMapping/>
  </p:clrMapOvr>
  <p:transition>
    <p:blinds/>
  </p:transition>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l-GR"/>
              <a:t>ΟΙ ΔΡΑΜΑΤΙΚΟΙ ΑΓΩΝΕΣ</a:t>
            </a:r>
          </a:p>
        </p:txBody>
      </p:sp>
      <p:sp>
        <p:nvSpPr>
          <p:cNvPr id="40963" name="Rectangle 3"/>
          <p:cNvSpPr>
            <a:spLocks noGrp="1" noChangeArrowheads="1"/>
          </p:cNvSpPr>
          <p:nvPr>
            <p:ph type="body" idx="1"/>
          </p:nvPr>
        </p:nvSpPr>
        <p:spPr/>
        <p:txBody>
          <a:bodyPr/>
          <a:lstStyle/>
          <a:p>
            <a:endParaRPr lang="el-GR"/>
          </a:p>
          <a:p>
            <a:r>
              <a:rPr lang="el-GR"/>
              <a:t>    Οι δραματικοί αγώνες (παραστάσεις τραγωδιών) διεξάγονταν στην αρχή της άνοιξης, εποχής θρησκευτικών εορτών (Μεγάλα Διονύσια, Λήναια). Την ευθύνη της διοργάνωσης είχε το κράτος.</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40962"/>
                                        </p:tgtEl>
                                        <p:attrNameLst>
                                          <p:attrName>style.visibility</p:attrName>
                                        </p:attrNameLst>
                                      </p:cBhvr>
                                      <p:to>
                                        <p:strVal val="visible"/>
                                      </p:to>
                                    </p:set>
                                    <p:animEffect transition="in" filter="fade">
                                      <p:cBhvr>
                                        <p:cTn id="7" dur="1000">
                                          <p:stCondLst>
                                            <p:cond delay="0"/>
                                          </p:stCondLst>
                                        </p:cTn>
                                        <p:tgtEl>
                                          <p:spTgt spid="4096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63">
                                            <p:txEl>
                                              <p:pRg st="1" end="1"/>
                                            </p:txEl>
                                          </p:spTgt>
                                        </p:tgtEl>
                                        <p:attrNameLst>
                                          <p:attrName>style.visibility</p:attrName>
                                        </p:attrNameLst>
                                      </p:cBhvr>
                                      <p:to>
                                        <p:strVal val="visible"/>
                                      </p:to>
                                    </p:set>
                                    <p:animEffect transition="in" filter="fade">
                                      <p:cBhvr>
                                        <p:cTn id="12" dur="500">
                                          <p:stCondLst>
                                            <p:cond delay="0"/>
                                          </p:stCondLst>
                                        </p:cTn>
                                        <p:tgtEl>
                                          <p:spTgt spid="4096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l-GR" sz="3800" b="1" u="sng"/>
              <a:t>Διαδικασία </a:t>
            </a:r>
            <a:r>
              <a:rPr lang="el-GR" sz="3800"/>
              <a:t>: </a:t>
            </a:r>
            <a:br>
              <a:rPr lang="el-GR" sz="3800"/>
            </a:br>
            <a:endParaRPr lang="el-GR" sz="3800"/>
          </a:p>
        </p:txBody>
      </p:sp>
      <p:sp>
        <p:nvSpPr>
          <p:cNvPr id="44035" name="Rectangle 3"/>
          <p:cNvSpPr>
            <a:spLocks noGrp="1" noChangeArrowheads="1"/>
          </p:cNvSpPr>
          <p:nvPr>
            <p:ph type="body" idx="1"/>
          </p:nvPr>
        </p:nvSpPr>
        <p:spPr/>
        <p:txBody>
          <a:bodyPr/>
          <a:lstStyle/>
          <a:p>
            <a:pPr>
              <a:lnSpc>
                <a:spcPct val="80000"/>
              </a:lnSpc>
              <a:buFont typeface="Wingdings" pitchFamily="2" charset="2"/>
              <a:buNone/>
            </a:pPr>
            <a:r>
              <a:rPr lang="el-GR" sz="2000"/>
              <a:t>1) Οι ποιητές έκαναν αίτηση συμμετοχής .</a:t>
            </a:r>
          </a:p>
          <a:p>
            <a:pPr>
              <a:lnSpc>
                <a:spcPct val="80000"/>
              </a:lnSpc>
              <a:buFont typeface="Wingdings" pitchFamily="2" charset="2"/>
              <a:buNone/>
            </a:pPr>
            <a:r>
              <a:rPr lang="el-GR" sz="2000"/>
              <a:t>2) Ο άρχοντας επέλεγε </a:t>
            </a:r>
            <a:r>
              <a:rPr lang="el-GR" sz="2000" u="sng"/>
              <a:t>τρεις ποιητές</a:t>
            </a:r>
            <a:r>
              <a:rPr lang="el-GR" sz="2000"/>
              <a:t> που θα διαγωνίζονταν. </a:t>
            </a:r>
          </a:p>
          <a:p>
            <a:pPr>
              <a:lnSpc>
                <a:spcPct val="80000"/>
              </a:lnSpc>
              <a:buFont typeface="Wingdings" pitchFamily="2" charset="2"/>
              <a:buNone/>
            </a:pPr>
            <a:r>
              <a:rPr lang="el-GR" sz="2000"/>
              <a:t>3) Επιλέγονταν οι </a:t>
            </a:r>
            <a:r>
              <a:rPr lang="el-GR" sz="2000" u="sng"/>
              <a:t>χορηγοί,</a:t>
            </a:r>
            <a:r>
              <a:rPr lang="el-GR" sz="2000"/>
              <a:t> πλούσιοι πολίτες που αναλάμβαναν τα   έξοδα. </a:t>
            </a:r>
          </a:p>
          <a:p>
            <a:pPr>
              <a:lnSpc>
                <a:spcPct val="80000"/>
              </a:lnSpc>
              <a:buFont typeface="Wingdings" pitchFamily="2" charset="2"/>
              <a:buNone/>
            </a:pPr>
            <a:r>
              <a:rPr lang="el-GR" sz="2000"/>
              <a:t>4) Επιλέγονταν </a:t>
            </a:r>
            <a:r>
              <a:rPr lang="el-GR" sz="2000" u="sng"/>
              <a:t>10 κριτές</a:t>
            </a:r>
            <a:r>
              <a:rPr lang="el-GR" sz="2000"/>
              <a:t> οι οποίοι ψήφιζαν τους νικητές.</a:t>
            </a:r>
            <a:endParaRPr lang="en-US" sz="2000"/>
          </a:p>
          <a:p>
            <a:pPr>
              <a:lnSpc>
                <a:spcPct val="80000"/>
              </a:lnSpc>
              <a:buFont typeface="Wingdings" pitchFamily="2" charset="2"/>
              <a:buNone/>
            </a:pPr>
            <a:endParaRPr lang="el-GR" sz="2000"/>
          </a:p>
          <a:p>
            <a:pPr>
              <a:lnSpc>
                <a:spcPct val="80000"/>
              </a:lnSpc>
            </a:pPr>
            <a:r>
              <a:rPr lang="el-GR" sz="2000"/>
              <a:t>Η προετοιμασία απαιτούσε τουλάχιστον 6 μήνες.</a:t>
            </a:r>
          </a:p>
          <a:p>
            <a:pPr>
              <a:lnSpc>
                <a:spcPct val="80000"/>
              </a:lnSpc>
            </a:pPr>
            <a:r>
              <a:rPr lang="el-GR" sz="2000"/>
              <a:t>Οι δραματικοί αγώνες διαρκούσαν </a:t>
            </a:r>
            <a:r>
              <a:rPr lang="el-GR" sz="2000" u="sng"/>
              <a:t>3 ημέρες</a:t>
            </a:r>
            <a:r>
              <a:rPr lang="el-GR" sz="2000"/>
              <a:t>. Τις παραστάσεις παρακολουθούσαν χιλιάδες Αθηναίοι (και γυναίκες).</a:t>
            </a:r>
            <a:r>
              <a:rPr lang="en-US" sz="2000"/>
              <a:t> </a:t>
            </a:r>
            <a:r>
              <a:rPr lang="el-GR" sz="2000"/>
              <a:t>Χρηματικό βοήθημα δινόταν στους απόρους, για να παρακολουθήσουν τις παραστάσεις.</a:t>
            </a:r>
          </a:p>
          <a:p>
            <a:pPr>
              <a:lnSpc>
                <a:spcPct val="80000"/>
              </a:lnSpc>
            </a:pPr>
            <a:r>
              <a:rPr lang="el-GR" sz="2000"/>
              <a:t>Οι νικητές (ποιητής και χορηγός) βραβεύονταν πανηγυρικά με στεφάνι από κισσό, χάλκινο τρίποδα και τα ονόματά τους χαράζονταν σε πλάκες (</a:t>
            </a:r>
            <a:r>
              <a:rPr lang="el-GR" sz="2000" b="1"/>
              <a:t>διδασκαλίες</a:t>
            </a:r>
            <a:r>
              <a:rPr lang="el-GR" sz="2000"/>
              <a:t>) που φυλάσσονταν στο δημόσιο αρχείο.</a:t>
            </a:r>
          </a:p>
        </p:txBody>
      </p:sp>
    </p:spTree>
  </p:cSld>
  <p:clrMapOvr>
    <a:masterClrMapping/>
  </p:clrMapOvr>
  <p:transition>
    <p:blinds/>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l-GR" sz="3800"/>
              <a:t>ΟΙ ΜΕΓΑΛΟΙ ΤΡΑΓΙΚΟΙ ΠΟΙΗΤΕΣ</a:t>
            </a:r>
          </a:p>
        </p:txBody>
      </p:sp>
      <p:sp>
        <p:nvSpPr>
          <p:cNvPr id="45059" name="Rectangle 3"/>
          <p:cNvSpPr>
            <a:spLocks noGrp="1" noChangeArrowheads="1"/>
          </p:cNvSpPr>
          <p:nvPr>
            <p:ph type="body" idx="1"/>
          </p:nvPr>
        </p:nvSpPr>
        <p:spPr/>
        <p:txBody>
          <a:bodyPr/>
          <a:lstStyle/>
          <a:p>
            <a:pPr>
              <a:lnSpc>
                <a:spcPct val="90000"/>
              </a:lnSpc>
            </a:pPr>
            <a:endParaRPr lang="el-GR" sz="2400"/>
          </a:p>
          <a:p>
            <a:pPr>
              <a:lnSpc>
                <a:spcPct val="90000"/>
              </a:lnSpc>
            </a:pPr>
            <a:r>
              <a:rPr lang="el-GR" sz="2400"/>
              <a:t>       Σήμερα σώζονται 7 έργα του Αισχύλου, 7 του Σοφοκλή και 18 του Ευριπίδη .</a:t>
            </a:r>
            <a:endParaRPr lang="en-US" sz="2400"/>
          </a:p>
          <a:p>
            <a:pPr>
              <a:lnSpc>
                <a:spcPct val="90000"/>
              </a:lnSpc>
              <a:buFont typeface="Wingdings" pitchFamily="2" charset="2"/>
              <a:buNone/>
            </a:pPr>
            <a:endParaRPr lang="el-GR" sz="2400"/>
          </a:p>
          <a:p>
            <a:pPr>
              <a:lnSpc>
                <a:spcPct val="90000"/>
              </a:lnSpc>
            </a:pPr>
            <a:r>
              <a:rPr lang="el-GR" sz="2400"/>
              <a:t>Ευριπίδης (485-406 π.Χ.) : «από σκηνης φιλόσοφος»-  «ο τραγικώτατος των ποιητων».Γεννήθηκε στη Σαλαμίνα και πέθανε στην Πέλλα.</a:t>
            </a:r>
            <a:endParaRPr lang="en-US" sz="2400"/>
          </a:p>
          <a:p>
            <a:pPr>
              <a:lnSpc>
                <a:spcPct val="90000"/>
              </a:lnSpc>
              <a:buFont typeface="Wingdings" pitchFamily="2" charset="2"/>
              <a:buNone/>
            </a:pPr>
            <a:endParaRPr lang="el-GR" sz="2400"/>
          </a:p>
          <a:p>
            <a:pPr>
              <a:lnSpc>
                <a:spcPct val="90000"/>
              </a:lnSpc>
            </a:pPr>
            <a:r>
              <a:rPr lang="el-GR" sz="2400"/>
              <a:t>Σωζόμενα έργα του: Ηρακλειδαι , Ικέτιδες, Ανδρομάχη, Εκάβη, Μήδεια, Άλκηστις, Φοίνισσαι, Ιφιγένεια εν Αυλίδι , Ιφιγένεια εν Ταύροις, Ελένη, Ηρακλης, Ηλέκτρα, Ορέστης, Βάκχαι, Ρησος, Κύκλωψ.</a:t>
            </a:r>
          </a:p>
        </p:txBody>
      </p:sp>
    </p:spTree>
  </p:cSld>
  <p:clrMapOvr>
    <a:masterClrMapping/>
  </p:clrMapOvr>
  <p:transition>
    <p:blinds/>
  </p:transition>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l-GR" sz="2800" b="1" u="sng"/>
              <a:t>Ο Ευριπίδης ανανέωσε την τραγωδία</a:t>
            </a:r>
            <a:r>
              <a:rPr lang="el-GR" sz="2800"/>
              <a:t> :</a:t>
            </a:r>
            <a:br>
              <a:rPr lang="el-GR" sz="2800"/>
            </a:br>
            <a:endParaRPr lang="el-GR" sz="2800"/>
          </a:p>
        </p:txBody>
      </p:sp>
      <p:sp>
        <p:nvSpPr>
          <p:cNvPr id="46083" name="Rectangle 3"/>
          <p:cNvSpPr>
            <a:spLocks noGrp="1" noChangeArrowheads="1"/>
          </p:cNvSpPr>
          <p:nvPr>
            <p:ph type="body" idx="1"/>
          </p:nvPr>
        </p:nvSpPr>
        <p:spPr/>
        <p:txBody>
          <a:bodyPr/>
          <a:lstStyle/>
          <a:p>
            <a:r>
              <a:rPr lang="el-GR" sz="2800"/>
              <a:t>Μονιμοποίησε τον αφηγηματικό πρόλογο.</a:t>
            </a:r>
          </a:p>
          <a:p>
            <a:r>
              <a:rPr lang="el-GR" sz="2800"/>
              <a:t>Εισήγαγε την τεχνική του «από μηχανής θεού»</a:t>
            </a:r>
          </a:p>
          <a:p>
            <a:r>
              <a:rPr lang="el-GR" sz="2800"/>
              <a:t>Αξιοποίησε τον αφηγηματικό επίλογο.</a:t>
            </a:r>
          </a:p>
          <a:p>
            <a:r>
              <a:rPr lang="el-GR" sz="2800"/>
              <a:t>Μείωσε αισθητά την έκταση των χορικών.</a:t>
            </a:r>
          </a:p>
          <a:p>
            <a:r>
              <a:rPr lang="el-GR" sz="2800"/>
              <a:t>Επέφερε σημαντικές αλλαγές στη μυθική παράδοση.</a:t>
            </a:r>
          </a:p>
          <a:p>
            <a:endParaRPr lang="el-GR" sz="2800"/>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with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fade">
                                      <p:cBhvr>
                                        <p:cTn id="7" dur="768" decel="100000"/>
                                        <p:tgtEl>
                                          <p:spTgt spid="46082"/>
                                        </p:tgtEl>
                                      </p:cBhvr>
                                    </p:animEffect>
                                    <p:animScale>
                                      <p:cBhvr>
                                        <p:cTn id="8" dur="768" decel="100000"/>
                                        <p:tgtEl>
                                          <p:spTgt spid="46082"/>
                                        </p:tgtEl>
                                      </p:cBhvr>
                                      <p:from x="10000" y="10000"/>
                                      <p:to x="200000" y="450000"/>
                                    </p:animScale>
                                    <p:animScale>
                                      <p:cBhvr>
                                        <p:cTn id="9" dur="1230" accel="100000" fill="hold">
                                          <p:stCondLst>
                                            <p:cond delay="768"/>
                                          </p:stCondLst>
                                        </p:cTn>
                                        <p:tgtEl>
                                          <p:spTgt spid="46082"/>
                                        </p:tgtEl>
                                      </p:cBhvr>
                                      <p:from x="200000" y="450000"/>
                                      <p:to x="100000" y="100000"/>
                                    </p:animScale>
                                    <p:set>
                                      <p:cBhvr>
                                        <p:cTn id="10" dur="768" fill="hold"/>
                                        <p:tgtEl>
                                          <p:spTgt spid="46082"/>
                                        </p:tgtEl>
                                        <p:attrNameLst>
                                          <p:attrName>ppt_x</p:attrName>
                                        </p:attrNameLst>
                                      </p:cBhvr>
                                      <p:to>
                                        <p:strVal val="(0.5)"/>
                                      </p:to>
                                    </p:set>
                                    <p:anim from="(0.5)" to="(#ppt_x)" calcmode="lin" valueType="num">
                                      <p:cBhvr>
                                        <p:cTn id="11" dur="1230" accel="100000" fill="hold">
                                          <p:stCondLst>
                                            <p:cond delay="768"/>
                                          </p:stCondLst>
                                        </p:cTn>
                                        <p:tgtEl>
                                          <p:spTgt spid="46082"/>
                                        </p:tgtEl>
                                        <p:attrNameLst>
                                          <p:attrName>ppt_x</p:attrName>
                                        </p:attrNameLst>
                                      </p:cBhvr>
                                    </p:anim>
                                    <p:set>
                                      <p:cBhvr>
                                        <p:cTn id="12" dur="768" fill="hold"/>
                                        <p:tgtEl>
                                          <p:spTgt spid="46082"/>
                                        </p:tgtEl>
                                        <p:attrNameLst>
                                          <p:attrName>ppt_y</p:attrName>
                                        </p:attrNameLst>
                                      </p:cBhvr>
                                      <p:to>
                                        <p:strVal val="(#ppt_y+0.4)"/>
                                      </p:to>
                                    </p:set>
                                    <p:anim from="(#ppt_y+0.4)" to="(#ppt_y)" calcmode="lin" valueType="num">
                                      <p:cBhvr>
                                        <p:cTn id="13" dur="1230" accel="100000" fill="hold">
                                          <p:stCondLst>
                                            <p:cond delay="768"/>
                                          </p:stCondLst>
                                        </p:cTn>
                                        <p:tgtEl>
                                          <p:spTgt spid="46082"/>
                                        </p:tgtEl>
                                        <p:attrNameLst>
                                          <p:attrName>ppt_y</p:attrName>
                                        </p:attrNameLst>
                                      </p:cBhvr>
                                    </p:anim>
                                  </p:childTnLst>
                                </p:cTn>
                              </p:par>
                            </p:childTnLst>
                          </p:cTn>
                        </p:par>
                      </p:childTnLst>
                    </p:cTn>
                  </p:par>
                  <p:par>
                    <p:cTn id="14" fill="hold">
                      <p:stCondLst>
                        <p:cond delay="indefinite"/>
                      </p:stCondLst>
                      <p:childTnLst>
                        <p:par>
                          <p:cTn id="15" fill="hold">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46083">
                                            <p:txEl>
                                              <p:pRg st="0" end="0"/>
                                            </p:txEl>
                                          </p:spTgt>
                                        </p:tgtEl>
                                        <p:attrNameLst>
                                          <p:attrName>style.visibility</p:attrName>
                                        </p:attrNameLst>
                                      </p:cBhvr>
                                      <p:to>
                                        <p:strVal val="visible"/>
                                      </p:to>
                                    </p:set>
                                    <p:anim calcmode="lin" valueType="num">
                                      <p:cBhvr>
                                        <p:cTn id="18" dur="500" fill="hold"/>
                                        <p:tgtEl>
                                          <p:spTgt spid="46083">
                                            <p:txEl>
                                              <p:pRg st="0" end="0"/>
                                            </p:txEl>
                                          </p:spTgt>
                                        </p:tgtEl>
                                        <p:attrNameLst>
                                          <p:attrName>ppt_w</p:attrName>
                                        </p:attrNameLst>
                                      </p:cBhvr>
                                      <p:tavLst>
                                        <p:tav tm="0">
                                          <p:val>
                                            <p:fltVal val="0"/>
                                          </p:val>
                                        </p:tav>
                                        <p:tav tm="100000">
                                          <p:val>
                                            <p:strVal val="#ppt_w"/>
                                          </p:val>
                                        </p:tav>
                                      </p:tavLst>
                                    </p:anim>
                                    <p:anim calcmode="lin" valueType="num">
                                      <p:cBhvr>
                                        <p:cTn id="19" dur="500" fill="hold"/>
                                        <p:tgtEl>
                                          <p:spTgt spid="46083">
                                            <p:txEl>
                                              <p:pRg st="0" end="0"/>
                                            </p:txEl>
                                          </p:spTgt>
                                        </p:tgtEl>
                                        <p:attrNameLst>
                                          <p:attrName>ppt_h</p:attrName>
                                        </p:attrNameLst>
                                      </p:cBhvr>
                                      <p:tavLst>
                                        <p:tav tm="0">
                                          <p:val>
                                            <p:fltVal val="0"/>
                                          </p:val>
                                        </p:tav>
                                        <p:tav tm="100000">
                                          <p:val>
                                            <p:strVal val="#ppt_h"/>
                                          </p:val>
                                        </p:tav>
                                      </p:tavLst>
                                    </p:anim>
                                    <p:animEffect transition="in" filter="fade">
                                      <p:cBhvr>
                                        <p:cTn id="20" dur="500"/>
                                        <p:tgtEl>
                                          <p:spTgt spid="46083">
                                            <p:txEl>
                                              <p:pRg st="0" end="0"/>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0" fill="hold" grpId="0" nodeType="clickEffect">
                                  <p:stCondLst>
                                    <p:cond delay="0"/>
                                  </p:stCondLst>
                                  <p:childTnLst>
                                    <p:set>
                                      <p:cBhvr>
                                        <p:cTn id="24" dur="1" fill="hold">
                                          <p:stCondLst>
                                            <p:cond delay="0"/>
                                          </p:stCondLst>
                                        </p:cTn>
                                        <p:tgtEl>
                                          <p:spTgt spid="46083">
                                            <p:txEl>
                                              <p:pRg st="1" end="1"/>
                                            </p:txEl>
                                          </p:spTgt>
                                        </p:tgtEl>
                                        <p:attrNameLst>
                                          <p:attrName>style.visibility</p:attrName>
                                        </p:attrNameLst>
                                      </p:cBhvr>
                                      <p:to>
                                        <p:strVal val="visible"/>
                                      </p:to>
                                    </p:set>
                                    <p:anim calcmode="lin" valueType="num">
                                      <p:cBhvr>
                                        <p:cTn id="25" dur="500" fill="hold"/>
                                        <p:tgtEl>
                                          <p:spTgt spid="46083">
                                            <p:txEl>
                                              <p:pRg st="1" end="1"/>
                                            </p:txEl>
                                          </p:spTgt>
                                        </p:tgtEl>
                                        <p:attrNameLst>
                                          <p:attrName>ppt_w</p:attrName>
                                        </p:attrNameLst>
                                      </p:cBhvr>
                                      <p:tavLst>
                                        <p:tav tm="0">
                                          <p:val>
                                            <p:fltVal val="0"/>
                                          </p:val>
                                        </p:tav>
                                        <p:tav tm="100000">
                                          <p:val>
                                            <p:strVal val="#ppt_w"/>
                                          </p:val>
                                        </p:tav>
                                      </p:tavLst>
                                    </p:anim>
                                    <p:anim calcmode="lin" valueType="num">
                                      <p:cBhvr>
                                        <p:cTn id="26" dur="500" fill="hold"/>
                                        <p:tgtEl>
                                          <p:spTgt spid="46083">
                                            <p:txEl>
                                              <p:pRg st="1" end="1"/>
                                            </p:txEl>
                                          </p:spTgt>
                                        </p:tgtEl>
                                        <p:attrNameLst>
                                          <p:attrName>ppt_h</p:attrName>
                                        </p:attrNameLst>
                                      </p:cBhvr>
                                      <p:tavLst>
                                        <p:tav tm="0">
                                          <p:val>
                                            <p:fltVal val="0"/>
                                          </p:val>
                                        </p:tav>
                                        <p:tav tm="100000">
                                          <p:val>
                                            <p:strVal val="#ppt_h"/>
                                          </p:val>
                                        </p:tav>
                                      </p:tavLst>
                                    </p:anim>
                                    <p:animEffect transition="in" filter="fade">
                                      <p:cBhvr>
                                        <p:cTn id="27" dur="500"/>
                                        <p:tgtEl>
                                          <p:spTgt spid="4608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46083">
                                            <p:txEl>
                                              <p:pRg st="2" end="2"/>
                                            </p:txEl>
                                          </p:spTgt>
                                        </p:tgtEl>
                                        <p:attrNameLst>
                                          <p:attrName>style.visibility</p:attrName>
                                        </p:attrNameLst>
                                      </p:cBhvr>
                                      <p:to>
                                        <p:strVal val="visible"/>
                                      </p:to>
                                    </p:set>
                                    <p:anim calcmode="lin" valueType="num">
                                      <p:cBhvr>
                                        <p:cTn id="32" dur="500" fill="hold"/>
                                        <p:tgtEl>
                                          <p:spTgt spid="46083">
                                            <p:txEl>
                                              <p:pRg st="2" end="2"/>
                                            </p:txEl>
                                          </p:spTgt>
                                        </p:tgtEl>
                                        <p:attrNameLst>
                                          <p:attrName>ppt_w</p:attrName>
                                        </p:attrNameLst>
                                      </p:cBhvr>
                                      <p:tavLst>
                                        <p:tav tm="0">
                                          <p:val>
                                            <p:fltVal val="0"/>
                                          </p:val>
                                        </p:tav>
                                        <p:tav tm="100000">
                                          <p:val>
                                            <p:strVal val="#ppt_w"/>
                                          </p:val>
                                        </p:tav>
                                      </p:tavLst>
                                    </p:anim>
                                    <p:anim calcmode="lin" valueType="num">
                                      <p:cBhvr>
                                        <p:cTn id="33" dur="500" fill="hold"/>
                                        <p:tgtEl>
                                          <p:spTgt spid="46083">
                                            <p:txEl>
                                              <p:pRg st="2" end="2"/>
                                            </p:txEl>
                                          </p:spTgt>
                                        </p:tgtEl>
                                        <p:attrNameLst>
                                          <p:attrName>ppt_h</p:attrName>
                                        </p:attrNameLst>
                                      </p:cBhvr>
                                      <p:tavLst>
                                        <p:tav tm="0">
                                          <p:val>
                                            <p:fltVal val="0"/>
                                          </p:val>
                                        </p:tav>
                                        <p:tav tm="100000">
                                          <p:val>
                                            <p:strVal val="#ppt_h"/>
                                          </p:val>
                                        </p:tav>
                                      </p:tavLst>
                                    </p:anim>
                                    <p:animEffect transition="in" filter="fade">
                                      <p:cBhvr>
                                        <p:cTn id="34" dur="500"/>
                                        <p:tgtEl>
                                          <p:spTgt spid="46083">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53" presetClass="entr" presetSubtype="0" fill="hold" grpId="0" nodeType="clickEffect">
                                  <p:stCondLst>
                                    <p:cond delay="0"/>
                                  </p:stCondLst>
                                  <p:childTnLst>
                                    <p:set>
                                      <p:cBhvr>
                                        <p:cTn id="38" dur="1" fill="hold">
                                          <p:stCondLst>
                                            <p:cond delay="0"/>
                                          </p:stCondLst>
                                        </p:cTn>
                                        <p:tgtEl>
                                          <p:spTgt spid="46083">
                                            <p:txEl>
                                              <p:pRg st="3" end="3"/>
                                            </p:txEl>
                                          </p:spTgt>
                                        </p:tgtEl>
                                        <p:attrNameLst>
                                          <p:attrName>style.visibility</p:attrName>
                                        </p:attrNameLst>
                                      </p:cBhvr>
                                      <p:to>
                                        <p:strVal val="visible"/>
                                      </p:to>
                                    </p:set>
                                    <p:anim calcmode="lin" valueType="num">
                                      <p:cBhvr>
                                        <p:cTn id="39" dur="500" fill="hold"/>
                                        <p:tgtEl>
                                          <p:spTgt spid="46083">
                                            <p:txEl>
                                              <p:pRg st="3" end="3"/>
                                            </p:txEl>
                                          </p:spTgt>
                                        </p:tgtEl>
                                        <p:attrNameLst>
                                          <p:attrName>ppt_w</p:attrName>
                                        </p:attrNameLst>
                                      </p:cBhvr>
                                      <p:tavLst>
                                        <p:tav tm="0">
                                          <p:val>
                                            <p:fltVal val="0"/>
                                          </p:val>
                                        </p:tav>
                                        <p:tav tm="100000">
                                          <p:val>
                                            <p:strVal val="#ppt_w"/>
                                          </p:val>
                                        </p:tav>
                                      </p:tavLst>
                                    </p:anim>
                                    <p:anim calcmode="lin" valueType="num">
                                      <p:cBhvr>
                                        <p:cTn id="40" dur="500" fill="hold"/>
                                        <p:tgtEl>
                                          <p:spTgt spid="46083">
                                            <p:txEl>
                                              <p:pRg st="3" end="3"/>
                                            </p:txEl>
                                          </p:spTgt>
                                        </p:tgtEl>
                                        <p:attrNameLst>
                                          <p:attrName>ppt_h</p:attrName>
                                        </p:attrNameLst>
                                      </p:cBhvr>
                                      <p:tavLst>
                                        <p:tav tm="0">
                                          <p:val>
                                            <p:fltVal val="0"/>
                                          </p:val>
                                        </p:tav>
                                        <p:tav tm="100000">
                                          <p:val>
                                            <p:strVal val="#ppt_h"/>
                                          </p:val>
                                        </p:tav>
                                      </p:tavLst>
                                    </p:anim>
                                    <p:animEffect transition="in" filter="fade">
                                      <p:cBhvr>
                                        <p:cTn id="41" dur="500"/>
                                        <p:tgtEl>
                                          <p:spTgt spid="46083">
                                            <p:txEl>
                                              <p:pRg st="3" end="3"/>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53" presetClass="entr" presetSubtype="0" fill="hold" grpId="0" nodeType="clickEffect">
                                  <p:stCondLst>
                                    <p:cond delay="0"/>
                                  </p:stCondLst>
                                  <p:childTnLst>
                                    <p:set>
                                      <p:cBhvr>
                                        <p:cTn id="45" dur="1" fill="hold">
                                          <p:stCondLst>
                                            <p:cond delay="0"/>
                                          </p:stCondLst>
                                        </p:cTn>
                                        <p:tgtEl>
                                          <p:spTgt spid="46083">
                                            <p:txEl>
                                              <p:pRg st="4" end="4"/>
                                            </p:txEl>
                                          </p:spTgt>
                                        </p:tgtEl>
                                        <p:attrNameLst>
                                          <p:attrName>style.visibility</p:attrName>
                                        </p:attrNameLst>
                                      </p:cBhvr>
                                      <p:to>
                                        <p:strVal val="visible"/>
                                      </p:to>
                                    </p:set>
                                    <p:anim calcmode="lin" valueType="num">
                                      <p:cBhvr>
                                        <p:cTn id="46" dur="500" fill="hold"/>
                                        <p:tgtEl>
                                          <p:spTgt spid="46083">
                                            <p:txEl>
                                              <p:pRg st="4" end="4"/>
                                            </p:txEl>
                                          </p:spTgt>
                                        </p:tgtEl>
                                        <p:attrNameLst>
                                          <p:attrName>ppt_w</p:attrName>
                                        </p:attrNameLst>
                                      </p:cBhvr>
                                      <p:tavLst>
                                        <p:tav tm="0">
                                          <p:val>
                                            <p:fltVal val="0"/>
                                          </p:val>
                                        </p:tav>
                                        <p:tav tm="100000">
                                          <p:val>
                                            <p:strVal val="#ppt_w"/>
                                          </p:val>
                                        </p:tav>
                                      </p:tavLst>
                                    </p:anim>
                                    <p:anim calcmode="lin" valueType="num">
                                      <p:cBhvr>
                                        <p:cTn id="47" dur="500" fill="hold"/>
                                        <p:tgtEl>
                                          <p:spTgt spid="46083">
                                            <p:txEl>
                                              <p:pRg st="4" end="4"/>
                                            </p:txEl>
                                          </p:spTgt>
                                        </p:tgtEl>
                                        <p:attrNameLst>
                                          <p:attrName>ppt_h</p:attrName>
                                        </p:attrNameLst>
                                      </p:cBhvr>
                                      <p:tavLst>
                                        <p:tav tm="0">
                                          <p:val>
                                            <p:fltVal val="0"/>
                                          </p:val>
                                        </p:tav>
                                        <p:tav tm="100000">
                                          <p:val>
                                            <p:strVal val="#ppt_h"/>
                                          </p:val>
                                        </p:tav>
                                      </p:tavLst>
                                    </p:anim>
                                    <p:animEffect transition="in" filter="fade">
                                      <p:cBhvr>
                                        <p:cTn id="48" dur="500"/>
                                        <p:tgtEl>
                                          <p:spTgt spid="4608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l-GR" sz="3800"/>
              <a:t>ΠΡΟΕΛΕΥΣΗ</a:t>
            </a:r>
            <a:br>
              <a:rPr lang="el-GR" sz="3800"/>
            </a:br>
            <a:endParaRPr lang="el-GR" sz="3800"/>
          </a:p>
        </p:txBody>
      </p:sp>
      <p:sp>
        <p:nvSpPr>
          <p:cNvPr id="4099" name="Rectangle 3"/>
          <p:cNvSpPr>
            <a:spLocks noGrp="1" noChangeArrowheads="1"/>
          </p:cNvSpPr>
          <p:nvPr>
            <p:ph type="body" idx="1"/>
          </p:nvPr>
        </p:nvSpPr>
        <p:spPr/>
        <p:txBody>
          <a:bodyPr/>
          <a:lstStyle/>
          <a:p>
            <a:pPr>
              <a:lnSpc>
                <a:spcPct val="90000"/>
              </a:lnSpc>
              <a:buFont typeface="Wingdings" pitchFamily="2" charset="2"/>
              <a:buNone/>
            </a:pPr>
            <a:r>
              <a:rPr lang="el-GR" sz="2400"/>
              <a:t>     Το δράμα έχει τις ρίζες του στη θρησκεία και τη λατρεία του θεού </a:t>
            </a:r>
            <a:r>
              <a:rPr lang="el-GR" sz="2400" b="1"/>
              <a:t>Διονύσου </a:t>
            </a:r>
            <a:r>
              <a:rPr lang="el-GR" sz="2400"/>
              <a:t>(θεός γονιμότητας , βλάστησης). Οι πιστοί λάτρευαν το Διόνυσο με θρησκευτικές τελετές , τα </a:t>
            </a:r>
            <a:r>
              <a:rPr lang="el-GR" sz="2400" b="1"/>
              <a:t>δρώμενα</a:t>
            </a:r>
            <a:r>
              <a:rPr lang="el-GR" sz="2400"/>
              <a:t>. Σ’ αυτές οι πιστοί μεταμφιέζονταν σε </a:t>
            </a:r>
            <a:r>
              <a:rPr lang="el-GR" sz="2400" b="1"/>
              <a:t>Σατύρους </a:t>
            </a:r>
            <a:r>
              <a:rPr lang="el-GR" sz="2400"/>
              <a:t>(ζωόμορφοι ακόλουθοι του θεού), έφθαναν στην  </a:t>
            </a:r>
            <a:r>
              <a:rPr lang="el-GR" sz="2400" b="1"/>
              <a:t>έκσταση</a:t>
            </a:r>
            <a:r>
              <a:rPr lang="el-GR" sz="2400"/>
              <a:t>( έφευγαν από την πραγματικότητα) και τη </a:t>
            </a:r>
            <a:r>
              <a:rPr lang="el-GR" sz="2400" b="1"/>
              <a:t>θεοληψία</a:t>
            </a:r>
            <a:r>
              <a:rPr lang="el-GR" sz="2400"/>
              <a:t> (κυριεύονταν από το πνεύμα του θεού). Στις διονυσιακές γιορτές οι πιστοί (βακχικός θίασος) έψαλλαν χορεύοντας </a:t>
            </a:r>
            <a:r>
              <a:rPr lang="el-GR" sz="2400" b="1" u="sng"/>
              <a:t>το διθύραμβο </a:t>
            </a:r>
            <a:r>
              <a:rPr lang="el-GR" sz="2400"/>
              <a:t>: αυτοσχέδιο άσμα με συνοδεία αυλού. Ο πρώτος χορευτής , </a:t>
            </a:r>
            <a:r>
              <a:rPr lang="el-GR" sz="2400" b="1"/>
              <a:t>εξάρχων</a:t>
            </a:r>
            <a:r>
              <a:rPr lang="el-GR" sz="2400"/>
              <a:t> , έκανε την αρχή , ενώ χορός 50 χορευτών τραγουδούσε κάποιες επωδούς , ενώ χόρευε κυκλικά.</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4098"/>
                                        </p:tgtEl>
                                        <p:attrNameLst>
                                          <p:attrName>style.visibility</p:attrName>
                                        </p:attrNameLst>
                                      </p:cBhvr>
                                      <p:to>
                                        <p:strVal val="visible"/>
                                      </p:to>
                                    </p:set>
                                    <p:animEffect transition="in" filter="fade">
                                      <p:cBhvr>
                                        <p:cTn id="7" dur="1000">
                                          <p:stCondLst>
                                            <p:cond delay="0"/>
                                          </p:stCondLst>
                                        </p:cTn>
                                        <p:tgtEl>
                                          <p:spTgt spid="409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iterate type="lt">
                                    <p:tmPct val="10000"/>
                                  </p:iterate>
                                  <p:childTnLst>
                                    <p:set>
                                      <p:cBhvr>
                                        <p:cTn id="11" dur="1" fill="hold">
                                          <p:stCondLst>
                                            <p:cond delay="0"/>
                                          </p:stCondLst>
                                        </p:cTn>
                                        <p:tgtEl>
                                          <p:spTgt spid="4099">
                                            <p:txEl>
                                              <p:pRg st="0" end="0"/>
                                            </p:txEl>
                                          </p:spTgt>
                                        </p:tgtEl>
                                        <p:attrNameLst>
                                          <p:attrName>style.visibility</p:attrName>
                                        </p:attrNameLst>
                                      </p:cBhvr>
                                      <p:to>
                                        <p:strVal val="visible"/>
                                      </p:to>
                                    </p:set>
                                    <p:animEffect transition="in" filter="fade">
                                      <p:cBhvr>
                                        <p:cTn id="12" dur="500">
                                          <p:stCondLst>
                                            <p:cond delay="0"/>
                                          </p:stCondLst>
                                        </p:cTn>
                                        <p:tgtEl>
                                          <p:spTgt spid="409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pPr algn="ctr"/>
            <a:r>
              <a:rPr lang="el-GR"/>
              <a:t>ΕΥΡΙΠΙΔΗΣ</a:t>
            </a:r>
          </a:p>
        </p:txBody>
      </p:sp>
      <p:sp>
        <p:nvSpPr>
          <p:cNvPr id="51203" name="Rectangle 3"/>
          <p:cNvSpPr>
            <a:spLocks noGrp="1" noChangeArrowheads="1"/>
          </p:cNvSpPr>
          <p:nvPr>
            <p:ph type="body" idx="1"/>
          </p:nvPr>
        </p:nvSpPr>
        <p:spPr/>
        <p:txBody>
          <a:bodyPr/>
          <a:lstStyle/>
          <a:p>
            <a:endParaRPr lang="el-GR"/>
          </a:p>
        </p:txBody>
      </p:sp>
      <p:pic>
        <p:nvPicPr>
          <p:cNvPr id="51205" name="Picture 5" descr="ph05s"/>
          <p:cNvPicPr>
            <a:picLocks noChangeAspect="1" noChangeArrowheads="1"/>
          </p:cNvPicPr>
          <p:nvPr/>
        </p:nvPicPr>
        <p:blipFill>
          <a:blip r:embed="rId2" cstate="print"/>
          <a:srcRect/>
          <a:stretch>
            <a:fillRect/>
          </a:stretch>
        </p:blipFill>
        <p:spPr bwMode="auto">
          <a:xfrm>
            <a:off x="3300413" y="2060575"/>
            <a:ext cx="2325687" cy="3816350"/>
          </a:xfrm>
          <a:prstGeom prst="rect">
            <a:avLst/>
          </a:prstGeom>
          <a:noFill/>
        </p:spPr>
      </p:pic>
    </p:spTree>
  </p:cSld>
  <p:clrMapOvr>
    <a:masterClrMapping/>
  </p:clrMapOvr>
  <p:transition>
    <p:blinds/>
  </p:transition>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l-GR" sz="3800" b="1" u="sng"/>
              <a:t>Οι ήρωες του Ευριπίδη </a:t>
            </a:r>
            <a:r>
              <a:rPr lang="el-GR" sz="3800"/>
              <a:t/>
            </a:r>
            <a:br>
              <a:rPr lang="el-GR" sz="3800"/>
            </a:br>
            <a:endParaRPr lang="el-GR" sz="3800"/>
          </a:p>
        </p:txBody>
      </p:sp>
      <p:sp>
        <p:nvSpPr>
          <p:cNvPr id="47107" name="Rectangle 3"/>
          <p:cNvSpPr>
            <a:spLocks noGrp="1" noChangeArrowheads="1"/>
          </p:cNvSpPr>
          <p:nvPr>
            <p:ph type="body" idx="1"/>
          </p:nvPr>
        </p:nvSpPr>
        <p:spPr/>
        <p:txBody>
          <a:bodyPr/>
          <a:lstStyle/>
          <a:p>
            <a:r>
              <a:rPr lang="el-GR" sz="2800"/>
              <a:t>Ο ποιητής απομυθοποιεί τους παραδοσιακούς ήρωες , ενώ πολλές φορές ανυψώνει πρόσωπα από τα κατώτατα κοινωνικά στρώματα . Παρουσιάζει τους ήρωές του να παλεύουν με τα πάθη τους – ιδιαίτερα τον έρωτα – και αναλύει την εσωτερική πάλη που αυτά προκαλούν. Η δράση των ηρώων καθορίζεται από τους ίδιους , χωρίς αυτό να σημαίνει πως είναι απόλυτα κύριοι του εαυτού τους και της μοίρας τους.</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grpId="0" nodeType="withEffect">
                                  <p:stCondLst>
                                    <p:cond delay="0"/>
                                  </p:stCondLst>
                                  <p:childTnLst>
                                    <p:set>
                                      <p:cBhvr>
                                        <p:cTn id="6" dur="1" fill="hold">
                                          <p:stCondLst>
                                            <p:cond delay="0"/>
                                          </p:stCondLst>
                                        </p:cTn>
                                        <p:tgtEl>
                                          <p:spTgt spid="47106"/>
                                        </p:tgtEl>
                                        <p:attrNameLst>
                                          <p:attrName>style.visibility</p:attrName>
                                        </p:attrNameLst>
                                      </p:cBhvr>
                                      <p:to>
                                        <p:strVal val="visible"/>
                                      </p:to>
                                    </p:set>
                                    <p:anim calcmode="lin" valueType="num">
                                      <p:cBhvr>
                                        <p:cTn id="7" dur="500" fill="hold"/>
                                        <p:tgtEl>
                                          <p:spTgt spid="47106"/>
                                        </p:tgtEl>
                                        <p:attrNameLst>
                                          <p:attrName>ppt_w</p:attrName>
                                        </p:attrNameLst>
                                      </p:cBhvr>
                                      <p:tavLst>
                                        <p:tav tm="0">
                                          <p:val>
                                            <p:fltVal val="0"/>
                                          </p:val>
                                        </p:tav>
                                        <p:tav tm="100000">
                                          <p:val>
                                            <p:strVal val="#ppt_w"/>
                                          </p:val>
                                        </p:tav>
                                      </p:tavLst>
                                    </p:anim>
                                    <p:anim calcmode="lin" valueType="num">
                                      <p:cBhvr>
                                        <p:cTn id="8" dur="500" fill="hold"/>
                                        <p:tgtEl>
                                          <p:spTgt spid="47106"/>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47107">
                                            <p:txEl>
                                              <p:pRg st="0" end="0"/>
                                            </p:txEl>
                                          </p:spTgt>
                                        </p:tgtEl>
                                        <p:attrNameLst>
                                          <p:attrName>style.visibility</p:attrName>
                                        </p:attrNameLst>
                                      </p:cBhvr>
                                      <p:to>
                                        <p:strVal val="visible"/>
                                      </p:to>
                                    </p:set>
                                    <p:anim calcmode="lin" valueType="num">
                                      <p:cBhvr>
                                        <p:cTn id="13" dur="500" fill="hold"/>
                                        <p:tgtEl>
                                          <p:spTgt spid="47107">
                                            <p:txEl>
                                              <p:pRg st="0" end="0"/>
                                            </p:txEl>
                                          </p:spTgt>
                                        </p:tgtEl>
                                        <p:attrNameLst>
                                          <p:attrName>ppt_w</p:attrName>
                                        </p:attrNameLst>
                                      </p:cBhvr>
                                      <p:tavLst>
                                        <p:tav tm="0">
                                          <p:val>
                                            <p:fltVal val="0"/>
                                          </p:val>
                                        </p:tav>
                                        <p:tav tm="100000">
                                          <p:val>
                                            <p:strVal val="#ppt_w"/>
                                          </p:val>
                                        </p:tav>
                                      </p:tavLst>
                                    </p:anim>
                                    <p:anim calcmode="lin" valueType="num">
                                      <p:cBhvr>
                                        <p:cTn id="14" dur="500" fill="hold"/>
                                        <p:tgtEl>
                                          <p:spTgt spid="47107">
                                            <p:txEl>
                                              <p:pRg st="0" end="0"/>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7" name="Rectangle 9"/>
          <p:cNvSpPr>
            <a:spLocks noGrp="1" noChangeArrowheads="1"/>
          </p:cNvSpPr>
          <p:nvPr>
            <p:ph type="title"/>
          </p:nvPr>
        </p:nvSpPr>
        <p:spPr/>
        <p:txBody>
          <a:bodyPr/>
          <a:lstStyle/>
          <a:p>
            <a:endParaRPr lang="el-GR"/>
          </a:p>
        </p:txBody>
      </p:sp>
    </p:spTree>
  </p:cSld>
  <p:clrMapOvr>
    <a:masterClrMapping/>
  </p:clrMapOvr>
  <p:transition>
    <p:blinds/>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l-GR" sz="3800"/>
              <a:t>Παράσταση διθυραμβικού χορού σε ερυθρόμορφη κύλικα των αρχών του 5ου αιώνα π.Χ. Στο κέντρο αυλητής</a:t>
            </a:r>
            <a:br>
              <a:rPr lang="el-GR" sz="3800"/>
            </a:br>
            <a:r>
              <a:rPr lang="el-GR" sz="3800"/>
              <a:t>με διπλό αυλό συνοδεύει τα υπόλοιπα μέλη του χορού. </a:t>
            </a:r>
            <a:br>
              <a:rPr lang="el-GR" sz="3800"/>
            </a:br>
            <a:r>
              <a:rPr lang="el-GR" sz="3800"/>
              <a:t>The Metropolitan Museum of Art, Gift of Ernest Brummer, 1957. (57.12.21) </a:t>
            </a:r>
            <a:br>
              <a:rPr lang="el-GR" sz="3800"/>
            </a:br>
            <a:r>
              <a:rPr lang="el-GR" sz="3800"/>
              <a:t>All rights reserved, The Metropolitan Museum of Art.</a:t>
            </a:r>
          </a:p>
        </p:txBody>
      </p:sp>
      <p:sp>
        <p:nvSpPr>
          <p:cNvPr id="56323" name="Rectangle 3"/>
          <p:cNvSpPr>
            <a:spLocks noGrp="1" noChangeArrowheads="1"/>
          </p:cNvSpPr>
          <p:nvPr>
            <p:ph type="body" idx="1"/>
          </p:nvPr>
        </p:nvSpPr>
        <p:spPr/>
        <p:txBody>
          <a:bodyPr/>
          <a:lstStyle/>
          <a:p>
            <a:pPr>
              <a:buFont typeface="Wingdings" pitchFamily="2" charset="2"/>
              <a:buNone/>
            </a:pPr>
            <a:endParaRPr lang="el-GR"/>
          </a:p>
        </p:txBody>
      </p:sp>
      <p:pic>
        <p:nvPicPr>
          <p:cNvPr id="56325" name="Picture 5" descr="ph07b"/>
          <p:cNvPicPr>
            <a:picLocks noChangeAspect="1" noChangeArrowheads="1"/>
          </p:cNvPicPr>
          <p:nvPr/>
        </p:nvPicPr>
        <p:blipFill>
          <a:blip r:embed="rId2" cstate="print"/>
          <a:srcRect/>
          <a:stretch>
            <a:fillRect/>
          </a:stretch>
        </p:blipFill>
        <p:spPr bwMode="auto">
          <a:xfrm>
            <a:off x="1979613" y="2420938"/>
            <a:ext cx="5327650" cy="3224212"/>
          </a:xfrm>
          <a:prstGeom prst="rect">
            <a:avLst/>
          </a:prstGeom>
          <a:noFill/>
        </p:spPr>
      </p:pic>
    </p:spTree>
  </p:cSld>
  <p:clrMapOvr>
    <a:masterClrMapping/>
  </p:clrMapOvr>
  <p:transition>
    <p:blinds/>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endParaRPr lang="el-GR"/>
          </a:p>
        </p:txBody>
      </p:sp>
      <p:sp>
        <p:nvSpPr>
          <p:cNvPr id="57347" name="Rectangle 3"/>
          <p:cNvSpPr>
            <a:spLocks noGrp="1" noChangeArrowheads="1"/>
          </p:cNvSpPr>
          <p:nvPr>
            <p:ph type="body" idx="1"/>
          </p:nvPr>
        </p:nvSpPr>
        <p:spPr/>
        <p:txBody>
          <a:bodyPr/>
          <a:lstStyle/>
          <a:p>
            <a:pPr>
              <a:lnSpc>
                <a:spcPct val="90000"/>
              </a:lnSpc>
              <a:buFont typeface="Wingdings" pitchFamily="2" charset="2"/>
              <a:buNone/>
            </a:pPr>
            <a:r>
              <a:rPr lang="el-GR"/>
              <a:t>Παράσταση διθυραμβικού χορού σε ερυθρόμορφη κύλικα των αρχών του 5ου αιώνα π.Χ. Στο κέντρο αυλητής</a:t>
            </a:r>
            <a:br>
              <a:rPr lang="el-GR"/>
            </a:br>
            <a:r>
              <a:rPr lang="el-GR"/>
              <a:t>με διπλό αυλό συνοδεύει τα υπόλοιπα μέλη του χορού. </a:t>
            </a:r>
            <a:br>
              <a:rPr lang="el-GR"/>
            </a:br>
            <a:r>
              <a:rPr lang="el-GR"/>
              <a:t>The Metropolitan Museum of Art, Gift of Ernest Brummer, 1957. (57.12.21) </a:t>
            </a:r>
            <a:br>
              <a:rPr lang="el-GR"/>
            </a:br>
            <a:r>
              <a:rPr lang="el-GR"/>
              <a:t>All rights reserved, The Metropolitan Museum of Art</a:t>
            </a:r>
          </a:p>
        </p:txBody>
      </p:sp>
    </p:spTree>
  </p:cSld>
  <p:clrMapOvr>
    <a:masterClrMapping/>
  </p:clrMapOvr>
  <p:transition>
    <p:blinds/>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lstStyle/>
          <a:p>
            <a:endParaRPr lang="el-GR"/>
          </a:p>
        </p:txBody>
      </p:sp>
      <p:sp>
        <p:nvSpPr>
          <p:cNvPr id="58371" name="Rectangle 3"/>
          <p:cNvSpPr>
            <a:spLocks noGrp="1" noChangeArrowheads="1"/>
          </p:cNvSpPr>
          <p:nvPr>
            <p:ph type="body" idx="1"/>
          </p:nvPr>
        </p:nvSpPr>
        <p:spPr/>
        <p:txBody>
          <a:bodyPr/>
          <a:lstStyle/>
          <a:p>
            <a:pPr>
              <a:buFont typeface="Wingdings" pitchFamily="2" charset="2"/>
              <a:buNone/>
            </a:pPr>
            <a:endParaRPr lang="el-GR"/>
          </a:p>
        </p:txBody>
      </p:sp>
      <p:pic>
        <p:nvPicPr>
          <p:cNvPr id="58373" name="Picture 5" descr="ph18b"/>
          <p:cNvPicPr>
            <a:picLocks noChangeAspect="1" noChangeArrowheads="1"/>
          </p:cNvPicPr>
          <p:nvPr/>
        </p:nvPicPr>
        <p:blipFill>
          <a:blip r:embed="rId2" cstate="print"/>
          <a:srcRect/>
          <a:stretch>
            <a:fillRect/>
          </a:stretch>
        </p:blipFill>
        <p:spPr bwMode="auto">
          <a:xfrm>
            <a:off x="2051050" y="1989138"/>
            <a:ext cx="4605338" cy="3733800"/>
          </a:xfrm>
          <a:prstGeom prst="rect">
            <a:avLst/>
          </a:prstGeom>
          <a:noFill/>
        </p:spPr>
      </p:pic>
    </p:spTree>
  </p:cSld>
  <p:clrMapOvr>
    <a:masterClrMapping/>
  </p:clrMapOvr>
  <p:transition>
    <p:blinds/>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endParaRPr lang="el-GR"/>
          </a:p>
        </p:txBody>
      </p:sp>
      <p:sp>
        <p:nvSpPr>
          <p:cNvPr id="59395" name="Rectangle 3"/>
          <p:cNvSpPr>
            <a:spLocks noGrp="1" noChangeArrowheads="1"/>
          </p:cNvSpPr>
          <p:nvPr>
            <p:ph type="body" idx="1"/>
          </p:nvPr>
        </p:nvSpPr>
        <p:spPr/>
        <p:txBody>
          <a:bodyPr/>
          <a:lstStyle/>
          <a:p>
            <a:pPr>
              <a:buFont typeface="Wingdings" pitchFamily="2" charset="2"/>
              <a:buNone/>
            </a:pPr>
            <a:r>
              <a:rPr lang="el-GR" sz="2800"/>
              <a:t>    Τρεις ηθοποιοί, μέλη χορού σατυρικού δράματος. Παράσταση σε ερυθρόμορφο</a:t>
            </a:r>
            <a:br>
              <a:rPr lang="el-GR" sz="2800"/>
            </a:br>
            <a:r>
              <a:rPr lang="el-GR" sz="2800"/>
              <a:t>αγγείο του 4ου αιώνα π.Χ. Οι δύο αριστερά κρατούν τα προσωπεία τους,</a:t>
            </a:r>
            <a:br>
              <a:rPr lang="el-GR" sz="2800"/>
            </a:br>
            <a:r>
              <a:rPr lang="el-GR" sz="2800"/>
              <a:t>ενώ ο δεξιά το φοράει και εκτελεί μία από τις κινήσεις του χορού. </a:t>
            </a:r>
            <a:br>
              <a:rPr lang="el-GR" sz="2800"/>
            </a:br>
            <a:r>
              <a:rPr lang="el-GR" sz="2800"/>
              <a:t>University of Sidney, Nicholson Museum 47.05. Photo: R. Workman. </a:t>
            </a:r>
            <a:br>
              <a:rPr lang="el-GR" sz="2800"/>
            </a:br>
            <a:r>
              <a:rPr lang="el-GR" sz="2800"/>
              <a:t>© Nicholson Museum, University of Sidney.</a:t>
            </a:r>
          </a:p>
        </p:txBody>
      </p:sp>
    </p:spTree>
  </p:cSld>
  <p:clrMapOvr>
    <a:masterClrMapping/>
  </p:clrMapOvr>
  <p:transition>
    <p:blinds/>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l-GR"/>
              <a:t>Η ΤΡΑΓΩΔΙΑ</a:t>
            </a:r>
          </a:p>
        </p:txBody>
      </p:sp>
      <p:sp>
        <p:nvSpPr>
          <p:cNvPr id="5123" name="Rectangle 3"/>
          <p:cNvSpPr>
            <a:spLocks noGrp="1" noChangeArrowheads="1"/>
          </p:cNvSpPr>
          <p:nvPr>
            <p:ph type="body" idx="1"/>
          </p:nvPr>
        </p:nvSpPr>
        <p:spPr/>
        <p:txBody>
          <a:bodyPr/>
          <a:lstStyle/>
          <a:p>
            <a:pPr>
              <a:lnSpc>
                <a:spcPct val="80000"/>
              </a:lnSpc>
            </a:pPr>
            <a:endParaRPr lang="el-GR" sz="2400"/>
          </a:p>
          <a:p>
            <a:pPr>
              <a:lnSpc>
                <a:spcPct val="80000"/>
              </a:lnSpc>
              <a:buFont typeface="Wingdings" pitchFamily="2" charset="2"/>
              <a:buNone/>
            </a:pPr>
            <a:r>
              <a:rPr lang="el-GR" sz="2400"/>
              <a:t>        Η τραγωδία γεννήθηκε από το διθύραμβο : Αρχικά ο διθύραμβος ήταν </a:t>
            </a:r>
            <a:r>
              <a:rPr lang="el-GR" sz="2400" b="1"/>
              <a:t>αυτοσχέδιος</a:t>
            </a:r>
            <a:r>
              <a:rPr lang="el-GR" sz="2400"/>
              <a:t> και άτεχνος. Τον 6ο αι. π. Χ. ο ποιητής </a:t>
            </a:r>
            <a:r>
              <a:rPr lang="el-GR" sz="2400" b="1" u="sng"/>
              <a:t>Αρίων</a:t>
            </a:r>
            <a:r>
              <a:rPr lang="el-GR" sz="2400"/>
              <a:t> από τη Λέσβο πρώτος </a:t>
            </a:r>
            <a:r>
              <a:rPr lang="el-GR" sz="2400" b="1"/>
              <a:t>συνέθεσε</a:t>
            </a:r>
            <a:r>
              <a:rPr lang="el-GR" sz="2400"/>
              <a:t> στίχους και μουσική και παρουσίασε τους χορευτές με χαρακτηριστικά τράγων που ονομάζονταν </a:t>
            </a:r>
            <a:r>
              <a:rPr lang="el-GR" sz="2400" b="1"/>
              <a:t>τραγωδοί </a:t>
            </a:r>
            <a:r>
              <a:rPr lang="el-GR" sz="2400"/>
              <a:t>(τράγων  ωδή = άσμα). Τον ίδιο αιώνα ο ποιητής </a:t>
            </a:r>
            <a:r>
              <a:rPr lang="el-GR" sz="2400" b="1" u="sng"/>
              <a:t>Θέσπης</a:t>
            </a:r>
            <a:r>
              <a:rPr lang="el-GR" sz="2400"/>
              <a:t> έκανε το μεγάλο βήμα : αποσπάσθηκε από το χορό, στάθηκε απέναντί του και συνδιαλέχτηκε με στίχους , δηλαδή αντί να τραγουδήσει μια ιστορία άρχισε να την αφηγείται. Έτσι έγινε ο πρώτος </a:t>
            </a:r>
            <a:r>
              <a:rPr lang="el-GR" sz="2400" b="1" u="sng"/>
              <a:t>υποκριτής</a:t>
            </a:r>
            <a:r>
              <a:rPr lang="el-GR" sz="2400"/>
              <a:t> (υποκρίνομαι= αποκρίνομαι) που έκανε διάλογο με το χορό συνδυάζοντας το λόγο με τη μουσική .</a:t>
            </a: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5123">
                                            <p:txEl>
                                              <p:pRg st="1" end="1"/>
                                            </p:txEl>
                                          </p:spTgt>
                                        </p:tgtEl>
                                        <p:attrNameLst>
                                          <p:attrName>style.visibility</p:attrName>
                                        </p:attrNameLst>
                                      </p:cBhvr>
                                      <p:to>
                                        <p:strVal val="visible"/>
                                      </p:to>
                                    </p:set>
                                    <p:anim calcmode="discrete" valueType="clr">
                                      <p:cBhvr override="childStyle">
                                        <p:cTn id="7" dur="80"/>
                                        <p:tgtEl>
                                          <p:spTgt spid="5123">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5123">
                                            <p:txEl>
                                              <p:pRg st="1" end="1"/>
                                            </p:txEl>
                                          </p:spTgt>
                                        </p:tgtEl>
                                        <p:attrNameLst>
                                          <p:attrName>fillcolor</p:attrName>
                                        </p:attrNameLst>
                                      </p:cBhvr>
                                      <p:tavLst>
                                        <p:tav tm="0">
                                          <p:val>
                                            <p:clrVal>
                                              <a:schemeClr val="accent2"/>
                                            </p:clrVal>
                                          </p:val>
                                        </p:tav>
                                        <p:tav tm="50000">
                                          <p:val>
                                            <p:clrVal>
                                              <a:schemeClr val="hlink"/>
                                            </p:clrVal>
                                          </p:val>
                                        </p:tav>
                                      </p:tavLst>
                                    </p:anim>
                                    <p:set>
                                      <p:cBhvr>
                                        <p:cTn id="9" dur="80"/>
                                        <p:tgtEl>
                                          <p:spTgt spid="5123">
                                            <p:txEl>
                                              <p:pRg st="1" end="1"/>
                                            </p:txEl>
                                          </p:spTgt>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endParaRPr lang="el-GR"/>
          </a:p>
        </p:txBody>
      </p:sp>
      <p:sp>
        <p:nvSpPr>
          <p:cNvPr id="53251" name="Rectangle 3"/>
          <p:cNvSpPr>
            <a:spLocks noGrp="1" noChangeArrowheads="1"/>
          </p:cNvSpPr>
          <p:nvPr>
            <p:ph type="body" idx="1"/>
          </p:nvPr>
        </p:nvSpPr>
        <p:spPr/>
        <p:txBody>
          <a:bodyPr/>
          <a:lstStyle/>
          <a:p>
            <a:pPr>
              <a:buFont typeface="Wingdings" pitchFamily="2" charset="2"/>
              <a:buNone/>
            </a:pPr>
            <a:endParaRPr lang="el-GR"/>
          </a:p>
        </p:txBody>
      </p:sp>
      <p:pic>
        <p:nvPicPr>
          <p:cNvPr id="53253" name="Picture 5" descr="ph14b"/>
          <p:cNvPicPr>
            <a:picLocks noChangeAspect="1" noChangeArrowheads="1"/>
          </p:cNvPicPr>
          <p:nvPr/>
        </p:nvPicPr>
        <p:blipFill>
          <a:blip r:embed="rId2" cstate="print"/>
          <a:srcRect/>
          <a:stretch>
            <a:fillRect/>
          </a:stretch>
        </p:blipFill>
        <p:spPr bwMode="auto">
          <a:xfrm>
            <a:off x="1547813" y="1804988"/>
            <a:ext cx="5761037" cy="4110037"/>
          </a:xfrm>
          <a:prstGeom prst="rect">
            <a:avLst/>
          </a:prstGeom>
          <a:noFill/>
        </p:spPr>
      </p:pic>
    </p:spTree>
  </p:cSld>
  <p:clrMapOvr>
    <a:masterClrMapping/>
  </p:clrMapOvr>
  <p:transition>
    <p:blinds/>
  </p:transition>
</p:sld>
</file>

<file path=ppt/theme/theme1.xml><?xml version="1.0" encoding="utf-8"?>
<a:theme xmlns:a="http://schemas.openxmlformats.org/drawingml/2006/main" name="Ακτινωτό">
  <a:themeElements>
    <a:clrScheme name="Ακτινωτό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fontScheme name="Ακτινωτό">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Ακτινωτό 1">
        <a:dk1>
          <a:srgbClr val="000000"/>
        </a:dk1>
        <a:lt1>
          <a:srgbClr val="FFFFFF"/>
        </a:lt1>
        <a:dk2>
          <a:srgbClr val="FFFFFF"/>
        </a:dk2>
        <a:lt2>
          <a:srgbClr val="669999"/>
        </a:lt2>
        <a:accent1>
          <a:srgbClr val="99CCFF"/>
        </a:accent1>
        <a:accent2>
          <a:srgbClr val="9999FF"/>
        </a:accent2>
        <a:accent3>
          <a:srgbClr val="FFFFFF"/>
        </a:accent3>
        <a:accent4>
          <a:srgbClr val="000000"/>
        </a:accent4>
        <a:accent5>
          <a:srgbClr val="CAE2FF"/>
        </a:accent5>
        <a:accent6>
          <a:srgbClr val="8A8AE7"/>
        </a:accent6>
        <a:hlink>
          <a:srgbClr val="996666"/>
        </a:hlink>
        <a:folHlink>
          <a:srgbClr val="6666CC"/>
        </a:folHlink>
      </a:clrScheme>
      <a:clrMap bg1="lt1" tx1="dk1" bg2="lt2" tx2="dk2" accent1="accent1" accent2="accent2" accent3="accent3" accent4="accent4" accent5="accent5" accent6="accent6" hlink="hlink" folHlink="folHlink"/>
    </a:extraClrScheme>
    <a:extraClrScheme>
      <a:clrScheme name="Ακτινωτό 2">
        <a:dk1>
          <a:srgbClr val="000000"/>
        </a:dk1>
        <a:lt1>
          <a:srgbClr val="FFFFFF"/>
        </a:lt1>
        <a:dk2>
          <a:srgbClr val="FFFFFF"/>
        </a:dk2>
        <a:lt2>
          <a:srgbClr val="817F3F"/>
        </a:lt2>
        <a:accent1>
          <a:srgbClr val="FFCC00"/>
        </a:accent1>
        <a:accent2>
          <a:srgbClr val="CC9900"/>
        </a:accent2>
        <a:accent3>
          <a:srgbClr val="FFFFFF"/>
        </a:accent3>
        <a:accent4>
          <a:srgbClr val="000000"/>
        </a:accent4>
        <a:accent5>
          <a:srgbClr val="FFE2AA"/>
        </a:accent5>
        <a:accent6>
          <a:srgbClr val="B98A00"/>
        </a:accent6>
        <a:hlink>
          <a:srgbClr val="996666"/>
        </a:hlink>
        <a:folHlink>
          <a:srgbClr val="C94503"/>
        </a:folHlink>
      </a:clrScheme>
      <a:clrMap bg1="lt1" tx1="dk1" bg2="lt2" tx2="dk2" accent1="accent1" accent2="accent2" accent3="accent3" accent4="accent4" accent5="accent5" accent6="accent6" hlink="hlink" folHlink="folHlink"/>
    </a:extraClrScheme>
    <a:extraClrScheme>
      <a:clrScheme name="Ακτινωτό 3">
        <a:dk1>
          <a:srgbClr val="CC6600"/>
        </a:dk1>
        <a:lt1>
          <a:srgbClr val="FFFFFF"/>
        </a:lt1>
        <a:dk2>
          <a:srgbClr val="800000"/>
        </a:dk2>
        <a:lt2>
          <a:srgbClr val="FFFFFF"/>
        </a:lt2>
        <a:accent1>
          <a:srgbClr val="FF6600"/>
        </a:accent1>
        <a:accent2>
          <a:srgbClr val="33CCCC"/>
        </a:accent2>
        <a:accent3>
          <a:srgbClr val="C0AAAA"/>
        </a:accent3>
        <a:accent4>
          <a:srgbClr val="DADADA"/>
        </a:accent4>
        <a:accent5>
          <a:srgbClr val="FFB8AA"/>
        </a:accent5>
        <a:accent6>
          <a:srgbClr val="2DB9B9"/>
        </a:accent6>
        <a:hlink>
          <a:srgbClr val="99FF33"/>
        </a:hlink>
        <a:folHlink>
          <a:srgbClr val="CC3300"/>
        </a:folHlink>
      </a:clrScheme>
      <a:clrMap bg1="dk2" tx1="lt1" bg2="dk1" tx2="lt2" accent1="accent1" accent2="accent2" accent3="accent3" accent4="accent4" accent5="accent5" accent6="accent6" hlink="hlink" folHlink="folHlink"/>
    </a:extraClrScheme>
    <a:extraClrScheme>
      <a:clrScheme name="Ακτινωτό 4">
        <a:dk1>
          <a:srgbClr val="993300"/>
        </a:dk1>
        <a:lt1>
          <a:srgbClr val="FFFFFF"/>
        </a:lt1>
        <a:dk2>
          <a:srgbClr val="431A01"/>
        </a:dk2>
        <a:lt2>
          <a:srgbClr val="FFFFFF"/>
        </a:lt2>
        <a:accent1>
          <a:srgbClr val="FFCC00"/>
        </a:accent1>
        <a:accent2>
          <a:srgbClr val="FF9966"/>
        </a:accent2>
        <a:accent3>
          <a:srgbClr val="B0ABAA"/>
        </a:accent3>
        <a:accent4>
          <a:srgbClr val="DADADA"/>
        </a:accent4>
        <a:accent5>
          <a:srgbClr val="FFE2AA"/>
        </a:accent5>
        <a:accent6>
          <a:srgbClr val="E78A5C"/>
        </a:accent6>
        <a:hlink>
          <a:srgbClr val="FF6600"/>
        </a:hlink>
        <a:folHlink>
          <a:srgbClr val="CC3300"/>
        </a:folHlink>
      </a:clrScheme>
      <a:clrMap bg1="dk2" tx1="lt1" bg2="dk1" tx2="lt2" accent1="accent1" accent2="accent2" accent3="accent3" accent4="accent4" accent5="accent5" accent6="accent6" hlink="hlink" folHlink="folHlink"/>
    </a:extraClrScheme>
    <a:extraClrScheme>
      <a:clrScheme name="Ακτινωτό 5">
        <a:dk1>
          <a:srgbClr val="75878B"/>
        </a:dk1>
        <a:lt1>
          <a:srgbClr val="FFFFFF"/>
        </a:lt1>
        <a:dk2>
          <a:srgbClr val="260000"/>
        </a:dk2>
        <a:lt2>
          <a:srgbClr val="FFFFFF"/>
        </a:lt2>
        <a:accent1>
          <a:srgbClr val="0099CC"/>
        </a:accent1>
        <a:accent2>
          <a:srgbClr val="FF3300"/>
        </a:accent2>
        <a:accent3>
          <a:srgbClr val="ACAAAA"/>
        </a:accent3>
        <a:accent4>
          <a:srgbClr val="DADADA"/>
        </a:accent4>
        <a:accent5>
          <a:srgbClr val="AACAE2"/>
        </a:accent5>
        <a:accent6>
          <a:srgbClr val="E72D00"/>
        </a:accent6>
        <a:hlink>
          <a:srgbClr val="FFCC00"/>
        </a:hlink>
        <a:folHlink>
          <a:srgbClr val="CC0000"/>
        </a:folHlink>
      </a:clrScheme>
      <a:clrMap bg1="dk2" tx1="lt1" bg2="dk1" tx2="lt2" accent1="accent1" accent2="accent2" accent3="accent3" accent4="accent4" accent5="accent5" accent6="accent6" hlink="hlink" folHlink="folHlink"/>
    </a:extraClrScheme>
    <a:extraClrScheme>
      <a:clrScheme name="Ακτινωτό 6">
        <a:dk1>
          <a:srgbClr val="666699"/>
        </a:dk1>
        <a:lt1>
          <a:srgbClr val="FFFFFF"/>
        </a:lt1>
        <a:dk2>
          <a:srgbClr val="000000"/>
        </a:dk2>
        <a:lt2>
          <a:srgbClr val="FFFFFF"/>
        </a:lt2>
        <a:accent1>
          <a:srgbClr val="9966FF"/>
        </a:accent1>
        <a:accent2>
          <a:srgbClr val="99CCFF"/>
        </a:accent2>
        <a:accent3>
          <a:srgbClr val="AAAAAA"/>
        </a:accent3>
        <a:accent4>
          <a:srgbClr val="DADADA"/>
        </a:accent4>
        <a:accent5>
          <a:srgbClr val="CAB8FF"/>
        </a:accent5>
        <a:accent6>
          <a:srgbClr val="8AB9E7"/>
        </a:accent6>
        <a:hlink>
          <a:srgbClr val="FFFFCC"/>
        </a:hlink>
        <a:folHlink>
          <a:srgbClr val="6600CC"/>
        </a:folHlink>
      </a:clrScheme>
      <a:clrMap bg1="dk2" tx1="lt1" bg2="dk1" tx2="lt2" accent1="accent1" accent2="accent2" accent3="accent3" accent4="accent4" accent5="accent5" accent6="accent6" hlink="hlink" folHlink="folHlink"/>
    </a:extraClrScheme>
    <a:extraClrScheme>
      <a:clrScheme name="Ακτινωτό 7">
        <a:dk1>
          <a:srgbClr val="666699"/>
        </a:dk1>
        <a:lt1>
          <a:srgbClr val="FFFFFF"/>
        </a:lt1>
        <a:dk2>
          <a:srgbClr val="2A2A40"/>
        </a:dk2>
        <a:lt2>
          <a:srgbClr val="FFFFFF"/>
        </a:lt2>
        <a:accent1>
          <a:srgbClr val="006699"/>
        </a:accent1>
        <a:accent2>
          <a:srgbClr val="CC9900"/>
        </a:accent2>
        <a:accent3>
          <a:srgbClr val="ACACAF"/>
        </a:accent3>
        <a:accent4>
          <a:srgbClr val="DADADA"/>
        </a:accent4>
        <a:accent5>
          <a:srgbClr val="AAB8CA"/>
        </a:accent5>
        <a:accent6>
          <a:srgbClr val="B98A00"/>
        </a:accent6>
        <a:hlink>
          <a:srgbClr val="CC6600"/>
        </a:hlink>
        <a:folHlink>
          <a:srgbClr val="6C948A"/>
        </a:folHlink>
      </a:clrScheme>
      <a:clrMap bg1="dk2" tx1="lt1" bg2="dk1" tx2="lt2" accent1="accent1" accent2="accent2" accent3="accent3" accent4="accent4" accent5="accent5" accent6="accent6" hlink="hlink" folHlink="folHlink"/>
    </a:extraClrScheme>
    <a:extraClrScheme>
      <a:clrScheme name="Ακτινωτό 8">
        <a:dk1>
          <a:srgbClr val="BECBD8"/>
        </a:dk1>
        <a:lt1>
          <a:srgbClr val="FFFFFF"/>
        </a:lt1>
        <a:dk2>
          <a:srgbClr val="2B335B"/>
        </a:dk2>
        <a:lt2>
          <a:srgbClr val="FFFFFF"/>
        </a:lt2>
        <a:accent1>
          <a:srgbClr val="0099CC"/>
        </a:accent1>
        <a:accent2>
          <a:srgbClr val="B5DBE3"/>
        </a:accent2>
        <a:accent3>
          <a:srgbClr val="ACADB5"/>
        </a:accent3>
        <a:accent4>
          <a:srgbClr val="DADADA"/>
        </a:accent4>
        <a:accent5>
          <a:srgbClr val="AACAE2"/>
        </a:accent5>
        <a:accent6>
          <a:srgbClr val="A4C6CE"/>
        </a:accent6>
        <a:hlink>
          <a:srgbClr val="FFCC00"/>
        </a:hlink>
        <a:folHlink>
          <a:srgbClr val="58648C"/>
        </a:folHlink>
      </a:clrScheme>
      <a:clrMap bg1="dk2" tx1="lt1" bg2="dk1" tx2="lt2" accent1="accent1" accent2="accent2" accent3="accent3" accent4="accent4" accent5="accent5" accent6="accent6" hlink="hlink" folHlink="folHlink"/>
    </a:extraClrScheme>
    <a:extraClrScheme>
      <a:clrScheme name="Ακτινωτό 9">
        <a:dk1>
          <a:srgbClr val="3333FF"/>
        </a:dk1>
        <a:lt1>
          <a:srgbClr val="FFFFFF"/>
        </a:lt1>
        <a:dk2>
          <a:srgbClr val="000099"/>
        </a:dk2>
        <a:lt2>
          <a:srgbClr val="FFFFFF"/>
        </a:lt2>
        <a:accent1>
          <a:srgbClr val="339966"/>
        </a:accent1>
        <a:accent2>
          <a:srgbClr val="9999FF"/>
        </a:accent2>
        <a:accent3>
          <a:srgbClr val="AAAACA"/>
        </a:accent3>
        <a:accent4>
          <a:srgbClr val="DADADA"/>
        </a:accent4>
        <a:accent5>
          <a:srgbClr val="ADCAB8"/>
        </a:accent5>
        <a:accent6>
          <a:srgbClr val="8A8AE7"/>
        </a:accent6>
        <a:hlink>
          <a:srgbClr val="FFFF99"/>
        </a:hlink>
        <a:folHlink>
          <a:srgbClr val="17A0D1"/>
        </a:folHlink>
      </a:clrScheme>
      <a:clrMap bg1="dk2" tx1="lt1" bg2="dk1" tx2="lt2" accent1="accent1" accent2="accent2" accent3="accent3" accent4="accent4" accent5="accent5" accent6="accent6" hlink="hlink" folHlink="folHlink"/>
    </a:extraClrScheme>
    <a:extraClrScheme>
      <a:clrScheme name="Ακτινωτό 10">
        <a:dk1>
          <a:srgbClr val="808000"/>
        </a:dk1>
        <a:lt1>
          <a:srgbClr val="FFFFFF"/>
        </a:lt1>
        <a:dk2>
          <a:srgbClr val="354418"/>
        </a:dk2>
        <a:lt2>
          <a:srgbClr val="FFFFFF"/>
        </a:lt2>
        <a:accent1>
          <a:srgbClr val="60897C"/>
        </a:accent1>
        <a:accent2>
          <a:srgbClr val="99CC00"/>
        </a:accent2>
        <a:accent3>
          <a:srgbClr val="AEB0AB"/>
        </a:accent3>
        <a:accent4>
          <a:srgbClr val="DADADA"/>
        </a:accent4>
        <a:accent5>
          <a:srgbClr val="B6C4BF"/>
        </a:accent5>
        <a:accent6>
          <a:srgbClr val="8AB900"/>
        </a:accent6>
        <a:hlink>
          <a:srgbClr val="CCCC00"/>
        </a:hlink>
        <a:folHlink>
          <a:srgbClr val="66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Ανάκληση ηθοποιών μετά το τέλος παράστασης">
  <a:themeElements>
    <a:clrScheme name="Ανάκληση ηθοποιών μετά το τέλος παράστασης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Ανάκληση ηθοποιών μετά το τέλος παράστασης">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Ανάκληση ηθοποιών μετά το τέλος παράστασης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Ανάκληση ηθοποιών μετά το τέλος παράστασης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Ανάκληση ηθοποιών μετά το τέλος παράστασης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Ανάκληση ηθοποιών μετά το τέλος παράστασης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Ανάκληση ηθοποιών μετά το τέλος παράστασης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Ανάκληση ηθοποιών μετά το τέλος παράστασης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Ανάκληση ηθοποιών μετά το τέλος παράστασης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Ανάκληση ηθοποιών μετά το τέλος παράστασης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Ανάκληση ηθοποιών μετά το τέλος παράστασης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102</TotalTime>
  <Words>1499</Words>
  <Application>Microsoft Office PowerPoint</Application>
  <PresentationFormat>Προβολή στην οθόνη (4:3)</PresentationFormat>
  <Paragraphs>114</Paragraphs>
  <Slides>32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2</vt:i4>
      </vt:variant>
      <vt:variant>
        <vt:lpstr>Τίτλοι διαφανειών</vt:lpstr>
      </vt:variant>
      <vt:variant>
        <vt:i4>32</vt:i4>
      </vt:variant>
    </vt:vector>
  </HeadingPairs>
  <TitlesOfParts>
    <vt:vector size="39" baseType="lpstr">
      <vt:lpstr>Arial</vt:lpstr>
      <vt:lpstr>Times New Roman</vt:lpstr>
      <vt:lpstr>Wingdings</vt:lpstr>
      <vt:lpstr>Tahoma</vt:lpstr>
      <vt:lpstr>Arial Black</vt:lpstr>
      <vt:lpstr>Ακτινωτό</vt:lpstr>
      <vt:lpstr>Ανάκληση ηθοποιών μετά το τέλος παράστασης</vt:lpstr>
      <vt:lpstr>ΔΡΑΜΑΤΙΚΗ ΠΟΙΗΣΗ</vt:lpstr>
      <vt:lpstr>ΔΡΑΜΑΤΙΚΗ ΠΟΙΗΣΗ</vt:lpstr>
      <vt:lpstr>ΠΡΟΕΛΕΥΣΗ </vt:lpstr>
      <vt:lpstr>Παράσταση διθυραμβικού χορού σε ερυθρόμορφη κύλικα των αρχών του 5ου αιώνα π.Χ. Στο κέντρο αυλητής με διπλό αυλό συνοδεύει τα υπόλοιπα μέλη του χορού.  The Metropolitan Museum of Art, Gift of Ernest Brummer, 1957. (57.12.21)  All rights reserved, The Metropolitan Museum of Art.</vt:lpstr>
      <vt:lpstr>Διαφάνεια 5</vt:lpstr>
      <vt:lpstr>Διαφάνεια 6</vt:lpstr>
      <vt:lpstr>Διαφάνεια 7</vt:lpstr>
      <vt:lpstr>Η ΤΡΑΓΩΔΙΑ</vt:lpstr>
      <vt:lpstr>Διαφάνεια 9</vt:lpstr>
      <vt:lpstr>Διαφάνεια 10</vt:lpstr>
      <vt:lpstr>ΔΡΑΜΑΤΙΚΗ ΠΟΙΗΣΗ</vt:lpstr>
      <vt:lpstr>ΘΡΗΣΚΕΥΤΙΚΟΣ ΧΑΡΑΚΤΗΡΑΣ</vt:lpstr>
      <vt:lpstr>ΘΕΜΑΤΙΚΗ </vt:lpstr>
      <vt:lpstr>ΚΑΘΑΡΣΗ </vt:lpstr>
      <vt:lpstr>ΟΡΙΣΜΟΣ ΤΗΣ ΤΡΑΓΩΔΙΑΣ</vt:lpstr>
      <vt:lpstr>ΔΟΜΗ </vt:lpstr>
      <vt:lpstr>Διαφάνεια 17</vt:lpstr>
      <vt:lpstr>Η ΘΕΑΤΡΙΚΗ ΠΑΡΑΣΤΑΣΗ  ΤΟ ΑΡΧΑΙΟ ΘΕΑΤΡΟ</vt:lpstr>
      <vt:lpstr>Διαφάνεια 19</vt:lpstr>
      <vt:lpstr>Διαφάνεια 20</vt:lpstr>
      <vt:lpstr>Διαφάνεια 21</vt:lpstr>
      <vt:lpstr>Διαφάνεια 22</vt:lpstr>
      <vt:lpstr>ΤΑ ΜΗΧΑΝΗΜΑΤΑ ΤΟΥ ΘΕΑΤΡΟΥ</vt:lpstr>
      <vt:lpstr>ΣΥΝΤΕΛΕΣΤΕΣ ΤΗΣ ΠΑΡΑΣΤΑΣΗΣ</vt:lpstr>
      <vt:lpstr>Χάλκινο προσωπείο. Τέλος του 4ου αιώνα π.Χ.Πειραιάς, Αρχαιολογικό Μουσείο. ΥΠΠΟ/ΤΑΠ © ΥΠΠΟ. </vt:lpstr>
      <vt:lpstr>ΟΙ ΔΡΑΜΑΤΙΚΟΙ ΑΓΩΝΕΣ</vt:lpstr>
      <vt:lpstr>Διαδικασία :  </vt:lpstr>
      <vt:lpstr>ΟΙ ΜΕΓΑΛΟΙ ΤΡΑΓΙΚΟΙ ΠΟΙΗΤΕΣ</vt:lpstr>
      <vt:lpstr>Ο Ευριπίδης ανανέωσε την τραγωδία : </vt:lpstr>
      <vt:lpstr>ΕΥΡΙΠΙΔΗΣ</vt:lpstr>
      <vt:lpstr>Οι ήρωες του Ευριπίδη  </vt:lpstr>
      <vt:lpstr>Διαφάνεια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ΔΡΑΜΑΤΙΚΗ ΠΟΙΗΣΗ</dc:title>
  <dc:creator>testware user</dc:creator>
  <cp:lastModifiedBy>κωνσταντινα</cp:lastModifiedBy>
  <cp:revision>59</cp:revision>
  <dcterms:created xsi:type="dcterms:W3CDTF">2009-09-20T18:35:15Z</dcterms:created>
  <dcterms:modified xsi:type="dcterms:W3CDTF">2019-09-18T16:00:57Z</dcterms:modified>
</cp:coreProperties>
</file>