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8" r:id="rId3"/>
    <p:sldId id="280" r:id="rId4"/>
    <p:sldId id="299" r:id="rId5"/>
    <p:sldId id="281" r:id="rId6"/>
    <p:sldId id="300" r:id="rId7"/>
    <p:sldId id="279" r:id="rId8"/>
    <p:sldId id="273" r:id="rId9"/>
    <p:sldId id="261" r:id="rId10"/>
    <p:sldId id="257" r:id="rId11"/>
    <p:sldId id="276" r:id="rId12"/>
    <p:sldId id="264" r:id="rId13"/>
    <p:sldId id="262" r:id="rId14"/>
    <p:sldId id="267" r:id="rId15"/>
    <p:sldId id="277" r:id="rId16"/>
    <p:sldId id="268" r:id="rId17"/>
    <p:sldId id="284" r:id="rId18"/>
    <p:sldId id="282" r:id="rId19"/>
    <p:sldId id="283" r:id="rId20"/>
    <p:sldId id="285" r:id="rId21"/>
    <p:sldId id="288" r:id="rId22"/>
    <p:sldId id="294" r:id="rId23"/>
    <p:sldId id="302" r:id="rId24"/>
    <p:sldId id="287" r:id="rId25"/>
    <p:sldId id="298" r:id="rId26"/>
    <p:sldId id="297" r:id="rId27"/>
    <p:sldId id="301" r:id="rId28"/>
    <p:sldId id="296" r:id="rId29"/>
    <p:sldId id="289" r:id="rId30"/>
    <p:sldId id="308" r:id="rId31"/>
    <p:sldId id="307" r:id="rId32"/>
    <p:sldId id="303" r:id="rId33"/>
    <p:sldId id="292" r:id="rId34"/>
    <p:sldId id="310" r:id="rId35"/>
    <p:sldId id="312" r:id="rId36"/>
    <p:sldId id="304" r:id="rId37"/>
    <p:sldId id="295" r:id="rId38"/>
    <p:sldId id="309" r:id="rId39"/>
    <p:sldId id="290" r:id="rId40"/>
    <p:sldId id="313" r:id="rId41"/>
    <p:sldId id="305" r:id="rId42"/>
    <p:sldId id="306" r:id="rId43"/>
    <p:sldId id="275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8" autoAdjust="0"/>
    <p:restoredTop sz="94660"/>
  </p:normalViewPr>
  <p:slideViewPr>
    <p:cSldViewPr>
      <p:cViewPr>
        <p:scale>
          <a:sx n="40" d="100"/>
          <a:sy n="40" d="100"/>
        </p:scale>
        <p:origin x="-84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F5460-0775-48FD-B850-D1481E49B427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F3A1-071B-454D-ABA4-DA77070FE8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7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F3A1-071B-454D-ABA4-DA77070FE8F9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F3A1-071B-454D-ABA4-DA77070FE8F9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A82B-797E-46F1-983F-ED7F6511F935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aharbourproject.dk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ΠΑΙΔΙ9.jpg"/>
          <p:cNvPicPr>
            <a:picLocks noChangeAspect="1"/>
          </p:cNvPicPr>
          <p:nvPr/>
        </p:nvPicPr>
        <p:blipFill>
          <a:blip r:embed="rId2" cstate="print"/>
          <a:srcRect b="32696"/>
          <a:stretch>
            <a:fillRect/>
          </a:stretch>
        </p:blipFill>
        <p:spPr>
          <a:xfrm>
            <a:off x="755576" y="2420888"/>
            <a:ext cx="4334821" cy="408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Ελλειψοειδής επεξήγηση"/>
          <p:cNvSpPr/>
          <p:nvPr/>
        </p:nvSpPr>
        <p:spPr>
          <a:xfrm>
            <a:off x="4355976" y="332656"/>
            <a:ext cx="4320480" cy="1872208"/>
          </a:xfrm>
          <a:prstGeom prst="wedgeEllipseCallout">
            <a:avLst>
              <a:gd name="adj1" fmla="val -56649"/>
              <a:gd name="adj2" fmla="val 97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Πάμε </a:t>
            </a:r>
            <a:r>
              <a:rPr lang="el-GR" sz="4000" b="1" dirty="0" smtClean="0"/>
              <a:t>Πειραιά</a:t>
            </a:r>
            <a:r>
              <a:rPr lang="el-GR" sz="4000" dirty="0" smtClean="0"/>
              <a:t>;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-308831" y="0"/>
            <a:ext cx="9751469" cy="6858000"/>
          </a:xfrm>
        </p:spPr>
      </p:pic>
      <p:sp>
        <p:nvSpPr>
          <p:cNvPr id="3" name="2 - TextBox"/>
          <p:cNvSpPr txBox="1"/>
          <p:nvPr/>
        </p:nvSpPr>
        <p:spPr>
          <a:xfrm>
            <a:off x="1043608" y="332656"/>
            <a:ext cx="7632848" cy="1015663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Είναι το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μεγάλο εμπορικό λιμάνι </a:t>
            </a:r>
            <a:r>
              <a:rPr lang="el-GR" sz="2400" dirty="0" smtClean="0"/>
              <a:t>της αρχαίας Αθήνας. Γι’ αυτό ονομαζόταν και «</a:t>
            </a:r>
            <a:r>
              <a:rPr lang="el-G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Ἐμπόριον</a:t>
            </a:r>
            <a:r>
              <a:rPr lang="el-GR" sz="2400" dirty="0" smtClean="0"/>
              <a:t>».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Αποτέλεσμα εικόνας για χαρτης πελοποννησιακού πολέμου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412776"/>
            <a:ext cx="7488832" cy="528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Ορθογώνιο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Ζεα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</a:t>
            </a:r>
            <a:r>
              <a:rPr lang="el-G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πασαλιμανι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0287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476672"/>
            <a:ext cx="9960389" cy="6048672"/>
          </a:xfrm>
        </p:spPr>
      </p:pic>
      <p:cxnSp>
        <p:nvCxnSpPr>
          <p:cNvPr id="8" name="7 - Ευθύγραμμο βέλος σύνδεσης"/>
          <p:cNvCxnSpPr/>
          <p:nvPr/>
        </p:nvCxnSpPr>
        <p:spPr>
          <a:xfrm flipH="1">
            <a:off x="5580112" y="2276872"/>
            <a:ext cx="2232248" cy="2160240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7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7092280" y="1628800"/>
            <a:ext cx="16478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Εσωτερικό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λιμάνι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2771800" y="548680"/>
            <a:ext cx="3816424" cy="864096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7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TextBox"/>
          <p:cNvSpPr txBox="1"/>
          <p:nvPr/>
        </p:nvSpPr>
        <p:spPr>
          <a:xfrm>
            <a:off x="6444208" y="188640"/>
            <a:ext cx="16478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Εξωτερικό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λιμάνι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72616" y="0"/>
            <a:ext cx="10369152" cy="6885764"/>
          </a:xfrm>
        </p:spPr>
      </p:pic>
      <p:sp>
        <p:nvSpPr>
          <p:cNvPr id="3" name="2 - Ορθογώνιο"/>
          <p:cNvSpPr/>
          <p:nvPr/>
        </p:nvSpPr>
        <p:spPr>
          <a:xfrm>
            <a:off x="0" y="501317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Ο σύγχρονος επισκέπτης του λιμανιού της Ζέας δύσκολα 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μπορεί να αντιληφθεί ότι εκεί όπου σήμερα ορθώνονται 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οι πολυώροφες πολυκατοικίες κάποτε χτυπούσε η καρδιά 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του </a:t>
            </a:r>
            <a:r>
              <a:rPr lang="el-GR" sz="2800" b="1" dirty="0" smtClean="0">
                <a:solidFill>
                  <a:schemeClr val="bg1"/>
                </a:solidFill>
              </a:rPr>
              <a:t>πολεμικού ναύσταθμου </a:t>
            </a:r>
            <a:r>
              <a:rPr lang="el-GR" sz="2400" dirty="0" smtClean="0">
                <a:solidFill>
                  <a:schemeClr val="bg1"/>
                </a:solidFill>
              </a:rPr>
              <a:t>της αρχαίας Αθήνας. 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Μουνιχια</a:t>
            </a:r>
            <a:endParaRPr lang="el-GR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l-G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μικρολιμανο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Αποτέλεσμα εικόνας για μικρολίμανο ωραία φωτ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24150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0" y="564324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Είναι το λιμανάκι που βρίσκεται κάτω από τον λόφο της </a:t>
            </a:r>
            <a:r>
              <a:rPr lang="el-G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Καστέλλας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/>
              <a:t>που στην αρχαιότητα ονομαζόταν </a:t>
            </a:r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Μουνιχία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99" y="373110"/>
            <a:ext cx="9156226" cy="611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χαρτης πελοποννησιακού πολέμου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828601" y="0"/>
            <a:ext cx="117181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χαρτης πελοποννησιακού πολέμου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541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54452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Από τον Πελοποννησιακό πόλεμο αντιλαμβανόμαστε </a:t>
            </a:r>
          </a:p>
          <a:p>
            <a:pPr algn="ctr"/>
            <a:r>
              <a:rPr lang="el-GR" sz="2800" dirty="0" smtClean="0"/>
              <a:t>ότι η </a:t>
            </a:r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κατοχή της Μουνιχίας </a:t>
            </a:r>
            <a:r>
              <a:rPr lang="el-GR" sz="2800" dirty="0" smtClean="0"/>
              <a:t>(λόφος </a:t>
            </a:r>
            <a:r>
              <a:rPr lang="el-GR" sz="2800" dirty="0" err="1" smtClean="0"/>
              <a:t>Καστέλλας</a:t>
            </a:r>
            <a:r>
              <a:rPr lang="el-GR" sz="2800" dirty="0" smtClean="0"/>
              <a:t>) ήταν </a:t>
            </a:r>
          </a:p>
          <a:p>
            <a:pPr algn="ctr"/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εγγύηση </a:t>
            </a:r>
            <a:r>
              <a:rPr lang="el-GR" sz="2800" dirty="0" smtClean="0"/>
              <a:t>για την εκάστοτε </a:t>
            </a:r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υποταγή της Αθήνας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pic>
        <p:nvPicPr>
          <p:cNvPr id="26626" name="Picture 2" descr="Αποτέλεσμα εικόνας για λόφος της Καστέλλας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3150"/>
          <a:stretch>
            <a:fillRect/>
          </a:stretch>
        </p:blipFill>
        <p:spPr bwMode="auto">
          <a:xfrm>
            <a:off x="395536" y="0"/>
            <a:ext cx="8352928" cy="539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33932" y="0"/>
            <a:ext cx="12496713" cy="702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903" b="6031"/>
          <a:stretch>
            <a:fillRect/>
          </a:stretch>
        </p:blipFill>
        <p:spPr>
          <a:xfrm>
            <a:off x="3702442" y="0"/>
            <a:ext cx="5441558" cy="6858000"/>
          </a:xfrm>
        </p:spPr>
      </p:pic>
      <p:sp>
        <p:nvSpPr>
          <p:cNvPr id="5" name="4 - Ελλειψοειδής επεξήγηση"/>
          <p:cNvSpPr/>
          <p:nvPr/>
        </p:nvSpPr>
        <p:spPr>
          <a:xfrm>
            <a:off x="395536" y="2852936"/>
            <a:ext cx="3276872" cy="2952328"/>
          </a:xfrm>
          <a:prstGeom prst="wedgeEllipseCallout">
            <a:avLst>
              <a:gd name="adj1" fmla="val 103934"/>
              <a:gd name="adj2" fmla="val -5292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Πώς ήταν όμως άραγε στ’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αρχαία</a:t>
            </a:r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</a:rPr>
              <a:t>χρόνια;</a:t>
            </a:r>
            <a:endParaRPr lang="el-G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-28353" y="0"/>
            <a:ext cx="9438968" cy="6858000"/>
          </a:xfrm>
        </p:spPr>
      </p:pic>
      <p:cxnSp>
        <p:nvCxnSpPr>
          <p:cNvPr id="6" name="5 - Ευθύγραμμο βέλος σύνδεσης"/>
          <p:cNvCxnSpPr/>
          <p:nvPr/>
        </p:nvCxnSpPr>
        <p:spPr>
          <a:xfrm flipH="1">
            <a:off x="2915816" y="5445224"/>
            <a:ext cx="1944216" cy="99392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716016" y="5229200"/>
            <a:ext cx="144016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H="1">
            <a:off x="4211960" y="3645024"/>
            <a:ext cx="1800200" cy="1008112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467544" y="3212976"/>
            <a:ext cx="360040" cy="1656184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179512" y="2924944"/>
            <a:ext cx="16478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Κάνθαρος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6588224" y="548680"/>
            <a:ext cx="720080" cy="864096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5580112" y="260648"/>
            <a:ext cx="144016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Ἄστυ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flipH="1">
            <a:off x="5004048" y="1700808"/>
            <a:ext cx="288032" cy="1080120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4860032" y="1124744"/>
            <a:ext cx="1728192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Μακρά τείχη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flipH="1" flipV="1">
            <a:off x="7812360" y="3645024"/>
            <a:ext cx="504056" cy="1368152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7164288" y="5013176"/>
            <a:ext cx="1728192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Φαληρικό</a:t>
            </a:r>
          </a:p>
          <a:p>
            <a:pPr algn="ctr"/>
            <a:r>
              <a:rPr lang="el-G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τεῖχος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80112" y="3284984"/>
            <a:ext cx="144016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Μουνιχία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14 - Εικόνα" descr="522c5a92d7e8f566a96004e14b02d164--popeye-movie-banda-desenh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502"/>
            <a:ext cx="2376263" cy="238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- Ελλειψοειδής επεξήγηση"/>
          <p:cNvSpPr/>
          <p:nvPr/>
        </p:nvSpPr>
        <p:spPr>
          <a:xfrm>
            <a:off x="2411760" y="332656"/>
            <a:ext cx="2088232" cy="1656184"/>
          </a:xfrm>
          <a:prstGeom prst="wedgeEllipseCallout">
            <a:avLst>
              <a:gd name="adj1" fmla="val -95886"/>
              <a:gd name="adj2" fmla="val -28885"/>
            </a:avLst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</a:rPr>
              <a:t>Αρχαία Αθήνα και Πειραιάς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flipV="1">
            <a:off x="3707904" y="2060848"/>
            <a:ext cx="648072" cy="1080120"/>
          </a:xfrm>
          <a:prstGeom prst="straightConnector1">
            <a:avLst/>
          </a:prstGeom>
          <a:ln w="101600" cmpd="sng">
            <a:solidFill>
              <a:schemeClr val="accent5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2195736" y="2564904"/>
            <a:ext cx="16478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Κηφισσός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ποταμός</a:t>
            </a:r>
            <a:endParaRPr lang="el-GR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9" grpId="0" animBg="1"/>
      <p:bldP spid="22" grpId="0" animBg="1"/>
      <p:bldP spid="25" grpId="0" animBg="1"/>
      <p:bldP spid="8" grpId="0" animBg="1"/>
      <p:bldP spid="18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865096" cy="6936396"/>
          </a:xfr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5" name="4 - Ευθύγραμμο βέλος σύνδεσης"/>
          <p:cNvCxnSpPr/>
          <p:nvPr/>
        </p:nvCxnSpPr>
        <p:spPr>
          <a:xfrm>
            <a:off x="8388424" y="1484784"/>
            <a:ext cx="360040" cy="1800200"/>
          </a:xfrm>
          <a:prstGeom prst="straightConnector1">
            <a:avLst/>
          </a:prstGeom>
          <a:ln w="1016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755576" y="1268760"/>
            <a:ext cx="1368152" cy="1296144"/>
          </a:xfrm>
          <a:prstGeom prst="straightConnector1">
            <a:avLst/>
          </a:prstGeom>
          <a:ln w="1016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0" y="1196752"/>
            <a:ext cx="1647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Κάνθαρος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452320" y="1239143"/>
            <a:ext cx="1647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Μουνιχία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75856" y="5733256"/>
            <a:ext cx="108012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339752" y="1196752"/>
            <a:ext cx="158417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Λεγόταν και «</a:t>
            </a:r>
            <a:r>
              <a:rPr lang="el-G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Εμπόριον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H="1">
            <a:off x="3131840" y="1772816"/>
            <a:ext cx="279648" cy="648072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Ελλειψοειδής επεξήγηση"/>
          <p:cNvSpPr/>
          <p:nvPr/>
        </p:nvSpPr>
        <p:spPr>
          <a:xfrm>
            <a:off x="4967536" y="4437112"/>
            <a:ext cx="4176464" cy="2132856"/>
          </a:xfrm>
          <a:prstGeom prst="wedgeEllipseCallout">
            <a:avLst>
              <a:gd name="adj1" fmla="val -106327"/>
              <a:gd name="adj2" fmla="val -134578"/>
            </a:avLst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</a:rPr>
              <a:t>Μόνο το «</a:t>
            </a:r>
            <a:r>
              <a:rPr lang="el-G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Εμπόριον</a:t>
            </a:r>
            <a:r>
              <a:rPr lang="el-GR" sz="2400" b="1" dirty="0" smtClean="0">
                <a:solidFill>
                  <a:srgbClr val="002060"/>
                </a:solidFill>
              </a:rPr>
              <a:t>» αποφάσισαν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μην επιχωματώσουν </a:t>
            </a:r>
            <a:r>
              <a:rPr lang="el-GR" sz="2400" b="1" dirty="0" smtClean="0">
                <a:solidFill>
                  <a:srgbClr val="002060"/>
                </a:solidFill>
              </a:rPr>
              <a:t>οι Αθηναίοι το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405 </a:t>
            </a:r>
            <a:r>
              <a:rPr lang="el-G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5 - Ευθύγραμμο βέλος σύνδεσης"/>
          <p:cNvCxnSpPr>
            <a:stCxn id="10" idx="0"/>
          </p:cNvCxnSpPr>
          <p:nvPr/>
        </p:nvCxnSpPr>
        <p:spPr>
          <a:xfrm flipV="1">
            <a:off x="3815916" y="3789040"/>
            <a:ext cx="1764196" cy="1944216"/>
          </a:xfrm>
          <a:prstGeom prst="straightConnector1">
            <a:avLst/>
          </a:prstGeom>
          <a:ln w="1016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30000"/>
          </a:blip>
          <a:srcRect l="8740" r="10630"/>
          <a:stretch>
            <a:fillRect/>
          </a:stretch>
        </p:blipFill>
        <p:spPr>
          <a:xfrm>
            <a:off x="323528" y="0"/>
            <a:ext cx="8568952" cy="580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522c5a92d7e8f566a96004e14b02d164--popeye-movie-banda-desenhada.jpg"/>
          <p:cNvPicPr>
            <a:picLocks noChangeAspect="1"/>
          </p:cNvPicPr>
          <p:nvPr/>
        </p:nvPicPr>
        <p:blipFill>
          <a:blip r:embed="rId4" cstate="print"/>
          <a:srcRect b="14224"/>
          <a:stretch>
            <a:fillRect/>
          </a:stretch>
        </p:blipFill>
        <p:spPr>
          <a:xfrm>
            <a:off x="6570994" y="4529441"/>
            <a:ext cx="2321485" cy="185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0" y="5661248"/>
            <a:ext cx="6696744" cy="1124744"/>
          </a:xfrm>
          <a:prstGeom prst="wedgeEllipseCallout">
            <a:avLst>
              <a:gd name="adj1" fmla="val 57295"/>
              <a:gd name="adj2" fmla="val -40191"/>
            </a:avLst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«Μπακλαβάς ο Πειραιάς, έτσι;</a:t>
            </a:r>
          </a:p>
          <a:p>
            <a:pPr algn="ctr"/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Φοβερός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πολεοδόμος ο </a:t>
            </a:r>
            <a:r>
              <a:rPr lang="el-GR" sz="2800" b="1" dirty="0" err="1" smtClean="0">
                <a:solidFill>
                  <a:srgbClr val="C00000"/>
                </a:solidFill>
              </a:rPr>
              <a:t>Ιππόδαμος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el-G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9478" t="14992" r="8886" b="24460"/>
          <a:stretch>
            <a:fillRect/>
          </a:stretch>
        </p:blipFill>
        <p:spPr>
          <a:xfrm>
            <a:off x="539552" y="980728"/>
            <a:ext cx="594863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1115616" y="190381"/>
            <a:ext cx="705678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αρχαίος Πειραιάς </a:t>
            </a:r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</a:t>
            </a:r>
            <a:r>
              <a:rPr lang="el-GR" sz="36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αι. </a:t>
            </a:r>
            <a:r>
              <a:rPr lang="el-G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imagege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627552" y="3356993"/>
            <a:ext cx="2516448" cy="3501008"/>
          </a:xfrm>
          <a:prstGeom prst="rect">
            <a:avLst/>
          </a:prstGeom>
        </p:spPr>
      </p:pic>
      <p:sp>
        <p:nvSpPr>
          <p:cNvPr id="6" name="5 - Ελλειψοειδής επεξήγηση"/>
          <p:cNvSpPr/>
          <p:nvPr/>
        </p:nvSpPr>
        <p:spPr>
          <a:xfrm>
            <a:off x="323528" y="4365104"/>
            <a:ext cx="6336704" cy="2304256"/>
          </a:xfrm>
          <a:prstGeom prst="wedgeEllipseCallout">
            <a:avLst>
              <a:gd name="adj1" fmla="val 65413"/>
              <a:gd name="adj2" fmla="val -43585"/>
            </a:avLst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Οχυρωμένος από παντού ήταν ο Πειραιάς. Προσέξτε τα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τείχη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. Μακρά τείχη αριστερά, </a:t>
            </a:r>
            <a:r>
              <a:rPr lang="el-GR" sz="2400" b="1" dirty="0" err="1" smtClean="0">
                <a:solidFill>
                  <a:schemeClr val="tx2">
                    <a:lumMod val="75000"/>
                  </a:schemeClr>
                </a:solidFill>
              </a:rPr>
              <a:t>Θεμιστόκλειο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 τείχος δεξιά και οχύρωση του Κόνωνα πάνω.</a:t>
            </a:r>
            <a:endParaRPr lang="el-G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 rot="5042353">
            <a:off x="6864518" y="259508"/>
            <a:ext cx="576064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 rot="10800000">
            <a:off x="703271" y="3699869"/>
            <a:ext cx="576064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Βέλος προς τα κάτω"/>
          <p:cNvSpPr/>
          <p:nvPr/>
        </p:nvSpPr>
        <p:spPr>
          <a:xfrm rot="4812609">
            <a:off x="7090047" y="1550114"/>
            <a:ext cx="576064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14998" r="17248"/>
          <a:stretch>
            <a:fillRect/>
          </a:stretch>
        </p:blipFill>
        <p:spPr>
          <a:xfrm>
            <a:off x="5063397" y="0"/>
            <a:ext cx="3252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179512" y="2708920"/>
            <a:ext cx="4608512" cy="3528392"/>
          </a:xfrm>
          <a:prstGeom prst="wedgeEllipseCallout">
            <a:avLst>
              <a:gd name="adj1" fmla="val 80238"/>
              <a:gd name="adj2" fmla="val -9985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002060"/>
                </a:solidFill>
              </a:rPr>
              <a:t>Ας δούμε τώρα διάφορες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ζωγραφικές αναπαραστάσεις</a:t>
            </a:r>
            <a:r>
              <a:rPr lang="el-GR" sz="3200" dirty="0" smtClean="0">
                <a:solidFill>
                  <a:srgbClr val="002060"/>
                </a:solidFill>
              </a:rPr>
              <a:t>!</a:t>
            </a:r>
            <a:endParaRPr lang="el-GR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-45107" y="1412776"/>
            <a:ext cx="9189107" cy="524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2 - Ευθύγραμμο βέλος σύνδεσης"/>
          <p:cNvCxnSpPr/>
          <p:nvPr/>
        </p:nvCxnSpPr>
        <p:spPr>
          <a:xfrm>
            <a:off x="5436096" y="1844824"/>
            <a:ext cx="360040" cy="1584176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TextBox"/>
          <p:cNvSpPr txBox="1"/>
          <p:nvPr/>
        </p:nvSpPr>
        <p:spPr>
          <a:xfrm>
            <a:off x="4860032" y="1340768"/>
            <a:ext cx="17281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Μακρά τείχη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ΑΡΧΑΙΟΣ ΠΕΙΡΑΙΑΣ</a:t>
            </a:r>
            <a:endParaRPr lang="el-G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30000"/>
          </a:blip>
          <a:srcRect t="7591" b="10627"/>
          <a:stretch>
            <a:fillRect/>
          </a:stretch>
        </p:blipFill>
        <p:spPr>
          <a:xfrm>
            <a:off x="467544" y="0"/>
            <a:ext cx="8280920" cy="439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- Εικόνα" descr="Greek-painters-Tsarouch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093896"/>
            <a:ext cx="1907704" cy="2764104"/>
          </a:xfrm>
          <a:prstGeom prst="rect">
            <a:avLst/>
          </a:prstGeom>
        </p:spPr>
      </p:pic>
      <p:sp>
        <p:nvSpPr>
          <p:cNvPr id="5" name="4 - Ελλειψοειδής επεξήγηση"/>
          <p:cNvSpPr/>
          <p:nvPr/>
        </p:nvSpPr>
        <p:spPr>
          <a:xfrm>
            <a:off x="611560" y="5301208"/>
            <a:ext cx="5472608" cy="1323528"/>
          </a:xfrm>
          <a:prstGeom prst="wedgeEllipseCallout">
            <a:avLst>
              <a:gd name="adj1" fmla="val 85122"/>
              <a:gd name="adj2" fmla="val -7753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002060"/>
                </a:solidFill>
              </a:rPr>
              <a:t>Το λιμάνι του Πειραιά </a:t>
            </a:r>
          </a:p>
          <a:p>
            <a:pPr algn="ctr"/>
            <a:r>
              <a:rPr lang="el-GR" sz="3200" dirty="0" smtClean="0">
                <a:solidFill>
                  <a:srgbClr val="002060"/>
                </a:solidFill>
              </a:rPr>
              <a:t>τον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32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αι. </a:t>
            </a:r>
            <a:r>
              <a:rPr lang="el-G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b="14831"/>
          <a:stretch>
            <a:fillRect/>
          </a:stretch>
        </p:blipFill>
        <p:spPr>
          <a:xfrm>
            <a:off x="-396552" y="0"/>
            <a:ext cx="10113242" cy="6858000"/>
          </a:xfrm>
        </p:spPr>
      </p:pic>
      <p:cxnSp>
        <p:nvCxnSpPr>
          <p:cNvPr id="5" name="4 - Ευθύγραμμο βέλος σύνδεσης"/>
          <p:cNvCxnSpPr/>
          <p:nvPr/>
        </p:nvCxnSpPr>
        <p:spPr>
          <a:xfrm>
            <a:off x="4211960" y="1340768"/>
            <a:ext cx="1512168" cy="648072"/>
          </a:xfrm>
          <a:prstGeom prst="straightConnector1">
            <a:avLst/>
          </a:prstGeom>
          <a:ln w="635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TextBox"/>
          <p:cNvSpPr txBox="1"/>
          <p:nvPr/>
        </p:nvSpPr>
        <p:spPr>
          <a:xfrm>
            <a:off x="323528" y="262389"/>
            <a:ext cx="846043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Ο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πολεμικός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ναύσταθμος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της αρχαίας Αθήνας!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H="1">
            <a:off x="5076056" y="3429000"/>
            <a:ext cx="1512168" cy="864096"/>
          </a:xfrm>
          <a:prstGeom prst="straightConnector1">
            <a:avLst/>
          </a:prstGeom>
          <a:ln w="635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H="1">
            <a:off x="3059832" y="3501008"/>
            <a:ext cx="3528392" cy="360040"/>
          </a:xfrm>
          <a:prstGeom prst="straightConnector1">
            <a:avLst/>
          </a:prstGeom>
          <a:ln w="635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228184" y="3212976"/>
            <a:ext cx="23752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Νεώσοικοι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619672" y="1124744"/>
            <a:ext cx="27352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λιμανιού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1043608" y="399679"/>
            <a:ext cx="7488832" cy="548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2 - Ευθύγραμμο βέλος σύνδεσης"/>
          <p:cNvCxnSpPr/>
          <p:nvPr/>
        </p:nvCxnSpPr>
        <p:spPr>
          <a:xfrm>
            <a:off x="1403648" y="1700808"/>
            <a:ext cx="3528392" cy="1152128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1403648" y="1700808"/>
            <a:ext cx="648072" cy="1296144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Αναπαράσταση της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Ζέας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1403648" y="1700808"/>
            <a:ext cx="5256584" cy="2448272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67544" y="1268760"/>
            <a:ext cx="1647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Νεώσοικοι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59492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Σε μια ακτογραμμή που δεν ξεπερνά το ένα χιλιόμετρο, τον 4 αι. </a:t>
            </a:r>
            <a:r>
              <a:rPr lang="el-GR" sz="2400" dirty="0" err="1" smtClean="0"/>
              <a:t>π.Χ.</a:t>
            </a:r>
            <a:r>
              <a:rPr lang="el-GR" sz="2400" dirty="0" smtClean="0"/>
              <a:t> 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 smtClean="0"/>
              <a:t>πυκνοκτισμένοι</a:t>
            </a:r>
            <a:r>
              <a:rPr lang="el-GR" sz="2400" dirty="0" smtClean="0"/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νεώσοικοι</a:t>
            </a:r>
            <a:r>
              <a:rPr lang="el-GR" sz="2400" dirty="0" smtClean="0"/>
              <a:t> φιλοξενούσαν περίπου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τριήρεις</a:t>
            </a:r>
            <a:r>
              <a:rPr lang="el-GR" sz="2400" dirty="0" smtClean="0"/>
              <a:t>.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 r="2126"/>
          <a:stretch>
            <a:fillRect/>
          </a:stretch>
        </p:blipFill>
        <p:spPr bwMode="auto">
          <a:xfrm>
            <a:off x="919507" y="2492896"/>
            <a:ext cx="6473149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179512" y="188640"/>
            <a:ext cx="5256584" cy="2016224"/>
          </a:xfrm>
          <a:prstGeom prst="wedgeEllipseCallout">
            <a:avLst>
              <a:gd name="adj1" fmla="val -11791"/>
              <a:gd name="adj2" fmla="val 133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Ποια ήταν τα </a:t>
            </a:r>
            <a:r>
              <a:rPr lang="el-GR" sz="2800" b="1" dirty="0" smtClean="0"/>
              <a:t>λιμάνια</a:t>
            </a:r>
            <a:r>
              <a:rPr lang="el-GR" sz="2800" dirty="0" smtClean="0"/>
              <a:t> του </a:t>
            </a:r>
            <a:r>
              <a:rPr lang="el-GR" sz="2800" b="1" dirty="0" smtClean="0"/>
              <a:t>Πειραιά</a:t>
            </a:r>
            <a:r>
              <a:rPr lang="en-US" sz="2800" dirty="0" smtClean="0"/>
              <a:t> </a:t>
            </a:r>
            <a:r>
              <a:rPr lang="el-GR" sz="2800" dirty="0" smtClean="0"/>
              <a:t>την εποχή του Περικλή;</a:t>
            </a:r>
            <a:endParaRPr lang="el-GR" sz="2800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6084168" y="260648"/>
            <a:ext cx="2952328" cy="2088232"/>
          </a:xfrm>
          <a:prstGeom prst="wedgeEllipseCallout">
            <a:avLst>
              <a:gd name="adj1" fmla="val -53314"/>
              <a:gd name="adj2" fmla="val 82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Κάνθαρος Μουνιχία</a:t>
            </a:r>
          </a:p>
          <a:p>
            <a:pPr algn="ctr"/>
            <a:r>
              <a:rPr lang="el-GR" sz="3200" b="1" dirty="0" smtClean="0"/>
              <a:t>Ζέα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60401"/>
            <a:ext cx="8653694" cy="629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Αναπαράσταση της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Μουνιχίας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980728"/>
            <a:ext cx="9324528" cy="486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0" y="118373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Νεώσοικοι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093296"/>
            <a:ext cx="9144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Αναπαράσταση στο Ναυτικό Μουσείο Πειραιά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79512" y="980728"/>
            <a:ext cx="590465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Ο όρος νεώσοικος προέρχεται από τις λέξεις </a:t>
            </a:r>
          </a:p>
          <a:p>
            <a:pPr algn="ctr"/>
            <a:r>
              <a:rPr lang="el-G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ναῦς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/>
              <a:t>και </a:t>
            </a:r>
            <a:r>
              <a:rPr lang="el-G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οἶκος</a:t>
            </a:r>
            <a:r>
              <a:rPr lang="el-GR" sz="2400" dirty="0" smtClean="0"/>
              <a:t>. </a:t>
            </a:r>
          </a:p>
          <a:p>
            <a:pPr algn="ctr"/>
            <a:r>
              <a:rPr lang="el-GR" sz="2400" b="1" dirty="0" err="1" smtClean="0">
                <a:solidFill>
                  <a:srgbClr val="002060"/>
                </a:solidFill>
              </a:rPr>
              <a:t>Νεώς</a:t>
            </a:r>
            <a:r>
              <a:rPr lang="el-GR" sz="2400" b="1" dirty="0" smtClean="0"/>
              <a:t> </a:t>
            </a:r>
            <a:r>
              <a:rPr lang="el-GR" sz="2400" dirty="0" smtClean="0"/>
              <a:t>(γεν. ενικού του </a:t>
            </a:r>
            <a:r>
              <a:rPr lang="el-GR" sz="2400" dirty="0" err="1" smtClean="0"/>
              <a:t>ναῦς</a:t>
            </a:r>
            <a:r>
              <a:rPr lang="el-GR" sz="2400" dirty="0" smtClean="0"/>
              <a:t>) </a:t>
            </a:r>
            <a:r>
              <a:rPr lang="el-GR" sz="2400" b="1" dirty="0" smtClean="0">
                <a:solidFill>
                  <a:srgbClr val="002060"/>
                </a:solidFill>
              </a:rPr>
              <a:t>+ </a:t>
            </a:r>
            <a:r>
              <a:rPr lang="el-GR" sz="2400" b="1" dirty="0" err="1" smtClean="0">
                <a:solidFill>
                  <a:srgbClr val="002060"/>
                </a:solidFill>
              </a:rPr>
              <a:t>οἶκος</a:t>
            </a:r>
            <a:endParaRPr lang="el-GR" sz="2400" b="1" dirty="0" smtClean="0">
              <a:solidFill>
                <a:srgbClr val="00206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827584" y="188729"/>
            <a:ext cx="43924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ήταν οι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νεώσοικοι ;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15930" t="21950" r="19210" b="12543"/>
          <a:stretch>
            <a:fillRect/>
          </a:stretch>
        </p:blipFill>
        <p:spPr>
          <a:xfrm>
            <a:off x="0" y="2492896"/>
            <a:ext cx="5784988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- TextBox"/>
          <p:cNvSpPr txBox="1"/>
          <p:nvPr/>
        </p:nvSpPr>
        <p:spPr>
          <a:xfrm>
            <a:off x="6012160" y="2470244"/>
            <a:ext cx="2987824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Με τον όρο </a:t>
            </a:r>
            <a:r>
              <a:rPr lang="el-GR" sz="2400" b="1" dirty="0" smtClean="0">
                <a:solidFill>
                  <a:srgbClr val="002060"/>
                </a:solidFill>
              </a:rPr>
              <a:t>νεώσοικο</a:t>
            </a:r>
            <a:r>
              <a:rPr lang="el-GR" sz="2400" dirty="0" smtClean="0"/>
              <a:t> εννοούμε την κατασκευή με ράμπα που καλύπτεται με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στέγαστρο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/>
              <a:t>και εξυπηρετεί στην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ανέλκυση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την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φύλαξη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των πλοίων</a:t>
            </a:r>
            <a:r>
              <a:rPr lang="el-GR" sz="2400" dirty="0" smtClean="0"/>
              <a:t>. </a:t>
            </a:r>
            <a:endParaRPr lang="el-GR" sz="2400" dirty="0"/>
          </a:p>
        </p:txBody>
      </p:sp>
      <p:pic>
        <p:nvPicPr>
          <p:cNvPr id="11" name="3 - Θέση περιεχομένου" descr="-21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8639"/>
            <a:ext cx="2593421" cy="205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6012160" y="5715253"/>
            <a:ext cx="298782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Λέγονται και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νεώρια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t="5090"/>
          <a:stretch>
            <a:fillRect/>
          </a:stretch>
        </p:blipFill>
        <p:spPr>
          <a:xfrm>
            <a:off x="0" y="908720"/>
            <a:ext cx="9191134" cy="498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τοποθετούσαν τις τριήρεις στους </a:t>
            </a:r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νεωσοίκους</a:t>
            </a:r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07504" y="3645024"/>
            <a:ext cx="5868144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τριήρεις ήταν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ΞΥΛΙΝΕΣ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Το ξύλο φθείρεται αν μένει διαρκώς στο νερό!</a:t>
            </a:r>
          </a:p>
          <a:p>
            <a:pPr algn="ctr">
              <a:spcAft>
                <a:spcPts val="1000"/>
              </a:spcAft>
            </a:pP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(Ας θυμηθούμε τι έπαθαν οι Αθηναίοι στις Συρακούσες!)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Έτσι έβγαζαν τα πλοία από τη θάλασσα και τα «πάρκαραν» στους νεωσοίκους.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 το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 </a:t>
            </a:r>
            <a:r>
              <a:rPr lang="el-G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Πειραιά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υπήρχαν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372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νεώσοικοι (νεώρια).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332037"/>
            <a:ext cx="8373616" cy="4525963"/>
          </a:xfrm>
        </p:spPr>
        <p:txBody>
          <a:bodyPr>
            <a:normAutofit fontScale="77500" lnSpcReduction="20000"/>
          </a:bodyPr>
          <a:lstStyle/>
          <a:p>
            <a:pPr marL="0" indent="342900" algn="just">
              <a:buNone/>
            </a:pPr>
            <a:r>
              <a:rPr lang="el-GR" dirty="0" smtClean="0"/>
              <a:t>Η </a:t>
            </a:r>
            <a:r>
              <a:rPr lang="el-GR" sz="4600" b="1" dirty="0" smtClean="0">
                <a:solidFill>
                  <a:schemeClr val="tx2">
                    <a:lumMod val="75000"/>
                  </a:schemeClr>
                </a:solidFill>
              </a:rPr>
              <a:t>σημασία των νεωρίων </a:t>
            </a:r>
            <a:r>
              <a:rPr lang="el-GR" dirty="0" smtClean="0"/>
              <a:t>για την εξασφάλιση της </a:t>
            </a:r>
            <a:r>
              <a:rPr lang="el-GR" dirty="0" err="1" smtClean="0"/>
              <a:t>εύπλοιας</a:t>
            </a:r>
            <a:r>
              <a:rPr lang="el-GR" dirty="0" smtClean="0"/>
              <a:t> του αθηναϊκού στόλου αποδεικνύεται σαφέστερα όταν αναλογιστεί κανείς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πόσο ευπαθείς ήταν οι τριήρεις</a:t>
            </a:r>
            <a:r>
              <a:rPr lang="el-GR" dirty="0" smtClean="0"/>
              <a:t>, όχι μόνο λόγω φθορών κατά την πλεύση και τη μάχη αλλά ακόμη και όταν έστεκαν αγκυροβολημένες ή ήταν τραβηγμένες στην ακτή. </a:t>
            </a:r>
          </a:p>
          <a:p>
            <a:pPr marL="0" indent="342900" algn="just">
              <a:buNone/>
            </a:pPr>
            <a:r>
              <a:rPr lang="el-GR" dirty="0" smtClean="0"/>
              <a:t>Τα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ξύλινα μέρη τους φθείρονταν </a:t>
            </a:r>
            <a:r>
              <a:rPr lang="el-GR" dirty="0" smtClean="0"/>
              <a:t>από τη μακροχρόνια έκθεση στο θαλασσινό νερό, τους θαλάσσιους μικροοργανισμούς και τον καυτό μεσογειακό ήλιο, γι’ αυτό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ήταν απαραίτητο, σε τακτά διαστήματα, τα πλοία να σύρονται στη στεριά </a:t>
            </a:r>
            <a:r>
              <a:rPr lang="el-GR" dirty="0" smtClean="0"/>
              <a:t>προκειμένου να καθαριστούν, να στεγνώσουν και να φυλαχθούν σε στεγασμένους νεώσοικους μαζί με τον κινητό τους εξοπλισμό: πανιά, σχοινιά, κουπιά κ.λπ. </a:t>
            </a:r>
            <a:endParaRPr lang="el-GR" dirty="0"/>
          </a:p>
        </p:txBody>
      </p:sp>
      <p:pic>
        <p:nvPicPr>
          <p:cNvPr id="4" name="3 - Εικόνα" descr="Model_of_a_greek_trirem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88640"/>
            <a:ext cx="3746566" cy="2180619"/>
          </a:xfrm>
          <a:prstGeom prst="rect">
            <a:avLst/>
          </a:prstGeom>
        </p:spPr>
      </p:pic>
      <p:pic>
        <p:nvPicPr>
          <p:cNvPr id="6" name="5 - Εικόνα" descr="Model_of_a_greek_trirem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32656"/>
            <a:ext cx="3746566" cy="2180619"/>
          </a:xfrm>
          <a:prstGeom prst="rect">
            <a:avLst/>
          </a:prstGeom>
        </p:spPr>
      </p:pic>
      <p:pic>
        <p:nvPicPr>
          <p:cNvPr id="7" name="6 - Εικόνα" descr="Model_of_a_greek_trirem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9719" y="1"/>
            <a:ext cx="2674756" cy="1556792"/>
          </a:xfrm>
          <a:prstGeom prst="rect">
            <a:avLst/>
          </a:prstGeom>
        </p:spPr>
      </p:pic>
      <p:pic>
        <p:nvPicPr>
          <p:cNvPr id="8" name="7 - Εικόνα" descr="Model_of_a_greek_trire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0"/>
            <a:ext cx="1728192" cy="1005862"/>
          </a:xfrm>
          <a:prstGeom prst="rect">
            <a:avLst/>
          </a:prstGeom>
        </p:spPr>
      </p:pic>
      <p:pic>
        <p:nvPicPr>
          <p:cNvPr id="9" name="8 - Εικόνα" descr="Model_of_a_greek_trire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404664"/>
            <a:ext cx="1331640" cy="77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597352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buNone/>
            </a:pPr>
            <a:r>
              <a:rPr lang="el-GR" dirty="0" smtClean="0"/>
              <a:t>Σε αντίθετη περίπτωση, η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καταστροφή ήταν ταχεία</a:t>
            </a:r>
            <a:r>
              <a:rPr lang="el-GR" dirty="0" smtClean="0"/>
              <a:t>, όπως συνέβη στο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 του αθηναϊκού στόλου </a:t>
            </a:r>
            <a:r>
              <a:rPr lang="el-GR" dirty="0" smtClean="0"/>
              <a:t>που είχε σταλεί στις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Συρακούσες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διαλύθηκε</a:t>
            </a:r>
            <a:r>
              <a:rPr lang="el-GR" dirty="0" smtClean="0"/>
              <a:t> επειδή υποχρεώθηκε να μείνει για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μεγάλο διάστημα στη θάλασσα</a:t>
            </a:r>
            <a:r>
              <a:rPr lang="el-GR" dirty="0" smtClean="0"/>
              <a:t>. </a:t>
            </a:r>
          </a:p>
          <a:p>
            <a:pPr marL="0" indent="342900" algn="just">
              <a:buNone/>
            </a:pPr>
            <a:r>
              <a:rPr lang="el-GR" i="1" dirty="0" smtClean="0"/>
              <a:t>«Και κανείς ας μη </a:t>
            </a:r>
            <a:r>
              <a:rPr lang="el-GR" i="1" dirty="0" err="1" smtClean="0"/>
              <a:t>θεωρήση</a:t>
            </a:r>
            <a:r>
              <a:rPr lang="el-GR" i="1" dirty="0" smtClean="0"/>
              <a:t> </a:t>
            </a:r>
            <a:r>
              <a:rPr lang="el-GR" i="1" dirty="0" err="1" smtClean="0"/>
              <a:t>απίστευτον</a:t>
            </a:r>
            <a:r>
              <a:rPr lang="el-GR" i="1" dirty="0" smtClean="0"/>
              <a:t> ότι προτίθενται να μας επιτεθούν και κατά θάλασσαν, </a:t>
            </a:r>
            <a:r>
              <a:rPr lang="el-GR" i="1" dirty="0" err="1" smtClean="0"/>
              <a:t>διατί</a:t>
            </a:r>
            <a:r>
              <a:rPr lang="el-GR" i="1" dirty="0" smtClean="0"/>
              <a:t> ο στόλος μας ήτο μεν κατ' αρχάς εις αρίστην </a:t>
            </a:r>
            <a:r>
              <a:rPr lang="el-GR" i="1" dirty="0" err="1" smtClean="0"/>
              <a:t>κατάστασιν</a:t>
            </a:r>
            <a:r>
              <a:rPr lang="el-GR" i="1" dirty="0" smtClean="0"/>
              <a:t>, όταν τα σκάφη ήσαν στεγανά και τα πληρώματα άθικτα, τώρα όμως, όπως και ο εχθρός γνωρίζει, και τα σκάφη είναι διάβροχα, ως εκ της επί τόσον </a:t>
            </a:r>
            <a:r>
              <a:rPr lang="el-GR" i="1" dirty="0" err="1" smtClean="0"/>
              <a:t>χρόνον</a:t>
            </a:r>
            <a:r>
              <a:rPr lang="el-GR" i="1" dirty="0" smtClean="0"/>
              <a:t> παραμονής εντός της θαλάσσης, και τα πληρώματα έχουν </a:t>
            </a:r>
            <a:r>
              <a:rPr lang="el-GR" i="1" dirty="0" err="1" smtClean="0"/>
              <a:t>φθαρή</a:t>
            </a:r>
            <a:r>
              <a:rPr lang="el-GR" i="1" dirty="0" smtClean="0"/>
              <a:t>. Καθόσον δεν </a:t>
            </a:r>
            <a:r>
              <a:rPr lang="el-GR" i="1" dirty="0" err="1" smtClean="0"/>
              <a:t>ημπορούμεν</a:t>
            </a:r>
            <a:r>
              <a:rPr lang="el-GR" i="1" dirty="0" smtClean="0"/>
              <a:t> ν' </a:t>
            </a:r>
            <a:r>
              <a:rPr lang="el-GR" i="1" dirty="0" err="1" smtClean="0"/>
              <a:t>ανελκύσωμεν</a:t>
            </a:r>
            <a:r>
              <a:rPr lang="el-GR" i="1" dirty="0" smtClean="0"/>
              <a:t> τα πλοία εις την </a:t>
            </a:r>
            <a:r>
              <a:rPr lang="el-GR" i="1" dirty="0" err="1" smtClean="0"/>
              <a:t>ξηράν</a:t>
            </a:r>
            <a:r>
              <a:rPr lang="el-GR" i="1" dirty="0" smtClean="0"/>
              <a:t>, διά να στεγνώσουν και καθαρισθούν, λόγω του ότι ο εχθρικός στόλος είναι ισάριθμος ή μάλλον </a:t>
            </a:r>
            <a:r>
              <a:rPr lang="el-GR" i="1" dirty="0" err="1" smtClean="0"/>
              <a:t>πολυαριθμότερος</a:t>
            </a:r>
            <a:r>
              <a:rPr lang="el-GR" i="1" dirty="0" smtClean="0"/>
              <a:t> του ιδικού μας και ως εκ τούτου φοβούμεθα διαρκώς </a:t>
            </a:r>
            <a:r>
              <a:rPr lang="el-GR" i="1" dirty="0" err="1" smtClean="0"/>
              <a:t>επίθεσιν</a:t>
            </a:r>
            <a:r>
              <a:rPr lang="el-GR" i="1" dirty="0" smtClean="0"/>
              <a:t> εκ μέρους του». </a:t>
            </a:r>
          </a:p>
          <a:p>
            <a:pPr indent="342900" algn="r">
              <a:buNone/>
            </a:pPr>
            <a:r>
              <a:rPr lang="el-GR" dirty="0" smtClean="0"/>
              <a:t>(Θουκυδίδης 7.12.3-4, </a:t>
            </a:r>
            <a:r>
              <a:rPr lang="el-GR" dirty="0" err="1" smtClean="0"/>
              <a:t>μτφρ</a:t>
            </a:r>
            <a:r>
              <a:rPr lang="el-GR" dirty="0" smtClean="0"/>
              <a:t>. Ελ. Βενιζέλου)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-627988" y="0"/>
            <a:ext cx="10888620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8520" y="29523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dirty="0" smtClean="0"/>
              <a:t>Σε μία αθηναϊκή επιγραφή του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430 </a:t>
            </a:r>
            <a:r>
              <a:rPr lang="el-G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/>
              <a:t>που όμως σώζεται αποσπασματικά αναφέρεται ότι χρειάζονταν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r>
              <a:rPr lang="el-GR" sz="3200" b="1" dirty="0" smtClean="0">
                <a:solidFill>
                  <a:srgbClr val="002060"/>
                </a:solidFill>
              </a:rPr>
              <a:t> άνδρες </a:t>
            </a:r>
            <a:r>
              <a:rPr lang="el-GR" sz="2400" dirty="0" smtClean="0"/>
              <a:t>για την ανέλκυση </a:t>
            </a:r>
            <a:r>
              <a:rPr lang="el-GR" sz="2400" dirty="0" err="1" smtClean="0"/>
              <a:t>τριήρων</a:t>
            </a:r>
            <a:r>
              <a:rPr lang="el-GR" sz="2400" dirty="0" smtClean="0"/>
              <a:t> και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r>
              <a:rPr lang="el-GR" sz="2400" dirty="0" smtClean="0"/>
              <a:t> τουλάχιστον για την καθέλκυσή τους, αλλά κάποιοι μελετητές θεωρούν πως αναφέρονται μόνο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l-GR" sz="3200" dirty="0" smtClean="0">
                <a:solidFill>
                  <a:srgbClr val="002060"/>
                </a:solidFill>
              </a:rPr>
              <a:t> ή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611561" y="0"/>
            <a:ext cx="7848872" cy="570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-36512" y="118373"/>
            <a:ext cx="295232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Αθηναϊκή τριήρης  σε νεώσοικο στη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5657671"/>
            <a:ext cx="896448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Το πάτωμα του νεώσοικου ήταν εφοδιασμένο με ένα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ξύλινο δάπεδο </a:t>
            </a:r>
            <a:r>
              <a:rPr lang="el-GR" sz="2400" dirty="0" smtClean="0"/>
              <a:t>(ξύλα τοποθετημένα σε αυλάκι) τα οποία άλειφαν με λίπος, ώστε να γλιστρά εύκολα σε αυτό η καρίνα του σκάφους.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08520" y="5140349"/>
            <a:ext cx="9144000" cy="1717651"/>
          </a:xfrm>
        </p:spPr>
        <p:txBody>
          <a:bodyPr>
            <a:normAutofit fontScale="85000" lnSpcReduction="10000"/>
          </a:bodyPr>
          <a:lstStyle/>
          <a:p>
            <a:pPr indent="342900" algn="just">
              <a:buNone/>
            </a:pPr>
            <a:r>
              <a:rPr lang="el-GR" sz="3000" dirty="0" smtClean="0"/>
              <a:t>Από τον αριθμό και μόνο των νεώσοικων προκύπτει ότι ο κατεξοχήν </a:t>
            </a: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πολεμικός λιμένας </a:t>
            </a:r>
            <a:r>
              <a:rPr lang="el-GR" sz="3000" dirty="0" smtClean="0"/>
              <a:t>ήταν αυτός της </a:t>
            </a: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Ζέας</a:t>
            </a:r>
            <a:r>
              <a:rPr lang="el-GR" sz="3000" dirty="0" smtClean="0"/>
              <a:t>, αφού διέθετε τους περισσότερους νεώσοικους από όλα τα λιμάνια του Πειραιά, που στο σύνολό τους είχαν </a:t>
            </a: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372</a:t>
            </a:r>
            <a:r>
              <a:rPr lang="el-GR" sz="3000" b="1" dirty="0" smtClean="0"/>
              <a:t> νεώσοικους. </a:t>
            </a:r>
            <a:endParaRPr lang="el-GR" sz="3000" dirty="0" smtClean="0"/>
          </a:p>
          <a:p>
            <a:endParaRPr lang="el-GR" dirty="0"/>
          </a:p>
        </p:txBody>
      </p:sp>
      <p:pic>
        <p:nvPicPr>
          <p:cNvPr id="4" name="3 - Εικόνα" descr="Greek_Trire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06924" cy="334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1331640" y="357301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Font typeface="Arial" pitchFamily="34" charset="0"/>
              <a:buChar char="•"/>
            </a:pPr>
            <a:r>
              <a:rPr lang="el-GR" sz="2800" dirty="0" smtClean="0"/>
              <a:t>Στον</a:t>
            </a:r>
            <a:r>
              <a:rPr lang="el-GR" dirty="0" smtClean="0"/>
              <a:t> </a:t>
            </a:r>
            <a:r>
              <a:rPr lang="el-G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Κάνθαρο</a:t>
            </a:r>
            <a:r>
              <a:rPr lang="el-GR" dirty="0" smtClean="0"/>
              <a:t> </a:t>
            </a:r>
            <a:r>
              <a:rPr lang="el-GR" sz="2800" dirty="0" smtClean="0"/>
              <a:t>οι νεώσοικοι ήταν:</a:t>
            </a:r>
            <a:r>
              <a:rPr lang="el-GR" dirty="0" smtClean="0"/>
              <a:t>	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el-GR" dirty="0" smtClean="0"/>
          </a:p>
          <a:p>
            <a:pPr indent="342900">
              <a:buFont typeface="Arial" pitchFamily="34" charset="0"/>
              <a:buChar char="•"/>
            </a:pPr>
            <a:r>
              <a:rPr lang="el-GR" sz="2800" dirty="0" smtClean="0"/>
              <a:t>στη</a:t>
            </a:r>
            <a:r>
              <a:rPr lang="el-GR" dirty="0" smtClean="0"/>
              <a:t> </a:t>
            </a:r>
            <a:r>
              <a:rPr lang="el-G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/>
              <a:t>					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196 </a:t>
            </a:r>
          </a:p>
          <a:p>
            <a:pPr indent="342900">
              <a:buFont typeface="Arial" pitchFamily="34" charset="0"/>
              <a:buChar char="•"/>
            </a:pPr>
            <a:r>
              <a:rPr lang="el-GR" sz="2800" dirty="0" smtClean="0"/>
              <a:t>και στη</a:t>
            </a:r>
            <a:r>
              <a:rPr lang="el-GR" dirty="0" smtClean="0"/>
              <a:t> </a:t>
            </a:r>
            <a:r>
              <a:rPr lang="el-G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Μουνιχία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/>
              <a:t>			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l="1476"/>
          <a:stretch>
            <a:fillRect/>
          </a:stretch>
        </p:blipFill>
        <p:spPr>
          <a:xfrm>
            <a:off x="-36512" y="764704"/>
            <a:ext cx="4504484" cy="571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-21-63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5315"/>
          <a:stretch>
            <a:fillRect/>
          </a:stretch>
        </p:blipFill>
        <p:spPr>
          <a:xfrm>
            <a:off x="4644008" y="764704"/>
            <a:ext cx="4320480" cy="574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Θέσεις νεωσοίκων στη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 - Μουνιχία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-28353" y="0"/>
            <a:ext cx="9191134" cy="6858000"/>
          </a:xfrm>
        </p:spPr>
      </p:pic>
      <p:pic>
        <p:nvPicPr>
          <p:cNvPr id="3" name="Picture 2" descr="Αποτέλεσμα εικόνας για Η Αλίκη στο ναυτικό"/>
          <p:cNvPicPr>
            <a:picLocks noChangeAspect="1" noChangeArrowheads="1"/>
          </p:cNvPicPr>
          <p:nvPr/>
        </p:nvPicPr>
        <p:blipFill>
          <a:blip r:embed="rId3" cstate="print"/>
          <a:srcRect l="1859" r="1859"/>
          <a:stretch>
            <a:fillRect/>
          </a:stretch>
        </p:blipFill>
        <p:spPr bwMode="auto">
          <a:xfrm>
            <a:off x="6418447" y="126072"/>
            <a:ext cx="2395693" cy="2178183"/>
          </a:xfrm>
          <a:prstGeom prst="rect">
            <a:avLst/>
          </a:prstGeom>
          <a:noFill/>
        </p:spPr>
      </p:pic>
      <p:sp>
        <p:nvSpPr>
          <p:cNvPr id="5" name="4 - Ελλειψοειδής επεξήγηση"/>
          <p:cNvSpPr/>
          <p:nvPr/>
        </p:nvSpPr>
        <p:spPr>
          <a:xfrm>
            <a:off x="3995936" y="260648"/>
            <a:ext cx="1944216" cy="1224136"/>
          </a:xfrm>
          <a:prstGeom prst="wedgeEllipseCallout">
            <a:avLst>
              <a:gd name="adj1" fmla="val 98706"/>
              <a:gd name="adj2" fmla="val 2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Ατσίδας είσαι!</a:t>
            </a:r>
            <a:endParaRPr lang="el-GR" sz="2800" dirty="0"/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4644008" y="1844824"/>
            <a:ext cx="1944216" cy="1656184"/>
          </a:xfrm>
          <a:prstGeom prst="wedgeEllipseCallout">
            <a:avLst>
              <a:gd name="adj1" fmla="val 82788"/>
              <a:gd name="adj2" fmla="val -60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Δες τα κι από ψηλά!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592287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buNone/>
            </a:pPr>
            <a:r>
              <a:rPr lang="el-GR" dirty="0" smtClean="0"/>
              <a:t>	Οι </a:t>
            </a:r>
            <a:r>
              <a:rPr lang="el-GR" b="1" dirty="0" smtClean="0"/>
              <a:t>νεώσοικοι της Ζέας</a:t>
            </a:r>
            <a:r>
              <a:rPr lang="el-GR" dirty="0" smtClean="0"/>
              <a:t>, τα κατάλοιπα των οποίων διατηρούνται καλύτερα, ήταν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μακρόστενα οικοδομήματα</a:t>
            </a: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–μπορούσαν να φιλοξενήσουν ολόκληρη μια τριήρη έξω από το νερό–, κτισμένα σε επικλινές έδαφος, παράλληλα και πυκνά σε όλο το μήκος της παραλίας,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στέγη από κεραμίδια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εσωτερικές, κατά μήκος κιονοστοιχίες</a:t>
            </a:r>
            <a:r>
              <a:rPr lang="el-GR" b="1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51520" y="2852936"/>
            <a:ext cx="849694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	</a:t>
            </a:r>
            <a:r>
              <a:rPr lang="el-GR" sz="2700" dirty="0" smtClean="0"/>
              <a:t>Κάθε νεώσοικος είχε </a:t>
            </a:r>
            <a:r>
              <a:rPr lang="el-GR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διαστάσεις μεγαλύτερες από ένα πολεμικό πλοίο</a:t>
            </a:r>
            <a:r>
              <a:rPr lang="el-GR" sz="2700" dirty="0" smtClean="0"/>
              <a:t>, ώστε να επιτυγχάνει τη φιλοξενία του (το πλάτος τους έφτανε τα 6,50 μ.). </a:t>
            </a:r>
          </a:p>
          <a:p>
            <a:pPr algn="just"/>
            <a:r>
              <a:rPr lang="el-GR" sz="2700" dirty="0" smtClean="0"/>
              <a:t>	Έτσι κάποιοι νεώσοικοι από το συνολικό αριθμό του λιμανιού, είχαν τη δυνατότητα να φιλοξενούν </a:t>
            </a:r>
            <a:r>
              <a:rPr lang="el-GR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πλοία</a:t>
            </a:r>
            <a:r>
              <a:rPr lang="el-GR" sz="2700" dirty="0" smtClean="0"/>
              <a:t>, το ένα πίσω από το άλλο. Αυτού του τύπου οι νεώσοικοι καλούνται </a:t>
            </a:r>
            <a:r>
              <a:rPr lang="el-GR" sz="2700" b="1" dirty="0" smtClean="0"/>
              <a:t>«</a:t>
            </a:r>
            <a:r>
              <a:rPr lang="el-GR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ομοτεγείς</a:t>
            </a:r>
            <a:r>
              <a:rPr lang="el-GR" sz="2700" b="1" dirty="0" smtClean="0"/>
              <a:t>»</a:t>
            </a:r>
            <a:r>
              <a:rPr lang="el-GR" sz="2700" dirty="0" smtClean="0"/>
              <a:t> (καθώς φιλοξενούσαν δύο πλοία κάτω από την ίδια στέγη) το μήκος των οποίων θα ξεπερνούσε τα 80 μέτρα.</a:t>
            </a:r>
            <a:endParaRPr lang="el-G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Οινιάδες Αιτωλοακαρνανίας: νεώσοικοι</a:t>
            </a:r>
            <a:endParaRPr lang="el-G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500px-Τrireme-01-go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33670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72008" y="4869160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Εκτός από τους λιμένες του Πειραιά, υπάρχουν </a:t>
            </a:r>
            <a:r>
              <a:rPr lang="el-GR" sz="2400" b="1" dirty="0" smtClean="0"/>
              <a:t>36 περιοχές στη Μεσόγειο</a:t>
            </a:r>
            <a:r>
              <a:rPr lang="el-GR" sz="2400" dirty="0" smtClean="0"/>
              <a:t>, από τη Μασσαλία (Γαλλία) στα δυτικά μέχρι το </a:t>
            </a:r>
            <a:r>
              <a:rPr lang="el-GR" sz="2400" dirty="0" err="1" smtClean="0"/>
              <a:t>Ντορ</a:t>
            </a:r>
            <a:r>
              <a:rPr lang="el-GR" sz="2400" dirty="0" smtClean="0"/>
              <a:t> (Ισραήλ) στα ανατολικά, που έχουν εντοπιστεί πιθανά ερείπια νεώσοικων της Κλασσικής – Ελληνιστικής περιόδου. Σε εννέα από αυτές τις περιοχές τα ερείπια έχουν επιβεβαιωθεί ως νεώσοικοι.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 l="16498" r="21747"/>
          <a:stretch>
            <a:fillRect/>
          </a:stretch>
        </p:blipFill>
        <p:spPr>
          <a:xfrm>
            <a:off x="539552" y="0"/>
            <a:ext cx="296459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4932040" y="260648"/>
            <a:ext cx="3816424" cy="3528392"/>
          </a:xfrm>
          <a:prstGeom prst="wedgeEllipseCallout">
            <a:avLst>
              <a:gd name="adj1" fmla="val -108677"/>
              <a:gd name="adj2" fmla="val -2711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err="1" smtClean="0">
                <a:solidFill>
                  <a:schemeClr val="bg1"/>
                </a:solidFill>
              </a:rPr>
              <a:t>Εὐπειθῶς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err="1" smtClean="0">
                <a:solidFill>
                  <a:schemeClr val="bg1"/>
                </a:solidFill>
              </a:rPr>
              <a:t>ἀναφέρω</a:t>
            </a:r>
            <a:r>
              <a:rPr lang="el-GR" sz="32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ἡ παρουσίαση </a:t>
            </a:r>
            <a:r>
              <a:rPr lang="el-GR" sz="3200" dirty="0" err="1" smtClean="0">
                <a:solidFill>
                  <a:schemeClr val="bg1"/>
                </a:solidFill>
              </a:rPr>
              <a:t>ἔλαβε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</a:rPr>
              <a:t>τέλος</a:t>
            </a:r>
            <a:r>
              <a:rPr lang="el-GR" sz="3200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l-GR" sz="3200" dirty="0" err="1" smtClean="0">
                <a:solidFill>
                  <a:schemeClr val="bg1"/>
                </a:solidFill>
              </a:rPr>
              <a:t>Τοὺς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err="1" smtClean="0">
                <a:solidFill>
                  <a:schemeClr val="bg1"/>
                </a:solidFill>
              </a:rPr>
              <a:t>ζυγοὺς</a:t>
            </a:r>
            <a:r>
              <a:rPr lang="el-GR" sz="3200" dirty="0" smtClean="0">
                <a:solidFill>
                  <a:schemeClr val="bg1"/>
                </a:solidFill>
              </a:rPr>
              <a:t> λύσατε!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860032" y="6237312"/>
            <a:ext cx="382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</a:t>
            </a:r>
            <a:r>
              <a:rPr lang="el-GR" dirty="0" smtClean="0"/>
              <a:t>://</a:t>
            </a:r>
            <a:r>
              <a:rPr lang="en-US" dirty="0" smtClean="0"/>
              <a:t>www</a:t>
            </a:r>
            <a:r>
              <a:rPr lang="el-GR" dirty="0" smtClean="0"/>
              <a:t>.</a:t>
            </a:r>
            <a:r>
              <a:rPr lang="en-US" dirty="0" err="1" smtClean="0"/>
              <a:t>lifo</a:t>
            </a:r>
            <a:r>
              <a:rPr lang="el-GR" dirty="0" smtClean="0"/>
              <a:t>.</a:t>
            </a:r>
            <a:r>
              <a:rPr lang="en-US" dirty="0" err="1" smtClean="0"/>
              <a:t>gr</a:t>
            </a:r>
            <a:r>
              <a:rPr lang="el-GR" dirty="0" smtClean="0"/>
              <a:t>/</a:t>
            </a:r>
            <a:r>
              <a:rPr lang="en-US" dirty="0" err="1" smtClean="0"/>
              <a:t>mag</a:t>
            </a:r>
            <a:r>
              <a:rPr lang="el-GR" dirty="0" smtClean="0"/>
              <a:t>/</a:t>
            </a:r>
            <a:r>
              <a:rPr lang="en-US" dirty="0" smtClean="0"/>
              <a:t>features</a:t>
            </a:r>
            <a:r>
              <a:rPr lang="el-GR" dirty="0" smtClean="0"/>
              <a:t>/4450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932040" y="5877272"/>
            <a:ext cx="279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3"/>
              </a:rPr>
              <a:t>www.zeaharbourproject.dk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4932040" y="5589240"/>
            <a:ext cx="380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κ. </a:t>
            </a:r>
            <a:r>
              <a:rPr lang="en-US" dirty="0" err="1" smtClean="0"/>
              <a:t>Bj</a:t>
            </a:r>
            <a:r>
              <a:rPr lang="el-GR" dirty="0" smtClean="0"/>
              <a:t> ø </a:t>
            </a:r>
            <a:r>
              <a:rPr lang="en-US" dirty="0" err="1" smtClean="0"/>
              <a:t>rn</a:t>
            </a:r>
            <a:r>
              <a:rPr lang="en-US" dirty="0" smtClean="0"/>
              <a:t> </a:t>
            </a:r>
            <a:r>
              <a:rPr lang="en-US" dirty="0" err="1" smtClean="0"/>
              <a:t>Lov</a:t>
            </a:r>
            <a:r>
              <a:rPr lang="el-GR" dirty="0" smtClean="0"/>
              <a:t>é</a:t>
            </a:r>
            <a:r>
              <a:rPr lang="en-US" dirty="0" smtClean="0"/>
              <a:t>n</a:t>
            </a:r>
            <a:r>
              <a:rPr lang="el-GR" dirty="0" smtClean="0"/>
              <a:t> - Ιωάννης </a:t>
            </a:r>
            <a:r>
              <a:rPr lang="el-GR" dirty="0" err="1" smtClean="0"/>
              <a:t>Σαπουντζής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004048" y="5157192"/>
            <a:ext cx="15831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Πηγή: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79014"/>
          </a:xfrm>
        </p:spPr>
      </p:pic>
      <p:cxnSp>
        <p:nvCxnSpPr>
          <p:cNvPr id="5" name="4 - Ευθύγραμμο βέλος σύνδεσης"/>
          <p:cNvCxnSpPr/>
          <p:nvPr/>
        </p:nvCxnSpPr>
        <p:spPr>
          <a:xfrm flipH="1">
            <a:off x="3131840" y="3717032"/>
            <a:ext cx="2952328" cy="1368152"/>
          </a:xfrm>
          <a:prstGeom prst="straightConnector1">
            <a:avLst/>
          </a:prstGeom>
          <a:ln w="1016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 flipH="1">
            <a:off x="2627784" y="5589240"/>
            <a:ext cx="3384376" cy="288032"/>
          </a:xfrm>
          <a:prstGeom prst="straightConnector1">
            <a:avLst/>
          </a:prstGeom>
          <a:ln w="1016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611560" y="3501008"/>
            <a:ext cx="432048" cy="1440160"/>
          </a:xfrm>
          <a:prstGeom prst="straightConnector1">
            <a:avLst/>
          </a:prstGeom>
          <a:ln w="1016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15888" y="3068960"/>
            <a:ext cx="16478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Κάνθαρος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508104" y="3356992"/>
            <a:ext cx="16478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Μουνιχία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652120" y="5301208"/>
            <a:ext cx="108012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Ζέα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- Εικόνα" descr="malouxos-630x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496319" cy="187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- Ελλειψοειδής επεξήγηση"/>
          <p:cNvSpPr/>
          <p:nvPr/>
        </p:nvSpPr>
        <p:spPr>
          <a:xfrm>
            <a:off x="1763688" y="1556792"/>
            <a:ext cx="3240360" cy="2016224"/>
          </a:xfrm>
          <a:prstGeom prst="wedgeEllipseCallout">
            <a:avLst>
              <a:gd name="adj1" fmla="val -49176"/>
              <a:gd name="adj2" fmla="val -65587"/>
            </a:avLst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Τα νέα που έφερε η </a:t>
            </a:r>
            <a:r>
              <a:rPr lang="el-GR" b="1" dirty="0" smtClean="0">
                <a:solidFill>
                  <a:srgbClr val="002060"/>
                </a:solidFill>
              </a:rPr>
              <a:t>Πάραλος</a:t>
            </a:r>
            <a:r>
              <a:rPr lang="el-GR" dirty="0" smtClean="0">
                <a:solidFill>
                  <a:srgbClr val="002060"/>
                </a:solidFill>
              </a:rPr>
              <a:t> το </a:t>
            </a:r>
            <a:r>
              <a:rPr lang="el-GR" b="1" dirty="0" smtClean="0">
                <a:solidFill>
                  <a:srgbClr val="C00000"/>
                </a:solidFill>
              </a:rPr>
              <a:t>405 </a:t>
            </a:r>
            <a:r>
              <a:rPr lang="el-GR" b="1" dirty="0" err="1" smtClean="0">
                <a:solidFill>
                  <a:srgbClr val="C00000"/>
                </a:solidFill>
              </a:rPr>
              <a:t>π.Χ.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διαδόθηκαν  μέσα από τα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ΜΑΚΡΑ ΤΕΙΧΗ </a:t>
            </a:r>
            <a:r>
              <a:rPr lang="el-GR" dirty="0" smtClean="0">
                <a:solidFill>
                  <a:srgbClr val="002060"/>
                </a:solidFill>
              </a:rPr>
              <a:t>σαν αστραπή και προκάλεσαν πανικό…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1619672" y="2420888"/>
            <a:ext cx="5544616" cy="2520280"/>
          </a:xfrm>
          <a:prstGeom prst="straightConnector1">
            <a:avLst/>
          </a:prstGeom>
          <a:ln w="444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felix3.jpg"/>
          <p:cNvPicPr>
            <a:picLocks noChangeAspect="1"/>
          </p:cNvPicPr>
          <p:nvPr/>
        </p:nvPicPr>
        <p:blipFill>
          <a:blip r:embed="rId2" cstate="print"/>
          <a:srcRect l="4913" r="9827"/>
          <a:stretch>
            <a:fillRect/>
          </a:stretch>
        </p:blipFill>
        <p:spPr>
          <a:xfrm>
            <a:off x="1763688" y="3089656"/>
            <a:ext cx="3212943" cy="376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Εικόνα" descr="feli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3131438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179512" y="0"/>
            <a:ext cx="4680520" cy="2780928"/>
          </a:xfrm>
          <a:prstGeom prst="wedgeEllipseCallout">
            <a:avLst>
              <a:gd name="adj1" fmla="val 24998"/>
              <a:gd name="adj2" fmla="val 6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Τα ονόματα είναι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αρχαία</a:t>
            </a:r>
            <a:r>
              <a:rPr lang="el-GR" sz="3200" dirty="0" smtClean="0"/>
              <a:t>…</a:t>
            </a:r>
          </a:p>
          <a:p>
            <a:pPr algn="ctr"/>
            <a:r>
              <a:rPr lang="el-GR" sz="3200" dirty="0" smtClean="0"/>
              <a:t>Πώς λέγονται αυτά τα λιμάνια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σήμερα</a:t>
            </a:r>
            <a:r>
              <a:rPr lang="el-GR" sz="3200" dirty="0" smtClean="0"/>
              <a:t>;</a:t>
            </a:r>
            <a:endParaRPr lang="el-GR" sz="3200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5112568" y="116632"/>
            <a:ext cx="3851920" cy="2448272"/>
          </a:xfrm>
          <a:prstGeom prst="wedgeEllipseCallout">
            <a:avLst>
              <a:gd name="adj1" fmla="val -9455"/>
              <a:gd name="adj2" fmla="val 86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Λιμάνι</a:t>
            </a:r>
          </a:p>
          <a:p>
            <a:pPr algn="ctr"/>
            <a:r>
              <a:rPr lang="el-GR" sz="3200" dirty="0" smtClean="0"/>
              <a:t>του Πειραιά,</a:t>
            </a:r>
          </a:p>
          <a:p>
            <a:pPr algn="ctr"/>
            <a:r>
              <a:rPr lang="el-GR" sz="3200" dirty="0" err="1" smtClean="0"/>
              <a:t>Πασαλιμάνι</a:t>
            </a:r>
            <a:r>
              <a:rPr lang="el-GR" sz="3200" dirty="0" smtClean="0"/>
              <a:t>,</a:t>
            </a:r>
          </a:p>
          <a:p>
            <a:pPr algn="ctr"/>
            <a:r>
              <a:rPr lang="el-GR" sz="3200" dirty="0" smtClean="0"/>
              <a:t>Μικρολίμανο!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Μεγαλο</a:t>
            </a:r>
            <a:r>
              <a:rPr lang="el-G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λιμανι</a:t>
            </a:r>
            <a:r>
              <a:rPr lang="el-G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</a:t>
            </a:r>
            <a:r>
              <a:rPr lang="el-G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κανθαροσ</a:t>
            </a:r>
            <a:endParaRPr lang="el-G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Αποτέλεσμα εικόνας για χαρτης πελοποννησιακού πολέμου"/>
          <p:cNvPicPr>
            <a:picLocks noChangeAspect="1" noChangeArrowheads="1"/>
          </p:cNvPicPr>
          <p:nvPr/>
        </p:nvPicPr>
        <p:blipFill>
          <a:blip r:embed="rId2" cstate="print"/>
          <a:srcRect t="630" b="15748"/>
          <a:stretch>
            <a:fillRect/>
          </a:stretch>
        </p:blipFill>
        <p:spPr bwMode="auto">
          <a:xfrm>
            <a:off x="0" y="1340768"/>
            <a:ext cx="9396535" cy="523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χαρτης πελοποννησιακού πολέμου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 bwMode="auto">
          <a:xfrm>
            <a:off x="-252536" y="0"/>
            <a:ext cx="97514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-900608" y="0"/>
            <a:ext cx="1096592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927</Words>
  <Application>Microsoft Office PowerPoint</Application>
  <PresentationFormat>Προβολή στην οθόνη (4:3)</PresentationFormat>
  <Paragraphs>102</Paragraphs>
  <Slides>43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Toshiba</dc:creator>
  <cp:lastModifiedBy>user</cp:lastModifiedBy>
  <cp:revision>140</cp:revision>
  <dcterms:created xsi:type="dcterms:W3CDTF">2017-09-28T03:38:12Z</dcterms:created>
  <dcterms:modified xsi:type="dcterms:W3CDTF">2018-01-09T18:02:56Z</dcterms:modified>
</cp:coreProperties>
</file>