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4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68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79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71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47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27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60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463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37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30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16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31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69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33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2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21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A499-B831-4C40-AE7C-149E3E07D5A8}" type="datetimeFigureOut">
              <a:rPr lang="el-GR" smtClean="0"/>
              <a:t>2/11/2025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0F00-F542-4224-B5CF-660AB9990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11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2epal-am.weebly.com/uploads/1/7/5/1/17516587/9429435_ori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2epal-am.weebly.com/uploads/1/7/5/1/17516587/5296160_ori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2epal-am.weebly.com/uploads/1/7/5/1/17516587/879498_or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A9870-ABBA-B921-A4C6-AE64712D6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263" y="2272937"/>
            <a:ext cx="8354193" cy="1833842"/>
          </a:xfrm>
        </p:spPr>
        <p:txBody>
          <a:bodyPr/>
          <a:lstStyle/>
          <a:p>
            <a:r>
              <a:rPr lang="el-GR" sz="6000" b="1" dirty="0"/>
              <a:t>Μετάδοση Θερμότητας</a:t>
            </a:r>
            <a:endParaRPr lang="el-GR" sz="6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2903FEC-B2FD-FC87-33D3-751265581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64" y="266177"/>
            <a:ext cx="8144134" cy="1117687"/>
          </a:xfrm>
        </p:spPr>
        <p:txBody>
          <a:bodyPr>
            <a:normAutofit/>
          </a:bodyPr>
          <a:lstStyle/>
          <a:p>
            <a:pPr algn="ctr"/>
            <a:r>
              <a:rPr lang="el-CY" sz="2800" dirty="0" err="1"/>
              <a:t>Θερμοδυν</a:t>
            </a:r>
            <a:r>
              <a:rPr lang="el-CY" sz="2800" dirty="0"/>
              <a:t>αμική: Β’ ΕΠΑΛ ΜΗΧΑΝΟΛΟΓΟΙ</a:t>
            </a:r>
          </a:p>
          <a:p>
            <a:pPr algn="ctr"/>
            <a:r>
              <a:rPr lang="el-GR" sz="2800" dirty="0"/>
              <a:t>Στοιχεία Ψύξης – Κλιματισμού</a:t>
            </a:r>
            <a:r>
              <a:rPr lang="el-CY" sz="2800" dirty="0"/>
              <a:t>: Γ΄ΕΠΑΛ ΨΥΚΤΙΚΟΙ</a:t>
            </a:r>
            <a:endParaRPr lang="el-GR" sz="2800" dirty="0"/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71CE4F1-AC2F-D89A-2266-223625E9BA5E}"/>
              </a:ext>
            </a:extLst>
          </p:cNvPr>
          <p:cNvSpPr txBox="1">
            <a:spLocks/>
          </p:cNvSpPr>
          <p:nvPr/>
        </p:nvSpPr>
        <p:spPr>
          <a:xfrm>
            <a:off x="7524206" y="5878287"/>
            <a:ext cx="4563292" cy="90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CY" dirty="0"/>
              <a:t>ΤΡΙΑΝΤΑΦΥΛΛΙΔΟΥ Σ. – ΜΑΣΣΑΡΑ Χ.</a:t>
            </a:r>
          </a:p>
          <a:p>
            <a:pPr algn="ctr"/>
            <a:r>
              <a:rPr lang="el-CY" dirty="0" err="1"/>
              <a:t>Μηχ</a:t>
            </a:r>
            <a:r>
              <a:rPr lang="el-CY" dirty="0"/>
              <a:t>ανολόγοι Εκπαιδευτικοί ΠΕ82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8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23240E-E8A7-2EC0-EABB-3D3EBF61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5119588" cy="1058155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Μετάδοση Θερμότητας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A3967A-72E0-1278-C7A9-9F1C5572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330079" cy="38984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dirty="0"/>
              <a:t>Όπως είδαμε σε προηγούμενο μάθημα, η θερμότητα ρέει πάντοτε από το θερμότερο προς το ψυχρότερο σώμα</a:t>
            </a:r>
            <a:r>
              <a:rPr lang="el-CY" dirty="0"/>
              <a:t>.</a:t>
            </a:r>
            <a:endParaRPr lang="el-GR" dirty="0"/>
          </a:p>
          <a:p>
            <a:pPr marL="0" indent="0">
              <a:spcAft>
                <a:spcPts val="1200"/>
              </a:spcAft>
              <a:buNone/>
            </a:pPr>
            <a:r>
              <a:rPr lang="el-GR" dirty="0"/>
              <a:t>Μετακινεί δηλαδή ποσά ενέργειας, όταν τα σώματα αυτά βρίσκονται σε </a:t>
            </a:r>
            <a:r>
              <a:rPr lang="el-GR" b="1" dirty="0"/>
              <a:t>Θερμική επικοινωνία</a:t>
            </a:r>
            <a:r>
              <a:rPr lang="el-GR" dirty="0"/>
              <a:t> και μέχρι να φτάσουν σε </a:t>
            </a:r>
            <a:r>
              <a:rPr lang="el-GR" b="1" dirty="0"/>
              <a:t>Θερμική ισορροπία</a:t>
            </a:r>
            <a:r>
              <a:rPr lang="el-CY" dirty="0"/>
              <a:t>.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Τη διαδικασία αυτή την ονομάζουμε </a:t>
            </a:r>
            <a:r>
              <a:rPr lang="el-GR" b="1" dirty="0"/>
              <a:t>Μετάδοση Θερμότητας.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ΠΩΣ ΛΕΙΤΟΥΡΓΕΙ Η ΘΕΡΜΟΜΟΝΩΣΗ - monodomiki.gr">
            <a:extLst>
              <a:ext uri="{FF2B5EF4-FFF2-40B4-BE49-F238E27FC236}">
                <a16:creationId xmlns:a16="http://schemas.microsoft.com/office/drawing/2014/main" id="{B0E43403-A54F-8F6F-D458-B6309D19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74" y="4375454"/>
            <a:ext cx="4780325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.1 Διάδοση θερμότητας με αγωγή">
            <a:extLst>
              <a:ext uri="{FF2B5EF4-FFF2-40B4-BE49-F238E27FC236}">
                <a16:creationId xmlns:a16="http://schemas.microsoft.com/office/drawing/2014/main" id="{6E3AC2F2-841E-83C5-E2C8-3FC1830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73" y="2184704"/>
            <a:ext cx="2905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10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904ED2-71AA-B789-7BFD-7F89BE25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21" y="793823"/>
            <a:ext cx="9613861" cy="1396927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Μετάδοση θερμότητας, ονομάζουμε τη ανταλλαγή της θερμικής ενέργειας μεταξύ συστημάτων</a:t>
            </a:r>
            <a:r>
              <a:rPr lang="el-CY" b="1" dirty="0"/>
              <a:t>,</a:t>
            </a:r>
            <a:r>
              <a:rPr lang="el-GR" b="1" dirty="0"/>
              <a:t> αλλά και τη ροή της ενέργειας εντός του ίδιου του συστήματος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 descr="Αντλίες Θερμότητας: Μέγιστη Εξοικονόμηση Ενέργειας και Ιδανικό Περιβάλλον  Χειμώνα-Καλοκαίρι - ΕΝ.Ε.ΕΠΙ.Θ.Ε.">
            <a:extLst>
              <a:ext uri="{FF2B5EF4-FFF2-40B4-BE49-F238E27FC236}">
                <a16:creationId xmlns:a16="http://schemas.microsoft.com/office/drawing/2014/main" id="{73DE6036-0CFA-06D1-0543-CEC67764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4" y="2190750"/>
            <a:ext cx="5082382" cy="32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F68416-BD77-54BF-4744-62F804F9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08" y="2300173"/>
            <a:ext cx="2818766" cy="225765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3CAB8E-50D4-B951-B810-25ED226B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414" y="4917614"/>
            <a:ext cx="6949072" cy="16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FE5430-E64C-0818-ED2D-AA2973DF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μετάδοση της θερμότητας γίνεται με τρεις τρόπους</a:t>
            </a:r>
            <a:r>
              <a:rPr lang="el-CY" b="1" dirty="0"/>
              <a:t>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F46A7-89FA-AB68-AE8E-13337A50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97348"/>
            <a:ext cx="3377329" cy="3834081"/>
          </a:xfrm>
        </p:spPr>
        <p:txBody>
          <a:bodyPr/>
          <a:lstStyle/>
          <a:p>
            <a:r>
              <a:rPr lang="el-GR" b="1" dirty="0"/>
              <a:t>ΜΕ </a:t>
            </a:r>
            <a:r>
              <a:rPr lang="el-CY" b="1" dirty="0"/>
              <a:t>ΑΓΩΓΗ</a:t>
            </a:r>
          </a:p>
          <a:p>
            <a:pPr marL="0" indent="0">
              <a:buNone/>
            </a:pPr>
            <a:endParaRPr lang="el-CY" dirty="0"/>
          </a:p>
          <a:p>
            <a:pPr marL="0" indent="0">
              <a:buNone/>
            </a:pPr>
            <a:endParaRPr lang="el-CY" dirty="0"/>
          </a:p>
          <a:p>
            <a:pPr marL="0" indent="0">
              <a:buNone/>
            </a:pPr>
            <a:endParaRPr lang="el-GR" sz="600" dirty="0"/>
          </a:p>
          <a:p>
            <a:r>
              <a:rPr lang="el-GR" b="1" dirty="0"/>
              <a:t>ΜΕ </a:t>
            </a:r>
            <a:r>
              <a:rPr lang="el-CY" b="1" dirty="0"/>
              <a:t>ΣΥΝΑΓΩΓΗ</a:t>
            </a:r>
          </a:p>
          <a:p>
            <a:pPr marL="0" indent="0">
              <a:buNone/>
            </a:pPr>
            <a:endParaRPr lang="el-CY" b="1" dirty="0"/>
          </a:p>
          <a:p>
            <a:pPr marL="0" indent="0">
              <a:buNone/>
            </a:pPr>
            <a:endParaRPr lang="el-CY" b="1" dirty="0"/>
          </a:p>
          <a:p>
            <a:r>
              <a:rPr lang="el-GR" b="1" dirty="0"/>
              <a:t>ΜΕ ΑΝΤΙΝΟΒΟΛΙΑ</a:t>
            </a:r>
            <a:endParaRPr lang="el-GR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E8F37944-67B7-3497-936D-1C507D787F1F}"/>
              </a:ext>
            </a:extLst>
          </p:cNvPr>
          <p:cNvSpPr txBox="1">
            <a:spLocks/>
          </p:cNvSpPr>
          <p:nvPr/>
        </p:nvSpPr>
        <p:spPr>
          <a:xfrm>
            <a:off x="6084846" y="2715839"/>
            <a:ext cx="2526863" cy="73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CY" dirty="0"/>
              <a:t>Στερεά </a:t>
            </a:r>
            <a:r>
              <a:rPr lang="el-CY" dirty="0" err="1"/>
              <a:t>σώμ</a:t>
            </a:r>
            <a:r>
              <a:rPr lang="el-CY" dirty="0"/>
              <a:t>ατα</a:t>
            </a:r>
            <a:endParaRPr lang="el-GR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1B60A078-6B3E-32F1-D902-680E383668E9}"/>
              </a:ext>
            </a:extLst>
          </p:cNvPr>
          <p:cNvSpPr txBox="1">
            <a:spLocks/>
          </p:cNvSpPr>
          <p:nvPr/>
        </p:nvSpPr>
        <p:spPr>
          <a:xfrm>
            <a:off x="6084844" y="4061995"/>
            <a:ext cx="2526863" cy="731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CY" dirty="0"/>
              <a:t>Ρευστά </a:t>
            </a:r>
          </a:p>
          <a:p>
            <a:pPr marL="0" indent="0" algn="ctr">
              <a:buNone/>
            </a:pPr>
            <a:r>
              <a:rPr lang="el-CY" dirty="0"/>
              <a:t>(υγρά &amp; α</a:t>
            </a:r>
            <a:r>
              <a:rPr lang="el-CY" dirty="0" err="1"/>
              <a:t>έρι</a:t>
            </a:r>
            <a:r>
              <a:rPr lang="el-CY" dirty="0"/>
              <a:t>α)</a:t>
            </a:r>
            <a:endParaRPr lang="el-GR" dirty="0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96B61B60-36AF-2B93-00D9-D8F06CE38FFB}"/>
              </a:ext>
            </a:extLst>
          </p:cNvPr>
          <p:cNvSpPr txBox="1">
            <a:spLocks/>
          </p:cNvSpPr>
          <p:nvPr/>
        </p:nvSpPr>
        <p:spPr>
          <a:xfrm>
            <a:off x="6084843" y="5644357"/>
            <a:ext cx="2526863" cy="73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CY" dirty="0"/>
              <a:t>Κενό</a:t>
            </a:r>
            <a:endParaRPr lang="el-GR" dirty="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A5D012DD-2C1D-BF1B-7524-3A8257F10603}"/>
              </a:ext>
            </a:extLst>
          </p:cNvPr>
          <p:cNvSpPr/>
          <p:nvPr/>
        </p:nvSpPr>
        <p:spPr>
          <a:xfrm>
            <a:off x="3657596" y="2845460"/>
            <a:ext cx="2307771" cy="2177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B0EFFC7E-8F11-69B2-905B-07AB983954E8}"/>
              </a:ext>
            </a:extLst>
          </p:cNvPr>
          <p:cNvSpPr/>
          <p:nvPr/>
        </p:nvSpPr>
        <p:spPr>
          <a:xfrm>
            <a:off x="3657595" y="5792469"/>
            <a:ext cx="2307771" cy="2177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F2D0ABFE-D007-BBAD-6D53-31922AE05FB6}"/>
              </a:ext>
            </a:extLst>
          </p:cNvPr>
          <p:cNvSpPr/>
          <p:nvPr/>
        </p:nvSpPr>
        <p:spPr>
          <a:xfrm>
            <a:off x="3657594" y="4318964"/>
            <a:ext cx="2307771" cy="2177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E7BE82C-5183-9209-2E78-C31A4ADF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389" y="3042749"/>
            <a:ext cx="2717074" cy="149392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1DC2CE7-64AE-CE73-C64F-DA97ECD3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459" y="4959044"/>
            <a:ext cx="2686004" cy="15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6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A7C70-AC54-F3AF-269F-1C291CC2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CY" dirty="0"/>
              <a:t>ΜΕΤΑΦΟΡΑ ΘΕΡΜΟΤΗΤΑΣ </a:t>
            </a:r>
            <a:r>
              <a:rPr lang="el-GR" b="1" dirty="0"/>
              <a:t>ΜΕ </a:t>
            </a:r>
            <a:r>
              <a:rPr lang="el-CY" b="1" dirty="0"/>
              <a:t>ΑΓΩΓΗ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32C044-EE2E-1746-0A0C-B6F40E47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073029" cy="359931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dirty="0"/>
              <a:t>Η θερμότητα, μεταδίδεται από μόριο προς μόριο του υλικού, μέσα σε ένα στερεό σώμα. </a:t>
            </a:r>
            <a:br>
              <a:rPr lang="el-GR" dirty="0"/>
            </a:br>
            <a:r>
              <a:rPr lang="el-GR" dirty="0"/>
              <a:t>Επίσης από ένα στερεό σώμα προς ένα άλλο που βρίσκεται σε επικοινωνία με το πρώτο.</a:t>
            </a:r>
            <a:br>
              <a:rPr lang="el-GR" dirty="0"/>
            </a:br>
            <a:r>
              <a:rPr lang="el-GR" dirty="0"/>
              <a:t>Ακόμη από ένα στερεό προς ένα ακίνητο ρευστό (υγρό ή αέριο)</a:t>
            </a:r>
            <a:r>
              <a:rPr lang="el-CY" dirty="0"/>
              <a:t>.</a:t>
            </a:r>
          </a:p>
          <a:p>
            <a:pPr marL="0" indent="0">
              <a:buNone/>
            </a:pPr>
            <a:r>
              <a:rPr lang="el-GR" dirty="0"/>
              <a:t>Η θερμότητα μεταδίδεται από το κερί στη ράβδου από μόριο προς μόριο του υλικού της ράβδου, μέχρι να φθάσει στο χέρι μας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Picture">
            <a:hlinkClick r:id="rId2"/>
            <a:extLst>
              <a:ext uri="{FF2B5EF4-FFF2-40B4-BE49-F238E27FC236}">
                <a16:creationId xmlns:a16="http://schemas.microsoft.com/office/drawing/2014/main" id="{D13CBCBA-BA62-319F-047A-241426F3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10" y="2928480"/>
            <a:ext cx="2823637" cy="2416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516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ED7ABE-5D37-1E1E-E37A-F3654B7D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CY" dirty="0"/>
              <a:t>ΜΕΤΑΦΟΡΑ ΘΕΡΜΟΤΗΤΑΣ </a:t>
            </a:r>
            <a:r>
              <a:rPr lang="el-GR" b="1" dirty="0"/>
              <a:t>ΜΕ</a:t>
            </a:r>
            <a:r>
              <a:rPr lang="el-CY" b="1" dirty="0"/>
              <a:t> ΣΥΝΑΓΩΓΗ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979E11-4E0B-FD41-FE81-0D69E76C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5263279" cy="376789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dirty="0"/>
              <a:t>Η θερμότητα, μεταδίδεται από ένα θερμό στερεό σώμα, προς ένα κινούμενο ρευστό (υγρό ή αέριο).</a:t>
            </a:r>
            <a:br>
              <a:rPr lang="el-GR" dirty="0"/>
            </a:br>
            <a:r>
              <a:rPr lang="el-GR" dirty="0"/>
              <a:t>Επίσης από ένα κινούμενο ρευστό, προς ένα στερεό σώμα.</a:t>
            </a:r>
          </a:p>
          <a:p>
            <a:pPr marL="0" indent="0">
              <a:buNone/>
            </a:pPr>
            <a:r>
              <a:rPr lang="el-GR" dirty="0"/>
              <a:t>Η θερμότητα μεταδίδεται από την θερμαντική επιφάνεια του καλοριφέρ, στον διαρκώς κινούμενο αέρα που βρίσκεται γύρω του</a:t>
            </a:r>
            <a:r>
              <a:rPr lang="el-CY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Picture">
            <a:hlinkClick r:id="rId2"/>
            <a:extLst>
              <a:ext uri="{FF2B5EF4-FFF2-40B4-BE49-F238E27FC236}">
                <a16:creationId xmlns:a16="http://schemas.microsoft.com/office/drawing/2014/main" id="{ED031477-12B6-F348-C401-71BD6C7E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74" y="1834166"/>
            <a:ext cx="2700308" cy="4247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92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599621-E3E7-73A1-58B1-AD9F1814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CY" dirty="0"/>
              <a:t>ΜΕΤΑΦΟΡΑ ΘΕΡΜΟΤΗΤΑΣ ΜΕ ΑΚΤΙΝΟΒΟΛΙΑ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3157CC-96B4-0C0F-3AAE-E9B13D73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177679" cy="376789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dirty="0"/>
              <a:t>Η θερμότητα ακτινοβολείται με ηλεκτρομαγνητικά κύματα και </a:t>
            </a:r>
            <a:r>
              <a:rPr lang="el-GR" dirty="0" err="1"/>
              <a:t>απορροφάται</a:t>
            </a:r>
            <a:r>
              <a:rPr lang="el-GR" dirty="0"/>
              <a:t> από άλλα σώματα που βρίσκονται σε απόσταση μεταξύ τους ακόμα και όταν υπάρχει ανάμεσά τους απόλυτο κενό</a:t>
            </a:r>
            <a:r>
              <a:rPr lang="el-CY" dirty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θερμότητα μεταδίδεται από τον ήλιο μέσω του διαστήματος (απόλυτου κενού) στον συλλέκτη, με ηλεκτρομαγνητικά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Picture">
            <a:hlinkClick r:id="rId2"/>
            <a:extLst>
              <a:ext uri="{FF2B5EF4-FFF2-40B4-BE49-F238E27FC236}">
                <a16:creationId xmlns:a16="http://schemas.microsoft.com/office/drawing/2014/main" id="{2E365332-9F73-E645-6746-3BC9B1C9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62" y="1834166"/>
            <a:ext cx="3131134" cy="353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07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3F9D3-ABD8-20F8-F6B7-BD5C41D2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29" y="775861"/>
            <a:ext cx="9613861" cy="1080938"/>
          </a:xfrm>
        </p:spPr>
        <p:txBody>
          <a:bodyPr/>
          <a:lstStyle/>
          <a:p>
            <a:r>
              <a:rPr lang="el-CY" dirty="0"/>
              <a:t>Επ</a:t>
            </a:r>
            <a:r>
              <a:rPr lang="el-CY" dirty="0" err="1"/>
              <a:t>ομένως</a:t>
            </a:r>
            <a:r>
              <a:rPr lang="el-CY" dirty="0"/>
              <a:t>...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D9857B-6E66-100D-C58C-B469667F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19" y="5337556"/>
            <a:ext cx="9613861" cy="916245"/>
          </a:xfrm>
        </p:spPr>
        <p:txBody>
          <a:bodyPr/>
          <a:lstStyle/>
          <a:p>
            <a:pPr marL="0" lvl="0" indent="0">
              <a:buNone/>
            </a:pPr>
            <a:r>
              <a:rPr lang="el-GR" dirty="0"/>
              <a:t>Με ποιους τρόπους μπορούμε να </a:t>
            </a:r>
            <a:r>
              <a:rPr lang="el-GR" u="sng" dirty="0"/>
              <a:t>εμποδίσουμε</a:t>
            </a:r>
            <a:r>
              <a:rPr lang="el-GR" dirty="0"/>
              <a:t> τη θερμότητα να μεταδοθεί;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CB332394-573C-EC18-A0C0-F23459D38FFB}"/>
              </a:ext>
            </a:extLst>
          </p:cNvPr>
          <p:cNvSpPr txBox="1">
            <a:spLocks/>
          </p:cNvSpPr>
          <p:nvPr/>
        </p:nvSpPr>
        <p:spPr>
          <a:xfrm>
            <a:off x="680319" y="2551640"/>
            <a:ext cx="9613861" cy="53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CY" dirty="0"/>
              <a:t>Η </a:t>
            </a:r>
            <a:r>
              <a:rPr lang="el-CY" dirty="0" err="1"/>
              <a:t>θερμότητ</a:t>
            </a:r>
            <a:r>
              <a:rPr lang="el-CY" dirty="0"/>
              <a:t>α μεταδίδεται είτε υπάρχει ύλη είτε όχι.</a:t>
            </a: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91435C8-2699-5F19-DE8B-EFBF7D7A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236"/>
            <a:ext cx="12192000" cy="1358537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EC5284EF-1E7C-47CE-4A4C-FBA5FEEF716F}"/>
              </a:ext>
            </a:extLst>
          </p:cNvPr>
          <p:cNvSpPr txBox="1">
            <a:spLocks/>
          </p:cNvSpPr>
          <p:nvPr/>
        </p:nvSpPr>
        <p:spPr>
          <a:xfrm>
            <a:off x="384229" y="370720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CY" dirty="0"/>
              <a:t>Τότε...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003AC6B-5EA7-DC9C-AC71-E4C3194B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27" t="102" r="5725"/>
          <a:stretch>
            <a:fillRect/>
          </a:stretch>
        </p:blipFill>
        <p:spPr>
          <a:xfrm>
            <a:off x="8463668" y="1397726"/>
            <a:ext cx="3266778" cy="33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Βερολίνο</Template>
  <TotalTime>169</TotalTime>
  <Words>327</Words>
  <Application>Microsoft Office PowerPoint</Application>
  <PresentationFormat>Ευρεία οθόνη</PresentationFormat>
  <Paragraphs>36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Βερολίνο</vt:lpstr>
      <vt:lpstr>Μετάδοση Θερμότητας</vt:lpstr>
      <vt:lpstr>Μετάδοση Θερμότητας </vt:lpstr>
      <vt:lpstr>Παρουσίαση του PowerPoint</vt:lpstr>
      <vt:lpstr>Η μετάδοση της θερμότητας γίνεται με τρεις τρόπους:</vt:lpstr>
      <vt:lpstr>ΜΕΤΑΦΟΡΑ ΘΕΡΜΟΤΗΤΑΣ ΜΕ ΑΓΩΓΗ </vt:lpstr>
      <vt:lpstr>ΜΕΤΑΦΟΡΑ ΘΕΡΜΟΤΗΤΑΣ ΜΕ ΣΥΝΑΓΩΓΗ</vt:lpstr>
      <vt:lpstr>ΜΕΤΑΦΟΡΑ ΘΕΡΜΟΤΗΤΑΣ ΜΕ ΑΚΤΙΝΟΒΟΛΙΑ</vt:lpstr>
      <vt:lpstr>Επομένως...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xrysa massara</dc:creator>
  <cp:lastModifiedBy>xrysa massara</cp:lastModifiedBy>
  <cp:revision>10</cp:revision>
  <dcterms:created xsi:type="dcterms:W3CDTF">2025-11-01T17:45:59Z</dcterms:created>
  <dcterms:modified xsi:type="dcterms:W3CDTF">2025-11-02T09:04:24Z</dcterms:modified>
</cp:coreProperties>
</file>