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8" r:id="rId3"/>
    <p:sldId id="280" r:id="rId4"/>
    <p:sldId id="281" r:id="rId5"/>
    <p:sldId id="282" r:id="rId6"/>
    <p:sldId id="283" r:id="rId7"/>
    <p:sldId id="271" r:id="rId8"/>
    <p:sldId id="257" r:id="rId9"/>
    <p:sldId id="260" r:id="rId10"/>
    <p:sldId id="275" r:id="rId11"/>
    <p:sldId id="262" r:id="rId12"/>
    <p:sldId id="266" r:id="rId13"/>
    <p:sldId id="272" r:id="rId14"/>
    <p:sldId id="261" r:id="rId15"/>
    <p:sldId id="270" r:id="rId16"/>
    <p:sldId id="285" r:id="rId17"/>
    <p:sldId id="268" r:id="rId18"/>
    <p:sldId id="284" r:id="rId19"/>
    <p:sldId id="267" r:id="rId20"/>
    <p:sldId id="273" r:id="rId21"/>
    <p:sldId id="265" r:id="rId22"/>
    <p:sldId id="269" r:id="rId23"/>
    <p:sldId id="274" r:id="rId24"/>
    <p:sldId id="263" r:id="rId25"/>
    <p:sldId id="276" r:id="rId26"/>
    <p:sldId id="264" r:id="rId27"/>
    <p:sldId id="277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736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8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45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422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288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14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93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51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06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05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082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B370C9-38C5-43B2-A722-E634F2D0F0A6}" type="datetimeFigureOut">
              <a:rPr lang="el-GR" smtClean="0"/>
              <a:t>13/9/2018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0BE2F7-2F03-4987-9161-50F633871B0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4189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Πωσ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Το 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λεμε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σημερα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Από τη ΝΕΚ στην ΑΕ Γλώσσα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3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Πινακίδες στην πόλη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33490" r="17375" b="38264"/>
          <a:stretch/>
        </p:blipFill>
        <p:spPr>
          <a:xfrm>
            <a:off x="4918365" y="3935104"/>
            <a:ext cx="6681210" cy="2256204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7071" r="30845" b="63274"/>
          <a:stretch/>
        </p:blipFill>
        <p:spPr>
          <a:xfrm>
            <a:off x="1066799" y="1765225"/>
            <a:ext cx="6892105" cy="21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1133" y="2447847"/>
            <a:ext cx="3130620" cy="166695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l="14954" r="8323"/>
          <a:stretch/>
        </p:blipFill>
        <p:spPr>
          <a:xfrm>
            <a:off x="618084" y="2119745"/>
            <a:ext cx="3102860" cy="301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223" y="626409"/>
            <a:ext cx="4921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Έλαιον </a:t>
            </a:r>
            <a:r>
              <a:rPr lang="en-US" sz="4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el-GR" sz="4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Λάδι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5678" y="1831166"/>
            <a:ext cx="23984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solidFill>
                  <a:srgbClr val="333333"/>
                </a:solidFill>
                <a:latin typeface="Lucida Grande"/>
              </a:rPr>
              <a:t>Ελαιο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- 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          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γραφία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          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δενδρο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          παραγωγός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          τριβείο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          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φυτος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          χρωματιστής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Ελαιώνας</a:t>
            </a:r>
          </a:p>
          <a:p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Λιόδεντρο</a:t>
            </a:r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9444661" y="1831166"/>
            <a:ext cx="18950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   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Λαδο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-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	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κολα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	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λέμονο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	μπογιά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	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ξιδο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	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πανο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	ρίγανη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	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τύρι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	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χαρτο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Λαδέμπορας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  Λαδάδικα</a:t>
            </a:r>
          </a:p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537277" y="4970487"/>
            <a:ext cx="255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Ελαιόλαδο!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179430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17673" y="270968"/>
            <a:ext cx="7462791" cy="1371600"/>
          </a:xfrm>
        </p:spPr>
        <p:txBody>
          <a:bodyPr/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Στο </a:t>
            </a:r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δρόμο μας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65" y="1086481"/>
            <a:ext cx="4212167" cy="498677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63" y="3438033"/>
            <a:ext cx="2635221" cy="263522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5" y="1570338"/>
            <a:ext cx="3126448" cy="468967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5"/>
          <a:srcRect l="9498" t="11007" r="5105" b="15859"/>
          <a:stretch/>
        </p:blipFill>
        <p:spPr>
          <a:xfrm>
            <a:off x="4530705" y="1570338"/>
            <a:ext cx="2254415" cy="14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5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4412" y="615298"/>
            <a:ext cx="10058400" cy="1371600"/>
          </a:xfrm>
        </p:spPr>
        <p:txBody>
          <a:bodyPr>
            <a:normAutofit/>
          </a:bodyPr>
          <a:lstStyle/>
          <a:p>
            <a:r>
              <a:rPr lang="el-GR" sz="40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Ντύνει,στολίζει,νοικοκυρεύει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2" y="1857779"/>
            <a:ext cx="5942927" cy="393223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7224" r="9983" b="9745"/>
          <a:stretch/>
        </p:blipFill>
        <p:spPr>
          <a:xfrm>
            <a:off x="7792871" y="497001"/>
            <a:ext cx="3794078" cy="57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0585" y="502037"/>
            <a:ext cx="10058400" cy="1371600"/>
          </a:xfrm>
        </p:spPr>
        <p:txBody>
          <a:bodyPr>
            <a:normAutofit/>
          </a:bodyPr>
          <a:lstStyle/>
          <a:p>
            <a:pPr lvl="0"/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Οίκος υψηλής ραπτικής</a:t>
            </a:r>
            <a:b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856" y="1365258"/>
            <a:ext cx="3211449" cy="4829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4045" y="1535264"/>
            <a:ext cx="2934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Σπιταρώνα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Σπιτόγατος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Σπιτονοικοκύρης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Αρχοντόσπιτο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Πυργόσπιτο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Τροχόσπιτο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Κουκλόσπιτο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Σπίτι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μου σπιτάκι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μου,</a:t>
            </a:r>
          </a:p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σπιτοκαλυβάκι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μου!</a:t>
            </a:r>
          </a:p>
          <a:p>
            <a:pPr>
              <a:lnSpc>
                <a:spcPct val="150000"/>
              </a:lnSpc>
            </a:pPr>
            <a:endParaRPr lang="el-GR" b="1" dirty="0">
              <a:solidFill>
                <a:srgbClr val="333333"/>
              </a:solidFill>
              <a:latin typeface="Lucida Gran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899" y="1517723"/>
            <a:ext cx="33781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Οικο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-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γένεια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τροφος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πεδο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δομή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λογία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νομία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σημο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παραμύθια 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      -οικία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π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π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αρ</a:t>
            </a: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Οίκος ευγηρίας</a:t>
            </a:r>
          </a:p>
          <a:p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Τα εν οίκω μη εν δήμω</a:t>
            </a:r>
          </a:p>
          <a:p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endParaRPr lang="el-GR" b="1" dirty="0">
              <a:solidFill>
                <a:srgbClr val="333333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7739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Πάμε</a:t>
            </a:r>
            <a:r>
              <a:rPr lang="en-US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 καφέ ή ψώνια;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4867773" cy="3268869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4194"/>
            <a:ext cx="4906370" cy="32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Είσοδος από…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6" y="1803644"/>
            <a:ext cx="4402173" cy="264130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6"/>
          <a:stretch/>
        </p:blipFill>
        <p:spPr>
          <a:xfrm>
            <a:off x="5655410" y="1328394"/>
            <a:ext cx="6027071" cy="189143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t="7672" r="5678" b="45283"/>
          <a:stretch/>
        </p:blipFill>
        <p:spPr>
          <a:xfrm>
            <a:off x="5473481" y="3973994"/>
            <a:ext cx="6390931" cy="198269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479" y="4752549"/>
            <a:ext cx="1381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24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0921" y="352283"/>
            <a:ext cx="10058400" cy="1371600"/>
          </a:xfrm>
        </p:spPr>
        <p:txBody>
          <a:bodyPr>
            <a:normAutofit/>
          </a:bodyPr>
          <a:lstStyle/>
          <a:p>
            <a:r>
              <a:rPr lang="el-GR" sz="40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Εκόμισα</a:t>
            </a:r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εις την </a:t>
            </a:r>
            <a:r>
              <a:rPr lang="el-GR" sz="40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τέχνην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03" y="1547023"/>
            <a:ext cx="3082519" cy="474795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2" y="2666369"/>
            <a:ext cx="4305659" cy="242193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1" y="240968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85" y="401782"/>
            <a:ext cx="4309218" cy="6103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8217" y="2988746"/>
            <a:ext cx="426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Υπόθεσις</a:t>
            </a:r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λίαν προσωπική</a:t>
            </a:r>
          </a:p>
        </p:txBody>
      </p:sp>
    </p:spTree>
    <p:extLst>
      <p:ext uri="{BB962C8B-B14F-4D97-AF65-F5344CB8AC3E}">
        <p14:creationId xmlns:p14="http://schemas.microsoft.com/office/powerpoint/2010/main" val="147462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266" y="579530"/>
            <a:ext cx="5893557" cy="13716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καλοκαιράκι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6" y="1832228"/>
            <a:ext cx="6439468" cy="4507628"/>
          </a:xfrm>
        </p:spPr>
      </p:pic>
      <p:sp>
        <p:nvSpPr>
          <p:cNvPr id="3" name="TextBox 2"/>
          <p:cNvSpPr txBox="1"/>
          <p:nvPr/>
        </p:nvSpPr>
        <p:spPr>
          <a:xfrm>
            <a:off x="8734568" y="1321472"/>
            <a:ext cx="2086084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333333"/>
                </a:solidFill>
                <a:latin typeface="Lucida Grande"/>
              </a:rPr>
              <a:t>αλάτι </a:t>
            </a:r>
            <a:endParaRPr lang="el-GR" sz="2000" b="1" dirty="0">
              <a:solidFill>
                <a:srgbClr val="333333"/>
              </a:solidFill>
              <a:latin typeface="Lucida Grande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333333"/>
                </a:solidFill>
                <a:latin typeface="Lucida Grande"/>
              </a:rPr>
              <a:t>αλατιέρα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333333"/>
                </a:solidFill>
                <a:latin typeface="Lucida Grande"/>
              </a:rPr>
              <a:t>αλατίζω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333333"/>
                </a:solidFill>
                <a:latin typeface="Lucida Grande"/>
              </a:rPr>
              <a:t>αλάτισμα</a:t>
            </a:r>
            <a:r>
              <a:rPr lang="el-GR" sz="2000" dirty="0">
                <a:solidFill>
                  <a:srgbClr val="333333"/>
                </a:solidFill>
                <a:latin typeface="Lucida Grande"/>
              </a:rPr>
              <a:t> </a:t>
            </a:r>
            <a:endParaRPr lang="el-GR" sz="2000" dirty="0" smtClean="0">
              <a:solidFill>
                <a:srgbClr val="333333"/>
              </a:solidFill>
              <a:latin typeface="Lucida Grande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333333"/>
                </a:solidFill>
                <a:latin typeface="Lucida Grande"/>
              </a:rPr>
              <a:t>αλατοπίπερο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333333"/>
                </a:solidFill>
                <a:latin typeface="Lucida Grande"/>
              </a:rPr>
              <a:t>υφάλμυρος</a:t>
            </a:r>
            <a:endParaRPr lang="el-GR" sz="2000" b="1" dirty="0" smtClean="0">
              <a:solidFill>
                <a:srgbClr val="333333"/>
              </a:solidFill>
              <a:latin typeface="Lucida Grande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l-GR" sz="2000" b="1" dirty="0" smtClean="0">
              <a:solidFill>
                <a:srgbClr val="333333"/>
              </a:solidFill>
              <a:latin typeface="Lucida Grande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333333"/>
                </a:solidFill>
                <a:latin typeface="Lucida Grande"/>
              </a:rPr>
              <a:t>s</a:t>
            </a:r>
            <a:r>
              <a:rPr lang="en-US" sz="2000" b="1" dirty="0" smtClean="0">
                <a:solidFill>
                  <a:srgbClr val="333333"/>
                </a:solidFill>
                <a:latin typeface="Lucida Grande"/>
              </a:rPr>
              <a:t>alt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333333"/>
                </a:solidFill>
                <a:latin typeface="Lucida Grande"/>
              </a:rPr>
              <a:t>salary</a:t>
            </a:r>
            <a:endParaRPr lang="el-GR" sz="2000" b="1" dirty="0" smtClean="0">
              <a:solidFill>
                <a:srgbClr val="333333"/>
              </a:solidFill>
              <a:latin typeface="Lucida Grande"/>
            </a:endParaRPr>
          </a:p>
          <a:p>
            <a:pPr>
              <a:lnSpc>
                <a:spcPct val="250000"/>
              </a:lnSpc>
            </a:pP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52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260842" cy="1022433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Παρατηρώ και μιλώ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59" y="1569493"/>
            <a:ext cx="11048217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Στις διαφάνειες που ακολουθούν θα ανακαλύψετε λέξεις και φράσεις </a:t>
            </a:r>
          </a:p>
          <a:p>
            <a:r>
              <a:rPr lang="el-GR" sz="2800" b="1" dirty="0" smtClean="0"/>
              <a:t>που χρησιμοποιούνται σήμερα  αλλά δεν ταιριάζουν στο σύστημα </a:t>
            </a:r>
          </a:p>
          <a:p>
            <a:r>
              <a:rPr lang="el-GR" sz="2800" b="1" dirty="0" smtClean="0"/>
              <a:t>της νεοελληνικής γλώσσας, όπως το γνωρίσατε στο δημοτικό.</a:t>
            </a:r>
          </a:p>
          <a:p>
            <a:r>
              <a:rPr lang="el-GR" sz="2800" b="1" dirty="0" smtClean="0"/>
              <a:t>Αφού εντοπίσετε αυτά τα στοιχεία θα συζητήσουμε τα παρακάτω ερωτήματα:</a:t>
            </a:r>
          </a:p>
          <a:p>
            <a:endParaRPr lang="el-GR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i="1" dirty="0" smtClean="0"/>
              <a:t>Τι διαφορετικό έχουν;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i="1" dirty="0" smtClean="0"/>
              <a:t>Από ποιους εκφωνούνται ή γράφονται;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i="1" dirty="0" smtClean="0"/>
              <a:t>Σε ποιες περιστάσεις χρησιμοποιούνται;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i="1" dirty="0" smtClean="0"/>
              <a:t>Σε  αρκετές περιπτώσεις χρησιμοποιούνται 2 λέξεις με την ίδια σημασία.</a:t>
            </a:r>
          </a:p>
          <a:p>
            <a:r>
              <a:rPr lang="el-GR" sz="2800" b="1" i="1" dirty="0" smtClean="0"/>
              <a:t>Ελέγξτε αν μπορεί η μία να αντικαταστήσει την άλλη σε κάθε περίσταση.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l-GR" sz="2800" b="1" i="1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2696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Φύγαμε…με το  </a:t>
            </a:r>
            <a:r>
              <a:rPr lang="el-GR" sz="4000" b="1" i="1" dirty="0" err="1" smtClean="0">
                <a:solidFill>
                  <a:srgbClr val="C00000"/>
                </a:solidFill>
                <a:latin typeface="Lucida Grande"/>
              </a:rPr>
              <a:t>ἐφάπαξ</a:t>
            </a:r>
            <a:r>
              <a:rPr lang="el-GR" sz="4000" i="1" dirty="0" smtClean="0">
                <a:solidFill>
                  <a:srgbClr val="333333"/>
                </a:solidFill>
                <a:latin typeface="Lucida Grande"/>
              </a:rPr>
              <a:t>  </a:t>
            </a:r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του παππού!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b="25163"/>
          <a:stretch/>
        </p:blipFill>
        <p:spPr>
          <a:xfrm>
            <a:off x="2146609" y="2014194"/>
            <a:ext cx="6783333" cy="37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6899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Χλιδή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1" y="1897039"/>
            <a:ext cx="5492115" cy="35433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48" y="1897039"/>
            <a:ext cx="4690280" cy="35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43958" y="642594"/>
            <a:ext cx="5281683" cy="13716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«Αρχαία» του 2014</a:t>
            </a: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06" y="2908121"/>
            <a:ext cx="7467600" cy="338137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7" y="642594"/>
            <a:ext cx="5066046" cy="38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8865" y="492469"/>
            <a:ext cx="5622878" cy="13716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Άξιοι επιστήμονες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55" t="11064" r="32568" b="5639"/>
          <a:stretch/>
        </p:blipFill>
        <p:spPr>
          <a:xfrm>
            <a:off x="6676029" y="227348"/>
            <a:ext cx="4446895" cy="631511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 b="36875"/>
          <a:stretch/>
        </p:blipFill>
        <p:spPr>
          <a:xfrm>
            <a:off x="982640" y="2634018"/>
            <a:ext cx="4981432" cy="1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Φράσεις παντός </a:t>
            </a:r>
            <a:r>
              <a:rPr lang="el-GR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καιρού(1)</a:t>
            </a:r>
            <a:endParaRPr lang="el-GR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62084" y="2225950"/>
            <a:ext cx="10058400" cy="393192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Διά βίου μάθηση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Διά πυρός και σιδήρου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33333"/>
                </a:solidFill>
                <a:latin typeface="Lucida Grande"/>
              </a:rPr>
              <a:t>K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λειστόν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λόγω αργίας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Περί ανέμων και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υδάτων,  </a:t>
            </a:r>
            <a:r>
              <a:rPr lang="el-GR" sz="2000" b="1" dirty="0">
                <a:solidFill>
                  <a:srgbClr val="FF0000"/>
                </a:solidFill>
                <a:latin typeface="Lucida Grande"/>
              </a:rPr>
              <a:t>αερο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λογία  και </a:t>
            </a:r>
            <a:r>
              <a:rPr lang="el-GR" sz="2000" b="1" dirty="0">
                <a:solidFill>
                  <a:srgbClr val="FF0000"/>
                </a:solidFill>
                <a:latin typeface="Lucida Grande"/>
              </a:rPr>
              <a:t>ανεμο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γεννήτρια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Πενθήμερη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εργασία,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πενταήμερη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εκδρομή, 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δεκαπενθήμερο</a:t>
            </a:r>
          </a:p>
        </p:txBody>
      </p:sp>
    </p:spTree>
    <p:extLst>
      <p:ext uri="{BB962C8B-B14F-4D97-AF65-F5344CB8AC3E}">
        <p14:creationId xmlns:p14="http://schemas.microsoft.com/office/powerpoint/2010/main" val="254085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Φράσεις παντός </a:t>
            </a:r>
            <a:r>
              <a:rPr lang="el-GR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καιρού(2)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marR="190500">
              <a:lnSpc>
                <a:spcPct val="107000"/>
              </a:lnSpc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Ανέκαθεν, πόθεν, άνωθεν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pPr marL="95250" marR="190500">
              <a:lnSpc>
                <a:spcPct val="107000"/>
              </a:lnSpc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τι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δέον</a:t>
            </a:r>
            <a:r>
              <a:rPr lang="en-US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γενέσθαι; </a:t>
            </a:r>
          </a:p>
          <a:p>
            <a:pPr marL="95250" marR="190500">
              <a:lnSpc>
                <a:spcPct val="107000"/>
              </a:lnSpc>
            </a:pP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δοῦναι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καί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λαβεῖν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pPr marL="95250" marR="190500">
              <a:lnSpc>
                <a:spcPct val="107000"/>
              </a:lnSpc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το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δικαίωμα του εκλέγειν και </a:t>
            </a:r>
            <a:r>
              <a:rPr lang="el-GR" b="1" dirty="0" err="1">
                <a:solidFill>
                  <a:srgbClr val="333333"/>
                </a:solidFill>
                <a:latin typeface="Lucida Grande"/>
              </a:rPr>
              <a:t>εκλέγεσθαι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 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pPr marL="95250" marR="190500">
              <a:lnSpc>
                <a:spcPct val="107000"/>
              </a:lnSpc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εις το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επανιδείν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pPr marL="95250" marR="190500">
              <a:lnSpc>
                <a:spcPct val="107000"/>
              </a:lnSpc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το είναι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και το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γίγνεσθαι</a:t>
            </a:r>
          </a:p>
          <a:p>
            <a:pPr marL="95250" marR="190500">
              <a:lnSpc>
                <a:spcPct val="107000"/>
              </a:lnSpc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έχω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λαμβάνειν</a:t>
            </a:r>
          </a:p>
          <a:p>
            <a:pPr marL="95250" marR="190500">
              <a:lnSpc>
                <a:spcPct val="107000"/>
              </a:lnSpc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κ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αθωσπρέπει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  <a:sym typeface="Wingdings" panose="05000000000000000000" pitchFamily="2" charset="2"/>
              </a:rPr>
              <a:t> καθωσπρεπισμός</a:t>
            </a:r>
          </a:p>
          <a:p>
            <a:pPr marL="95250" marR="190500">
              <a:lnSpc>
                <a:spcPct val="107000"/>
              </a:lnSpc>
            </a:pPr>
            <a:r>
              <a:rPr lang="en-US" b="1" dirty="0" smtClean="0">
                <a:solidFill>
                  <a:srgbClr val="333333"/>
                </a:solidFill>
                <a:latin typeface="Lucida Grande"/>
              </a:rPr>
              <a:t>M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ις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Lucida Grande"/>
              </a:rPr>
              <a:t>Y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φήλιος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pPr marL="95250" marR="190500">
              <a:lnSpc>
                <a:spcPct val="107000"/>
              </a:lnSpc>
            </a:pP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0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Μαθήματα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2776" y="2034666"/>
            <a:ext cx="10058400" cy="393192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Βιολογία &lt; βίος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Γεωλογία &lt; </a:t>
            </a: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γεω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- , Υδροφόρος (ορίζοντας) &lt;ύδωρ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Γεωγραφία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333333"/>
                </a:solidFill>
                <a:latin typeface="Lucida Grande"/>
              </a:rPr>
              <a:t>Γεωμετρία  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(εντός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εναλλάξ 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,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εντός - εκτός επί τα 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αυτά)</a:t>
            </a:r>
            <a:endParaRPr lang="el-GR" b="1" dirty="0">
              <a:solidFill>
                <a:srgbClr val="333333"/>
              </a:solidFill>
              <a:latin typeface="Lucida Grande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Θεομηνία &lt; μήνις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Παλαιά </a:t>
            </a:r>
            <a:r>
              <a:rPr lang="el-GR" b="1" dirty="0">
                <a:solidFill>
                  <a:srgbClr val="333333"/>
                </a:solidFill>
                <a:latin typeface="Lucida Grande"/>
              </a:rPr>
              <a:t>και Καινή Διαθήκη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r="10249" b="9254"/>
          <a:stretch/>
        </p:blipFill>
        <p:spPr>
          <a:xfrm>
            <a:off x="7146878" y="1897039"/>
            <a:ext cx="4344537" cy="29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6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30573" y="1611800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Ουκ εν τω </a:t>
            </a:r>
            <a:r>
              <a:rPr lang="el-GR" sz="48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πολλώ</a:t>
            </a:r>
            <a:r>
              <a:rPr lang="el-GR" sz="4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ευ!</a:t>
            </a:r>
          </a:p>
          <a:p>
            <a:pPr marL="0" indent="0">
              <a:buNone/>
            </a:pPr>
            <a:endParaRPr lang="el-GR" sz="48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4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el-GR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Τέλος </a:t>
            </a:r>
            <a:r>
              <a:rPr lang="el-GR" sz="4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			</a:t>
            </a:r>
            <a:r>
              <a:rPr lang="el-GR" sz="48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(προς το παρόν)</a:t>
            </a:r>
            <a:endParaRPr lang="el-GR" sz="48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72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74" y="498599"/>
            <a:ext cx="7773074" cy="206672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51" y="2701800"/>
            <a:ext cx="4883319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7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8" y="55785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7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53390" r="19981" b="22123"/>
          <a:stretch/>
        </p:blipFill>
        <p:spPr>
          <a:xfrm>
            <a:off x="948517" y="4574774"/>
            <a:ext cx="4039737" cy="165137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t="21111" r="16945" b="54603"/>
          <a:stretch/>
        </p:blipFill>
        <p:spPr>
          <a:xfrm>
            <a:off x="6660108" y="4678298"/>
            <a:ext cx="4230805" cy="154785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22931" r="20184" b="53693"/>
          <a:stretch/>
        </p:blipFill>
        <p:spPr>
          <a:xfrm>
            <a:off x="948517" y="1513016"/>
            <a:ext cx="4026091" cy="157631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54773" r="16977" b="21852"/>
          <a:stretch/>
        </p:blipFill>
        <p:spPr>
          <a:xfrm>
            <a:off x="6660108" y="1421964"/>
            <a:ext cx="4230805" cy="148981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1403" r="23978" b="54040"/>
          <a:stretch/>
        </p:blipFill>
        <p:spPr>
          <a:xfrm>
            <a:off x="3893023" y="3089332"/>
            <a:ext cx="3995383" cy="1393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5240" y="519069"/>
            <a:ext cx="557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Μπροστά στην πόρτα</a:t>
            </a:r>
          </a:p>
        </p:txBody>
      </p:sp>
    </p:spTree>
    <p:extLst>
      <p:ext uri="{BB962C8B-B14F-4D97-AF65-F5344CB8AC3E}">
        <p14:creationId xmlns:p14="http://schemas.microsoft.com/office/powerpoint/2010/main" val="69413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2" b="16418"/>
          <a:stretch/>
        </p:blipFill>
        <p:spPr>
          <a:xfrm>
            <a:off x="764275" y="2160365"/>
            <a:ext cx="6605516" cy="339427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t="3431" r="6617" b="11594"/>
          <a:stretch/>
        </p:blipFill>
        <p:spPr>
          <a:xfrm>
            <a:off x="8065826" y="561568"/>
            <a:ext cx="3466533" cy="5827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9367" y="818865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Υγεία κι ομορφιά</a:t>
            </a:r>
          </a:p>
        </p:txBody>
      </p:sp>
    </p:spTree>
    <p:extLst>
      <p:ext uri="{BB962C8B-B14F-4D97-AF65-F5344CB8AC3E}">
        <p14:creationId xmlns:p14="http://schemas.microsoft.com/office/powerpoint/2010/main" val="184196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98310" y="736671"/>
            <a:ext cx="100584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l-GR" sz="40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ατροί</a:t>
            </a:r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γιατρικά</a:t>
            </a:r>
            <a:b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sz="4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2"/>
          <a:stretch/>
        </p:blipFill>
        <p:spPr>
          <a:xfrm>
            <a:off x="321344" y="2108271"/>
            <a:ext cx="6949525" cy="280492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6" b="6993"/>
          <a:stretch/>
        </p:blipFill>
        <p:spPr>
          <a:xfrm>
            <a:off x="7644806" y="2108271"/>
            <a:ext cx="3969438" cy="2922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4567" y="4389974"/>
            <a:ext cx="221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ωτοασπίδες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1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9906" y="357586"/>
            <a:ext cx="10058400" cy="13716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l-GR" sz="40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τὸν</a:t>
            </a:r>
            <a:r>
              <a:rPr lang="el-GR" sz="4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0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ἄρτον</a:t>
            </a:r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0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ἡμῶν</a:t>
            </a:r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0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τὸν</a:t>
            </a:r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40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ἐπιούσιον</a:t>
            </a:r>
            <a:r>
              <a:rPr lang="el-GR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3993" t="9158" r="68538" b="22237"/>
          <a:stretch/>
        </p:blipFill>
        <p:spPr>
          <a:xfrm>
            <a:off x="929612" y="1437977"/>
            <a:ext cx="3348843" cy="4702629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40489" y="1496288"/>
            <a:ext cx="4217160" cy="464431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αρτοβιομηχανία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endParaRPr lang="el-GR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ρτοζαχαροπλαστείο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endParaRPr lang="el-GR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ρτοπωλείο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ρτοποιός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ρτεργάτης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αρτοπώλης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r>
              <a:rPr lang="el-GR" dirty="0" smtClean="0">
                <a:solidFill>
                  <a:srgbClr val="333333"/>
                </a:solidFill>
                <a:latin typeface="Lucida Grande"/>
              </a:rPr>
              <a:t>-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αρτοπώλισσα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</a:t>
            </a: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ρτοσκευάσματα</a:t>
            </a:r>
          </a:p>
          <a:p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αρτοποιήματα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άρτος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endParaRPr lang="en-US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άρτος και θεάματα, πρατήριο άρτου</a:t>
            </a:r>
          </a:p>
          <a:p>
            <a:r>
              <a:rPr lang="el-GR" b="1" dirty="0">
                <a:solidFill>
                  <a:srgbClr val="333333"/>
                </a:solidFill>
                <a:latin typeface="Lucida Grande"/>
              </a:rPr>
              <a:t>αρτοφόριο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endParaRPr lang="el-GR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αρτόδεντρο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endParaRPr lang="el-GR" dirty="0" smtClean="0">
              <a:solidFill>
                <a:srgbClr val="333333"/>
              </a:solidFill>
              <a:latin typeface="Lucida Grande"/>
            </a:endParaRP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9157649" y="2658010"/>
            <a:ext cx="202299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ψωμοτύρι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err="1" smtClean="0">
                <a:solidFill>
                  <a:srgbClr val="333333"/>
                </a:solidFill>
                <a:latin typeface="Lucida Grande"/>
              </a:rPr>
              <a:t>ψωμομάχαιρο</a:t>
            </a:r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333333"/>
                </a:solidFill>
                <a:latin typeface="Lucida Grande"/>
              </a:rPr>
              <a:t>ψωμοζήτης</a:t>
            </a: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endParaRPr lang="el-GR" b="1" dirty="0" smtClean="0">
              <a:solidFill>
                <a:srgbClr val="333333"/>
              </a:solidFill>
              <a:latin typeface="Lucida Grande"/>
            </a:endParaRPr>
          </a:p>
          <a:p>
            <a:r>
              <a:rPr lang="el-GR" dirty="0">
                <a:solidFill>
                  <a:srgbClr val="333333"/>
                </a:solidFill>
                <a:latin typeface="Lucida Grande"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23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Στην υγειά μας! 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5969" y="1923802"/>
            <a:ext cx="1653744" cy="393223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00" y="1923802"/>
            <a:ext cx="2475882" cy="3993358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818365" y="2104302"/>
            <a:ext cx="3567002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l-GR" sz="3200" b="1" i="0" dirty="0" smtClean="0">
                <a:effectLst/>
                <a:latin typeface="Helvetica" panose="020B0604020202020204" pitchFamily="34" charset="0"/>
              </a:rPr>
              <a:t>Οίνος λευκός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l-GR" sz="3200" b="1" i="0" dirty="0" smtClean="0">
              <a:effectLst/>
              <a:latin typeface="Helvetica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l-GR" sz="3200" b="1" dirty="0">
                <a:solidFill>
                  <a:prstClr val="black"/>
                </a:solidFill>
                <a:latin typeface="Helvetica" panose="020B0604020202020204" pitchFamily="34" charset="0"/>
              </a:rPr>
              <a:t>Οίνος </a:t>
            </a:r>
            <a:r>
              <a:rPr lang="el-GR" sz="3200" b="1" dirty="0" smtClean="0">
                <a:solidFill>
                  <a:prstClr val="black"/>
                </a:solidFill>
                <a:latin typeface="Helvetica" panose="020B0604020202020204" pitchFamily="34" charset="0"/>
              </a:rPr>
              <a:t>ερυθρός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l-GR" sz="3200" b="1" dirty="0" smtClean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el-GR" sz="3200" b="1" dirty="0">
                <a:solidFill>
                  <a:prstClr val="black"/>
                </a:solidFill>
                <a:latin typeface="Helvetica" panose="020B0604020202020204" pitchFamily="34" charset="0"/>
              </a:rPr>
              <a:t>Οίνος ξηρός</a:t>
            </a:r>
            <a:endParaRPr lang="el-GR" sz="3200" b="1" dirty="0">
              <a:solidFill>
                <a:prstClr val="black"/>
              </a:solidFill>
            </a:endParaRPr>
          </a:p>
          <a:p>
            <a:endParaRPr lang="el-GR" b="1" dirty="0" smtClean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endParaRPr lang="el-GR" b="1" dirty="0" smtClean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r>
              <a:rPr lang="el-GR" b="1" dirty="0" smtClean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</a:p>
          <a:p>
            <a:r>
              <a:rPr lang="el-GR" b="0" i="0" dirty="0" smtClean="0">
                <a:effectLst/>
                <a:latin typeface="Helvetica" panose="020B0604020202020204" pitchFamily="34" charset="0"/>
              </a:rPr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10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729</TotalTime>
  <Words>335</Words>
  <Application>Microsoft Office PowerPoint</Application>
  <PresentationFormat>Ευρεία οθόνη</PresentationFormat>
  <Paragraphs>148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Courier New</vt:lpstr>
      <vt:lpstr>Garamond</vt:lpstr>
      <vt:lpstr>Helvetica</vt:lpstr>
      <vt:lpstr>Lucida Grande</vt:lpstr>
      <vt:lpstr>Verdana</vt:lpstr>
      <vt:lpstr>Wingdings</vt:lpstr>
      <vt:lpstr>Savon</vt:lpstr>
      <vt:lpstr>Πωσ Το λεμε σημερα;</vt:lpstr>
      <vt:lpstr>Παρατηρώ και μιλώ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Iατροί και γιατρικά </vt:lpstr>
      <vt:lpstr>…τὸν ἄρτον ἡμῶν τὸν ἐπιούσιον </vt:lpstr>
      <vt:lpstr>Στην υγειά μας!  </vt:lpstr>
      <vt:lpstr>Πινακίδες στην πόλη </vt:lpstr>
      <vt:lpstr>Παρουσίαση του PowerPoint</vt:lpstr>
      <vt:lpstr>Στο δρόμο μας</vt:lpstr>
      <vt:lpstr>Ντύνει,στολίζει,νοικοκυρεύει</vt:lpstr>
      <vt:lpstr>Οίκος υψηλής ραπτικής </vt:lpstr>
      <vt:lpstr>Πάμε για καφέ ή ψώνια;</vt:lpstr>
      <vt:lpstr>Είσοδος από…</vt:lpstr>
      <vt:lpstr>Εκόμισα εις την τέχνην</vt:lpstr>
      <vt:lpstr>Παρουσίαση του PowerPoint</vt:lpstr>
      <vt:lpstr>Το καλοκαιράκι </vt:lpstr>
      <vt:lpstr>Φύγαμε…με το  ἐφάπαξ  του παππού!</vt:lpstr>
      <vt:lpstr>Χλιδή</vt:lpstr>
      <vt:lpstr>«Αρχαία» του 2014</vt:lpstr>
      <vt:lpstr>Άξιοι επιστήμονες</vt:lpstr>
      <vt:lpstr>Φράσεις παντός καιρού(1)</vt:lpstr>
      <vt:lpstr>Φράσεις παντός καιρού(2)</vt:lpstr>
      <vt:lpstr>Μαθήματα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Πωσ Το λεμε σημερα;</dc:title>
  <dc:creator>elardriv@hol.gr</dc:creator>
  <cp:lastModifiedBy>elardriv@hol.gr</cp:lastModifiedBy>
  <cp:revision>21</cp:revision>
  <dcterms:created xsi:type="dcterms:W3CDTF">2018-07-25T16:00:19Z</dcterms:created>
  <dcterms:modified xsi:type="dcterms:W3CDTF">2018-09-13T04:53:29Z</dcterms:modified>
</cp:coreProperties>
</file>