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2" r:id="rId5"/>
    <p:sldId id="268" r:id="rId6"/>
    <p:sldId id="259" r:id="rId7"/>
    <p:sldId id="260" r:id="rId8"/>
    <p:sldId id="270" r:id="rId9"/>
    <p:sldId id="266" r:id="rId10"/>
    <p:sldId id="271" r:id="rId11"/>
    <p:sldId id="261" r:id="rId12"/>
    <p:sldId id="262" r:id="rId13"/>
    <p:sldId id="265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55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867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10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91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74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50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57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68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14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16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50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65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16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17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48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37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19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2C34-1122-4BE4-AB09-6E92E50E6F84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A919-BD64-40AD-B298-F7FB826C4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143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dKr9noUM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26053" y="1166554"/>
            <a:ext cx="9295881" cy="2435484"/>
          </a:xfrm>
        </p:spPr>
        <p:txBody>
          <a:bodyPr>
            <a:normAutofit/>
          </a:bodyPr>
          <a:lstStyle/>
          <a:p>
            <a:pPr algn="ctr"/>
            <a:r>
              <a:rPr lang="el-GR" sz="7200" dirty="0" err="1" smtClean="0"/>
              <a:t>Οθονεσ</a:t>
            </a:r>
            <a:r>
              <a:rPr lang="el-GR" sz="7200" dirty="0" smtClean="0"/>
              <a:t> και </a:t>
            </a:r>
            <a:r>
              <a:rPr lang="el-GR" sz="7200" dirty="0" err="1" smtClean="0"/>
              <a:t>εικονες</a:t>
            </a:r>
            <a:endParaRPr lang="el-GR" sz="7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026053" y="4283682"/>
            <a:ext cx="8791575" cy="1655762"/>
          </a:xfrm>
        </p:spPr>
        <p:txBody>
          <a:bodyPr/>
          <a:lstStyle/>
          <a:p>
            <a:pPr algn="ctr"/>
            <a:r>
              <a:rPr lang="el-GR" b="1" dirty="0" smtClean="0"/>
              <a:t>ΝΕ </a:t>
            </a:r>
            <a:r>
              <a:rPr lang="el-GR" b="1" dirty="0" err="1" smtClean="0"/>
              <a:t>γλωσσα</a:t>
            </a:r>
            <a:r>
              <a:rPr lang="el-GR" b="1" dirty="0" smtClean="0"/>
              <a:t>  α </a:t>
            </a:r>
            <a:r>
              <a:rPr lang="el-GR" b="1" dirty="0" err="1" smtClean="0"/>
              <a:t>γυμνασιου</a:t>
            </a:r>
            <a:endParaRPr lang="el-GR" b="1" dirty="0" smtClean="0"/>
          </a:p>
          <a:p>
            <a:pPr algn="ctr"/>
            <a:r>
              <a:rPr lang="el-GR" b="1" dirty="0" err="1" smtClean="0"/>
              <a:t>Ενοτητα</a:t>
            </a:r>
            <a:r>
              <a:rPr lang="el-GR" b="1" dirty="0" smtClean="0"/>
              <a:t> 7</a:t>
            </a:r>
            <a:r>
              <a:rPr lang="el-GR" b="1" baseline="30000" dirty="0" smtClean="0"/>
              <a:t>η</a:t>
            </a:r>
            <a:endParaRPr lang="el-GR" b="1" dirty="0" smtClean="0"/>
          </a:p>
          <a:p>
            <a:pPr algn="ctr"/>
            <a:r>
              <a:rPr lang="el-GR" b="1" dirty="0" err="1" smtClean="0"/>
              <a:t>Ελενη</a:t>
            </a:r>
            <a:r>
              <a:rPr lang="el-GR" b="1" dirty="0" smtClean="0"/>
              <a:t> </a:t>
            </a:r>
            <a:r>
              <a:rPr lang="el-GR" b="1" dirty="0" err="1" smtClean="0"/>
              <a:t>αδαμοΠουλου</a:t>
            </a:r>
            <a:r>
              <a:rPr lang="el-GR" b="1" dirty="0" smtClean="0"/>
              <a:t>    </a:t>
            </a:r>
            <a:r>
              <a:rPr lang="el-GR" b="1" dirty="0" err="1" smtClean="0"/>
              <a:t>ΑΠριλης</a:t>
            </a:r>
            <a:r>
              <a:rPr lang="el-GR" b="1" dirty="0" smtClean="0"/>
              <a:t> 2021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47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Περιγραφη</a:t>
            </a:r>
            <a:r>
              <a:rPr lang="el-GR" b="1" dirty="0" smtClean="0"/>
              <a:t> </a:t>
            </a:r>
            <a:r>
              <a:rPr lang="el-GR" b="1" dirty="0" err="1"/>
              <a:t>Π</a:t>
            </a:r>
            <a:r>
              <a:rPr lang="el-GR" b="1" dirty="0" err="1" smtClean="0"/>
              <a:t>ροσωΠου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3" y="1828800"/>
            <a:ext cx="9905998" cy="3962401"/>
          </a:xfrm>
        </p:spPr>
        <p:txBody>
          <a:bodyPr/>
          <a:lstStyle/>
          <a:p>
            <a:r>
              <a:rPr lang="el-GR" dirty="0" smtClean="0"/>
              <a:t>Γενική εντύπωση (ποιος/α, ηλικία, εμφάνιση, σωματική διάπλαση, βάδισμα)</a:t>
            </a:r>
          </a:p>
          <a:p>
            <a:r>
              <a:rPr lang="el-GR" dirty="0" smtClean="0"/>
              <a:t>Εστίαση στο πρόσωπο (μάτια -βλέμμα, φρύδια, στόμα, χαμόγελο, μύτη, μέτωπο, μαλλιά…)</a:t>
            </a:r>
          </a:p>
          <a:p>
            <a:r>
              <a:rPr lang="el-GR" dirty="0" smtClean="0"/>
              <a:t>Χαρίσματα , αρετές προσώπου</a:t>
            </a:r>
          </a:p>
          <a:p>
            <a:r>
              <a:rPr lang="el-GR" dirty="0" smtClean="0"/>
              <a:t>Σχέση μαζί του/της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5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61"/>
          <a:stretch/>
        </p:blipFill>
        <p:spPr>
          <a:xfrm>
            <a:off x="8220576" y="608516"/>
            <a:ext cx="3079077" cy="583116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385" y="972439"/>
            <a:ext cx="3522306" cy="185205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/>
          <a:srcRect l="21297" t="9200" r="29540" b="14582"/>
          <a:stretch/>
        </p:blipFill>
        <p:spPr>
          <a:xfrm>
            <a:off x="842669" y="972439"/>
            <a:ext cx="3291832" cy="51033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741" y="3564361"/>
            <a:ext cx="3278635" cy="23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4265" r="5341"/>
          <a:stretch/>
        </p:blipFill>
        <p:spPr>
          <a:xfrm>
            <a:off x="5419899" y="1002003"/>
            <a:ext cx="5985164" cy="480027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87" y="692231"/>
            <a:ext cx="383471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0918" y="267103"/>
            <a:ext cx="9905998" cy="1079559"/>
          </a:xfrm>
        </p:spPr>
        <p:txBody>
          <a:bodyPr/>
          <a:lstStyle/>
          <a:p>
            <a:r>
              <a:rPr lang="el-GR" b="1" dirty="0" err="1" smtClean="0"/>
              <a:t>εργασιεσ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80656" y="1463040"/>
            <a:ext cx="10166260" cy="5020887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Περιγράφω ένα πρόσωπο π.χ.</a:t>
            </a:r>
          </a:p>
          <a:p>
            <a:r>
              <a:rPr lang="el-GR" dirty="0" smtClean="0"/>
              <a:t>Τον εαυτό μου, όπως ο </a:t>
            </a:r>
            <a:r>
              <a:rPr lang="el-GR" dirty="0" err="1" smtClean="0"/>
              <a:t>Σουρής</a:t>
            </a:r>
            <a:r>
              <a:rPr lang="el-GR" dirty="0" smtClean="0"/>
              <a:t> ή από μια </a:t>
            </a:r>
            <a:r>
              <a:rPr lang="en-US" dirty="0" err="1" smtClean="0"/>
              <a:t>selfi</a:t>
            </a:r>
            <a:r>
              <a:rPr lang="en-US" dirty="0" smtClean="0"/>
              <a:t> </a:t>
            </a:r>
            <a:r>
              <a:rPr lang="el-GR" dirty="0" smtClean="0"/>
              <a:t>/έντυπη φωτογραφία μου</a:t>
            </a:r>
          </a:p>
          <a:p>
            <a:r>
              <a:rPr lang="el-GR" dirty="0" smtClean="0"/>
              <a:t>Ένα αγαπημένο μου πρόσωπο (συγγενικό-φιλικό, ακόμα κι αν έχω μόνο την ανάμνησή του ή μια φωτογραφία του)</a:t>
            </a:r>
          </a:p>
          <a:p>
            <a:r>
              <a:rPr lang="el-GR" dirty="0" smtClean="0"/>
              <a:t>Ένα αγαπημένο δημόσιο πρόσωπο (ηθοποιό /τραγουδιστή /αθλητή /επιστήμονα/ συγγραφέα…)</a:t>
            </a:r>
          </a:p>
          <a:p>
            <a:r>
              <a:rPr lang="el-GR" dirty="0" smtClean="0"/>
              <a:t>Μια προσωπογραφία/ ένα πρόσωπο –</a:t>
            </a:r>
            <a:r>
              <a:rPr lang="en-US" dirty="0" smtClean="0"/>
              <a:t> </a:t>
            </a:r>
            <a:r>
              <a:rPr lang="el-GR" dirty="0" smtClean="0"/>
              <a:t>έργο τέχνης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9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δικτυογραφια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www.youtube.com/watch?v=jdKr9noUM44</a:t>
            </a:r>
            <a:endParaRPr lang="el-GR" sz="3600" dirty="0" smtClean="0"/>
          </a:p>
          <a:p>
            <a:pPr marL="0" indent="0">
              <a:buNone/>
            </a:pPr>
            <a:endParaRPr lang="el-GR" sz="3600" dirty="0" smtClean="0"/>
          </a:p>
          <a:p>
            <a:r>
              <a:rPr lang="el-GR" sz="3600" dirty="0" smtClean="0"/>
              <a:t> </a:t>
            </a:r>
            <a:r>
              <a:rPr lang="en-US" sz="3600" dirty="0" smtClean="0"/>
              <a:t>google </a:t>
            </a:r>
            <a:r>
              <a:rPr lang="el-GR" sz="3600" dirty="0" smtClean="0"/>
              <a:t>εικόνες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1977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19744" y="0"/>
            <a:ext cx="9905998" cy="1478570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b="1" dirty="0" err="1" smtClean="0"/>
              <a:t>ΠΟΙες</a:t>
            </a:r>
            <a:r>
              <a:rPr lang="el-GR" b="1" dirty="0" smtClean="0"/>
              <a:t> </a:t>
            </a:r>
            <a:r>
              <a:rPr lang="el-GR" b="1" dirty="0" err="1" smtClean="0"/>
              <a:t>οθονες</a:t>
            </a:r>
            <a:r>
              <a:rPr lang="el-GR" b="1" dirty="0" smtClean="0"/>
              <a:t> </a:t>
            </a:r>
            <a:r>
              <a:rPr lang="el-GR" b="1" dirty="0" err="1" smtClean="0"/>
              <a:t>βλεΠουμε</a:t>
            </a:r>
            <a:r>
              <a:rPr lang="el-GR" b="1" dirty="0" smtClean="0"/>
              <a:t> </a:t>
            </a:r>
            <a:r>
              <a:rPr lang="el-GR" b="1" dirty="0" err="1" smtClean="0"/>
              <a:t>γυρω</a:t>
            </a:r>
            <a:r>
              <a:rPr lang="el-GR" b="1" dirty="0" smtClean="0"/>
              <a:t> μας;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19744" y="1262439"/>
            <a:ext cx="9905998" cy="5454245"/>
          </a:xfrm>
        </p:spPr>
        <p:txBody>
          <a:bodyPr>
            <a:noAutofit/>
          </a:bodyPr>
          <a:lstStyle/>
          <a:p>
            <a:r>
              <a:rPr lang="el-GR" sz="3200" dirty="0" smtClean="0"/>
              <a:t>Κινητού</a:t>
            </a:r>
          </a:p>
          <a:p>
            <a:r>
              <a:rPr lang="el-GR" sz="3200" dirty="0" smtClean="0"/>
              <a:t>Υπολογιστή </a:t>
            </a:r>
          </a:p>
          <a:p>
            <a:r>
              <a:rPr lang="el-GR" sz="3200" dirty="0" smtClean="0"/>
              <a:t>Ταμπλέτας</a:t>
            </a:r>
          </a:p>
          <a:p>
            <a:r>
              <a:rPr lang="el-GR" sz="3200" dirty="0" smtClean="0"/>
              <a:t>Ηλεκτρικών συσκευών (με ενδείξεις λειτουργίας)</a:t>
            </a:r>
          </a:p>
          <a:p>
            <a:r>
              <a:rPr lang="el-GR" sz="3200" dirty="0" smtClean="0"/>
              <a:t>Τηλεόρασης</a:t>
            </a:r>
            <a:endParaRPr lang="el-GR" sz="3200" dirty="0" smtClean="0"/>
          </a:p>
          <a:p>
            <a:r>
              <a:rPr lang="el-GR" sz="3200" dirty="0" smtClean="0"/>
              <a:t>Κινηματογράφου</a:t>
            </a:r>
          </a:p>
          <a:p>
            <a:r>
              <a:rPr lang="el-GR" sz="3200" dirty="0" smtClean="0"/>
              <a:t>«μες στην οθόνη του μυαλού </a:t>
            </a:r>
            <a:r>
              <a:rPr lang="el-GR" sz="3200" dirty="0" smtClean="0"/>
              <a:t>μου                                                 χάρτινα </a:t>
            </a:r>
            <a:r>
              <a:rPr lang="el-GR" sz="3200" dirty="0"/>
              <a:t>είδωλα νεκρά</a:t>
            </a:r>
            <a:r>
              <a:rPr lang="el-GR" sz="3200" dirty="0" smtClean="0"/>
              <a:t>….» (Π Σιδηρόπουλος)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5559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-130723"/>
            <a:ext cx="9905998" cy="1478570"/>
          </a:xfrm>
        </p:spPr>
        <p:txBody>
          <a:bodyPr/>
          <a:lstStyle/>
          <a:p>
            <a:r>
              <a:rPr lang="el-GR" dirty="0" err="1" smtClean="0"/>
              <a:t>Ορισμος</a:t>
            </a:r>
            <a:r>
              <a:rPr lang="el-GR" dirty="0" smtClean="0"/>
              <a:t> - </a:t>
            </a:r>
            <a:r>
              <a:rPr lang="el-GR" sz="2800" b="1" cap="none" dirty="0" smtClean="0">
                <a:solidFill>
                  <a:prstClr val="white"/>
                </a:solidFill>
                <a:ea typeface="+mn-ea"/>
                <a:cs typeface="+mn-cs"/>
              </a:rPr>
              <a:t>οθόνη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6827" y="1098465"/>
            <a:ext cx="11595173" cy="6283237"/>
          </a:xfrm>
        </p:spPr>
        <p:txBody>
          <a:bodyPr>
            <a:noAutofit/>
          </a:bodyPr>
          <a:lstStyle/>
          <a:p>
            <a:r>
              <a:rPr lang="el-GR" sz="2800" dirty="0" smtClean="0"/>
              <a:t>1. επιφάνεια </a:t>
            </a:r>
            <a:r>
              <a:rPr lang="el-GR" sz="2800" dirty="0"/>
              <a:t>πάνω στην οποία προβάλλονται ή αναπαράγονται εικόνες, σχήματα κτλ. </a:t>
            </a:r>
            <a:r>
              <a:rPr lang="el-GR" sz="2800" dirty="0" smtClean="0"/>
              <a:t>α</a:t>
            </a:r>
            <a:r>
              <a:rPr lang="el-GR" sz="2800" dirty="0"/>
              <a:t>. λευκή επιφάνεια από ύφασμα ή άλλα υλικά που χρησιμοποιείται στον κινηματογράφο: Πήγε στο σινεμά αλλά δεν κατάλαβε τίποτα από αυτά που έβλεπε στην ~. </a:t>
            </a:r>
            <a:r>
              <a:rPr lang="el-GR" sz="2800" dirty="0" err="1"/>
              <a:t>Mεγάλη</a:t>
            </a:r>
            <a:r>
              <a:rPr lang="el-GR" sz="2800" dirty="0"/>
              <a:t> ~, ο κινηματογράφος. </a:t>
            </a:r>
            <a:r>
              <a:rPr lang="el-GR" sz="2800" dirty="0" err="1"/>
              <a:t>Tα</a:t>
            </a:r>
            <a:r>
              <a:rPr lang="el-GR" sz="2800" dirty="0"/>
              <a:t> νέα της οθόνης</a:t>
            </a:r>
            <a:r>
              <a:rPr lang="el-GR" sz="2800" dirty="0" smtClean="0"/>
              <a:t>. </a:t>
            </a:r>
            <a:r>
              <a:rPr lang="el-GR" sz="2800" dirty="0"/>
              <a:t>β. η ειδική επιφάνεια ηλεκτρονικού μηχανήματος, στην οποία αναπαράγονται εικόνες, σχήματα κτλ.: H ~ της τηλεόρασης / του κομπιούτερ. </a:t>
            </a:r>
            <a:r>
              <a:rPr lang="el-GR" sz="2800" dirty="0" err="1"/>
              <a:t>Mικρή</a:t>
            </a:r>
            <a:r>
              <a:rPr lang="el-GR" sz="2800" dirty="0"/>
              <a:t> ~, η τηλεόραση. </a:t>
            </a:r>
            <a:endParaRPr lang="el-GR" sz="2800" dirty="0" smtClean="0"/>
          </a:p>
          <a:p>
            <a:r>
              <a:rPr lang="el-GR" sz="2800" dirty="0" smtClean="0"/>
              <a:t>2</a:t>
            </a:r>
            <a:r>
              <a:rPr lang="el-GR" sz="2800" dirty="0"/>
              <a:t>. (λόγ.) κομμάτι από ύφασμα, ιδίως λεπτό και σχετικά μεγάλο.</a:t>
            </a:r>
          </a:p>
          <a:p>
            <a:r>
              <a:rPr lang="el-GR" sz="2800" dirty="0"/>
              <a:t>[λόγ. &lt; αρχ. </a:t>
            </a:r>
            <a:r>
              <a:rPr lang="el-GR" sz="2800" dirty="0" err="1"/>
              <a:t>ὀθόνη</a:t>
            </a:r>
            <a:r>
              <a:rPr lang="el-GR" sz="2800" dirty="0"/>
              <a:t> `λινό ύφασμα΄ (ελνστ. σημ. επίσης: `</a:t>
            </a:r>
            <a:r>
              <a:rPr lang="el-GR" sz="2800" dirty="0" smtClean="0"/>
              <a:t>πανί </a:t>
            </a:r>
            <a:r>
              <a:rPr lang="el-GR" sz="2800" dirty="0" smtClean="0"/>
              <a:t>καραβιού</a:t>
            </a:r>
            <a:r>
              <a:rPr lang="el-GR" sz="2800" dirty="0"/>
              <a:t>΄)]</a:t>
            </a:r>
          </a:p>
        </p:txBody>
      </p:sp>
    </p:spTree>
    <p:extLst>
      <p:ext uri="{BB962C8B-B14F-4D97-AF65-F5344CB8AC3E}">
        <p14:creationId xmlns:p14="http://schemas.microsoft.com/office/powerpoint/2010/main" val="35951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60158"/>
          </a:xfrm>
        </p:spPr>
        <p:txBody>
          <a:bodyPr/>
          <a:lstStyle/>
          <a:p>
            <a:r>
              <a:rPr lang="el-GR" b="1" dirty="0" err="1" smtClean="0"/>
              <a:t>ΠανΔημια</a:t>
            </a:r>
            <a:r>
              <a:rPr lang="el-GR" b="1" dirty="0" smtClean="0"/>
              <a:t> και </a:t>
            </a:r>
            <a:r>
              <a:rPr lang="el-GR" b="1" dirty="0" err="1" smtClean="0"/>
              <a:t>οθονες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3" y="1878676"/>
            <a:ext cx="10496406" cy="4433946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Επικοινωνία μέσω κοινωνικής δικτύωσης</a:t>
            </a:r>
          </a:p>
          <a:p>
            <a:r>
              <a:rPr lang="el-GR" sz="2800" dirty="0" smtClean="0"/>
              <a:t>Ενημέρωση με ηλεκτρονικά μέσα</a:t>
            </a:r>
          </a:p>
          <a:p>
            <a:r>
              <a:rPr lang="el-GR" sz="2800" dirty="0" smtClean="0"/>
              <a:t>Τηλεργασία</a:t>
            </a:r>
          </a:p>
          <a:p>
            <a:r>
              <a:rPr lang="el-GR" sz="2800" dirty="0" err="1" smtClean="0"/>
              <a:t>Τηλεκπαίδευση</a:t>
            </a:r>
            <a:endParaRPr lang="el-GR" sz="2800" dirty="0" smtClean="0"/>
          </a:p>
          <a:p>
            <a:r>
              <a:rPr lang="el-GR" sz="2800" dirty="0" err="1" smtClean="0"/>
              <a:t>Τηλεδιδασκαλία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Διαδικτυακές εκδηλώσεις/επιμορφώσεις/συνέδρια/σεμινάρια</a:t>
            </a:r>
          </a:p>
          <a:p>
            <a:r>
              <a:rPr lang="el-GR" sz="2800" dirty="0" smtClean="0"/>
              <a:t>Διαδικτυακή ψυχαγωγία: συναυλίες/θεατρικές παραστάσεις/ κινηματογράφος /σειρές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13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2632" y="166256"/>
            <a:ext cx="11776364" cy="6691744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/>
              <a:t>ΕΙΚΟΝΑ</a:t>
            </a:r>
          </a:p>
          <a:p>
            <a:r>
              <a:rPr lang="el-GR" dirty="0" smtClean="0"/>
              <a:t>1.ζωγραφική </a:t>
            </a:r>
            <a:r>
              <a:rPr lang="el-GR" dirty="0"/>
              <a:t>παράσταση άγιων προσώπων της χριστιανικής θρησκείας ή σκηνών από τη χριστιανική παράδοση, επάνω σε φορητή επιφάνεια· εικόνισμα: Προσκυνώ τις εικόνες. </a:t>
            </a:r>
            <a:endParaRPr lang="el-GR" dirty="0" smtClean="0"/>
          </a:p>
          <a:p>
            <a:r>
              <a:rPr lang="el-GR" dirty="0" smtClean="0"/>
              <a:t>2</a:t>
            </a:r>
            <a:r>
              <a:rPr lang="el-GR" dirty="0"/>
              <a:t>. ζωγραφική ή φωτογραφική παράσταση μορφής, πράγματος ή γεγονότος· (πρβ. ζωγραφιά, φωτογραφία): </a:t>
            </a:r>
            <a:r>
              <a:rPr lang="el-GR" dirty="0" err="1"/>
              <a:t>Bιβλίο</a:t>
            </a:r>
            <a:r>
              <a:rPr lang="el-GR" dirty="0"/>
              <a:t> με ωραίες εικόνες, εικονογραφημένο. H εικόνα κάποιου, το πορτρέτο ή η φωτογραφία του. </a:t>
            </a:r>
            <a:endParaRPr lang="el-GR" dirty="0" smtClean="0"/>
          </a:p>
          <a:p>
            <a:r>
              <a:rPr lang="el-GR" dirty="0" smtClean="0"/>
              <a:t>3. είδωλο</a:t>
            </a:r>
            <a:r>
              <a:rPr lang="el-GR" dirty="0"/>
              <a:t>, παράσταση μορφών ή γεγονότων ως αποτέλεσμα οπτικού φαινομένου: </a:t>
            </a:r>
            <a:r>
              <a:rPr lang="el-GR" dirty="0" err="1"/>
              <a:t>Kαθαρή</a:t>
            </a:r>
            <a:r>
              <a:rPr lang="el-GR" dirty="0"/>
              <a:t> / θαμπή ~. || H ~ της τηλεόρασης. </a:t>
            </a:r>
            <a:endParaRPr lang="el-GR" dirty="0" smtClean="0"/>
          </a:p>
          <a:p>
            <a:r>
              <a:rPr lang="el-GR" dirty="0" smtClean="0"/>
              <a:t>4α</a:t>
            </a:r>
            <a:r>
              <a:rPr lang="el-GR" dirty="0"/>
              <a:t>. παράσταση προσώπου, πράγματος ή γεγονότος, που σχηματίζεται στο νου, στη φαντασία μας: </a:t>
            </a:r>
            <a:r>
              <a:rPr lang="el-GR" dirty="0" smtClean="0"/>
              <a:t>Έχω </a:t>
            </a:r>
            <a:r>
              <a:rPr lang="el-GR" dirty="0"/>
              <a:t>ακόμα στο νου μου ζωηρή την ~ της καταστροφής. β. περιγραφή με λόγο, που προκαλεί ή επιδιώκει να προκαλέσει στον αναγνώστη ή στον ακροατή την εντύπωση ότι βλέπει μπροστά του το αντικείμενο που περιγράφεται: </a:t>
            </a:r>
            <a:r>
              <a:rPr lang="el-GR" dirty="0" err="1"/>
              <a:t>Mας</a:t>
            </a:r>
            <a:r>
              <a:rPr lang="el-GR" dirty="0"/>
              <a:t> έδωσε μια σαφή ~ των γεγονότων. γ. (ειδικότ.) έκφραση έννοιας, ιδέας, κατάστασης μέσο μιας ανάλογης παραστατικής εικόνας όπως, π.χ., όταν αντί «ο τάδε έχει πολλά χρέη» λέμε «πνίγεται στα χρέη»: </a:t>
            </a:r>
            <a:endParaRPr lang="el-GR" dirty="0" smtClean="0"/>
          </a:p>
          <a:p>
            <a:r>
              <a:rPr lang="el-GR" dirty="0" err="1" smtClean="0"/>
              <a:t>εικονίτσα</a:t>
            </a:r>
            <a:r>
              <a:rPr lang="el-GR" dirty="0" smtClean="0"/>
              <a:t> </a:t>
            </a:r>
            <a:r>
              <a:rPr lang="el-GR" dirty="0"/>
              <a:t>η YΠΟKΟΡ στις σημ. 1, 2. εικονίδιο το YΠΟKΟΡ 1. (λόγ.) μικρή εικόνα στις σημ. 1, 2. 2. (πληροφ.) γράφημα ή σχήμα που εμφανίζεται στην οθόνη του υπολογιστή και απεικονίζει ένα αρχείο.</a:t>
            </a:r>
          </a:p>
          <a:p>
            <a:r>
              <a:rPr lang="el-GR" dirty="0"/>
              <a:t>[2-4: αρχ. </a:t>
            </a:r>
            <a:r>
              <a:rPr lang="el-GR" dirty="0" err="1"/>
              <a:t>εἰκών</a:t>
            </a:r>
            <a:r>
              <a:rPr lang="el-GR" dirty="0"/>
              <a:t>, αιτ. -</a:t>
            </a:r>
            <a:r>
              <a:rPr lang="el-GR" dirty="0" err="1"/>
              <a:t>όνα</a:t>
            </a:r>
            <a:r>
              <a:rPr lang="el-GR" dirty="0"/>
              <a:t>· 1: μσν. σημ.· </a:t>
            </a:r>
            <a:r>
              <a:rPr lang="el-GR" dirty="0" err="1"/>
              <a:t>εικόν</a:t>
            </a:r>
            <a:r>
              <a:rPr lang="el-GR" dirty="0"/>
              <a:t>(α) -</a:t>
            </a:r>
            <a:r>
              <a:rPr lang="el-GR" dirty="0" err="1"/>
              <a:t>ίτσα</a:t>
            </a:r>
            <a:r>
              <a:rPr lang="el-GR" dirty="0"/>
              <a:t>· λόγ. &lt; ελνστ. </a:t>
            </a:r>
            <a:r>
              <a:rPr lang="el-GR" dirty="0" err="1"/>
              <a:t>εἰκονίδιον</a:t>
            </a:r>
            <a:r>
              <a:rPr lang="el-GR" dirty="0"/>
              <a:t>]</a:t>
            </a:r>
          </a:p>
          <a:p>
            <a:r>
              <a:rPr lang="el-GR" dirty="0"/>
              <a:t>https://www.greek-language.gr/greekLang/modern_greek/tools/lexica/search.html?lq=%CE%B5%CE%B9%CE%BA%CE%BF%CE%BD%CE%B1&amp;dq=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16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1784" y="511866"/>
            <a:ext cx="9905998" cy="1478570"/>
          </a:xfrm>
        </p:spPr>
        <p:txBody>
          <a:bodyPr/>
          <a:lstStyle/>
          <a:p>
            <a:r>
              <a:rPr lang="el-GR" b="1" dirty="0" err="1" smtClean="0"/>
              <a:t>Εικονες</a:t>
            </a:r>
            <a:r>
              <a:rPr lang="el-GR" b="1" dirty="0" smtClean="0"/>
              <a:t> στις </a:t>
            </a:r>
            <a:r>
              <a:rPr lang="el-GR" b="1" dirty="0" err="1" smtClean="0"/>
              <a:t>οθονες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91783" y="1990435"/>
            <a:ext cx="9905999" cy="3541714"/>
          </a:xfrm>
        </p:spPr>
        <p:txBody>
          <a:bodyPr/>
          <a:lstStyle/>
          <a:p>
            <a:r>
              <a:rPr lang="el-GR" sz="2800" dirty="0" smtClean="0"/>
              <a:t>Είναι πραγματικές; </a:t>
            </a:r>
          </a:p>
          <a:p>
            <a:r>
              <a:rPr lang="el-GR" sz="2800" dirty="0" smtClean="0"/>
              <a:t>Είναι φτιαχτές (</a:t>
            </a:r>
            <a:r>
              <a:rPr lang="en-US" sz="2800" dirty="0" smtClean="0"/>
              <a:t>fake)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φτασιδωμένες</a:t>
            </a:r>
            <a:r>
              <a:rPr lang="el-GR" sz="2800" dirty="0" smtClean="0"/>
              <a:t>;</a:t>
            </a:r>
            <a:endParaRPr lang="en-US" sz="2800" dirty="0" smtClean="0"/>
          </a:p>
          <a:p>
            <a:r>
              <a:rPr lang="el-GR" sz="2800" dirty="0" smtClean="0"/>
              <a:t>Από ποιον κατασκευάζονται; </a:t>
            </a:r>
          </a:p>
          <a:p>
            <a:r>
              <a:rPr lang="el-GR" sz="2800" dirty="0" smtClean="0"/>
              <a:t>Πού αποσκοπούν;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796" y="359424"/>
            <a:ext cx="4250131" cy="31428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t="6165" b="4182"/>
          <a:stretch/>
        </p:blipFill>
        <p:spPr>
          <a:xfrm>
            <a:off x="4937758" y="4020149"/>
            <a:ext cx="2909455" cy="250589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0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6643" y="25012"/>
            <a:ext cx="9905998" cy="911024"/>
          </a:xfrm>
        </p:spPr>
        <p:txBody>
          <a:bodyPr/>
          <a:lstStyle/>
          <a:p>
            <a:r>
              <a:rPr lang="el-GR" dirty="0" err="1" smtClean="0"/>
              <a:t>Εικονες</a:t>
            </a:r>
            <a:r>
              <a:rPr lang="el-GR" dirty="0" smtClean="0"/>
              <a:t> </a:t>
            </a:r>
            <a:r>
              <a:rPr lang="el-GR" dirty="0" err="1" smtClean="0"/>
              <a:t>ΠροσωΠων</a:t>
            </a:r>
            <a:r>
              <a:rPr lang="el-GR" dirty="0" smtClean="0"/>
              <a:t> στις </a:t>
            </a:r>
            <a:r>
              <a:rPr lang="el-GR" dirty="0" err="1" smtClean="0"/>
              <a:t>οθονες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81578">
            <a:off x="858142" y="1147157"/>
            <a:ext cx="3680607" cy="206852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l="5761" t="7868" r="8694" b="6638"/>
          <a:stretch/>
        </p:blipFill>
        <p:spPr>
          <a:xfrm rot="388173">
            <a:off x="2277687" y="3421554"/>
            <a:ext cx="4106487" cy="296261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/>
          <a:srcRect l="40092" r="14596"/>
          <a:stretch/>
        </p:blipFill>
        <p:spPr>
          <a:xfrm>
            <a:off x="6758870" y="623451"/>
            <a:ext cx="4529814" cy="56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Αυτοεικονα</a:t>
            </a:r>
            <a:r>
              <a:rPr lang="el-GR" b="1" dirty="0" smtClean="0"/>
              <a:t> στην </a:t>
            </a:r>
            <a:r>
              <a:rPr lang="el-GR" b="1" dirty="0" err="1" smtClean="0"/>
              <a:t>κοινωνικη</a:t>
            </a:r>
            <a:r>
              <a:rPr lang="el-GR" b="1" dirty="0" smtClean="0"/>
              <a:t> </a:t>
            </a:r>
            <a:r>
              <a:rPr lang="el-GR" b="1" dirty="0" err="1" smtClean="0"/>
              <a:t>δικτυωση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64" t="15348" r="44550" b="3912"/>
          <a:stretch/>
        </p:blipFill>
        <p:spPr>
          <a:xfrm>
            <a:off x="1446413" y="2097088"/>
            <a:ext cx="2959331" cy="435046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004" y="2377439"/>
            <a:ext cx="6095407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b="1" dirty="0" err="1" smtClean="0"/>
              <a:t>Πορτρετο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2401" y="1982991"/>
            <a:ext cx="9715010" cy="4167938"/>
          </a:xfrm>
        </p:spPr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sz="2800" dirty="0"/>
              <a:t>1. η προσωπογραφία: Ένας γνωστός ζωγράφος φιλοτέχνησε το ~ της. </a:t>
            </a:r>
            <a:endParaRPr lang="el-GR" sz="2800" dirty="0" smtClean="0"/>
          </a:p>
          <a:p>
            <a:r>
              <a:rPr lang="el-GR" sz="2800" dirty="0" smtClean="0"/>
              <a:t>2</a:t>
            </a:r>
            <a:r>
              <a:rPr lang="el-GR" sz="2800" dirty="0"/>
              <a:t>. (μτφ.) η συνολική εικόνα, η προσωπικότητα ενός ατόμου, που συντίθεται από επί μέρους στοιχεία και από γενικά ή ιδιαίτερα χαρακτηριστικά· προφίλ: H δημοσιογράφος συνέθεσε το (καλλιτεχνικό) ~ του διάσημου σκηνοθέτη.</a:t>
            </a:r>
          </a:p>
          <a:p>
            <a:r>
              <a:rPr lang="el-GR" sz="2800" dirty="0"/>
              <a:t>[λόγ. &lt; γαλλ. </a:t>
            </a:r>
            <a:r>
              <a:rPr lang="el-GR" sz="2800" dirty="0" err="1"/>
              <a:t>portrait</a:t>
            </a:r>
            <a:r>
              <a:rPr lang="el-GR" sz="2800" dirty="0"/>
              <a:t> -ον (ορθογρ. δαν.)]</a:t>
            </a:r>
          </a:p>
        </p:txBody>
      </p:sp>
    </p:spTree>
    <p:extLst>
      <p:ext uri="{BB962C8B-B14F-4D97-AF65-F5344CB8AC3E}">
        <p14:creationId xmlns:p14="http://schemas.microsoft.com/office/powerpoint/2010/main" val="33540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Κύκλωμα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Κύκλωμα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κλωμα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1875</TotalTime>
  <Words>675</Words>
  <Application>Microsoft Office PowerPoint</Application>
  <PresentationFormat>Ευρεία οθόνη</PresentationFormat>
  <Paragraphs>60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Κύκλωμα</vt:lpstr>
      <vt:lpstr>Οθονεσ και εικονες</vt:lpstr>
      <vt:lpstr> ΠΟΙες οθονες βλεΠουμε γυρω μας;</vt:lpstr>
      <vt:lpstr>Ορισμος - οθόνη</vt:lpstr>
      <vt:lpstr>ΠανΔημια και οθονες</vt:lpstr>
      <vt:lpstr>Παρουσίαση του PowerPoint</vt:lpstr>
      <vt:lpstr>Εικονες στις οθονες</vt:lpstr>
      <vt:lpstr>Εικονες ΠροσωΠων στις οθονες</vt:lpstr>
      <vt:lpstr>Αυτοεικονα στην κοινωνικη δικτυωση</vt:lpstr>
      <vt:lpstr> Πορτρετο </vt:lpstr>
      <vt:lpstr>Περιγραφη ΠροσωΠου</vt:lpstr>
      <vt:lpstr>Παρουσίαση του PowerPoint</vt:lpstr>
      <vt:lpstr>Παρουσίαση του PowerPoint</vt:lpstr>
      <vt:lpstr>εργασιεσ</vt:lpstr>
      <vt:lpstr>δικτυογραφια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Οθονεσ και εικονες</dc:title>
  <dc:creator>Λογαριασμός Microsoft</dc:creator>
  <cp:lastModifiedBy>Λογαριασμός Microsoft</cp:lastModifiedBy>
  <cp:revision>30</cp:revision>
  <dcterms:created xsi:type="dcterms:W3CDTF">2021-04-14T18:58:38Z</dcterms:created>
  <dcterms:modified xsi:type="dcterms:W3CDTF">2021-04-16T10:36:01Z</dcterms:modified>
</cp:coreProperties>
</file>