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1" r:id="rId6"/>
    <p:sldId id="266" r:id="rId7"/>
    <p:sldId id="260" r:id="rId8"/>
    <p:sldId id="262" r:id="rId9"/>
    <p:sldId id="263" r:id="rId10"/>
    <p:sldId id="267" r:id="rId11"/>
    <p:sldId id="268" r:id="rId12"/>
    <p:sldId id="269" r:id="rId13"/>
    <p:sldId id="277" r:id="rId14"/>
    <p:sldId id="265" r:id="rId15"/>
    <p:sldId id="270" r:id="rId16"/>
    <p:sldId id="271" r:id="rId17"/>
    <p:sldId id="272" r:id="rId18"/>
    <p:sldId id="273" r:id="rId19"/>
    <p:sldId id="274" r:id="rId20"/>
    <p:sldId id="275" r:id="rId21"/>
    <p:sldId id="276" r:id="rId2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610"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D198FF-E34E-4B6B-8B36-167A4F686002}" type="datetimeFigureOut">
              <a:rPr lang="el-GR" smtClean="0"/>
              <a:t>11/10/2021</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2A3C7B-1F06-414D-802A-F15D4A1025CF}" type="slidenum">
              <a:rPr lang="el-GR" smtClean="0"/>
              <a:t>‹#›</a:t>
            </a:fld>
            <a:endParaRPr lang="el-GR"/>
          </a:p>
        </p:txBody>
      </p:sp>
    </p:spTree>
    <p:extLst>
      <p:ext uri="{BB962C8B-B14F-4D97-AF65-F5344CB8AC3E}">
        <p14:creationId xmlns:p14="http://schemas.microsoft.com/office/powerpoint/2010/main" val="2396377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D2A3C7B-1F06-414D-802A-F15D4A1025CF}" type="slidenum">
              <a:rPr lang="el-GR" smtClean="0"/>
              <a:t>9</a:t>
            </a:fld>
            <a:endParaRPr lang="el-GR"/>
          </a:p>
        </p:txBody>
      </p:sp>
    </p:spTree>
    <p:extLst>
      <p:ext uri="{BB962C8B-B14F-4D97-AF65-F5344CB8AC3E}">
        <p14:creationId xmlns:p14="http://schemas.microsoft.com/office/powerpoint/2010/main" val="1909415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a:t>
            </a:r>
            <a:r>
              <a:rPr lang="el-GR" dirty="0" err="1"/>
              <a:t>Καστάνιτσα</a:t>
            </a:r>
            <a:endParaRPr lang="el-GR" dirty="0"/>
          </a:p>
        </p:txBody>
      </p:sp>
      <p:sp>
        <p:nvSpPr>
          <p:cNvPr id="4" name="Θέση αριθμού διαφάνειας 3"/>
          <p:cNvSpPr>
            <a:spLocks noGrp="1"/>
          </p:cNvSpPr>
          <p:nvPr>
            <p:ph type="sldNum" sz="quarter" idx="5"/>
          </p:nvPr>
        </p:nvSpPr>
        <p:spPr/>
        <p:txBody>
          <a:bodyPr/>
          <a:lstStyle/>
          <a:p>
            <a:fld id="{1D2A3C7B-1F06-414D-802A-F15D4A1025CF}" type="slidenum">
              <a:rPr lang="el-GR" smtClean="0"/>
              <a:t>20</a:t>
            </a:fld>
            <a:endParaRPr lang="el-GR"/>
          </a:p>
        </p:txBody>
      </p:sp>
    </p:spTree>
    <p:extLst>
      <p:ext uri="{BB962C8B-B14F-4D97-AF65-F5344CB8AC3E}">
        <p14:creationId xmlns:p14="http://schemas.microsoft.com/office/powerpoint/2010/main" val="520561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A5825F-2347-4739-9270-BEA98028DFDB}"/>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0144CE1A-CC0C-4801-AB5C-9E1E17F0EB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7D209285-6940-4C0F-9DB9-48A56FB30BCE}"/>
              </a:ext>
            </a:extLst>
          </p:cNvPr>
          <p:cNvSpPr>
            <a:spLocks noGrp="1"/>
          </p:cNvSpPr>
          <p:nvPr>
            <p:ph type="dt" sz="half" idx="10"/>
          </p:nvPr>
        </p:nvSpPr>
        <p:spPr/>
        <p:txBody>
          <a:bodyPr/>
          <a:lstStyle/>
          <a:p>
            <a:fld id="{DEB47484-3E06-49D6-B7F7-0D27BE31B456}" type="datetimeFigureOut">
              <a:rPr lang="el-GR" smtClean="0"/>
              <a:t>10/10/2021</a:t>
            </a:fld>
            <a:endParaRPr lang="el-GR"/>
          </a:p>
        </p:txBody>
      </p:sp>
      <p:sp>
        <p:nvSpPr>
          <p:cNvPr id="5" name="Θέση υποσέλιδου 4">
            <a:extLst>
              <a:ext uri="{FF2B5EF4-FFF2-40B4-BE49-F238E27FC236}">
                <a16:creationId xmlns:a16="http://schemas.microsoft.com/office/drawing/2014/main" id="{D1A7F62C-7EF5-4EBB-9240-E6B90EAD4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09056B3-E25F-4354-92C8-9B17B32F8CDC}"/>
              </a:ext>
            </a:extLst>
          </p:cNvPr>
          <p:cNvSpPr>
            <a:spLocks noGrp="1"/>
          </p:cNvSpPr>
          <p:nvPr>
            <p:ph type="sldNum" sz="quarter" idx="12"/>
          </p:nvPr>
        </p:nvSpPr>
        <p:spPr/>
        <p:txBody>
          <a:bodyPr/>
          <a:lstStyle/>
          <a:p>
            <a:fld id="{23D7DBEE-8022-47CA-8314-1235FDEC8718}" type="slidenum">
              <a:rPr lang="el-GR" smtClean="0"/>
              <a:t>‹#›</a:t>
            </a:fld>
            <a:endParaRPr lang="el-GR"/>
          </a:p>
        </p:txBody>
      </p:sp>
    </p:spTree>
    <p:extLst>
      <p:ext uri="{BB962C8B-B14F-4D97-AF65-F5344CB8AC3E}">
        <p14:creationId xmlns:p14="http://schemas.microsoft.com/office/powerpoint/2010/main" val="4186182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A45C52-74D2-42D8-993D-E2EC610B0EF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0F9F356E-2021-44A2-8CFC-EECC55E02A4F}"/>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271CFCD-2D31-4612-8D38-11A02332E86E}"/>
              </a:ext>
            </a:extLst>
          </p:cNvPr>
          <p:cNvSpPr>
            <a:spLocks noGrp="1"/>
          </p:cNvSpPr>
          <p:nvPr>
            <p:ph type="dt" sz="half" idx="10"/>
          </p:nvPr>
        </p:nvSpPr>
        <p:spPr/>
        <p:txBody>
          <a:bodyPr/>
          <a:lstStyle/>
          <a:p>
            <a:fld id="{DEB47484-3E06-49D6-B7F7-0D27BE31B456}" type="datetimeFigureOut">
              <a:rPr lang="el-GR" smtClean="0"/>
              <a:t>10/10/2021</a:t>
            </a:fld>
            <a:endParaRPr lang="el-GR"/>
          </a:p>
        </p:txBody>
      </p:sp>
      <p:sp>
        <p:nvSpPr>
          <p:cNvPr id="5" name="Θέση υποσέλιδου 4">
            <a:extLst>
              <a:ext uri="{FF2B5EF4-FFF2-40B4-BE49-F238E27FC236}">
                <a16:creationId xmlns:a16="http://schemas.microsoft.com/office/drawing/2014/main" id="{8D0BAEC6-803D-47D4-9E0C-8D2CD8A6AB9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782DE94-368F-4529-B9FD-03061B8A82EC}"/>
              </a:ext>
            </a:extLst>
          </p:cNvPr>
          <p:cNvSpPr>
            <a:spLocks noGrp="1"/>
          </p:cNvSpPr>
          <p:nvPr>
            <p:ph type="sldNum" sz="quarter" idx="12"/>
          </p:nvPr>
        </p:nvSpPr>
        <p:spPr/>
        <p:txBody>
          <a:bodyPr/>
          <a:lstStyle/>
          <a:p>
            <a:fld id="{23D7DBEE-8022-47CA-8314-1235FDEC8718}" type="slidenum">
              <a:rPr lang="el-GR" smtClean="0"/>
              <a:t>‹#›</a:t>
            </a:fld>
            <a:endParaRPr lang="el-GR"/>
          </a:p>
        </p:txBody>
      </p:sp>
    </p:spTree>
    <p:extLst>
      <p:ext uri="{BB962C8B-B14F-4D97-AF65-F5344CB8AC3E}">
        <p14:creationId xmlns:p14="http://schemas.microsoft.com/office/powerpoint/2010/main" val="4127648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7CE0DFF-FDBF-4F38-BA56-0ED5ABCA8B37}"/>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8B2696ED-C1EC-4BF6-938A-A7E66DC8D7C5}"/>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39E53A8-BD8B-4493-A177-07F752D6C2DB}"/>
              </a:ext>
            </a:extLst>
          </p:cNvPr>
          <p:cNvSpPr>
            <a:spLocks noGrp="1"/>
          </p:cNvSpPr>
          <p:nvPr>
            <p:ph type="dt" sz="half" idx="10"/>
          </p:nvPr>
        </p:nvSpPr>
        <p:spPr/>
        <p:txBody>
          <a:bodyPr/>
          <a:lstStyle/>
          <a:p>
            <a:fld id="{DEB47484-3E06-49D6-B7F7-0D27BE31B456}" type="datetimeFigureOut">
              <a:rPr lang="el-GR" smtClean="0"/>
              <a:t>10/10/2021</a:t>
            </a:fld>
            <a:endParaRPr lang="el-GR"/>
          </a:p>
        </p:txBody>
      </p:sp>
      <p:sp>
        <p:nvSpPr>
          <p:cNvPr id="5" name="Θέση υποσέλιδου 4">
            <a:extLst>
              <a:ext uri="{FF2B5EF4-FFF2-40B4-BE49-F238E27FC236}">
                <a16:creationId xmlns:a16="http://schemas.microsoft.com/office/drawing/2014/main" id="{25D93040-A4FA-49AE-800D-6BC7BFF0A39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7BB64BC-F2E8-44DC-9EE5-1CAC4547C2E2}"/>
              </a:ext>
            </a:extLst>
          </p:cNvPr>
          <p:cNvSpPr>
            <a:spLocks noGrp="1"/>
          </p:cNvSpPr>
          <p:nvPr>
            <p:ph type="sldNum" sz="quarter" idx="12"/>
          </p:nvPr>
        </p:nvSpPr>
        <p:spPr/>
        <p:txBody>
          <a:bodyPr/>
          <a:lstStyle/>
          <a:p>
            <a:fld id="{23D7DBEE-8022-47CA-8314-1235FDEC8718}" type="slidenum">
              <a:rPr lang="el-GR" smtClean="0"/>
              <a:t>‹#›</a:t>
            </a:fld>
            <a:endParaRPr lang="el-GR"/>
          </a:p>
        </p:txBody>
      </p:sp>
    </p:spTree>
    <p:extLst>
      <p:ext uri="{BB962C8B-B14F-4D97-AF65-F5344CB8AC3E}">
        <p14:creationId xmlns:p14="http://schemas.microsoft.com/office/powerpoint/2010/main" val="1644473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5E1A91-7BE8-4F8D-8AAA-85A8659194A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D5D55AD-E733-4669-9D98-D7C28210FF09}"/>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AEEFAC9-D5FD-452B-AA02-584180EEE2DB}"/>
              </a:ext>
            </a:extLst>
          </p:cNvPr>
          <p:cNvSpPr>
            <a:spLocks noGrp="1"/>
          </p:cNvSpPr>
          <p:nvPr>
            <p:ph type="dt" sz="half" idx="10"/>
          </p:nvPr>
        </p:nvSpPr>
        <p:spPr/>
        <p:txBody>
          <a:bodyPr/>
          <a:lstStyle/>
          <a:p>
            <a:fld id="{DEB47484-3E06-49D6-B7F7-0D27BE31B456}" type="datetimeFigureOut">
              <a:rPr lang="el-GR" smtClean="0"/>
              <a:t>10/10/2021</a:t>
            </a:fld>
            <a:endParaRPr lang="el-GR"/>
          </a:p>
        </p:txBody>
      </p:sp>
      <p:sp>
        <p:nvSpPr>
          <p:cNvPr id="5" name="Θέση υποσέλιδου 4">
            <a:extLst>
              <a:ext uri="{FF2B5EF4-FFF2-40B4-BE49-F238E27FC236}">
                <a16:creationId xmlns:a16="http://schemas.microsoft.com/office/drawing/2014/main" id="{6916AF58-7D64-4556-9855-0F2C7ECA86A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6E45BB1-1EF3-4947-BB98-C27016861DB5}"/>
              </a:ext>
            </a:extLst>
          </p:cNvPr>
          <p:cNvSpPr>
            <a:spLocks noGrp="1"/>
          </p:cNvSpPr>
          <p:nvPr>
            <p:ph type="sldNum" sz="quarter" idx="12"/>
          </p:nvPr>
        </p:nvSpPr>
        <p:spPr/>
        <p:txBody>
          <a:bodyPr/>
          <a:lstStyle/>
          <a:p>
            <a:fld id="{23D7DBEE-8022-47CA-8314-1235FDEC8718}" type="slidenum">
              <a:rPr lang="el-GR" smtClean="0"/>
              <a:t>‹#›</a:t>
            </a:fld>
            <a:endParaRPr lang="el-GR"/>
          </a:p>
        </p:txBody>
      </p:sp>
    </p:spTree>
    <p:extLst>
      <p:ext uri="{BB962C8B-B14F-4D97-AF65-F5344CB8AC3E}">
        <p14:creationId xmlns:p14="http://schemas.microsoft.com/office/powerpoint/2010/main" val="1361032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0177B7-09E6-44F1-A2B0-7631EA24BC10}"/>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861D04A-E3E1-429A-BE58-BB2765B38B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D631B6A1-1417-4B11-BF2F-D37411C25A74}"/>
              </a:ext>
            </a:extLst>
          </p:cNvPr>
          <p:cNvSpPr>
            <a:spLocks noGrp="1"/>
          </p:cNvSpPr>
          <p:nvPr>
            <p:ph type="dt" sz="half" idx="10"/>
          </p:nvPr>
        </p:nvSpPr>
        <p:spPr/>
        <p:txBody>
          <a:bodyPr/>
          <a:lstStyle/>
          <a:p>
            <a:fld id="{DEB47484-3E06-49D6-B7F7-0D27BE31B456}" type="datetimeFigureOut">
              <a:rPr lang="el-GR" smtClean="0"/>
              <a:t>10/10/2021</a:t>
            </a:fld>
            <a:endParaRPr lang="el-GR"/>
          </a:p>
        </p:txBody>
      </p:sp>
      <p:sp>
        <p:nvSpPr>
          <p:cNvPr id="5" name="Θέση υποσέλιδου 4">
            <a:extLst>
              <a:ext uri="{FF2B5EF4-FFF2-40B4-BE49-F238E27FC236}">
                <a16:creationId xmlns:a16="http://schemas.microsoft.com/office/drawing/2014/main" id="{71DC547D-68EB-4451-9701-CD6F287363C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3ABA003-0E17-48E5-AA7E-DB46C2617BBC}"/>
              </a:ext>
            </a:extLst>
          </p:cNvPr>
          <p:cNvSpPr>
            <a:spLocks noGrp="1"/>
          </p:cNvSpPr>
          <p:nvPr>
            <p:ph type="sldNum" sz="quarter" idx="12"/>
          </p:nvPr>
        </p:nvSpPr>
        <p:spPr/>
        <p:txBody>
          <a:bodyPr/>
          <a:lstStyle/>
          <a:p>
            <a:fld id="{23D7DBEE-8022-47CA-8314-1235FDEC8718}" type="slidenum">
              <a:rPr lang="el-GR" smtClean="0"/>
              <a:t>‹#›</a:t>
            </a:fld>
            <a:endParaRPr lang="el-GR"/>
          </a:p>
        </p:txBody>
      </p:sp>
    </p:spTree>
    <p:extLst>
      <p:ext uri="{BB962C8B-B14F-4D97-AF65-F5344CB8AC3E}">
        <p14:creationId xmlns:p14="http://schemas.microsoft.com/office/powerpoint/2010/main" val="4069547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43A219-033A-4B2B-A98E-FF53F3190B7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A9CC103-68ED-4C00-805E-2C1B55AA35FE}"/>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FBB50592-6E31-4F20-B028-04201892FCE7}"/>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B56CBE90-8455-4B87-8131-FB5B480DDF88}"/>
              </a:ext>
            </a:extLst>
          </p:cNvPr>
          <p:cNvSpPr>
            <a:spLocks noGrp="1"/>
          </p:cNvSpPr>
          <p:nvPr>
            <p:ph type="dt" sz="half" idx="10"/>
          </p:nvPr>
        </p:nvSpPr>
        <p:spPr/>
        <p:txBody>
          <a:bodyPr/>
          <a:lstStyle/>
          <a:p>
            <a:fld id="{DEB47484-3E06-49D6-B7F7-0D27BE31B456}" type="datetimeFigureOut">
              <a:rPr lang="el-GR" smtClean="0"/>
              <a:t>10/10/2021</a:t>
            </a:fld>
            <a:endParaRPr lang="el-GR"/>
          </a:p>
        </p:txBody>
      </p:sp>
      <p:sp>
        <p:nvSpPr>
          <p:cNvPr id="6" name="Θέση υποσέλιδου 5">
            <a:extLst>
              <a:ext uri="{FF2B5EF4-FFF2-40B4-BE49-F238E27FC236}">
                <a16:creationId xmlns:a16="http://schemas.microsoft.com/office/drawing/2014/main" id="{59D32F3C-F64E-4C94-8ADA-65BC209BE4A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B4DC086-965E-4D6E-A253-9D01C828BB2E}"/>
              </a:ext>
            </a:extLst>
          </p:cNvPr>
          <p:cNvSpPr>
            <a:spLocks noGrp="1"/>
          </p:cNvSpPr>
          <p:nvPr>
            <p:ph type="sldNum" sz="quarter" idx="12"/>
          </p:nvPr>
        </p:nvSpPr>
        <p:spPr/>
        <p:txBody>
          <a:bodyPr/>
          <a:lstStyle/>
          <a:p>
            <a:fld id="{23D7DBEE-8022-47CA-8314-1235FDEC8718}" type="slidenum">
              <a:rPr lang="el-GR" smtClean="0"/>
              <a:t>‹#›</a:t>
            </a:fld>
            <a:endParaRPr lang="el-GR"/>
          </a:p>
        </p:txBody>
      </p:sp>
    </p:spTree>
    <p:extLst>
      <p:ext uri="{BB962C8B-B14F-4D97-AF65-F5344CB8AC3E}">
        <p14:creationId xmlns:p14="http://schemas.microsoft.com/office/powerpoint/2010/main" val="2254179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1AFCAC-7B98-4E02-A8CC-FB7944B66BC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7343F97-DA91-4350-9F7F-D2F978B7FF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0CA24719-9539-4E76-BB66-7839042A50B9}"/>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46EDCF68-B0D2-4D1B-9550-D0B6B9430C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F54CA8F9-8925-46AD-B1BE-1F3C06CDCF3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00B8E29A-5620-4E11-A816-CCF044175132}"/>
              </a:ext>
            </a:extLst>
          </p:cNvPr>
          <p:cNvSpPr>
            <a:spLocks noGrp="1"/>
          </p:cNvSpPr>
          <p:nvPr>
            <p:ph type="dt" sz="half" idx="10"/>
          </p:nvPr>
        </p:nvSpPr>
        <p:spPr/>
        <p:txBody>
          <a:bodyPr/>
          <a:lstStyle/>
          <a:p>
            <a:fld id="{DEB47484-3E06-49D6-B7F7-0D27BE31B456}" type="datetimeFigureOut">
              <a:rPr lang="el-GR" smtClean="0"/>
              <a:t>10/10/2021</a:t>
            </a:fld>
            <a:endParaRPr lang="el-GR"/>
          </a:p>
        </p:txBody>
      </p:sp>
      <p:sp>
        <p:nvSpPr>
          <p:cNvPr id="8" name="Θέση υποσέλιδου 7">
            <a:extLst>
              <a:ext uri="{FF2B5EF4-FFF2-40B4-BE49-F238E27FC236}">
                <a16:creationId xmlns:a16="http://schemas.microsoft.com/office/drawing/2014/main" id="{E6F5AC82-2B92-44B3-89DB-BC4322C822C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3D64ADCF-BE34-43E8-8C6A-88E4560D774B}"/>
              </a:ext>
            </a:extLst>
          </p:cNvPr>
          <p:cNvSpPr>
            <a:spLocks noGrp="1"/>
          </p:cNvSpPr>
          <p:nvPr>
            <p:ph type="sldNum" sz="quarter" idx="12"/>
          </p:nvPr>
        </p:nvSpPr>
        <p:spPr/>
        <p:txBody>
          <a:bodyPr/>
          <a:lstStyle/>
          <a:p>
            <a:fld id="{23D7DBEE-8022-47CA-8314-1235FDEC8718}" type="slidenum">
              <a:rPr lang="el-GR" smtClean="0"/>
              <a:t>‹#›</a:t>
            </a:fld>
            <a:endParaRPr lang="el-GR"/>
          </a:p>
        </p:txBody>
      </p:sp>
    </p:spTree>
    <p:extLst>
      <p:ext uri="{BB962C8B-B14F-4D97-AF65-F5344CB8AC3E}">
        <p14:creationId xmlns:p14="http://schemas.microsoft.com/office/powerpoint/2010/main" val="2227494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487996-718F-451C-B311-AD382DF79BF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20E992B4-2F78-4E10-B7E8-7152F579B69B}"/>
              </a:ext>
            </a:extLst>
          </p:cNvPr>
          <p:cNvSpPr>
            <a:spLocks noGrp="1"/>
          </p:cNvSpPr>
          <p:nvPr>
            <p:ph type="dt" sz="half" idx="10"/>
          </p:nvPr>
        </p:nvSpPr>
        <p:spPr/>
        <p:txBody>
          <a:bodyPr/>
          <a:lstStyle/>
          <a:p>
            <a:fld id="{DEB47484-3E06-49D6-B7F7-0D27BE31B456}" type="datetimeFigureOut">
              <a:rPr lang="el-GR" smtClean="0"/>
              <a:t>10/10/2021</a:t>
            </a:fld>
            <a:endParaRPr lang="el-GR"/>
          </a:p>
        </p:txBody>
      </p:sp>
      <p:sp>
        <p:nvSpPr>
          <p:cNvPr id="4" name="Θέση υποσέλιδου 3">
            <a:extLst>
              <a:ext uri="{FF2B5EF4-FFF2-40B4-BE49-F238E27FC236}">
                <a16:creationId xmlns:a16="http://schemas.microsoft.com/office/drawing/2014/main" id="{BA6E4855-4BB5-43BD-BD08-5A96DFB92A7D}"/>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4DD479E2-87AF-4700-81D9-5D1293F72365}"/>
              </a:ext>
            </a:extLst>
          </p:cNvPr>
          <p:cNvSpPr>
            <a:spLocks noGrp="1"/>
          </p:cNvSpPr>
          <p:nvPr>
            <p:ph type="sldNum" sz="quarter" idx="12"/>
          </p:nvPr>
        </p:nvSpPr>
        <p:spPr/>
        <p:txBody>
          <a:bodyPr/>
          <a:lstStyle/>
          <a:p>
            <a:fld id="{23D7DBEE-8022-47CA-8314-1235FDEC8718}" type="slidenum">
              <a:rPr lang="el-GR" smtClean="0"/>
              <a:t>‹#›</a:t>
            </a:fld>
            <a:endParaRPr lang="el-GR"/>
          </a:p>
        </p:txBody>
      </p:sp>
    </p:spTree>
    <p:extLst>
      <p:ext uri="{BB962C8B-B14F-4D97-AF65-F5344CB8AC3E}">
        <p14:creationId xmlns:p14="http://schemas.microsoft.com/office/powerpoint/2010/main" val="3288425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58153D79-CF70-4785-BD4F-7DEB8C5A1209}"/>
              </a:ext>
            </a:extLst>
          </p:cNvPr>
          <p:cNvSpPr>
            <a:spLocks noGrp="1"/>
          </p:cNvSpPr>
          <p:nvPr>
            <p:ph type="dt" sz="half" idx="10"/>
          </p:nvPr>
        </p:nvSpPr>
        <p:spPr/>
        <p:txBody>
          <a:bodyPr/>
          <a:lstStyle/>
          <a:p>
            <a:fld id="{DEB47484-3E06-49D6-B7F7-0D27BE31B456}" type="datetimeFigureOut">
              <a:rPr lang="el-GR" smtClean="0"/>
              <a:t>10/10/2021</a:t>
            </a:fld>
            <a:endParaRPr lang="el-GR"/>
          </a:p>
        </p:txBody>
      </p:sp>
      <p:sp>
        <p:nvSpPr>
          <p:cNvPr id="3" name="Θέση υποσέλιδου 2">
            <a:extLst>
              <a:ext uri="{FF2B5EF4-FFF2-40B4-BE49-F238E27FC236}">
                <a16:creationId xmlns:a16="http://schemas.microsoft.com/office/drawing/2014/main" id="{D6D29712-777C-4DE5-B5E5-A40B31AB5196}"/>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F7EB3F4C-6686-4F69-A53A-FA835A409B1D}"/>
              </a:ext>
            </a:extLst>
          </p:cNvPr>
          <p:cNvSpPr>
            <a:spLocks noGrp="1"/>
          </p:cNvSpPr>
          <p:nvPr>
            <p:ph type="sldNum" sz="quarter" idx="12"/>
          </p:nvPr>
        </p:nvSpPr>
        <p:spPr/>
        <p:txBody>
          <a:bodyPr/>
          <a:lstStyle/>
          <a:p>
            <a:fld id="{23D7DBEE-8022-47CA-8314-1235FDEC8718}" type="slidenum">
              <a:rPr lang="el-GR" smtClean="0"/>
              <a:t>‹#›</a:t>
            </a:fld>
            <a:endParaRPr lang="el-GR"/>
          </a:p>
        </p:txBody>
      </p:sp>
    </p:spTree>
    <p:extLst>
      <p:ext uri="{BB962C8B-B14F-4D97-AF65-F5344CB8AC3E}">
        <p14:creationId xmlns:p14="http://schemas.microsoft.com/office/powerpoint/2010/main" val="3782977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2AF03B-61D8-4D53-B24C-391521A9687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CB51F2A-5FF9-45A7-A065-679FFAFF67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B852395F-7800-4E16-A376-1D4A24381A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79B9EBFC-8E6D-4798-93AC-B89C9F82F3CF}"/>
              </a:ext>
            </a:extLst>
          </p:cNvPr>
          <p:cNvSpPr>
            <a:spLocks noGrp="1"/>
          </p:cNvSpPr>
          <p:nvPr>
            <p:ph type="dt" sz="half" idx="10"/>
          </p:nvPr>
        </p:nvSpPr>
        <p:spPr/>
        <p:txBody>
          <a:bodyPr/>
          <a:lstStyle/>
          <a:p>
            <a:fld id="{DEB47484-3E06-49D6-B7F7-0D27BE31B456}" type="datetimeFigureOut">
              <a:rPr lang="el-GR" smtClean="0"/>
              <a:t>10/10/2021</a:t>
            </a:fld>
            <a:endParaRPr lang="el-GR"/>
          </a:p>
        </p:txBody>
      </p:sp>
      <p:sp>
        <p:nvSpPr>
          <p:cNvPr id="6" name="Θέση υποσέλιδου 5">
            <a:extLst>
              <a:ext uri="{FF2B5EF4-FFF2-40B4-BE49-F238E27FC236}">
                <a16:creationId xmlns:a16="http://schemas.microsoft.com/office/drawing/2014/main" id="{63E2C596-5FFB-4239-A9E1-115203B9CA5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A70D48A-F8F4-46B6-BA37-D5FA9EA97D35}"/>
              </a:ext>
            </a:extLst>
          </p:cNvPr>
          <p:cNvSpPr>
            <a:spLocks noGrp="1"/>
          </p:cNvSpPr>
          <p:nvPr>
            <p:ph type="sldNum" sz="quarter" idx="12"/>
          </p:nvPr>
        </p:nvSpPr>
        <p:spPr/>
        <p:txBody>
          <a:bodyPr/>
          <a:lstStyle/>
          <a:p>
            <a:fld id="{23D7DBEE-8022-47CA-8314-1235FDEC8718}" type="slidenum">
              <a:rPr lang="el-GR" smtClean="0"/>
              <a:t>‹#›</a:t>
            </a:fld>
            <a:endParaRPr lang="el-GR"/>
          </a:p>
        </p:txBody>
      </p:sp>
    </p:spTree>
    <p:extLst>
      <p:ext uri="{BB962C8B-B14F-4D97-AF65-F5344CB8AC3E}">
        <p14:creationId xmlns:p14="http://schemas.microsoft.com/office/powerpoint/2010/main" val="183900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0040A7-D6EA-4FAB-9CFF-F2BB868F78D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E0BDD157-51B7-4EE8-A697-4955FA0D66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A2987F23-CE27-41EB-98E8-0D8F5007D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C4837DCF-D6D4-4558-8825-D7F5A1F4B0BF}"/>
              </a:ext>
            </a:extLst>
          </p:cNvPr>
          <p:cNvSpPr>
            <a:spLocks noGrp="1"/>
          </p:cNvSpPr>
          <p:nvPr>
            <p:ph type="dt" sz="half" idx="10"/>
          </p:nvPr>
        </p:nvSpPr>
        <p:spPr/>
        <p:txBody>
          <a:bodyPr/>
          <a:lstStyle/>
          <a:p>
            <a:fld id="{DEB47484-3E06-49D6-B7F7-0D27BE31B456}" type="datetimeFigureOut">
              <a:rPr lang="el-GR" smtClean="0"/>
              <a:t>10/10/2021</a:t>
            </a:fld>
            <a:endParaRPr lang="el-GR"/>
          </a:p>
        </p:txBody>
      </p:sp>
      <p:sp>
        <p:nvSpPr>
          <p:cNvPr id="6" name="Θέση υποσέλιδου 5">
            <a:extLst>
              <a:ext uri="{FF2B5EF4-FFF2-40B4-BE49-F238E27FC236}">
                <a16:creationId xmlns:a16="http://schemas.microsoft.com/office/drawing/2014/main" id="{F9D302A8-3538-4DEB-8DBD-71ED12F521B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9548768-C7B5-4C36-ACB2-5B9E52601EE6}"/>
              </a:ext>
            </a:extLst>
          </p:cNvPr>
          <p:cNvSpPr>
            <a:spLocks noGrp="1"/>
          </p:cNvSpPr>
          <p:nvPr>
            <p:ph type="sldNum" sz="quarter" idx="12"/>
          </p:nvPr>
        </p:nvSpPr>
        <p:spPr/>
        <p:txBody>
          <a:bodyPr/>
          <a:lstStyle/>
          <a:p>
            <a:fld id="{23D7DBEE-8022-47CA-8314-1235FDEC8718}" type="slidenum">
              <a:rPr lang="el-GR" smtClean="0"/>
              <a:t>‹#›</a:t>
            </a:fld>
            <a:endParaRPr lang="el-GR"/>
          </a:p>
        </p:txBody>
      </p:sp>
    </p:spTree>
    <p:extLst>
      <p:ext uri="{BB962C8B-B14F-4D97-AF65-F5344CB8AC3E}">
        <p14:creationId xmlns:p14="http://schemas.microsoft.com/office/powerpoint/2010/main" val="970400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68B2F4B5-914C-4EA8-8058-40825416D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C62C2B8-798A-4911-A8EC-BE740E5226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6040EC4-1367-445F-B90F-F7906CE1F1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47484-3E06-49D6-B7F7-0D27BE31B456}" type="datetimeFigureOut">
              <a:rPr lang="el-GR" smtClean="0"/>
              <a:t>10/10/2021</a:t>
            </a:fld>
            <a:endParaRPr lang="el-GR"/>
          </a:p>
        </p:txBody>
      </p:sp>
      <p:sp>
        <p:nvSpPr>
          <p:cNvPr id="5" name="Θέση υποσέλιδου 4">
            <a:extLst>
              <a:ext uri="{FF2B5EF4-FFF2-40B4-BE49-F238E27FC236}">
                <a16:creationId xmlns:a16="http://schemas.microsoft.com/office/drawing/2014/main" id="{504051C6-EF53-494D-8EA5-3ED0E5F3AF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FED06FE3-1E87-4E91-8293-BE631EF3E0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7DBEE-8022-47CA-8314-1235FDEC8718}" type="slidenum">
              <a:rPr lang="el-GR" smtClean="0"/>
              <a:t>‹#›</a:t>
            </a:fld>
            <a:endParaRPr lang="el-GR"/>
          </a:p>
        </p:txBody>
      </p:sp>
    </p:spTree>
    <p:extLst>
      <p:ext uri="{BB962C8B-B14F-4D97-AF65-F5344CB8AC3E}">
        <p14:creationId xmlns:p14="http://schemas.microsoft.com/office/powerpoint/2010/main" val="1501027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https://www.youtube.com/embed/BynV8l-7oQI?feature=oembed"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ideo" Target="https://www.youtube.com/embed/vwJCzPxhsjQ?feature=oembed"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el.wikipedia.org/wiki/%CE%A0%CF%8C%CE%BD%CF%84%CE%BF%CF%82" TargetMode="External"/><Relationship Id="rId7" Type="http://schemas.openxmlformats.org/officeDocument/2006/relationships/hyperlink" Target="https://el.wikipedia.org/wiki/%CE%A0%CF%85%CF%81%CF%81%CE%AF%CF%87%CE%B9%CE%BF%CF%82#cite_note-8" TargetMode="External"/><Relationship Id="rId2" Type="http://schemas.openxmlformats.org/officeDocument/2006/relationships/hyperlink" Target="https://el.wikipedia.org/wiki/%CE%A3%CE%AD%CF%81%CF%81%CE%B1" TargetMode="External"/><Relationship Id="rId1" Type="http://schemas.openxmlformats.org/officeDocument/2006/relationships/slideLayout" Target="../slideLayouts/slideLayout7.xml"/><Relationship Id="rId6" Type="http://schemas.openxmlformats.org/officeDocument/2006/relationships/hyperlink" Target="https://el.wikipedia.org/wiki/%CE%A4%CF%81%CE%B1%CF%80%CE%B5%CE%B6%CE%BF%CF%8D%CE%BD%CF%84%CE%B1" TargetMode="External"/><Relationship Id="rId5" Type="http://schemas.openxmlformats.org/officeDocument/2006/relationships/hyperlink" Target="https://el.wikipedia.org/w/index.php?title=%CE%A3%CE%AD%CF%81%CE%B1_(%CF%80%CE%BF%CF%84%CE%B1%CE%BC%CF%8C%CF%82)&amp;action=edit&amp;redlink=1" TargetMode="External"/><Relationship Id="rId4" Type="http://schemas.openxmlformats.org/officeDocument/2006/relationships/hyperlink" Target="https://el.wikipedia.org/wiki/%CE%A0%CF%85%CF%81%CF%81%CE%AF%CF%87%CE%B9%CE%BF%CF%82#cite_note-:0-7"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s://el.wikipedia.org/wiki/%CE%91%CF%84%CF%84%CE%B9%CE%BA%CE%AE" TargetMode="External"/><Relationship Id="rId13" Type="http://schemas.openxmlformats.org/officeDocument/2006/relationships/hyperlink" Target="https://el.wikipedia.org/wiki/%CE%9D%CE%BF%CE%BC%CF%8C%CF%82_%CE%9A%CE%BF%CE%B6%CE%AC%CE%BD%CE%B7%CF%82" TargetMode="External"/><Relationship Id="rId18" Type="http://schemas.openxmlformats.org/officeDocument/2006/relationships/hyperlink" Target="https://el.wikipedia.org/wiki/%CE%A0%CE%BF%CE%BD%CF%84%CE%B9%CE%B1%CE%BA%CE%AE_%CE%B3%CE%BB%CF%8E%CF%83%CF%83%CE%B1" TargetMode="External"/><Relationship Id="rId3" Type="http://schemas.openxmlformats.org/officeDocument/2006/relationships/hyperlink" Target="https://el.wikipedia.org/w/index.php?title=%CE%93%CE%BB%CF%89%CF%83%CF%83%CE%BF%CE%B3%CE%B5%CF%89%CE%B3%CF%81%CE%B1%CF%86%CE%AF%CE%B1&amp;action=edit&amp;redlink=1" TargetMode="External"/><Relationship Id="rId21" Type="http://schemas.openxmlformats.org/officeDocument/2006/relationships/hyperlink" Target="https://el.wikipedia.org/wiki/%CE%A3%CE%AE%CE%BC%CE%B1%CE%BD%CF%84%CF%81%CE%B1_%CE%A7%CE%B1%CE%BB%CE%BA%CE%B9%CE%B4%CE%B9%CE%BA%CE%AE%CF%82" TargetMode="External"/><Relationship Id="rId7" Type="http://schemas.openxmlformats.org/officeDocument/2006/relationships/hyperlink" Target="https://el.wikipedia.org/wiki/%CE%9A%CE%B1%CF%80%CF%80%CE%B1%CE%B4%CE%BF%CE%BA%CE%AF%CE%B1" TargetMode="External"/><Relationship Id="rId12" Type="http://schemas.openxmlformats.org/officeDocument/2006/relationships/hyperlink" Target="https://el.wikipedia.org/wiki/%CE%9D%CE%BF%CE%BC%CF%8C%CF%82_%CE%9A%CE%B1%CE%B2%CE%AC%CE%BB%CE%B1%CF%82" TargetMode="External"/><Relationship Id="rId17" Type="http://schemas.openxmlformats.org/officeDocument/2006/relationships/hyperlink" Target="https://el.wikipedia.org/w/index.php?title=%CE%9F%CF%85%CE%BB%CE%B1%CE%B3%CE%AC%CF%84%CF%82&amp;action=edit&amp;redlink=1" TargetMode="External"/><Relationship Id="rId2" Type="http://schemas.openxmlformats.org/officeDocument/2006/relationships/hyperlink" Target="https://el.wikipedia.org/wiki/%CE%94%CE%B9%CE%AC%CE%BB%CE%B5%CE%BA%CF%84%CE%BF%CF%82" TargetMode="External"/><Relationship Id="rId16" Type="http://schemas.openxmlformats.org/officeDocument/2006/relationships/hyperlink" Target="https://el.wikipedia.org/w/index.php?title=%CE%93%CE%BB%CF%89%CF%83%CF%83%CE%B9%CE%BA%CE%AE_%CE%BC%CE%AF%CE%BE%CE%B7&amp;action=edit&amp;redlink=1" TargetMode="External"/><Relationship Id="rId20" Type="http://schemas.openxmlformats.org/officeDocument/2006/relationships/hyperlink" Target="https://el.wikipedia.org/wiki/%CE%A3%CE%B5%CE%BB%CF%84%CE%B6%CE%BF%CF%8D%CE%BA%CE%BF%CE%B9_%CE%A4%CE%BF%CF%8D%CF%81%CE%BA%CE%BF%CE%B9" TargetMode="External"/><Relationship Id="rId1" Type="http://schemas.openxmlformats.org/officeDocument/2006/relationships/slideLayout" Target="../slideLayouts/slideLayout7.xml"/><Relationship Id="rId6" Type="http://schemas.openxmlformats.org/officeDocument/2006/relationships/hyperlink" Target="https://el.wikipedia.org/wiki/%CE%A6%CE%AC%CF%81%CE%B1%CF%83%CE%B1" TargetMode="External"/><Relationship Id="rId11" Type="http://schemas.openxmlformats.org/officeDocument/2006/relationships/hyperlink" Target="https://el.wikipedia.org/wiki/%CE%9D%CE%BF%CE%BC%CF%8C%CF%82_%CE%9A%CE%B9%CE%BB%CE%BA%CE%AF%CF%82" TargetMode="External"/><Relationship Id="rId5" Type="http://schemas.openxmlformats.org/officeDocument/2006/relationships/hyperlink" Target="https://el.wikipedia.org/wiki/%CE%99%CE%BA%CF%8C%CE%BD%CE%B9%CE%BF" TargetMode="External"/><Relationship Id="rId15" Type="http://schemas.openxmlformats.org/officeDocument/2006/relationships/hyperlink" Target="https://el.wikipedia.org/wiki/%CE%A4%CE%BF%CF%85%CF%81%CE%BA%CE%B9%CE%BA%CE%AE_%CE%B3%CE%BB%CF%8E%CF%83%CF%83%CE%B1" TargetMode="External"/><Relationship Id="rId23" Type="http://schemas.openxmlformats.org/officeDocument/2006/relationships/hyperlink" Target="https://el.wikipedia.org/wiki/%CE%93%CF%81%CE%B1%CE%BC%CE%BC%CE%B1%CF%84%CE%B9%CE%BA%CE%AE" TargetMode="External"/><Relationship Id="rId10" Type="http://schemas.openxmlformats.org/officeDocument/2006/relationships/hyperlink" Target="https://el.wikipedia.org/wiki/%CE%9D%CE%BF%CE%BC%CF%8C%CF%82_%CE%94%CF%81%CE%AC%CE%BC%CE%B1%CF%82" TargetMode="External"/><Relationship Id="rId19" Type="http://schemas.openxmlformats.org/officeDocument/2006/relationships/hyperlink" Target="https://el.wikipedia.org/wiki/11%CE%BF%CF%82_%CE%B1%CE%B9%CF%8E%CE%BD%CE%B1%CF%82" TargetMode="External"/><Relationship Id="rId4" Type="http://schemas.openxmlformats.org/officeDocument/2006/relationships/hyperlink" Target="https://el.wikipedia.org/w/index.php?title=%CE%A3%CE%AF%CE%BB%CE%BB%CE%B7&amp;action=edit&amp;redlink=1" TargetMode="External"/><Relationship Id="rId9" Type="http://schemas.openxmlformats.org/officeDocument/2006/relationships/hyperlink" Target="https://el.wikipedia.org/wiki/%CE%9D%CE%BF%CE%BC%CF%8C%CF%82_%CE%A0%CE%AD%CE%BB%CE%BB%CE%B1%CF%82" TargetMode="External"/><Relationship Id="rId14" Type="http://schemas.openxmlformats.org/officeDocument/2006/relationships/hyperlink" Target="https://el.wikipedia.org/wiki/%CE%9A%CE%B1%CF%80%CF%80%CE%B1%CE%B4%CE%BF%CE%BA%CE%B9%CE%BA%CE%AE_%CE%B4%CE%B9%CE%AC%CE%BB%CE%B5%CE%BA%CF%84%CE%BF%CF%82#cite_note-1" TargetMode="External"/><Relationship Id="rId22" Type="http://schemas.openxmlformats.org/officeDocument/2006/relationships/hyperlink" Target="https://el.wikipedia.org/wiki/%CE%98%CE%B5%CF%83%CF%83%CE%B1%CE%BB%CE%AF%CE%B1"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JkzjJUffZ6s?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JOb8coHtSww?feature=oembe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https://www.youtube.com/embed/6ZrRJ9oAMyE?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ideo" Target="https://www.youtube.com/embed/A4_MIwf0xAI?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F2A754-4CDA-427A-8F9D-DABBAD901EC5}"/>
              </a:ext>
            </a:extLst>
          </p:cNvPr>
          <p:cNvSpPr>
            <a:spLocks noGrp="1"/>
          </p:cNvSpPr>
          <p:nvPr>
            <p:ph type="ctrTitle"/>
          </p:nvPr>
        </p:nvSpPr>
        <p:spPr/>
        <p:txBody>
          <a:bodyPr/>
          <a:lstStyle/>
          <a:p>
            <a:endParaRPr lang="el-GR"/>
          </a:p>
        </p:txBody>
      </p:sp>
      <p:sp>
        <p:nvSpPr>
          <p:cNvPr id="3" name="Υπότιτλος 2">
            <a:extLst>
              <a:ext uri="{FF2B5EF4-FFF2-40B4-BE49-F238E27FC236}">
                <a16:creationId xmlns:a16="http://schemas.microsoft.com/office/drawing/2014/main" id="{70795700-FAFA-4F75-82F6-EBBB956468A4}"/>
              </a:ext>
            </a:extLst>
          </p:cNvPr>
          <p:cNvSpPr>
            <a:spLocks noGrp="1"/>
          </p:cNvSpPr>
          <p:nvPr>
            <p:ph type="subTitle" idx="1"/>
          </p:nvPr>
        </p:nvSpPr>
        <p:spPr/>
        <p:txBody>
          <a:bodyPr/>
          <a:lstStyle/>
          <a:p>
            <a:endParaRPr lang="el-GR"/>
          </a:p>
        </p:txBody>
      </p:sp>
      <p:pic>
        <p:nvPicPr>
          <p:cNvPr id="4" name="Ηλεκτρονικά πολυμέσα 3" title="ΑΝΤΡΑ ΜΟΥ ΠΑΕΙ-ΜΑΡΙΑ ΦΑΡΑΝΤΟΥΡΗ">
            <a:hlinkClick r:id="" action="ppaction://media"/>
            <a:extLst>
              <a:ext uri="{FF2B5EF4-FFF2-40B4-BE49-F238E27FC236}">
                <a16:creationId xmlns:a16="http://schemas.microsoft.com/office/drawing/2014/main" id="{C09EB868-113B-4B38-B7FC-1FDD1A788126}"/>
              </a:ext>
            </a:extLst>
          </p:cNvPr>
          <p:cNvPicPr>
            <a:picLocks noRot="1" noChangeAspect="1"/>
          </p:cNvPicPr>
          <p:nvPr>
            <a:videoFile r:link="rId1"/>
          </p:nvPr>
        </p:nvPicPr>
        <p:blipFill>
          <a:blip r:embed="rId3"/>
          <a:stretch>
            <a:fillRect/>
          </a:stretch>
        </p:blipFill>
        <p:spPr>
          <a:xfrm>
            <a:off x="1569396" y="34047"/>
            <a:ext cx="9098604" cy="6823953"/>
          </a:xfrm>
          <a:prstGeom prst="rect">
            <a:avLst/>
          </a:prstGeom>
        </p:spPr>
      </p:pic>
    </p:spTree>
    <p:extLst>
      <p:ext uri="{BB962C8B-B14F-4D97-AF65-F5344CB8AC3E}">
        <p14:creationId xmlns:p14="http://schemas.microsoft.com/office/powerpoint/2010/main" val="289875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6449DE02-26CE-4536-99C6-D6CABCB9D9BD}"/>
              </a:ext>
            </a:extLst>
          </p:cNvPr>
          <p:cNvPicPr>
            <a:picLocks noChangeAspect="1"/>
          </p:cNvPicPr>
          <p:nvPr/>
        </p:nvPicPr>
        <p:blipFill>
          <a:blip r:embed="rId2"/>
          <a:stretch>
            <a:fillRect/>
          </a:stretch>
        </p:blipFill>
        <p:spPr>
          <a:xfrm>
            <a:off x="1899269" y="278860"/>
            <a:ext cx="8501458" cy="6381343"/>
          </a:xfrm>
          <a:prstGeom prst="rect">
            <a:avLst/>
          </a:prstGeom>
        </p:spPr>
      </p:pic>
    </p:spTree>
    <p:extLst>
      <p:ext uri="{BB962C8B-B14F-4D97-AF65-F5344CB8AC3E}">
        <p14:creationId xmlns:p14="http://schemas.microsoft.com/office/powerpoint/2010/main" val="557956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49AE21A-6362-4C23-B985-7C1A3A8018C4}"/>
              </a:ext>
            </a:extLst>
          </p:cNvPr>
          <p:cNvPicPr>
            <a:picLocks noChangeAspect="1"/>
          </p:cNvPicPr>
          <p:nvPr/>
        </p:nvPicPr>
        <p:blipFill>
          <a:blip r:embed="rId2"/>
          <a:stretch>
            <a:fillRect/>
          </a:stretch>
        </p:blipFill>
        <p:spPr>
          <a:xfrm>
            <a:off x="0" y="57150"/>
            <a:ext cx="12192000" cy="6743700"/>
          </a:xfrm>
          <a:prstGeom prst="rect">
            <a:avLst/>
          </a:prstGeom>
        </p:spPr>
      </p:pic>
    </p:spTree>
    <p:extLst>
      <p:ext uri="{BB962C8B-B14F-4D97-AF65-F5344CB8AC3E}">
        <p14:creationId xmlns:p14="http://schemas.microsoft.com/office/powerpoint/2010/main" val="1936944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Ηλεκτρονικά πολυμέσα 1" title="Πυρρίχιος χορός Σέρρα   Serra Pontian Dance">
            <a:hlinkClick r:id="" action="ppaction://media"/>
            <a:extLst>
              <a:ext uri="{FF2B5EF4-FFF2-40B4-BE49-F238E27FC236}">
                <a16:creationId xmlns:a16="http://schemas.microsoft.com/office/drawing/2014/main" id="{52B170A3-8727-48A5-9B42-544B9ADB6FCD}"/>
              </a:ext>
            </a:extLst>
          </p:cNvPr>
          <p:cNvPicPr>
            <a:picLocks noRot="1" noChangeAspect="1"/>
          </p:cNvPicPr>
          <p:nvPr>
            <a:videoFile r:link="rId1"/>
          </p:nvPr>
        </p:nvPicPr>
        <p:blipFill>
          <a:blip r:embed="rId3"/>
          <a:stretch>
            <a:fillRect/>
          </a:stretch>
        </p:blipFill>
        <p:spPr>
          <a:xfrm>
            <a:off x="382793" y="201038"/>
            <a:ext cx="11459011" cy="6474341"/>
          </a:xfrm>
          <a:prstGeom prst="rect">
            <a:avLst/>
          </a:prstGeom>
        </p:spPr>
      </p:pic>
    </p:spTree>
    <p:extLst>
      <p:ext uri="{BB962C8B-B14F-4D97-AF65-F5344CB8AC3E}">
        <p14:creationId xmlns:p14="http://schemas.microsoft.com/office/powerpoint/2010/main" val="281619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A1C69F-952B-4148-999F-15EFA6FFD973}"/>
              </a:ext>
            </a:extLst>
          </p:cNvPr>
          <p:cNvSpPr txBox="1"/>
          <p:nvPr/>
        </p:nvSpPr>
        <p:spPr>
          <a:xfrm>
            <a:off x="1232169" y="505838"/>
            <a:ext cx="10025975" cy="2308324"/>
          </a:xfrm>
          <a:prstGeom prst="rect">
            <a:avLst/>
          </a:prstGeom>
          <a:noFill/>
        </p:spPr>
        <p:txBody>
          <a:bodyPr wrap="square">
            <a:spAutoFit/>
          </a:bodyPr>
          <a:lstStyle/>
          <a:p>
            <a:pPr algn="l"/>
            <a:r>
              <a:rPr lang="el-GR" b="0" i="0" dirty="0">
                <a:solidFill>
                  <a:srgbClr val="000000"/>
                </a:solidFill>
                <a:effectLst/>
                <a:latin typeface="Linux Libertine"/>
              </a:rPr>
              <a:t>Σέρρα</a:t>
            </a:r>
          </a:p>
          <a:p>
            <a:pPr algn="l"/>
            <a:r>
              <a:rPr lang="el-GR" b="0" i="0" dirty="0">
                <a:solidFill>
                  <a:srgbClr val="202122"/>
                </a:solidFill>
                <a:effectLst/>
                <a:latin typeface="Arial" panose="020B0604020202020204" pitchFamily="34" charset="0"/>
              </a:rPr>
              <a:t>Η </a:t>
            </a:r>
            <a:r>
              <a:rPr lang="el-GR" b="0" i="0" u="none" strike="noStrike" dirty="0" err="1">
                <a:solidFill>
                  <a:srgbClr val="0645AD"/>
                </a:solidFill>
                <a:effectLst/>
                <a:latin typeface="Arial" panose="020B0604020202020204" pitchFamily="34" charset="0"/>
                <a:hlinkClick r:id="rId2" tooltip="Σέρρα"/>
              </a:rPr>
              <a:t>σέρρα</a:t>
            </a:r>
            <a:r>
              <a:rPr lang="el-GR" b="0" i="0" dirty="0">
                <a:solidFill>
                  <a:srgbClr val="202122"/>
                </a:solidFill>
                <a:effectLst/>
                <a:latin typeface="Arial" panose="020B0604020202020204" pitchFamily="34" charset="0"/>
              </a:rPr>
              <a:t> ή σέρα, είναι πολεμικός χορός του </a:t>
            </a:r>
            <a:r>
              <a:rPr lang="el-GR" b="0" i="0" u="none" strike="noStrike" dirty="0">
                <a:solidFill>
                  <a:srgbClr val="0645AD"/>
                </a:solidFill>
                <a:effectLst/>
                <a:latin typeface="Arial" panose="020B0604020202020204" pitchFamily="34" charset="0"/>
                <a:hlinkClick r:id="rId3" tooltip="Πόντος"/>
              </a:rPr>
              <a:t>Πόντου</a:t>
            </a:r>
            <a:r>
              <a:rPr lang="el-GR" b="0" i="0" dirty="0">
                <a:solidFill>
                  <a:srgbClr val="202122"/>
                </a:solidFill>
                <a:effectLst/>
                <a:latin typeface="Arial" panose="020B0604020202020204" pitchFamily="34" charset="0"/>
              </a:rPr>
              <a:t>, που αποτελεί παραλλαγή του Πυρρίχιου.</a:t>
            </a:r>
            <a:r>
              <a:rPr lang="el-GR" b="0" i="0" u="none" strike="noStrike" baseline="30000" dirty="0">
                <a:solidFill>
                  <a:srgbClr val="0645AD"/>
                </a:solidFill>
                <a:effectLst/>
                <a:latin typeface="Arial" panose="020B0604020202020204" pitchFamily="34" charset="0"/>
                <a:hlinkClick r:id="rId4"/>
              </a:rPr>
              <a:t>[7]</a:t>
            </a:r>
            <a:r>
              <a:rPr lang="el-GR" b="0" i="0" dirty="0">
                <a:solidFill>
                  <a:srgbClr val="202122"/>
                </a:solidFill>
                <a:effectLst/>
                <a:latin typeface="Arial" panose="020B0604020202020204" pitchFamily="34" charset="0"/>
              </a:rPr>
              <a:t> Έλαβε την ονομασία του επειδή χορευόταν κυρίως κοντά στον ποταμό </a:t>
            </a:r>
            <a:r>
              <a:rPr lang="el-GR" b="0" i="0" u="none" strike="noStrike" dirty="0">
                <a:solidFill>
                  <a:srgbClr val="BA0000"/>
                </a:solidFill>
                <a:effectLst/>
                <a:latin typeface="Arial" panose="020B0604020202020204" pitchFamily="34" charset="0"/>
                <a:hlinkClick r:id="rId5" tooltip="Σέρα (ποταμός) (δεν έχει γραφτεί ακόμα)"/>
              </a:rPr>
              <a:t>Σέρα</a:t>
            </a:r>
            <a:r>
              <a:rPr lang="el-GR" b="0" i="0" dirty="0">
                <a:solidFill>
                  <a:srgbClr val="202122"/>
                </a:solidFill>
                <a:effectLst/>
                <a:latin typeface="Arial" panose="020B0604020202020204" pitchFamily="34" charset="0"/>
              </a:rPr>
              <a:t> της </a:t>
            </a:r>
            <a:r>
              <a:rPr lang="el-GR" b="0" i="0" u="none" strike="noStrike" dirty="0">
                <a:solidFill>
                  <a:srgbClr val="0645AD"/>
                </a:solidFill>
                <a:effectLst/>
                <a:latin typeface="Arial" panose="020B0604020202020204" pitchFamily="34" charset="0"/>
                <a:hlinkClick r:id="rId6" tooltip="Τραπεζούντα"/>
              </a:rPr>
              <a:t>Τραπεζούντας</a:t>
            </a:r>
            <a:r>
              <a:rPr lang="el-GR" b="0" i="0" dirty="0">
                <a:solidFill>
                  <a:srgbClr val="202122"/>
                </a:solidFill>
                <a:effectLst/>
                <a:latin typeface="Arial" panose="020B0604020202020204" pitchFamily="34" charset="0"/>
              </a:rPr>
              <a:t>.</a:t>
            </a:r>
          </a:p>
          <a:p>
            <a:pPr algn="l"/>
            <a:r>
              <a:rPr lang="el-GR" b="0" i="0" dirty="0">
                <a:solidFill>
                  <a:srgbClr val="202122"/>
                </a:solidFill>
                <a:effectLst/>
                <a:latin typeface="Arial" panose="020B0604020202020204" pitchFamily="34" charset="0"/>
              </a:rPr>
              <a:t>Περιλαμβάνει γρήγορες κινήσεις του σώματος, σύσφιξη των χορευτών μεταξύ τους, βίαια στροφή των ποδιών στο δάπεδο και συσπάσεις των μυών του σώματος.</a:t>
            </a:r>
          </a:p>
          <a:p>
            <a:pPr algn="l"/>
            <a:r>
              <a:rPr lang="el-GR" b="0" i="0" dirty="0">
                <a:solidFill>
                  <a:srgbClr val="202122"/>
                </a:solidFill>
                <a:effectLst/>
                <a:latin typeface="Arial" panose="020B0604020202020204" pitchFamily="34" charset="0"/>
              </a:rPr>
              <a:t>Το 2018, προτάθηκε για ένταξη στον Κατάλογος Άυλης Πολιτισμικής Κληρονομιάς </a:t>
            </a:r>
            <a:r>
              <a:rPr lang="el-GR" b="0" i="0" dirty="0" err="1">
                <a:solidFill>
                  <a:srgbClr val="202122"/>
                </a:solidFill>
                <a:effectLst/>
                <a:latin typeface="Arial" panose="020B0604020202020204" pitchFamily="34" charset="0"/>
              </a:rPr>
              <a:t>UNESCO|κατάλογο</a:t>
            </a:r>
            <a:r>
              <a:rPr lang="el-GR" b="0" i="0" dirty="0">
                <a:solidFill>
                  <a:srgbClr val="202122"/>
                </a:solidFill>
                <a:effectLst/>
                <a:latin typeface="Arial" panose="020B0604020202020204" pitchFamily="34" charset="0"/>
              </a:rPr>
              <a:t> Άυλης Πολιτισμικής Κληρονομιάς της UNESCO.</a:t>
            </a:r>
            <a:r>
              <a:rPr lang="el-GR" b="0" i="0" u="none" strike="noStrike" baseline="30000" dirty="0">
                <a:solidFill>
                  <a:srgbClr val="0645AD"/>
                </a:solidFill>
                <a:effectLst/>
                <a:latin typeface="Arial" panose="020B0604020202020204" pitchFamily="34" charset="0"/>
                <a:hlinkClick r:id="rId7"/>
              </a:rPr>
              <a:t>[8]</a:t>
            </a:r>
            <a:endParaRPr lang="el-GR" b="0" i="0" dirty="0">
              <a:solidFill>
                <a:srgbClr val="202122"/>
              </a:solidFill>
              <a:effectLst/>
              <a:latin typeface="Arial" panose="020B0604020202020204" pitchFamily="34" charset="0"/>
            </a:endParaRPr>
          </a:p>
        </p:txBody>
      </p:sp>
      <p:pic>
        <p:nvPicPr>
          <p:cNvPr id="4" name="Εικόνα 3">
            <a:extLst>
              <a:ext uri="{FF2B5EF4-FFF2-40B4-BE49-F238E27FC236}">
                <a16:creationId xmlns:a16="http://schemas.microsoft.com/office/drawing/2014/main" id="{B0A87815-9AB5-46D1-B4D6-C79832248FE4}"/>
              </a:ext>
            </a:extLst>
          </p:cNvPr>
          <p:cNvPicPr>
            <a:picLocks noChangeAspect="1"/>
          </p:cNvPicPr>
          <p:nvPr/>
        </p:nvPicPr>
        <p:blipFill>
          <a:blip r:embed="rId8"/>
          <a:stretch>
            <a:fillRect/>
          </a:stretch>
        </p:blipFill>
        <p:spPr>
          <a:xfrm rot="10800000" flipV="1">
            <a:off x="1446178" y="2950723"/>
            <a:ext cx="8996582" cy="3602148"/>
          </a:xfrm>
          <a:prstGeom prst="rect">
            <a:avLst/>
          </a:prstGeom>
        </p:spPr>
      </p:pic>
    </p:spTree>
    <p:extLst>
      <p:ext uri="{BB962C8B-B14F-4D97-AF65-F5344CB8AC3E}">
        <p14:creationId xmlns:p14="http://schemas.microsoft.com/office/powerpoint/2010/main" val="351442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88C378E5-09AB-4252-BF23-3B2FB9A9FBEA}"/>
              </a:ext>
            </a:extLst>
          </p:cNvPr>
          <p:cNvSpPr>
            <a:spLocks noChangeArrowheads="1"/>
          </p:cNvSpPr>
          <p:nvPr/>
        </p:nvSpPr>
        <p:spPr bwMode="auto">
          <a:xfrm>
            <a:off x="674451" y="344783"/>
            <a:ext cx="10415082" cy="627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Ο πολιτισμός στον Πόντο και η ποντιακή διάλεκτος»</a:t>
            </a:r>
          </a:p>
          <a:p>
            <a:pPr lvl="0" algn="just"/>
            <a:r>
              <a:rPr kumimoji="0" lang="el-GR" altLang="el-GR" sz="1200" b="0" i="0" u="none" strike="noStrike" cap="none" normalizeH="0" baseline="0" dirty="0">
                <a:ln>
                  <a:noFill/>
                </a:ln>
                <a:solidFill>
                  <a:srgbClr val="000000"/>
                </a:solidFill>
                <a:effectLst/>
                <a:latin typeface="Georgia" panose="02040502050405020303" pitchFamily="18" charset="0"/>
              </a:rPr>
              <a:t>Η ποντιακή είναι μία από τις λίγες διαλέκτους του ελληνικού λαού που σχετίζονται τόσο άμεσα με την αρχαία ελληνική γλώσσα. Σήμερα, με την γεωγραφική της έννοια δεν υφίσταται πλέον, όμως ακόμη και τώρα παρά το ότι πέρασε σχεδόν ένας αιώνας από τότε που ο ποντιακός ελληνισμός εκπατρίστηκε, εξακολουθεί να υπάρχει σε πολλές περιοχές της πατρίδας μας και κυρίως στη Μακεδονία όπου διαβιούν αμιγείς </a:t>
            </a:r>
            <a:r>
              <a:rPr kumimoji="0" lang="el-GR" altLang="el-GR" sz="1200" b="0" i="0" u="none" strike="noStrike" cap="none" normalizeH="0" baseline="0" dirty="0" err="1">
                <a:ln>
                  <a:noFill/>
                </a:ln>
                <a:solidFill>
                  <a:srgbClr val="000000"/>
                </a:solidFill>
                <a:effectLst/>
                <a:latin typeface="Georgia" panose="02040502050405020303" pitchFamily="18" charset="0"/>
              </a:rPr>
              <a:t>πον</a:t>
            </a:r>
            <a:r>
              <a:rPr lang="el-GR" altLang="el-GR" sz="1200" b="1" dirty="0" err="1">
                <a:solidFill>
                  <a:srgbClr val="000000"/>
                </a:solidFill>
                <a:cs typeface="Arial" panose="020B0604020202020204" pitchFamily="34" charset="0"/>
              </a:rPr>
              <a:t>«</a:t>
            </a:r>
            <a:r>
              <a:rPr kumimoji="0" lang="el-GR" altLang="el-GR" sz="1200" b="0" i="0" u="none" strike="noStrike" cap="none" normalizeH="0" baseline="0" dirty="0" err="1">
                <a:ln>
                  <a:noFill/>
                </a:ln>
                <a:solidFill>
                  <a:srgbClr val="000000"/>
                </a:solidFill>
                <a:effectLst/>
                <a:latin typeface="Georgia" panose="02040502050405020303" pitchFamily="18" charset="0"/>
              </a:rPr>
              <a:t>τιακοί</a:t>
            </a:r>
            <a:r>
              <a:rPr kumimoji="0" lang="el-GR" altLang="el-GR" sz="1200" b="0" i="0" u="none" strike="noStrike" cap="none" normalizeH="0" baseline="0" dirty="0">
                <a:ln>
                  <a:noFill/>
                </a:ln>
                <a:solidFill>
                  <a:srgbClr val="000000"/>
                </a:solidFill>
                <a:effectLst/>
                <a:latin typeface="Georgia" panose="02040502050405020303" pitchFamily="18" charset="0"/>
              </a:rPr>
              <a:t> πληθυσμοί. Ο γλωσσολόγος Άνθιμος Παπαδόπουλος, προβλέπει ότι με το πέρασμα του χρόνου θα συμβεί η πλήρης γλωσσική αφομοίωσή της με την επίδραση της νεοελληνικής γλώσσας και θα καταταγεί στην κατηγορία των νεκρών γλωσσών.</a:t>
            </a:r>
            <a:endParaRPr kumimoji="0" lang="en-US" altLang="el-GR" sz="1200" b="0" i="0" u="none" strike="noStrike" cap="none" normalizeH="0" baseline="0" dirty="0">
              <a:ln>
                <a:noFill/>
              </a:ln>
              <a:solidFill>
                <a:srgbClr val="000000"/>
              </a:solidFill>
              <a:effectLst/>
              <a:latin typeface="Georgia" panose="02040502050405020303" pitchFamily="18" charset="0"/>
            </a:endParaRPr>
          </a:p>
          <a:p>
            <a:pPr lvl="0" algn="just"/>
            <a:endParaRPr lang="en-US" altLang="el-GR" sz="1200" dirty="0">
              <a:solidFill>
                <a:srgbClr val="000000"/>
              </a:solidFill>
              <a:latin typeface="Georgia" panose="02040502050405020303" pitchFamily="18" charset="0"/>
            </a:endParaRPr>
          </a:p>
          <a:p>
            <a:pPr algn="just"/>
            <a:r>
              <a:rPr lang="el-GR" sz="1200" dirty="0">
                <a:effectLst/>
              </a:rPr>
              <a:t>Η ποντιακή διάλεκτος προέρχεται από την αρχαία Ιωνική, λόγω κυρίως της καταγωγής των αποίκων του Πόντου από την Ιωνική Μίλητο. Οι επιδράσεις που δέχτηκε στο πέρασμα των 26 αιώνων ζωής, προέρχονται από την κοινή των αλεξανδρινών χρόνων, και από τη μεσαιωνική κοινή του Βυζαντίου. Επηρεάστηκε επίσης από τους Γενουάτες και Βενετσιάνους της Τραπεζούντας, τους Πέρσες και τους Γεωργιανούς, καθώς φυσικά και από τους Τούρκους. Αξιοσημείωτο όμως είναι ότι, παρά τις προσμίξεις με ξένες λέξεις, αυτές δεν έμειναν αναφομοίωτες, αλλά εξελληνίστηκαν και εντάχθηκαν στο κλιτικό σύστημα της ελληνικής, συμμετέχοντας έτσι στην εξέλιξη της γλώσσας. Παράδειγμα το τουρκικό ρήμα </a:t>
            </a:r>
            <a:r>
              <a:rPr lang="el-GR" sz="1200" dirty="0" err="1">
                <a:effectLst/>
              </a:rPr>
              <a:t>aramak</a:t>
            </a:r>
            <a:r>
              <a:rPr lang="el-GR" sz="1200" dirty="0">
                <a:effectLst/>
              </a:rPr>
              <a:t> έγινε στα ποντιακά </a:t>
            </a:r>
            <a:r>
              <a:rPr lang="el-GR" sz="1200" dirty="0" err="1">
                <a:effectLst/>
              </a:rPr>
              <a:t>αραεύω</a:t>
            </a:r>
            <a:r>
              <a:rPr lang="el-GR" sz="1200" dirty="0">
                <a:effectLst/>
              </a:rPr>
              <a:t> (αναζητώ), κι έδωσε νέα παράγωγα, </a:t>
            </a:r>
            <a:r>
              <a:rPr lang="el-GR" sz="1200" dirty="0" err="1">
                <a:effectLst/>
              </a:rPr>
              <a:t>αράεμαν</a:t>
            </a:r>
            <a:r>
              <a:rPr lang="el-GR" sz="1200" dirty="0">
                <a:effectLst/>
              </a:rPr>
              <a:t> (αναζήτηση-ψάξιμο) και </a:t>
            </a:r>
            <a:r>
              <a:rPr lang="el-GR" sz="1200" dirty="0" err="1">
                <a:effectLst/>
              </a:rPr>
              <a:t>αραευτής</a:t>
            </a:r>
            <a:r>
              <a:rPr lang="el-GR" sz="1200" dirty="0">
                <a:effectLst/>
              </a:rPr>
              <a:t> (ερευνητής). Χαρακτηριστικά της σημεία είναι: </a:t>
            </a:r>
            <a:br>
              <a:rPr lang="el-GR" sz="1200" dirty="0">
                <a:effectLst/>
              </a:rPr>
            </a:br>
            <a:br>
              <a:rPr lang="el-GR" sz="1200" dirty="0">
                <a:effectLst/>
              </a:rPr>
            </a:br>
            <a:r>
              <a:rPr lang="el-GR" sz="1200" b="1" dirty="0">
                <a:effectLst/>
              </a:rPr>
              <a:t>1.</a:t>
            </a:r>
            <a:r>
              <a:rPr lang="el-GR" sz="1200" dirty="0">
                <a:effectLst/>
              </a:rPr>
              <a:t> Η διατήρηση της προφοράς του ιωνικού η ως ε (</a:t>
            </a:r>
            <a:r>
              <a:rPr lang="el-GR" sz="1200" dirty="0" err="1">
                <a:effectLst/>
              </a:rPr>
              <a:t>νύφε</a:t>
            </a:r>
            <a:r>
              <a:rPr lang="el-GR" sz="1200" dirty="0">
                <a:effectLst/>
              </a:rPr>
              <a:t> </a:t>
            </a:r>
            <a:r>
              <a:rPr lang="el-GR" sz="1200" dirty="0" err="1">
                <a:effectLst/>
              </a:rPr>
              <a:t>αvτί</a:t>
            </a:r>
            <a:r>
              <a:rPr lang="el-GR" sz="1200" dirty="0">
                <a:effectLst/>
              </a:rPr>
              <a:t> νύφη, κλέφτες αντί κλέφτης, </a:t>
            </a:r>
            <a:r>
              <a:rPr lang="el-GR" sz="1200" dirty="0" err="1">
                <a:effectLst/>
              </a:rPr>
              <a:t>έτον</a:t>
            </a:r>
            <a:r>
              <a:rPr lang="el-GR" sz="1200" dirty="0">
                <a:effectLst/>
              </a:rPr>
              <a:t> αντί ήτο, κλπ.)</a:t>
            </a:r>
            <a:endParaRPr lang="en-US" sz="1200" dirty="0">
              <a:effectLst/>
            </a:endParaRPr>
          </a:p>
          <a:p>
            <a:pPr algn="just"/>
            <a:r>
              <a:rPr lang="el-GR" sz="1200" dirty="0">
                <a:effectLst/>
              </a:rPr>
              <a:t> </a:t>
            </a:r>
            <a:r>
              <a:rPr lang="el-GR" sz="1200" b="1" dirty="0">
                <a:effectLst/>
              </a:rPr>
              <a:t>2.</a:t>
            </a:r>
            <a:r>
              <a:rPr lang="el-GR" sz="1200" dirty="0">
                <a:effectLst/>
              </a:rPr>
              <a:t> Η διατήρηση του ιωνικού σ, αντί του τ (</a:t>
            </a:r>
            <a:r>
              <a:rPr lang="el-GR" sz="1200" dirty="0" err="1">
                <a:effectLst/>
              </a:rPr>
              <a:t>κοσσάρα</a:t>
            </a:r>
            <a:r>
              <a:rPr lang="el-GR" sz="1200" dirty="0">
                <a:effectLst/>
              </a:rPr>
              <a:t> αντί κότα, </a:t>
            </a:r>
            <a:r>
              <a:rPr lang="el-GR" sz="1200" dirty="0" err="1">
                <a:effectLst/>
              </a:rPr>
              <a:t>σεύτελον</a:t>
            </a:r>
            <a:r>
              <a:rPr lang="el-GR" sz="1200" dirty="0">
                <a:effectLst/>
              </a:rPr>
              <a:t> αντί </a:t>
            </a:r>
            <a:r>
              <a:rPr lang="el-GR" sz="1200" dirty="0" err="1">
                <a:effectLst/>
              </a:rPr>
              <a:t>τεύτλον</a:t>
            </a:r>
            <a:r>
              <a:rPr lang="el-GR" sz="1200" dirty="0">
                <a:effectLst/>
              </a:rPr>
              <a:t> κλπ.).</a:t>
            </a:r>
            <a:endParaRPr lang="en-US" sz="1200" dirty="0">
              <a:effectLst/>
            </a:endParaRPr>
          </a:p>
          <a:p>
            <a:pPr algn="just"/>
            <a:r>
              <a:rPr lang="el-GR" sz="1200" dirty="0">
                <a:effectLst/>
              </a:rPr>
              <a:t> </a:t>
            </a:r>
            <a:r>
              <a:rPr lang="el-GR" sz="1200" b="1" dirty="0">
                <a:effectLst/>
              </a:rPr>
              <a:t>3.</a:t>
            </a:r>
            <a:r>
              <a:rPr lang="el-GR" sz="1200" dirty="0">
                <a:effectLst/>
              </a:rPr>
              <a:t> Η διατήρηση του ω (με έκπτωση σε ο) ακόμη και στις περιπτώσεις που η κοινή νεοελληνική το έχει μετατρέψει σε ου (</a:t>
            </a:r>
            <a:r>
              <a:rPr lang="el-GR" sz="1200" dirty="0" err="1">
                <a:effectLst/>
              </a:rPr>
              <a:t>ζωμίν</a:t>
            </a:r>
            <a:r>
              <a:rPr lang="el-GR" sz="1200" dirty="0">
                <a:effectLst/>
              </a:rPr>
              <a:t> αντί ζουμί, </a:t>
            </a:r>
            <a:r>
              <a:rPr lang="el-GR" sz="1200" dirty="0" err="1">
                <a:effectLst/>
              </a:rPr>
              <a:t>ρωθώνι</a:t>
            </a:r>
            <a:r>
              <a:rPr lang="el-GR" sz="1200" dirty="0">
                <a:effectLst/>
              </a:rPr>
              <a:t> αντί ρουθούνι, </a:t>
            </a:r>
            <a:r>
              <a:rPr lang="el-GR" sz="1200" dirty="0" err="1">
                <a:effectLst/>
              </a:rPr>
              <a:t>κωδώνι</a:t>
            </a:r>
            <a:r>
              <a:rPr lang="el-GR" sz="1200" dirty="0">
                <a:effectLst/>
              </a:rPr>
              <a:t> αντί κουδούνι κλπ.).</a:t>
            </a:r>
            <a:endParaRPr lang="en-US" sz="1200" dirty="0">
              <a:effectLst/>
            </a:endParaRPr>
          </a:p>
          <a:p>
            <a:pPr algn="just"/>
            <a:r>
              <a:rPr lang="el-GR" sz="1200" b="1" dirty="0">
                <a:effectLst/>
              </a:rPr>
              <a:t>4.</a:t>
            </a:r>
            <a:r>
              <a:rPr lang="el-GR" sz="1200" dirty="0">
                <a:effectLst/>
              </a:rPr>
              <a:t> Η διατήρηση </a:t>
            </a:r>
            <a:r>
              <a:rPr lang="el-GR" sz="1200" dirty="0" err="1">
                <a:effectLst/>
              </a:rPr>
              <a:t>ασυνίζητων</a:t>
            </a:r>
            <a:r>
              <a:rPr lang="el-GR" sz="1200" dirty="0">
                <a:effectLst/>
              </a:rPr>
              <a:t> των φωνητικών συμπλεγμάτων -</a:t>
            </a:r>
            <a:r>
              <a:rPr lang="el-GR" sz="1200" dirty="0" err="1">
                <a:effectLst/>
              </a:rPr>
              <a:t>ια</a:t>
            </a:r>
            <a:r>
              <a:rPr lang="el-GR" sz="1200" dirty="0">
                <a:effectLst/>
              </a:rPr>
              <a:t> , -</a:t>
            </a:r>
            <a:r>
              <a:rPr lang="el-GR" sz="1200" dirty="0" err="1">
                <a:effectLst/>
              </a:rPr>
              <a:t>ιο</a:t>
            </a:r>
            <a:r>
              <a:rPr lang="el-GR" sz="1200" dirty="0">
                <a:effectLst/>
              </a:rPr>
              <a:t> (καρδία αντί καρδιά, παιδία αντί παιδιά, </a:t>
            </a:r>
            <a:r>
              <a:rPr lang="el-GR" sz="1200" dirty="0" err="1">
                <a:effectLst/>
              </a:rPr>
              <a:t>ποπαδία</a:t>
            </a:r>
            <a:r>
              <a:rPr lang="el-GR" sz="1200" dirty="0">
                <a:effectLst/>
              </a:rPr>
              <a:t> αντί παπαδιά, κλπ.). </a:t>
            </a:r>
            <a:endParaRPr lang="en-US" sz="1200" dirty="0">
              <a:effectLst/>
            </a:endParaRPr>
          </a:p>
          <a:p>
            <a:pPr algn="just"/>
            <a:r>
              <a:rPr lang="el-GR" sz="1200" b="1" dirty="0">
                <a:effectLst/>
              </a:rPr>
              <a:t>5.</a:t>
            </a:r>
            <a:r>
              <a:rPr lang="el-GR" sz="1200" dirty="0">
                <a:effectLst/>
              </a:rPr>
              <a:t> Η διατήρηση του </a:t>
            </a:r>
            <a:r>
              <a:rPr lang="el-GR" sz="1200" dirty="0" err="1">
                <a:effectLst/>
              </a:rPr>
              <a:t>αναβιβασμού</a:t>
            </a:r>
            <a:r>
              <a:rPr lang="el-GR" sz="1200" dirty="0">
                <a:effectLst/>
              </a:rPr>
              <a:t> του τόνου στην κλητική (Νίκολα αντί Νικόλα, </a:t>
            </a:r>
            <a:r>
              <a:rPr lang="el-GR" sz="1200" dirty="0" err="1">
                <a:effectLst/>
              </a:rPr>
              <a:t>γάμπρε</a:t>
            </a:r>
            <a:r>
              <a:rPr lang="el-GR" sz="1200" dirty="0">
                <a:effectLst/>
              </a:rPr>
              <a:t> αντί γαμπρέ, κλπ.).</a:t>
            </a:r>
            <a:endParaRPr lang="en-US" sz="1200" dirty="0">
              <a:effectLst/>
            </a:endParaRPr>
          </a:p>
          <a:p>
            <a:pPr algn="just"/>
            <a:r>
              <a:rPr lang="el-GR" sz="1200" b="1" dirty="0">
                <a:effectLst/>
              </a:rPr>
              <a:t>6.</a:t>
            </a:r>
            <a:r>
              <a:rPr lang="el-GR" sz="1200" dirty="0">
                <a:effectLst/>
              </a:rPr>
              <a:t> Η διατήρηση των θηλυκών επιθέτων σε -</a:t>
            </a:r>
            <a:r>
              <a:rPr lang="el-GR" sz="1200" dirty="0" err="1">
                <a:effectLst/>
              </a:rPr>
              <a:t>ος</a:t>
            </a:r>
            <a:r>
              <a:rPr lang="el-GR" sz="1200" dirty="0">
                <a:effectLst/>
              </a:rPr>
              <a:t> αντί σε -η ( η άλαλος αντί η άλαλη, η </a:t>
            </a:r>
            <a:r>
              <a:rPr lang="el-GR" sz="1200" dirty="0" err="1">
                <a:effectLst/>
              </a:rPr>
              <a:t>έμορφος</a:t>
            </a:r>
            <a:r>
              <a:rPr lang="el-GR" sz="1200" dirty="0">
                <a:effectLst/>
              </a:rPr>
              <a:t> αντί η όμορφη, κλπ.).</a:t>
            </a:r>
            <a:endParaRPr lang="en-US" sz="1200" dirty="0">
              <a:effectLst/>
            </a:endParaRPr>
          </a:p>
          <a:p>
            <a:pPr algn="just"/>
            <a:r>
              <a:rPr lang="el-GR" sz="1200" b="1" dirty="0">
                <a:effectLst/>
              </a:rPr>
              <a:t>7.</a:t>
            </a:r>
            <a:r>
              <a:rPr lang="el-GR" sz="1200" dirty="0">
                <a:effectLst/>
              </a:rPr>
              <a:t> Η διατήρηση του αορίστου της προστακτικής σε -ου, αντί -ε (</a:t>
            </a:r>
            <a:r>
              <a:rPr lang="el-GR" sz="1200" dirty="0" err="1">
                <a:effectLst/>
              </a:rPr>
              <a:t>ποίσον-ποίησον</a:t>
            </a:r>
            <a:r>
              <a:rPr lang="el-GR" sz="1200" dirty="0">
                <a:effectLst/>
              </a:rPr>
              <a:t> αντί ποίησε, </a:t>
            </a:r>
            <a:r>
              <a:rPr lang="el-GR" sz="1200" dirty="0" err="1">
                <a:effectLst/>
              </a:rPr>
              <a:t>κόψον</a:t>
            </a:r>
            <a:r>
              <a:rPr lang="el-GR" sz="1200" dirty="0">
                <a:effectLst/>
              </a:rPr>
              <a:t> αντί κόψε, κλπ.). </a:t>
            </a:r>
            <a:br>
              <a:rPr lang="el-GR" sz="1200" dirty="0">
                <a:effectLst/>
              </a:rPr>
            </a:br>
            <a:r>
              <a:rPr lang="el-GR" sz="1200" b="1" dirty="0">
                <a:effectLst/>
              </a:rPr>
              <a:t>8.</a:t>
            </a:r>
            <a:r>
              <a:rPr lang="el-GR" sz="1200" dirty="0">
                <a:effectLst/>
              </a:rPr>
              <a:t> Η διατήρηση της παθητικής κατάληξης -</a:t>
            </a:r>
            <a:r>
              <a:rPr lang="el-GR" sz="1200" dirty="0" err="1">
                <a:effectLst/>
              </a:rPr>
              <a:t>ουμαι</a:t>
            </a:r>
            <a:r>
              <a:rPr lang="el-GR" sz="1200" dirty="0">
                <a:effectLst/>
              </a:rPr>
              <a:t> (κοιμούμαι αντί κοιμάμαι, </a:t>
            </a:r>
            <a:r>
              <a:rPr lang="el-GR" sz="1200" dirty="0" err="1">
                <a:effectLst/>
              </a:rPr>
              <a:t>φανερούμε</a:t>
            </a:r>
            <a:r>
              <a:rPr lang="el-GR" sz="1200" dirty="0">
                <a:effectLst/>
              </a:rPr>
              <a:t> αντί φανερώνομαι, κλπ.).</a:t>
            </a:r>
            <a:endParaRPr lang="en-US" sz="1200" dirty="0">
              <a:effectLst/>
            </a:endParaRPr>
          </a:p>
          <a:p>
            <a:pPr algn="just"/>
            <a:r>
              <a:rPr lang="el-GR" sz="1200" b="1" dirty="0">
                <a:effectLst/>
              </a:rPr>
              <a:t>9.</a:t>
            </a:r>
            <a:r>
              <a:rPr lang="el-GR" sz="1200" dirty="0">
                <a:effectLst/>
              </a:rPr>
              <a:t> Η διατήρηση της κατάληξης της προστακτικής του παθητικού αορίστου -</a:t>
            </a:r>
            <a:r>
              <a:rPr lang="el-GR" sz="1200" dirty="0" err="1">
                <a:effectLst/>
              </a:rPr>
              <a:t>θετε</a:t>
            </a:r>
            <a:r>
              <a:rPr lang="el-GR" sz="1200" dirty="0">
                <a:effectLst/>
              </a:rPr>
              <a:t> (ιωνικά) αντί του -</a:t>
            </a:r>
            <a:r>
              <a:rPr lang="el-GR" sz="1200" dirty="0" err="1">
                <a:effectLst/>
              </a:rPr>
              <a:t>θητε</a:t>
            </a:r>
            <a:r>
              <a:rPr lang="el-GR" sz="1200" dirty="0">
                <a:effectLst/>
              </a:rPr>
              <a:t> (αττικά) (</a:t>
            </a:r>
            <a:r>
              <a:rPr lang="el-GR" sz="1200" dirty="0" err="1">
                <a:effectLst/>
              </a:rPr>
              <a:t>αγαπηθέτε</a:t>
            </a:r>
            <a:r>
              <a:rPr lang="el-GR" sz="1200" dirty="0">
                <a:effectLst/>
              </a:rPr>
              <a:t> αντί </a:t>
            </a:r>
            <a:r>
              <a:rPr lang="el-GR" sz="1200" dirty="0" err="1">
                <a:effectLst/>
              </a:rPr>
              <a:t>αγαπηθήτε</a:t>
            </a:r>
            <a:r>
              <a:rPr lang="el-GR" sz="1200" dirty="0">
                <a:effectLst/>
              </a:rPr>
              <a:t>, </a:t>
            </a:r>
            <a:r>
              <a:rPr lang="el-GR" sz="1200" dirty="0" err="1">
                <a:effectLst/>
              </a:rPr>
              <a:t>κοιμεθέτε</a:t>
            </a:r>
            <a:r>
              <a:rPr lang="el-GR" sz="1200" dirty="0">
                <a:effectLst/>
              </a:rPr>
              <a:t> αντί κοιμηθείτε, κλπ.).</a:t>
            </a:r>
            <a:endParaRPr lang="en-US" sz="1200" dirty="0">
              <a:effectLst/>
            </a:endParaRPr>
          </a:p>
          <a:p>
            <a:pPr algn="just"/>
            <a:r>
              <a:rPr lang="el-GR" sz="1200" b="1" dirty="0">
                <a:effectLst/>
              </a:rPr>
              <a:t>10.</a:t>
            </a:r>
            <a:r>
              <a:rPr lang="el-GR" sz="1200" dirty="0">
                <a:effectLst/>
              </a:rPr>
              <a:t> Η διατήρηση του ιωνικού </a:t>
            </a:r>
            <a:r>
              <a:rPr lang="el-GR" sz="1200" dirty="0" err="1">
                <a:effectLst/>
              </a:rPr>
              <a:t>ουκί</a:t>
            </a:r>
            <a:r>
              <a:rPr lang="el-GR" sz="1200" dirty="0">
                <a:effectLst/>
              </a:rPr>
              <a:t>, αντί του αττικού ουχί, και η μετάπτωσή του, με αφαίρεση της πρώτης συλλαβής του ου ('κι θέλω αντί δε θέλω, 'κι τρώγω αντί δεν τρώω κλπ.). Το αρνητικό μόριο 'κι διαστέλλει την ποντιακή διάλεκτο από όλες τις άλλες ελληνικές διαλέκτους που έχουν το μόριο δεν, προερχόμενο από το αρχαίο ουδέν. Οι Πόντιοι έχουν τη λέξη </a:t>
            </a:r>
            <a:r>
              <a:rPr lang="el-GR" sz="1200" dirty="0" err="1">
                <a:effectLst/>
              </a:rPr>
              <a:t>τιδέν</a:t>
            </a:r>
            <a:r>
              <a:rPr lang="el-GR" sz="1200" dirty="0">
                <a:effectLst/>
              </a:rPr>
              <a:t> (τίποτε, καθόλου), που προήλθε από το ουδέν. Οι προσωπικές αντωνυμίες που μπαίνουν ως αντικείμενα των ρημάτων, τοποθετούνται πάντα μετά από αυτά. (</a:t>
            </a:r>
            <a:r>
              <a:rPr lang="el-GR" sz="1200" dirty="0" err="1">
                <a:effectLst/>
              </a:rPr>
              <a:t>λέγωσε</a:t>
            </a:r>
            <a:r>
              <a:rPr lang="el-GR" sz="1200" dirty="0">
                <a:effectLst/>
              </a:rPr>
              <a:t> αντί σου λέω, </a:t>
            </a:r>
            <a:r>
              <a:rPr lang="el-GR" sz="1200" dirty="0" err="1">
                <a:effectLst/>
              </a:rPr>
              <a:t>κρούωσε</a:t>
            </a:r>
            <a:r>
              <a:rPr lang="el-GR" sz="1200" dirty="0">
                <a:effectLst/>
              </a:rPr>
              <a:t> αντί σε χτυπώ, </a:t>
            </a:r>
            <a:r>
              <a:rPr lang="el-GR" sz="1200" dirty="0" err="1">
                <a:effectLst/>
              </a:rPr>
              <a:t>φιλώσε</a:t>
            </a:r>
            <a:r>
              <a:rPr lang="el-GR" sz="1200" dirty="0">
                <a:effectLst/>
              </a:rPr>
              <a:t> αντί σε φιλώ, </a:t>
            </a:r>
            <a:r>
              <a:rPr lang="el-GR" sz="1200" dirty="0" err="1">
                <a:effectLst/>
              </a:rPr>
              <a:t>κλπ</a:t>
            </a:r>
            <a:r>
              <a:rPr lang="el-GR" sz="1200" dirty="0">
                <a:effectLst/>
              </a:rPr>
              <a:t>).</a:t>
            </a:r>
            <a:endParaRPr lang="en-US" sz="1200" dirty="0">
              <a:effectLst/>
            </a:endParaRPr>
          </a:p>
          <a:p>
            <a:pPr algn="just"/>
            <a:r>
              <a:rPr lang="el-GR" sz="1200" dirty="0">
                <a:effectLst/>
              </a:rPr>
              <a:t>Αξίζει να σημειωθούν ορισμένες από τις πολυάριθμες αρχαίες ελληνικές λέξεις που διατηρήθηκαν ως σήμερα: </a:t>
            </a:r>
            <a:r>
              <a:rPr lang="el-GR" sz="1200" dirty="0" err="1">
                <a:effectLst/>
              </a:rPr>
              <a:t>βοτρύδιν</a:t>
            </a:r>
            <a:r>
              <a:rPr lang="el-GR" sz="1200" dirty="0">
                <a:effectLst/>
              </a:rPr>
              <a:t> (τσαμπί), λιμός (πείνα), '</a:t>
            </a:r>
            <a:r>
              <a:rPr lang="el-GR" sz="1200" dirty="0" err="1">
                <a:effectLst/>
              </a:rPr>
              <a:t>στούδιν</a:t>
            </a:r>
            <a:r>
              <a:rPr lang="el-GR" sz="1200" dirty="0">
                <a:effectLst/>
              </a:rPr>
              <a:t> (κόκκαλο), </a:t>
            </a:r>
            <a:r>
              <a:rPr lang="el-GR" sz="1200" dirty="0" err="1">
                <a:effectLst/>
              </a:rPr>
              <a:t>ωβόν</a:t>
            </a:r>
            <a:r>
              <a:rPr lang="el-GR" sz="1200" dirty="0">
                <a:effectLst/>
              </a:rPr>
              <a:t> (αυγό), </a:t>
            </a:r>
            <a:r>
              <a:rPr lang="el-GR" sz="1200" dirty="0" err="1">
                <a:effectLst/>
              </a:rPr>
              <a:t>ωτίν</a:t>
            </a:r>
            <a:r>
              <a:rPr lang="el-GR" sz="1200" dirty="0">
                <a:effectLst/>
              </a:rPr>
              <a:t> (αυτί), </a:t>
            </a:r>
            <a:r>
              <a:rPr lang="el-GR" sz="1200" dirty="0" err="1">
                <a:effectLst/>
              </a:rPr>
              <a:t>έγκα</a:t>
            </a:r>
            <a:r>
              <a:rPr lang="el-GR" sz="1200" dirty="0">
                <a:effectLst/>
              </a:rPr>
              <a:t> (αρχαίο </a:t>
            </a:r>
            <a:r>
              <a:rPr lang="el-GR" sz="1200" dirty="0" err="1">
                <a:effectLst/>
              </a:rPr>
              <a:t>ήνεγκα</a:t>
            </a:r>
            <a:r>
              <a:rPr lang="el-GR" sz="1200" dirty="0">
                <a:effectLst/>
              </a:rPr>
              <a:t>-έφερα), τ' </a:t>
            </a:r>
            <a:r>
              <a:rPr lang="el-GR" sz="1200" dirty="0" err="1">
                <a:effectLst/>
              </a:rPr>
              <a:t>εμόν</a:t>
            </a:r>
            <a:r>
              <a:rPr lang="el-GR" sz="1200" dirty="0">
                <a:effectLst/>
              </a:rPr>
              <a:t> (το δικό μου), τ' </a:t>
            </a:r>
            <a:r>
              <a:rPr lang="el-GR" sz="1200" dirty="0" err="1">
                <a:effectLst/>
              </a:rPr>
              <a:t>εμέτερον</a:t>
            </a:r>
            <a:r>
              <a:rPr lang="el-GR" sz="1200" dirty="0">
                <a:effectLst/>
              </a:rPr>
              <a:t> (το </a:t>
            </a:r>
            <a:r>
              <a:rPr lang="el-GR" sz="1200" dirty="0" err="1">
                <a:effectLst/>
              </a:rPr>
              <a:t>ημέτερον</a:t>
            </a:r>
            <a:r>
              <a:rPr lang="el-GR" sz="1200" dirty="0">
                <a:effectLst/>
              </a:rPr>
              <a:t>, το δικό μας) κ.λπ.</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88377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28037D6-CC98-456E-AFB6-33DAF8FCEC5F}"/>
              </a:ext>
            </a:extLst>
          </p:cNvPr>
          <p:cNvPicPr>
            <a:picLocks noChangeAspect="1"/>
          </p:cNvPicPr>
          <p:nvPr/>
        </p:nvPicPr>
        <p:blipFill>
          <a:blip r:embed="rId2"/>
          <a:stretch>
            <a:fillRect/>
          </a:stretch>
        </p:blipFill>
        <p:spPr>
          <a:xfrm>
            <a:off x="845856" y="0"/>
            <a:ext cx="10500287" cy="6858000"/>
          </a:xfrm>
          <a:prstGeom prst="rect">
            <a:avLst/>
          </a:prstGeom>
        </p:spPr>
      </p:pic>
    </p:spTree>
    <p:extLst>
      <p:ext uri="{BB962C8B-B14F-4D97-AF65-F5344CB8AC3E}">
        <p14:creationId xmlns:p14="http://schemas.microsoft.com/office/powerpoint/2010/main" val="4109767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3ADD193-4BC8-43F1-924B-DE96437F4593}"/>
              </a:ext>
            </a:extLst>
          </p:cNvPr>
          <p:cNvPicPr>
            <a:picLocks noChangeAspect="1"/>
          </p:cNvPicPr>
          <p:nvPr/>
        </p:nvPicPr>
        <p:blipFill>
          <a:blip r:embed="rId2"/>
          <a:stretch>
            <a:fillRect/>
          </a:stretch>
        </p:blipFill>
        <p:spPr>
          <a:xfrm>
            <a:off x="2496766" y="376849"/>
            <a:ext cx="6759576" cy="5732121"/>
          </a:xfrm>
          <a:prstGeom prst="rect">
            <a:avLst/>
          </a:prstGeom>
        </p:spPr>
      </p:pic>
    </p:spTree>
    <p:extLst>
      <p:ext uri="{BB962C8B-B14F-4D97-AF65-F5344CB8AC3E}">
        <p14:creationId xmlns:p14="http://schemas.microsoft.com/office/powerpoint/2010/main" val="382977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DE616C-EF89-4094-B2E4-700D7999C880}"/>
              </a:ext>
            </a:extLst>
          </p:cNvPr>
          <p:cNvSpPr txBox="1"/>
          <p:nvPr/>
        </p:nvSpPr>
        <p:spPr>
          <a:xfrm>
            <a:off x="343711" y="188068"/>
            <a:ext cx="11634280" cy="5940088"/>
          </a:xfrm>
          <a:prstGeom prst="rect">
            <a:avLst/>
          </a:prstGeom>
          <a:noFill/>
        </p:spPr>
        <p:txBody>
          <a:bodyPr wrap="square">
            <a:spAutoFit/>
          </a:bodyPr>
          <a:lstStyle/>
          <a:p>
            <a:pPr algn="just"/>
            <a:r>
              <a:rPr lang="el-GR" sz="2000" b="0" i="0" dirty="0" err="1">
                <a:effectLst/>
                <a:latin typeface="Garamond" panose="02020404030301010803" pitchFamily="18" charset="0"/>
              </a:rPr>
              <a:t>Διαλεκτολογική</a:t>
            </a:r>
            <a:r>
              <a:rPr lang="el-GR" sz="2000" b="0" i="0" dirty="0">
                <a:effectLst/>
                <a:latin typeface="Garamond" panose="02020404030301010803" pitchFamily="18" charset="0"/>
              </a:rPr>
              <a:t> κατάταξη και έρευνα</a:t>
            </a:r>
          </a:p>
          <a:p>
            <a:pPr algn="just"/>
            <a:r>
              <a:rPr lang="el-GR" sz="2000" b="0" i="0" dirty="0">
                <a:effectLst/>
                <a:latin typeface="Garamond" panose="02020404030301010803" pitchFamily="18" charset="0"/>
              </a:rPr>
              <a:t>Η Καππαδοκική </a:t>
            </a:r>
            <a:r>
              <a:rPr lang="el-GR" sz="2000" b="0" i="0" u="none" strike="noStrike" dirty="0">
                <a:effectLst/>
                <a:latin typeface="Garamond" panose="02020404030301010803" pitchFamily="18" charset="0"/>
                <a:hlinkClick r:id="rId2" tooltip="Διάλεκτος">
                  <a:extLst>
                    <a:ext uri="{A12FA001-AC4F-418D-AE19-62706E023703}">
                      <ahyp:hlinkClr xmlns:ahyp="http://schemas.microsoft.com/office/drawing/2018/hyperlinkcolor" val="tx"/>
                    </a:ext>
                  </a:extLst>
                </a:hlinkClick>
              </a:rPr>
              <a:t>διάλεκτος</a:t>
            </a:r>
            <a:r>
              <a:rPr lang="el-GR" sz="2000" b="0" i="0" dirty="0">
                <a:effectLst/>
                <a:latin typeface="Garamond" panose="02020404030301010803" pitchFamily="18" charset="0"/>
              </a:rPr>
              <a:t>, όταν είχε ακόμη φυσικούς ομιλητές στον χώρο της, </a:t>
            </a:r>
            <a:r>
              <a:rPr lang="el-GR" sz="2000" b="0" i="0" dirty="0" err="1">
                <a:effectLst/>
                <a:latin typeface="Garamond" panose="02020404030301010803" pitchFamily="18" charset="0"/>
              </a:rPr>
              <a:t>περιελάμβανε</a:t>
            </a:r>
            <a:r>
              <a:rPr lang="el-GR" sz="2000" b="0" i="0" dirty="0">
                <a:effectLst/>
                <a:latin typeface="Garamond" panose="02020404030301010803" pitchFamily="18" charset="0"/>
              </a:rPr>
              <a:t> τρεις ομάδες ιδιωμάτων (με βάση </a:t>
            </a:r>
            <a:r>
              <a:rPr lang="el-GR" sz="2000" b="0" i="0" u="none" strike="noStrike" dirty="0" err="1">
                <a:effectLst/>
                <a:latin typeface="Garamond" panose="02020404030301010803" pitchFamily="18" charset="0"/>
                <a:hlinkClick r:id="rId3" tooltip="Γλωσσογεωγραφία (δεν έχει γραφτεί ακόμα)">
                  <a:extLst>
                    <a:ext uri="{A12FA001-AC4F-418D-AE19-62706E023703}">
                      <ahyp:hlinkClr xmlns:ahyp="http://schemas.microsoft.com/office/drawing/2018/hyperlinkcolor" val="tx"/>
                    </a:ext>
                  </a:extLst>
                </a:hlinkClick>
              </a:rPr>
              <a:t>γλωσσογεωγραφικούς</a:t>
            </a:r>
            <a:r>
              <a:rPr lang="el-GR" sz="2000" b="0" i="0" dirty="0">
                <a:effectLst/>
                <a:latin typeface="Garamond" panose="02020404030301010803" pitchFamily="18" charset="0"/>
              </a:rPr>
              <a:t> παράγοντες): α) το ιδίωμα της </a:t>
            </a:r>
            <a:r>
              <a:rPr lang="el-GR" sz="2000" b="0" i="1" u="none" strike="noStrike" dirty="0" err="1">
                <a:effectLst/>
                <a:latin typeface="Garamond" panose="02020404030301010803" pitchFamily="18" charset="0"/>
                <a:hlinkClick r:id="rId4" tooltip="Σίλλη (δεν έχει γραφτεί ακόμα)">
                  <a:extLst>
                    <a:ext uri="{A12FA001-AC4F-418D-AE19-62706E023703}">
                      <ahyp:hlinkClr xmlns:ahyp="http://schemas.microsoft.com/office/drawing/2018/hyperlinkcolor" val="tx"/>
                    </a:ext>
                  </a:extLst>
                </a:hlinkClick>
              </a:rPr>
              <a:t>Σίλλης</a:t>
            </a:r>
            <a:r>
              <a:rPr lang="el-GR" sz="2000" b="0" i="0" dirty="0">
                <a:effectLst/>
                <a:latin typeface="Garamond" panose="02020404030301010803" pitchFamily="18" charset="0"/>
              </a:rPr>
              <a:t> (κοντά στο </a:t>
            </a:r>
            <a:r>
              <a:rPr lang="el-GR" sz="2000" b="0" i="0" u="none" strike="noStrike" dirty="0">
                <a:effectLst/>
                <a:latin typeface="Garamond" panose="02020404030301010803" pitchFamily="18" charset="0"/>
                <a:hlinkClick r:id="rId5" tooltip="Ικόνιο">
                  <a:extLst>
                    <a:ext uri="{A12FA001-AC4F-418D-AE19-62706E023703}">
                      <ahyp:hlinkClr xmlns:ahyp="http://schemas.microsoft.com/office/drawing/2018/hyperlinkcolor" val="tx"/>
                    </a:ext>
                  </a:extLst>
                </a:hlinkClick>
              </a:rPr>
              <a:t>Ικόνιο</a:t>
            </a:r>
            <a:r>
              <a:rPr lang="el-GR" sz="2000" b="0" i="0" dirty="0">
                <a:effectLst/>
                <a:latin typeface="Garamond" panose="02020404030301010803" pitchFamily="18" charset="0"/>
              </a:rPr>
              <a:t>), β) το ιδίωμα των </a:t>
            </a:r>
            <a:r>
              <a:rPr lang="el-GR" sz="2000" b="0" i="1" u="none" strike="noStrike" dirty="0" err="1">
                <a:effectLst/>
                <a:latin typeface="Garamond" panose="02020404030301010803" pitchFamily="18" charset="0"/>
                <a:hlinkClick r:id="rId6" tooltip="Φάρασα">
                  <a:extLst>
                    <a:ext uri="{A12FA001-AC4F-418D-AE19-62706E023703}">
                      <ahyp:hlinkClr xmlns:ahyp="http://schemas.microsoft.com/office/drawing/2018/hyperlinkcolor" val="tx"/>
                    </a:ext>
                  </a:extLst>
                </a:hlinkClick>
              </a:rPr>
              <a:t>Φαράσων</a:t>
            </a:r>
            <a:r>
              <a:rPr lang="el-GR" sz="2000" b="0" i="0" dirty="0">
                <a:effectLst/>
                <a:latin typeface="Garamond" panose="02020404030301010803" pitchFamily="18" charset="0"/>
              </a:rPr>
              <a:t> (και άλλων έξι χωριών που βρίσκονταν στην ίδια κοιλάδα), και γ) το ιδίωμα της κυρίως </a:t>
            </a:r>
            <a:r>
              <a:rPr lang="el-GR" sz="2000" b="0" i="1" u="none" strike="noStrike" dirty="0">
                <a:effectLst/>
                <a:latin typeface="Garamond" panose="02020404030301010803" pitchFamily="18" charset="0"/>
                <a:hlinkClick r:id="rId7" tooltip="Καππαδοκία">
                  <a:extLst>
                    <a:ext uri="{A12FA001-AC4F-418D-AE19-62706E023703}">
                      <ahyp:hlinkClr xmlns:ahyp="http://schemas.microsoft.com/office/drawing/2018/hyperlinkcolor" val="tx"/>
                    </a:ext>
                  </a:extLst>
                </a:hlinkClick>
              </a:rPr>
              <a:t>Καππαδοκίας</a:t>
            </a:r>
            <a:r>
              <a:rPr lang="el-GR" sz="2000" b="0" i="0" dirty="0">
                <a:effectLst/>
                <a:latin typeface="Garamond" panose="02020404030301010803" pitchFamily="18" charset="0"/>
              </a:rPr>
              <a:t>. Οι πρόσφυγες από την περιοχή της </a:t>
            </a:r>
            <a:r>
              <a:rPr lang="el-GR" sz="2000" b="0" i="0" dirty="0" err="1">
                <a:effectLst/>
                <a:latin typeface="Garamond" panose="02020404030301010803" pitchFamily="18" charset="0"/>
              </a:rPr>
              <a:t>Σίλλης</a:t>
            </a:r>
            <a:r>
              <a:rPr lang="el-GR" sz="2000" b="0" i="0" dirty="0">
                <a:effectLst/>
                <a:latin typeface="Garamond" panose="02020404030301010803" pitchFamily="18" charset="0"/>
              </a:rPr>
              <a:t>, με την ανταλλαγή πληθυσμών εγκαταστάθηκαν κυρίως σε </a:t>
            </a:r>
            <a:r>
              <a:rPr lang="el-GR" sz="2000" b="0" i="0" u="none" strike="noStrike" dirty="0">
                <a:effectLst/>
                <a:latin typeface="Garamond" panose="02020404030301010803" pitchFamily="18" charset="0"/>
                <a:hlinkClick r:id="rId8" tooltip="Αττική">
                  <a:extLst>
                    <a:ext uri="{A12FA001-AC4F-418D-AE19-62706E023703}">
                      <ahyp:hlinkClr xmlns:ahyp="http://schemas.microsoft.com/office/drawing/2018/hyperlinkcolor" val="tx"/>
                    </a:ext>
                  </a:extLst>
                </a:hlinkClick>
              </a:rPr>
              <a:t>Αττική</a:t>
            </a:r>
            <a:r>
              <a:rPr lang="el-GR" sz="2000" b="0" i="0" dirty="0">
                <a:effectLst/>
                <a:latin typeface="Garamond" panose="02020404030301010803" pitchFamily="18" charset="0"/>
              </a:rPr>
              <a:t> και </a:t>
            </a:r>
            <a:r>
              <a:rPr lang="el-GR" sz="2000" b="0" i="0" u="none" strike="noStrike" dirty="0">
                <a:effectLst/>
                <a:latin typeface="Garamond" panose="02020404030301010803" pitchFamily="18" charset="0"/>
                <a:hlinkClick r:id="rId9" tooltip="Νομός Πέλλας">
                  <a:extLst>
                    <a:ext uri="{A12FA001-AC4F-418D-AE19-62706E023703}">
                      <ahyp:hlinkClr xmlns:ahyp="http://schemas.microsoft.com/office/drawing/2018/hyperlinkcolor" val="tx"/>
                    </a:ext>
                  </a:extLst>
                </a:hlinkClick>
              </a:rPr>
              <a:t>Πέλλα</a:t>
            </a:r>
            <a:r>
              <a:rPr lang="el-GR" sz="2000" b="0" i="0" dirty="0">
                <a:effectLst/>
                <a:latin typeface="Garamond" panose="02020404030301010803" pitchFamily="18" charset="0"/>
              </a:rPr>
              <a:t>, και δευτερευόντως σε </a:t>
            </a:r>
            <a:r>
              <a:rPr lang="el-GR" sz="2000" b="0" i="0" u="none" strike="noStrike" dirty="0">
                <a:effectLst/>
                <a:latin typeface="Garamond" panose="02020404030301010803" pitchFamily="18" charset="0"/>
                <a:hlinkClick r:id="rId10" tooltip="Νομός Δράμας">
                  <a:extLst>
                    <a:ext uri="{A12FA001-AC4F-418D-AE19-62706E023703}">
                      <ahyp:hlinkClr xmlns:ahyp="http://schemas.microsoft.com/office/drawing/2018/hyperlinkcolor" val="tx"/>
                    </a:ext>
                  </a:extLst>
                </a:hlinkClick>
              </a:rPr>
              <a:t>Δράμα</a:t>
            </a:r>
            <a:r>
              <a:rPr lang="el-GR" sz="2000" b="0" i="0" dirty="0">
                <a:effectLst/>
                <a:latin typeface="Garamond" panose="02020404030301010803" pitchFamily="18" charset="0"/>
              </a:rPr>
              <a:t>, </a:t>
            </a:r>
            <a:r>
              <a:rPr lang="el-GR" sz="2000" b="0" i="0" u="none" strike="noStrike" dirty="0">
                <a:effectLst/>
                <a:latin typeface="Garamond" panose="02020404030301010803" pitchFamily="18" charset="0"/>
                <a:hlinkClick r:id="rId11" tooltip="Νομός Κιλκίς">
                  <a:extLst>
                    <a:ext uri="{A12FA001-AC4F-418D-AE19-62706E023703}">
                      <ahyp:hlinkClr xmlns:ahyp="http://schemas.microsoft.com/office/drawing/2018/hyperlinkcolor" val="tx"/>
                    </a:ext>
                  </a:extLst>
                </a:hlinkClick>
              </a:rPr>
              <a:t>Κιλκίς</a:t>
            </a:r>
            <a:r>
              <a:rPr lang="el-GR" sz="2000" b="0" i="0" dirty="0">
                <a:effectLst/>
                <a:latin typeface="Garamond" panose="02020404030301010803" pitchFamily="18" charset="0"/>
              </a:rPr>
              <a:t>, </a:t>
            </a:r>
            <a:r>
              <a:rPr lang="el-GR" sz="2000" b="0" i="0" u="none" strike="noStrike" dirty="0">
                <a:effectLst/>
                <a:latin typeface="Garamond" panose="02020404030301010803" pitchFamily="18" charset="0"/>
                <a:hlinkClick r:id="rId12" tooltip="Νομός Καβάλας">
                  <a:extLst>
                    <a:ext uri="{A12FA001-AC4F-418D-AE19-62706E023703}">
                      <ahyp:hlinkClr xmlns:ahyp="http://schemas.microsoft.com/office/drawing/2018/hyperlinkcolor" val="tx"/>
                    </a:ext>
                  </a:extLst>
                </a:hlinkClick>
              </a:rPr>
              <a:t>Καβάλα</a:t>
            </a:r>
            <a:r>
              <a:rPr lang="el-GR" sz="2000" b="0" i="0" dirty="0">
                <a:effectLst/>
                <a:latin typeface="Garamond" panose="02020404030301010803" pitchFamily="18" charset="0"/>
              </a:rPr>
              <a:t> και </a:t>
            </a:r>
            <a:r>
              <a:rPr lang="el-GR" sz="2000" b="0" i="0" u="none" strike="noStrike" dirty="0">
                <a:effectLst/>
                <a:latin typeface="Garamond" panose="02020404030301010803" pitchFamily="18" charset="0"/>
                <a:hlinkClick r:id="rId13" tooltip="Νομός Κοζάνης">
                  <a:extLst>
                    <a:ext uri="{A12FA001-AC4F-418D-AE19-62706E023703}">
                      <ahyp:hlinkClr xmlns:ahyp="http://schemas.microsoft.com/office/drawing/2018/hyperlinkcolor" val="tx"/>
                    </a:ext>
                  </a:extLst>
                </a:hlinkClick>
              </a:rPr>
              <a:t>Κοζάνη</a:t>
            </a:r>
            <a:r>
              <a:rPr lang="el-GR" sz="2000" b="0" i="0" dirty="0">
                <a:effectLst/>
                <a:latin typeface="Garamond" panose="02020404030301010803" pitchFamily="18" charset="0"/>
              </a:rPr>
              <a:t>.</a:t>
            </a:r>
            <a:r>
              <a:rPr lang="el-GR" sz="2000" b="0" i="0" u="none" strike="noStrike" baseline="30000" dirty="0">
                <a:effectLst/>
                <a:latin typeface="Garamond" panose="02020404030301010803" pitchFamily="18" charset="0"/>
                <a:hlinkClick r:id="rId14">
                  <a:extLst>
                    <a:ext uri="{A12FA001-AC4F-418D-AE19-62706E023703}">
                      <ahyp:hlinkClr xmlns:ahyp="http://schemas.microsoft.com/office/drawing/2018/hyperlinkcolor" val="tx"/>
                    </a:ext>
                  </a:extLst>
                </a:hlinkClick>
              </a:rPr>
              <a:t>[1]</a:t>
            </a:r>
            <a:r>
              <a:rPr lang="el-GR" sz="2000" b="0" i="0" dirty="0">
                <a:effectLst/>
                <a:latin typeface="Garamond" panose="02020404030301010803" pitchFamily="18" charset="0"/>
              </a:rPr>
              <a:t> Η περιοχή της Καππαδοκίας αποτελούσε επί μακρόν ελληνόφωνο θύλακο περιστοιχισμένο από την τουρκική πλειονότητα, με αποτέλεσμα η επίδραση της </a:t>
            </a:r>
            <a:r>
              <a:rPr lang="el-GR" sz="2000" b="0" i="0" u="none" strike="noStrike" dirty="0">
                <a:effectLst/>
                <a:latin typeface="Garamond" panose="02020404030301010803" pitchFamily="18" charset="0"/>
                <a:hlinkClick r:id="rId15" tooltip="Τουρκική γλώσσα">
                  <a:extLst>
                    <a:ext uri="{A12FA001-AC4F-418D-AE19-62706E023703}">
                      <ahyp:hlinkClr xmlns:ahyp="http://schemas.microsoft.com/office/drawing/2018/hyperlinkcolor" val="tx"/>
                    </a:ext>
                  </a:extLst>
                </a:hlinkClick>
              </a:rPr>
              <a:t>Τουρκικής</a:t>
            </a:r>
            <a:r>
              <a:rPr lang="el-GR" sz="2000" b="0" i="0" dirty="0">
                <a:effectLst/>
                <a:latin typeface="Garamond" panose="02020404030301010803" pitchFamily="18" charset="0"/>
              </a:rPr>
              <a:t> να είναι εμφανής σε όλα τα επίπεδα, ενώ σε ορισμένα χωριά είχε παρατηρηθεί ακόμη και το φαινόμενο της </a:t>
            </a:r>
            <a:r>
              <a:rPr lang="el-GR" sz="2000" b="0" i="0" u="none" strike="noStrike" dirty="0">
                <a:effectLst/>
                <a:latin typeface="Garamond" panose="02020404030301010803" pitchFamily="18" charset="0"/>
                <a:hlinkClick r:id="rId16" tooltip="Γλωσσική μίξη (δεν έχει γραφτεί ακόμα)">
                  <a:extLst>
                    <a:ext uri="{A12FA001-AC4F-418D-AE19-62706E023703}">
                      <ahyp:hlinkClr xmlns:ahyp="http://schemas.microsoft.com/office/drawing/2018/hyperlinkcolor" val="tx"/>
                    </a:ext>
                  </a:extLst>
                </a:hlinkClick>
              </a:rPr>
              <a:t>γλωσσικής μίξης</a:t>
            </a:r>
            <a:r>
              <a:rPr lang="el-GR" sz="2000" b="0" i="0" dirty="0">
                <a:effectLst/>
                <a:latin typeface="Garamond" panose="02020404030301010803" pitchFamily="18" charset="0"/>
              </a:rPr>
              <a:t> (</a:t>
            </a:r>
            <a:r>
              <a:rPr lang="el-GR" sz="2000" b="0" i="0" u="none" strike="noStrike" dirty="0" err="1">
                <a:effectLst/>
                <a:latin typeface="Garamond" panose="02020404030301010803" pitchFamily="18" charset="0"/>
                <a:hlinkClick r:id="rId17" tooltip="Ουλαγάτς (δεν έχει γραφτεί ακόμα)">
                  <a:extLst>
                    <a:ext uri="{A12FA001-AC4F-418D-AE19-62706E023703}">
                      <ahyp:hlinkClr xmlns:ahyp="http://schemas.microsoft.com/office/drawing/2018/hyperlinkcolor" val="tx"/>
                    </a:ext>
                  </a:extLst>
                </a:hlinkClick>
              </a:rPr>
              <a:t>Ουλαγάτς</a:t>
            </a:r>
            <a:r>
              <a:rPr lang="el-GR" sz="2000" b="0" i="0" dirty="0">
                <a:effectLst/>
                <a:latin typeface="Garamond" panose="02020404030301010803" pitchFamily="18" charset="0"/>
              </a:rPr>
              <a:t>). Παρουσιάζει συγγένεια με την </a:t>
            </a:r>
            <a:r>
              <a:rPr lang="el-GR" sz="2000" b="0" i="0" u="none" strike="noStrike" dirty="0">
                <a:effectLst/>
                <a:latin typeface="Garamond" panose="02020404030301010803" pitchFamily="18" charset="0"/>
                <a:hlinkClick r:id="rId18" tooltip="Ποντιακή γλώσσα">
                  <a:extLst>
                    <a:ext uri="{A12FA001-AC4F-418D-AE19-62706E023703}">
                      <ahyp:hlinkClr xmlns:ahyp="http://schemas.microsoft.com/office/drawing/2018/hyperlinkcolor" val="tx"/>
                    </a:ext>
                  </a:extLst>
                </a:hlinkClick>
              </a:rPr>
              <a:t>Ποντιακή</a:t>
            </a:r>
            <a:r>
              <a:rPr lang="el-GR" sz="2000" b="0" i="0" dirty="0">
                <a:effectLst/>
                <a:latin typeface="Garamond" panose="02020404030301010803" pitchFamily="18" charset="0"/>
              </a:rPr>
              <a:t> διάλεκτο και θεωρείται ότι μαζί με αυτήν αποκόπηκε από τον υπόλοιπο ελληνόφωνο κορμό κατά τον </a:t>
            </a:r>
            <a:r>
              <a:rPr lang="el-GR" sz="2000" b="0" i="0" u="none" strike="noStrike" dirty="0">
                <a:effectLst/>
                <a:latin typeface="Garamond" panose="02020404030301010803" pitchFamily="18" charset="0"/>
                <a:hlinkClick r:id="rId19" tooltip="11ος αιώνας">
                  <a:extLst>
                    <a:ext uri="{A12FA001-AC4F-418D-AE19-62706E023703}">
                      <ahyp:hlinkClr xmlns:ahyp="http://schemas.microsoft.com/office/drawing/2018/hyperlinkcolor" val="tx"/>
                    </a:ext>
                  </a:extLst>
                </a:hlinkClick>
              </a:rPr>
              <a:t>11ο αι.</a:t>
            </a:r>
            <a:r>
              <a:rPr lang="el-GR" sz="2000" b="0" i="0" dirty="0">
                <a:effectLst/>
                <a:latin typeface="Garamond" panose="02020404030301010803" pitchFamily="18" charset="0"/>
              </a:rPr>
              <a:t> εξαιτίας των επιδρομών των </a:t>
            </a:r>
            <a:r>
              <a:rPr lang="el-GR" sz="2000" b="0" i="0" u="none" strike="noStrike" dirty="0">
                <a:effectLst/>
                <a:latin typeface="Garamond" panose="02020404030301010803" pitchFamily="18" charset="0"/>
                <a:hlinkClick r:id="rId20" tooltip="Σελτζούκοι Τούρκοι">
                  <a:extLst>
                    <a:ext uri="{A12FA001-AC4F-418D-AE19-62706E023703}">
                      <ahyp:hlinkClr xmlns:ahyp="http://schemas.microsoft.com/office/drawing/2018/hyperlinkcolor" val="tx"/>
                    </a:ext>
                  </a:extLst>
                </a:hlinkClick>
              </a:rPr>
              <a:t>Σελτζούκων Τούρκων</a:t>
            </a:r>
            <a:r>
              <a:rPr lang="el-GR" sz="2000" b="0" i="0" dirty="0">
                <a:effectLst/>
                <a:latin typeface="Garamond" panose="02020404030301010803" pitchFamily="18" charset="0"/>
              </a:rPr>
              <a:t>.</a:t>
            </a:r>
          </a:p>
          <a:p>
            <a:pPr algn="just"/>
            <a:r>
              <a:rPr lang="el-GR" sz="2000" b="0" i="0" dirty="0">
                <a:effectLst/>
                <a:latin typeface="Garamond" panose="02020404030301010803" pitchFamily="18" charset="0"/>
              </a:rPr>
              <a:t>Επειδή η διάλεκτος έχει πλέον σβήσει από την περιοχή της Καππαδοκίας, όλες οι μαρτυρίες για αυτήν προέρχονται από γραπτές πηγές και από μελετητές οι οποίοι ταξίδεψαν στην περιοχή πριν από την ανταλλαγή πληθυσμών (με κορυφαίο τον Άγγλο </a:t>
            </a:r>
            <a:r>
              <a:rPr lang="el-GR" sz="2000" b="0" i="0" dirty="0" err="1">
                <a:effectLst/>
                <a:latin typeface="Garamond" panose="02020404030301010803" pitchFamily="18" charset="0"/>
              </a:rPr>
              <a:t>Richard</a:t>
            </a:r>
            <a:r>
              <a:rPr lang="el-GR" sz="2000" b="0" i="0" dirty="0">
                <a:effectLst/>
                <a:latin typeface="Garamond" panose="02020404030301010803" pitchFamily="18" charset="0"/>
              </a:rPr>
              <a:t> M. </a:t>
            </a:r>
            <a:r>
              <a:rPr lang="el-GR" sz="2000" b="0" i="0" dirty="0" err="1">
                <a:effectLst/>
                <a:latin typeface="Garamond" panose="02020404030301010803" pitchFamily="18" charset="0"/>
              </a:rPr>
              <a:t>Dawkins</a:t>
            </a:r>
            <a:r>
              <a:rPr lang="el-GR" sz="2000" b="0" i="0" dirty="0">
                <a:effectLst/>
                <a:latin typeface="Garamond" panose="02020404030301010803" pitchFamily="18" charset="0"/>
              </a:rPr>
              <a:t>, 1916) ή συνομίλησαν αργότερα με πρόσφυγες από την Καππαδοκία (Αναστασιάδης, Ανδριώτης, </a:t>
            </a:r>
            <a:r>
              <a:rPr lang="el-GR" sz="2000" b="0" i="0" dirty="0" err="1">
                <a:effectLst/>
                <a:latin typeface="Garamond" panose="02020404030301010803" pitchFamily="18" charset="0"/>
              </a:rPr>
              <a:t>Κεσίσογλου</a:t>
            </a:r>
            <a:r>
              <a:rPr lang="el-GR" sz="2000" b="0" i="0" dirty="0">
                <a:effectLst/>
                <a:latin typeface="Garamond" panose="02020404030301010803" pitchFamily="18" charset="0"/>
              </a:rPr>
              <a:t>, Κωστάκης κ.ά.). Εντελώς πρόσφατα (σε επιστημονικά συνέδρια του 2004 και 2005) οι γλωσσολόγοι </a:t>
            </a:r>
            <a:r>
              <a:rPr lang="el-GR" sz="2000" b="0" i="0" dirty="0" err="1">
                <a:effectLst/>
                <a:latin typeface="Garamond" panose="02020404030301010803" pitchFamily="18" charset="0"/>
              </a:rPr>
              <a:t>Mark</a:t>
            </a:r>
            <a:r>
              <a:rPr lang="el-GR" sz="2000" b="0" i="0" dirty="0">
                <a:effectLst/>
                <a:latin typeface="Garamond" panose="02020404030301010803" pitchFamily="18" charset="0"/>
              </a:rPr>
              <a:t> </a:t>
            </a:r>
            <a:r>
              <a:rPr lang="el-GR" sz="2000" b="0" i="0" dirty="0" err="1">
                <a:effectLst/>
                <a:latin typeface="Garamond" panose="02020404030301010803" pitchFamily="18" charset="0"/>
              </a:rPr>
              <a:t>Janse</a:t>
            </a:r>
            <a:r>
              <a:rPr lang="el-GR" sz="2000" b="0" i="0" dirty="0">
                <a:effectLst/>
                <a:latin typeface="Garamond" panose="02020404030301010803" pitchFamily="18" charset="0"/>
              </a:rPr>
              <a:t> και Δημήτρης </a:t>
            </a:r>
            <a:r>
              <a:rPr lang="el-GR" sz="2000" b="0" i="0" dirty="0" err="1">
                <a:effectLst/>
                <a:latin typeface="Garamond" panose="02020404030301010803" pitchFamily="18" charset="0"/>
              </a:rPr>
              <a:t>Παπαζαχαρίου</a:t>
            </a:r>
            <a:r>
              <a:rPr lang="el-GR" sz="2000" b="0" i="0" dirty="0">
                <a:effectLst/>
                <a:latin typeface="Garamond" panose="02020404030301010803" pitchFamily="18" charset="0"/>
              </a:rPr>
              <a:t> (Πανεπιστήμιο Πατρών) υποστήριξαν ότι ανακάλυψαν </a:t>
            </a:r>
            <a:r>
              <a:rPr lang="el-GR" sz="2000" b="0" i="0" dirty="0" err="1">
                <a:effectLst/>
                <a:latin typeface="Garamond" panose="02020404030301010803" pitchFamily="18" charset="0"/>
              </a:rPr>
              <a:t>μεσηλίκους</a:t>
            </a:r>
            <a:r>
              <a:rPr lang="el-GR" sz="2000" b="0" i="0" dirty="0">
                <a:effectLst/>
                <a:latin typeface="Garamond" panose="02020404030301010803" pitchFamily="18" charset="0"/>
              </a:rPr>
              <a:t> ομιλητές της Καππαδοκικής στα </a:t>
            </a:r>
            <a:r>
              <a:rPr lang="el-GR" sz="2000" b="0" i="0" u="none" strike="noStrike" dirty="0">
                <a:effectLst/>
                <a:latin typeface="Garamond" panose="02020404030301010803" pitchFamily="18" charset="0"/>
                <a:hlinkClick r:id="rId21" tooltip="Σήμαντρα Χαλκιδικής">
                  <a:extLst>
                    <a:ext uri="{A12FA001-AC4F-418D-AE19-62706E023703}">
                      <ahyp:hlinkClr xmlns:ahyp="http://schemas.microsoft.com/office/drawing/2018/hyperlinkcolor" val="tx"/>
                    </a:ext>
                  </a:extLst>
                </a:hlinkClick>
              </a:rPr>
              <a:t>Σήμαντρα</a:t>
            </a:r>
            <a:r>
              <a:rPr lang="el-GR" sz="2000" b="0" i="0" dirty="0">
                <a:effectLst/>
                <a:latin typeface="Garamond" panose="02020404030301010803" pitchFamily="18" charset="0"/>
              </a:rPr>
              <a:t> της Μακεδονίας και στη </a:t>
            </a:r>
            <a:r>
              <a:rPr lang="el-GR" sz="2000" b="0" i="0" u="none" strike="noStrike" dirty="0">
                <a:effectLst/>
                <a:latin typeface="Garamond" panose="02020404030301010803" pitchFamily="18" charset="0"/>
                <a:hlinkClick r:id="rId22" tooltip="Θεσσαλία">
                  <a:extLst>
                    <a:ext uri="{A12FA001-AC4F-418D-AE19-62706E023703}">
                      <ahyp:hlinkClr xmlns:ahyp="http://schemas.microsoft.com/office/drawing/2018/hyperlinkcolor" val="tx"/>
                    </a:ext>
                  </a:extLst>
                </a:hlinkClick>
              </a:rPr>
              <a:t>Θεσσαλία</a:t>
            </a:r>
            <a:r>
              <a:rPr lang="el-GR" sz="2000" b="0" i="0" dirty="0">
                <a:effectLst/>
                <a:latin typeface="Garamond" panose="02020404030301010803" pitchFamily="18" charset="0"/>
              </a:rPr>
              <a:t>, οι οποίοι είχαν ακόμη ευχερή γνώση της γλώσσας. Οι μαρτυρίες αυτών των ιθαγενών ομιλητών και η επεξεργασία των δεδομένων με βάση νεότερες γλωσσικές θεωρίες αναμένεται να οδηγήσουν στην από πολλού αναμενόμενη </a:t>
            </a:r>
            <a:r>
              <a:rPr lang="el-GR" sz="2000" b="0" i="0" u="none" strike="noStrike" dirty="0">
                <a:effectLst/>
                <a:latin typeface="Garamond" panose="02020404030301010803" pitchFamily="18" charset="0"/>
                <a:hlinkClick r:id="rId23" tooltip="Γραμματική">
                  <a:extLst>
                    <a:ext uri="{A12FA001-AC4F-418D-AE19-62706E023703}">
                      <ahyp:hlinkClr xmlns:ahyp="http://schemas.microsoft.com/office/drawing/2018/hyperlinkcolor" val="tx"/>
                    </a:ext>
                  </a:extLst>
                </a:hlinkClick>
              </a:rPr>
              <a:t>γραμματική</a:t>
            </a:r>
            <a:r>
              <a:rPr lang="el-GR" sz="2000" b="0" i="0" dirty="0">
                <a:effectLst/>
                <a:latin typeface="Garamond" panose="02020404030301010803" pitchFamily="18" charset="0"/>
              </a:rPr>
              <a:t> της Καππαδοκικής διαλέκτου.</a:t>
            </a:r>
          </a:p>
        </p:txBody>
      </p:sp>
    </p:spTree>
    <p:extLst>
      <p:ext uri="{BB962C8B-B14F-4D97-AF65-F5344CB8AC3E}">
        <p14:creationId xmlns:p14="http://schemas.microsoft.com/office/powerpoint/2010/main" val="1756658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08AAE70-A661-4B67-8B64-BA6EB46D65D0}"/>
              </a:ext>
            </a:extLst>
          </p:cNvPr>
          <p:cNvPicPr>
            <a:picLocks noChangeAspect="1"/>
          </p:cNvPicPr>
          <p:nvPr/>
        </p:nvPicPr>
        <p:blipFill>
          <a:blip r:embed="rId2"/>
          <a:stretch>
            <a:fillRect/>
          </a:stretch>
        </p:blipFill>
        <p:spPr>
          <a:xfrm>
            <a:off x="3456495" y="0"/>
            <a:ext cx="5279010" cy="6858000"/>
          </a:xfrm>
          <a:prstGeom prst="rect">
            <a:avLst/>
          </a:prstGeom>
        </p:spPr>
      </p:pic>
    </p:spTree>
    <p:extLst>
      <p:ext uri="{BB962C8B-B14F-4D97-AF65-F5344CB8AC3E}">
        <p14:creationId xmlns:p14="http://schemas.microsoft.com/office/powerpoint/2010/main" val="593553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96BAF8C4-0556-414C-B638-9238175EA1DD}"/>
              </a:ext>
            </a:extLst>
          </p:cNvPr>
          <p:cNvPicPr>
            <a:picLocks noChangeAspect="1"/>
          </p:cNvPicPr>
          <p:nvPr/>
        </p:nvPicPr>
        <p:blipFill>
          <a:blip r:embed="rId2"/>
          <a:stretch>
            <a:fillRect/>
          </a:stretch>
        </p:blipFill>
        <p:spPr>
          <a:xfrm>
            <a:off x="2107660" y="441595"/>
            <a:ext cx="7658910" cy="5736790"/>
          </a:xfrm>
          <a:prstGeom prst="rect">
            <a:avLst/>
          </a:prstGeom>
        </p:spPr>
      </p:pic>
    </p:spTree>
    <p:extLst>
      <p:ext uri="{BB962C8B-B14F-4D97-AF65-F5344CB8AC3E}">
        <p14:creationId xmlns:p14="http://schemas.microsoft.com/office/powerpoint/2010/main" val="589911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53FB5F-D18A-45EB-B930-2C66B0C392EB}"/>
              </a:ext>
            </a:extLst>
          </p:cNvPr>
          <p:cNvSpPr>
            <a:spLocks noGrp="1"/>
          </p:cNvSpPr>
          <p:nvPr>
            <p:ph type="title"/>
          </p:nvPr>
        </p:nvSpPr>
        <p:spPr/>
        <p:txBody>
          <a:bodyPr/>
          <a:lstStyle/>
          <a:p>
            <a:endParaRPr lang="el-GR"/>
          </a:p>
        </p:txBody>
      </p:sp>
      <p:pic>
        <p:nvPicPr>
          <p:cNvPr id="4" name="Ηλεκτρονικά πολυμέσα 3" title="Franco Corliano Encardia Άντρα μου πάει">
            <a:hlinkClick r:id="" action="ppaction://media"/>
            <a:extLst>
              <a:ext uri="{FF2B5EF4-FFF2-40B4-BE49-F238E27FC236}">
                <a16:creationId xmlns:a16="http://schemas.microsoft.com/office/drawing/2014/main" id="{0347250D-5443-4F1C-B40F-0A1EC50C41CC}"/>
              </a:ext>
            </a:extLst>
          </p:cNvPr>
          <p:cNvPicPr>
            <a:picLocks noGrp="1" noRot="1" noChangeAspect="1"/>
          </p:cNvPicPr>
          <p:nvPr>
            <p:ph idx="1"/>
            <a:videoFile r:link="rId1"/>
          </p:nvPr>
        </p:nvPicPr>
        <p:blipFill>
          <a:blip r:embed="rId3"/>
          <a:stretch>
            <a:fillRect/>
          </a:stretch>
        </p:blipFill>
        <p:spPr>
          <a:xfrm>
            <a:off x="220452" y="194824"/>
            <a:ext cx="11614535" cy="6562657"/>
          </a:xfrm>
          <a:prstGeom prst="rect">
            <a:avLst/>
          </a:prstGeom>
        </p:spPr>
      </p:pic>
    </p:spTree>
    <p:extLst>
      <p:ext uri="{BB962C8B-B14F-4D97-AF65-F5344CB8AC3E}">
        <p14:creationId xmlns:p14="http://schemas.microsoft.com/office/powerpoint/2010/main" val="423471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A410F54-D5A5-475A-BDA8-9E29E41F94B8}"/>
              </a:ext>
            </a:extLst>
          </p:cNvPr>
          <p:cNvPicPr>
            <a:picLocks noChangeAspect="1"/>
          </p:cNvPicPr>
          <p:nvPr/>
        </p:nvPicPr>
        <p:blipFill>
          <a:blip r:embed="rId3"/>
          <a:stretch>
            <a:fillRect/>
          </a:stretch>
        </p:blipFill>
        <p:spPr>
          <a:xfrm>
            <a:off x="52387" y="409575"/>
            <a:ext cx="12087225" cy="6038850"/>
          </a:xfrm>
          <a:prstGeom prst="rect">
            <a:avLst/>
          </a:prstGeom>
        </p:spPr>
      </p:pic>
    </p:spTree>
    <p:extLst>
      <p:ext uri="{BB962C8B-B14F-4D97-AF65-F5344CB8AC3E}">
        <p14:creationId xmlns:p14="http://schemas.microsoft.com/office/powerpoint/2010/main" val="2552101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Ηλεκτρονικά πολυμέσα 1" title="Ο ΤΣΑΚΩΝΙΚΟΣ ΧΟΡΟΣ">
            <a:hlinkClick r:id="" action="ppaction://media"/>
            <a:extLst>
              <a:ext uri="{FF2B5EF4-FFF2-40B4-BE49-F238E27FC236}">
                <a16:creationId xmlns:a16="http://schemas.microsoft.com/office/drawing/2014/main" id="{D7608C14-A258-48A8-92BF-A086F79DC707}"/>
              </a:ext>
            </a:extLst>
          </p:cNvPr>
          <p:cNvPicPr>
            <a:picLocks noRot="1" noChangeAspect="1"/>
          </p:cNvPicPr>
          <p:nvPr>
            <a:videoFile r:link="rId1"/>
          </p:nvPr>
        </p:nvPicPr>
        <p:blipFill>
          <a:blip r:embed="rId3"/>
          <a:stretch>
            <a:fillRect/>
          </a:stretch>
        </p:blipFill>
        <p:spPr>
          <a:xfrm>
            <a:off x="1582366" y="43774"/>
            <a:ext cx="8988357" cy="6741268"/>
          </a:xfrm>
          <a:prstGeom prst="rect">
            <a:avLst/>
          </a:prstGeom>
        </p:spPr>
      </p:pic>
    </p:spTree>
    <p:extLst>
      <p:ext uri="{BB962C8B-B14F-4D97-AF65-F5344CB8AC3E}">
        <p14:creationId xmlns:p14="http://schemas.microsoft.com/office/powerpoint/2010/main" val="184520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9BD5EF2-9432-43D3-9CB3-635694286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706" y="65637"/>
            <a:ext cx="7075251" cy="6659580"/>
          </a:xfrm>
          <a:prstGeom prst="rect">
            <a:avLst/>
          </a:prstGeom>
        </p:spPr>
      </p:pic>
    </p:spTree>
    <p:extLst>
      <p:ext uri="{BB962C8B-B14F-4D97-AF65-F5344CB8AC3E}">
        <p14:creationId xmlns:p14="http://schemas.microsoft.com/office/powerpoint/2010/main" val="3141195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9CD80DC-343D-475A-A2CC-CC97D41888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0" y="381000"/>
            <a:ext cx="10414000" cy="6096000"/>
          </a:xfrm>
          <a:prstGeom prst="rect">
            <a:avLst/>
          </a:prstGeom>
        </p:spPr>
      </p:pic>
    </p:spTree>
    <p:extLst>
      <p:ext uri="{BB962C8B-B14F-4D97-AF65-F5344CB8AC3E}">
        <p14:creationId xmlns:p14="http://schemas.microsoft.com/office/powerpoint/2010/main" val="3720553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810446C-0840-4458-94D6-F4B12A115366}"/>
              </a:ext>
            </a:extLst>
          </p:cNvPr>
          <p:cNvPicPr>
            <a:picLocks noChangeAspect="1"/>
          </p:cNvPicPr>
          <p:nvPr/>
        </p:nvPicPr>
        <p:blipFill>
          <a:blip r:embed="rId2"/>
          <a:stretch>
            <a:fillRect/>
          </a:stretch>
        </p:blipFill>
        <p:spPr>
          <a:xfrm>
            <a:off x="5172075" y="2195512"/>
            <a:ext cx="1847850" cy="2466975"/>
          </a:xfrm>
          <a:prstGeom prst="rect">
            <a:avLst/>
          </a:prstGeom>
        </p:spPr>
      </p:pic>
      <p:pic>
        <p:nvPicPr>
          <p:cNvPr id="4" name="Εικόνα 3">
            <a:extLst>
              <a:ext uri="{FF2B5EF4-FFF2-40B4-BE49-F238E27FC236}">
                <a16:creationId xmlns:a16="http://schemas.microsoft.com/office/drawing/2014/main" id="{EE0931B7-C535-4D71-A0F3-3B3272CBB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2749" y="87030"/>
            <a:ext cx="5001256" cy="6676935"/>
          </a:xfrm>
          <a:prstGeom prst="rect">
            <a:avLst/>
          </a:prstGeom>
        </p:spPr>
      </p:pic>
    </p:spTree>
    <p:extLst>
      <p:ext uri="{BB962C8B-B14F-4D97-AF65-F5344CB8AC3E}">
        <p14:creationId xmlns:p14="http://schemas.microsoft.com/office/powerpoint/2010/main" val="1779151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E577EA7-34BE-40F5-88EB-BD674FC079C1}"/>
              </a:ext>
            </a:extLst>
          </p:cNvPr>
          <p:cNvPicPr>
            <a:picLocks noChangeAspect="1"/>
          </p:cNvPicPr>
          <p:nvPr/>
        </p:nvPicPr>
        <p:blipFill>
          <a:blip r:embed="rId2"/>
          <a:stretch>
            <a:fillRect/>
          </a:stretch>
        </p:blipFill>
        <p:spPr>
          <a:xfrm>
            <a:off x="76226" y="1712069"/>
            <a:ext cx="12050918" cy="3437106"/>
          </a:xfrm>
          <a:prstGeom prst="rect">
            <a:avLst/>
          </a:prstGeom>
        </p:spPr>
      </p:pic>
    </p:spTree>
    <p:extLst>
      <p:ext uri="{BB962C8B-B14F-4D97-AF65-F5344CB8AC3E}">
        <p14:creationId xmlns:p14="http://schemas.microsoft.com/office/powerpoint/2010/main" val="130261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Ηλεκτρονικά πολυμέσα 1" title="Alkinoos Ioannidis - encardia: kalinifta">
            <a:hlinkClick r:id="" action="ppaction://media"/>
            <a:extLst>
              <a:ext uri="{FF2B5EF4-FFF2-40B4-BE49-F238E27FC236}">
                <a16:creationId xmlns:a16="http://schemas.microsoft.com/office/drawing/2014/main" id="{0B389893-08B1-4642-9DD0-0978B952F2B7}"/>
              </a:ext>
            </a:extLst>
          </p:cNvPr>
          <p:cNvPicPr>
            <a:picLocks noRot="1" noChangeAspect="1"/>
          </p:cNvPicPr>
          <p:nvPr>
            <a:videoFile r:link="rId1"/>
          </p:nvPr>
        </p:nvPicPr>
        <p:blipFill>
          <a:blip r:embed="rId3"/>
          <a:stretch>
            <a:fillRect/>
          </a:stretch>
        </p:blipFill>
        <p:spPr>
          <a:xfrm>
            <a:off x="1776919" y="189689"/>
            <a:ext cx="8575473" cy="6431605"/>
          </a:xfrm>
          <a:prstGeom prst="rect">
            <a:avLst/>
          </a:prstGeom>
        </p:spPr>
      </p:pic>
    </p:spTree>
    <p:extLst>
      <p:ext uri="{BB962C8B-B14F-4D97-AF65-F5344CB8AC3E}">
        <p14:creationId xmlns:p14="http://schemas.microsoft.com/office/powerpoint/2010/main" val="186293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Ηλεκτρονικά πολυμέσα 1" title="Il Volo - CALINITTA - Notte della Taranta 2021">
            <a:hlinkClick r:id="" action="ppaction://media"/>
            <a:extLst>
              <a:ext uri="{FF2B5EF4-FFF2-40B4-BE49-F238E27FC236}">
                <a16:creationId xmlns:a16="http://schemas.microsoft.com/office/drawing/2014/main" id="{AE431963-DC04-4AE2-A321-3EC5D26D2CB6}"/>
              </a:ext>
            </a:extLst>
          </p:cNvPr>
          <p:cNvPicPr>
            <a:picLocks noRot="1" noChangeAspect="1"/>
          </p:cNvPicPr>
          <p:nvPr>
            <a:videoFile r:link="rId1"/>
          </p:nvPr>
        </p:nvPicPr>
        <p:blipFill>
          <a:blip r:embed="rId3"/>
          <a:stretch>
            <a:fillRect/>
          </a:stretch>
        </p:blipFill>
        <p:spPr>
          <a:xfrm>
            <a:off x="474617" y="252919"/>
            <a:ext cx="11412583" cy="6448109"/>
          </a:xfrm>
          <a:prstGeom prst="rect">
            <a:avLst/>
          </a:prstGeom>
        </p:spPr>
      </p:pic>
    </p:spTree>
    <p:extLst>
      <p:ext uri="{BB962C8B-B14F-4D97-AF65-F5344CB8AC3E}">
        <p14:creationId xmlns:p14="http://schemas.microsoft.com/office/powerpoint/2010/main" val="284111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F6E43D-D7A7-4E0E-A98F-29CBBFD93368}"/>
              </a:ext>
            </a:extLst>
          </p:cNvPr>
          <p:cNvSpPr txBox="1"/>
          <p:nvPr/>
        </p:nvSpPr>
        <p:spPr>
          <a:xfrm>
            <a:off x="1206231" y="907915"/>
            <a:ext cx="10265922" cy="4401205"/>
          </a:xfrm>
          <a:prstGeom prst="rect">
            <a:avLst/>
          </a:prstGeom>
          <a:noFill/>
        </p:spPr>
        <p:txBody>
          <a:bodyPr wrap="square">
            <a:spAutoFit/>
          </a:bodyPr>
          <a:lstStyle/>
          <a:p>
            <a:pPr algn="just"/>
            <a:r>
              <a:rPr lang="el-GR" sz="2800" dirty="0">
                <a:latin typeface="Garamond" panose="02020404030301010803" pitchFamily="18" charset="0"/>
              </a:rPr>
              <a:t>«Είμαστε οι μόνοι σ’ ολόκληρη την Ευρώπη που έχουμε το προνόμιο να λέμε τον ουρανό “ουρανό” και τη θάλασσα “θάλασσα” όπως την έλεγαν ο Όμηρος και ο Πλάτωνας πριν δυόμισι χιλιάδες χρόνια. Δεν είναι λίγο αυτό. Η γλώσσα δεν είναι μόνον ένα μέσον επικοινωνίας. Κουβαλάει την ψυχή του λαού μας κι όλη του την ιστορία και όλη του την ευγένεια. Χαίρομαι κι αυτή τη στιγμή που σας μιλάω σ’ αυτή τη γλώσσα και σας χαιρετώ, σας αποχαιρετώ μάλλον, αφού η στιγμή έφτασε να φύγω».</a:t>
            </a:r>
          </a:p>
          <a:p>
            <a:pPr algn="just"/>
            <a:endParaRPr lang="el-GR" sz="2800" dirty="0">
              <a:latin typeface="Garamond" panose="02020404030301010803" pitchFamily="18" charset="0"/>
            </a:endParaRPr>
          </a:p>
          <a:p>
            <a:pPr algn="just"/>
            <a:r>
              <a:rPr lang="el-GR" sz="2800" dirty="0">
                <a:latin typeface="Garamond" panose="02020404030301010803" pitchFamily="18" charset="0"/>
              </a:rPr>
              <a:t>(απόσπασμα από την ομιλία του Οδυσσέα Ελύτη μετά την απονομή του Νόμπελ Λογοτεχνίας στη Στοκχόλμη, 1979)</a:t>
            </a:r>
          </a:p>
        </p:txBody>
      </p:sp>
    </p:spTree>
    <p:extLst>
      <p:ext uri="{BB962C8B-B14F-4D97-AF65-F5344CB8AC3E}">
        <p14:creationId xmlns:p14="http://schemas.microsoft.com/office/powerpoint/2010/main" val="3621935176"/>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1193</Words>
  <Application>Microsoft Office PowerPoint</Application>
  <PresentationFormat>Ευρεία οθόνη</PresentationFormat>
  <Paragraphs>26</Paragraphs>
  <Slides>21</Slides>
  <Notes>2</Notes>
  <HiddenSlides>0</HiddenSlides>
  <MMClips>6</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21</vt:i4>
      </vt:variant>
    </vt:vector>
  </HeadingPairs>
  <TitlesOfParts>
    <vt:vector size="28" baseType="lpstr">
      <vt:lpstr>Arial</vt:lpstr>
      <vt:lpstr>Calibri</vt:lpstr>
      <vt:lpstr>Calibri Light</vt:lpstr>
      <vt:lpstr>Garamond</vt:lpstr>
      <vt:lpstr>Georgia</vt:lpstr>
      <vt:lpstr>Linux Libertine</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ευρυδικη μητρογιαννοπουλου</dc:creator>
  <cp:lastModifiedBy>ευρυδικη μητρογιαννοπουλου</cp:lastModifiedBy>
  <cp:revision>2</cp:revision>
  <dcterms:created xsi:type="dcterms:W3CDTF">2021-10-10T20:54:28Z</dcterms:created>
  <dcterms:modified xsi:type="dcterms:W3CDTF">2021-10-10T22:45:40Z</dcterms:modified>
</cp:coreProperties>
</file>