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2" r:id="rId3"/>
    <p:sldId id="261" r:id="rId4"/>
    <p:sldId id="259" r:id="rId5"/>
    <p:sldId id="279" r:id="rId6"/>
    <p:sldId id="263" r:id="rId7"/>
    <p:sldId id="256" r:id="rId8"/>
    <p:sldId id="264" r:id="rId9"/>
    <p:sldId id="268" r:id="rId10"/>
    <p:sldId id="270" r:id="rId11"/>
    <p:sldId id="277" r:id="rId12"/>
    <p:sldId id="281" r:id="rId13"/>
    <p:sldId id="257" r:id="rId14"/>
    <p:sldId id="285" r:id="rId15"/>
    <p:sldId id="284" r:id="rId16"/>
    <p:sldId id="272" r:id="rId17"/>
    <p:sldId id="280" r:id="rId18"/>
    <p:sldId id="271" r:id="rId19"/>
    <p:sldId id="258" r:id="rId20"/>
    <p:sldId id="275" r:id="rId21"/>
    <p:sldId id="276" r:id="rId22"/>
    <p:sldId id="282" r:id="rId23"/>
    <p:sldId id="283" r:id="rId2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7"/>
    <a:srgbClr val="C4E59F"/>
    <a:srgbClr val="FFFFD1"/>
    <a:srgbClr val="FDF2D7"/>
    <a:srgbClr val="AFEAFF"/>
    <a:srgbClr val="EDDB6F"/>
    <a:srgbClr val="0B29C1"/>
    <a:srgbClr val="3E5CF4"/>
    <a:srgbClr val="224DAC"/>
    <a:srgbClr val="268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Ορθογώνιο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Ορθογώνιο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Ορθογώνιο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Ορθογώνιο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Ορθογώνιο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Στρογγυλεμένο ορθογώνιο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Στρογγυλεμένο ορθογώνιο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Ορθογώνιο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Ορθογώνιο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Ορθογώνιο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Ορθογώνιο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Τίτλος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9" name="Υπότιτλος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Στυλ κύριου υπότιτλου</a:t>
            </a:r>
            <a:endParaRPr kumimoji="0" lang="en-US"/>
          </a:p>
        </p:txBody>
      </p:sp>
      <p:sp>
        <p:nvSpPr>
          <p:cNvPr id="28" name="Θέση ημερομηνίας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F2853615-BFDE-46DE-814C-47EC6EF6D371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17" name="Θέση υποσέλιδου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29" name="Θέση αριθμού διαφάνειας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6" name="Θέση ημερομηνίας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2853615-BFDE-46DE-814C-47EC6EF6D371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27" name="Θέση αριθμού διαφάνειας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8" name="Θέση υποσέλιδου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F2853615-BFDE-46DE-814C-47EC6EF6D371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Ορθογώνιο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Ορθογώνιο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Ορθογώνιο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Ορθογώνιο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Ορθογώνιο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Στρογγυλεμένο ορθογώνιο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Στρογγυλεμένο ορθογώνιο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Ορθογώνιο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Ορθογώνιο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Ορθογώνιο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Ορθογώνιο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Ορθογώνιο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Ορθογώνιο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Θέση τίτλου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13" name="Θέση κειμένου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Θέση ημερομηνίας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2853615-BFDE-46DE-814C-47EC6EF6D371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Θέση αριθμού διαφάνειας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ma-assn.org/" TargetMode="External"/><Relationship Id="rId5" Type="http://schemas.openxmlformats.org/officeDocument/2006/relationships/hyperlink" Target="https://www.acsm.org/" TargetMode="Externa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ebooks.edu.gr/ebooks/v/html/8547/2252/Fysiki-Agogi_A-B-G-Gymnasiou_html-empl/index3.html" TargetMode="External"/><Relationship Id="rId13" Type="http://schemas.openxmlformats.org/officeDocument/2006/relationships/hyperlink" Target="https://onlinelibrary.wiley.com/doi/10.1111/obr.13239" TargetMode="External"/><Relationship Id="rId18" Type="http://schemas.openxmlformats.org/officeDocument/2006/relationships/hyperlink" Target="https://www.ncbi.nlm.nih.gov/pmc/articles/PMC7387807/" TargetMode="External"/><Relationship Id="rId3" Type="http://schemas.openxmlformats.org/officeDocument/2006/relationships/hyperlink" Target="https://www.acsm.org/" TargetMode="External"/><Relationship Id="rId7" Type="http://schemas.openxmlformats.org/officeDocument/2006/relationships/hyperlink" Target="https://exerciseismedicine.gr/" TargetMode="External"/><Relationship Id="rId12" Type="http://schemas.openxmlformats.org/officeDocument/2006/relationships/hyperlink" Target="https://bmcmedicine.biomedcentral.com/articles/10.1186/1741-7015-10-167" TargetMode="External"/><Relationship Id="rId17" Type="http://schemas.openxmlformats.org/officeDocument/2006/relationships/hyperlink" Target="https://www.frontiersin.org/articles/10.3389/fimmu.2022.842568/full" TargetMode="External"/><Relationship Id="rId2" Type="http://schemas.openxmlformats.org/officeDocument/2006/relationships/hyperlink" Target="https://www.exerciseismedicine.org/" TargetMode="External"/><Relationship Id="rId16" Type="http://schemas.openxmlformats.org/officeDocument/2006/relationships/hyperlink" Target="https://link.springer.com/article/10.1007/s40279-021-01466-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apem.gr/index.php" TargetMode="External"/><Relationship Id="rId11" Type="http://schemas.openxmlformats.org/officeDocument/2006/relationships/hyperlink" Target="https://www.frontiersin.org/articles/10.3389/fped.2020.627529/full" TargetMode="External"/><Relationship Id="rId5" Type="http://schemas.openxmlformats.org/officeDocument/2006/relationships/hyperlink" Target="http://physiology.med.uoa.gr/" TargetMode="External"/><Relationship Id="rId15" Type="http://schemas.openxmlformats.org/officeDocument/2006/relationships/hyperlink" Target="https://www.medicalnewstoday.com/articles/320101" TargetMode="External"/><Relationship Id="rId10" Type="http://schemas.openxmlformats.org/officeDocument/2006/relationships/hyperlink" Target="https://www.ncbi.nlm.nih.gov/pmc/articles/PMC6172294/" TargetMode="External"/><Relationship Id="rId19" Type="http://schemas.openxmlformats.org/officeDocument/2006/relationships/hyperlink" Target="https://www.ncbi.nlm.nih.gov/pmc/articles/PMC6481017/" TargetMode="External"/><Relationship Id="rId4" Type="http://schemas.openxmlformats.org/officeDocument/2006/relationships/hyperlink" Target="https://www.ama-assn.org/" TargetMode="External"/><Relationship Id="rId9" Type="http://schemas.openxmlformats.org/officeDocument/2006/relationships/hyperlink" Target="https://www.thelancet.com/journals/lanchi/article/PIIS2352-4642(19)30323-2/fulltext" TargetMode="External"/><Relationship Id="rId14" Type="http://schemas.openxmlformats.org/officeDocument/2006/relationships/hyperlink" Target="https://www.ncbi.nlm.nih.gov/pmc/articles/PMC3886589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ijbnpa.biomedcentral.com/articles/10.1186/s12966-020-01040-4" TargetMode="External"/><Relationship Id="rId13" Type="http://schemas.openxmlformats.org/officeDocument/2006/relationships/hyperlink" Target="https://www.frontiersin.org/articles/10.3389/fpsyt.2013.00027/full" TargetMode="External"/><Relationship Id="rId18" Type="http://schemas.openxmlformats.org/officeDocument/2006/relationships/image" Target="../media/image61.jpeg"/><Relationship Id="rId3" Type="http://schemas.openxmlformats.org/officeDocument/2006/relationships/hyperlink" Target="https://pubmed.ncbi.nlm.nih.gov/31095088/" TargetMode="External"/><Relationship Id="rId7" Type="http://schemas.openxmlformats.org/officeDocument/2006/relationships/hyperlink" Target="https://www.ncbi.nlm.nih.gov/pmc/articles/PMC6527123/" TargetMode="External"/><Relationship Id="rId12" Type="http://schemas.openxmlformats.org/officeDocument/2006/relationships/hyperlink" Target="https://pubmed.ncbi.nlm.nih.gov/6091217/" TargetMode="External"/><Relationship Id="rId17" Type="http://schemas.openxmlformats.org/officeDocument/2006/relationships/hyperlink" Target="https://www.frontiersin.org/articles/10.3389/fnmol.2021.710303/full" TargetMode="External"/><Relationship Id="rId2" Type="http://schemas.openxmlformats.org/officeDocument/2006/relationships/hyperlink" Target="https://www.sciencedirect.com/science/article/pii/S266633761930006X" TargetMode="External"/><Relationship Id="rId16" Type="http://schemas.openxmlformats.org/officeDocument/2006/relationships/hyperlink" Target="https://www.ncbi.nlm.nih.gov/pmc/articles/PMC4142018/" TargetMode="External"/><Relationship Id="rId20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med.ncbi.nlm.nih.gov/16218329/" TargetMode="External"/><Relationship Id="rId11" Type="http://schemas.openxmlformats.org/officeDocument/2006/relationships/hyperlink" Target="https://www.ncbi.nlm.nih.gov/pmc/articles/PMC7460146/" TargetMode="External"/><Relationship Id="rId5" Type="http://schemas.openxmlformats.org/officeDocument/2006/relationships/hyperlink" Target="https://www.frontiersin.org/articles/10.3389/fendo.2019.00326/full" TargetMode="External"/><Relationship Id="rId15" Type="http://schemas.openxmlformats.org/officeDocument/2006/relationships/hyperlink" Target="https://febs.onlinelibrary.wiley.com/doi/10.1111/febs.15820" TargetMode="External"/><Relationship Id="rId10" Type="http://schemas.openxmlformats.org/officeDocument/2006/relationships/hyperlink" Target="https://www.researchgate.net/publication/337673020_Investigation_of_the_Relationship_between_Physical_Activity_Level_and_Postural_Changes_in_Adolescents" TargetMode="External"/><Relationship Id="rId19" Type="http://schemas.openxmlformats.org/officeDocument/2006/relationships/image" Target="../media/image62.jpeg"/><Relationship Id="rId4" Type="http://schemas.openxmlformats.org/officeDocument/2006/relationships/hyperlink" Target="https://www.ncbi.nlm.nih.gov/pmc/articles/PMC7443456/" TargetMode="External"/><Relationship Id="rId9" Type="http://schemas.openxmlformats.org/officeDocument/2006/relationships/hyperlink" Target="https://systematicreviewsjournal.biomedcentral.com/articles/10.1186/s13643-021-01602-y" TargetMode="External"/><Relationship Id="rId14" Type="http://schemas.openxmlformats.org/officeDocument/2006/relationships/hyperlink" Target="https://www.ncbi.nlm.nih.gov/pmc/articles/PMC474733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exerciseismedicine.gr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hysiology.med.uoa.gr/" TargetMode="External"/><Relationship Id="rId5" Type="http://schemas.openxmlformats.org/officeDocument/2006/relationships/hyperlink" Target="http://iapem.gr/index.php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xerciseismedicine.gr/%ce%b1%cf%80%ce%bf%ce%bd%ce%bf%ce%bc%ce%ae-%cf%84%cf%89%ce%bd-%ce%b2%cf%81%ce%b1%ce%b2%ce%b5%ce%af%cf%89%ce%bd-%cf%84%ce%bf%cf%85-%ce%b4%ce%b9%ce%b1%ce%b3%cf%89%ce%bd%ce%b9%cf%83%ce%bc%ce%bf%cf%8d/" TargetMode="External"/><Relationship Id="rId2" Type="http://schemas.openxmlformats.org/officeDocument/2006/relationships/hyperlink" Target="http://iapem.gr/article/273-12-dekembrioy-2019-egkrisi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404051" y="116632"/>
            <a:ext cx="863244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rgbClr val="96EEB8"/>
                </a:solidFill>
                <a:cs typeface="Times New Roman" panose="02020603050405020304" pitchFamily="18" charset="0"/>
              </a:rPr>
              <a:t>Ε</a:t>
            </a:r>
            <a:r>
              <a:rPr lang="el-GR" sz="2400" b="1" dirty="0" smtClean="0">
                <a:solidFill>
                  <a:srgbClr val="96EEB8"/>
                </a:solidFill>
                <a:cs typeface="Times New Roman" panose="02020603050405020304" pitchFamily="18" charset="0"/>
              </a:rPr>
              <a:t>κπαιδευτικό </a:t>
            </a:r>
            <a:r>
              <a:rPr lang="el-GR" sz="2400" b="1" dirty="0">
                <a:solidFill>
                  <a:srgbClr val="96EEB8"/>
                </a:solidFill>
                <a:cs typeface="Times New Roman" panose="02020603050405020304" pitchFamily="18" charset="0"/>
              </a:rPr>
              <a:t>πρόγραμμα </a:t>
            </a:r>
            <a:r>
              <a:rPr lang="el-GR" sz="2400" b="1" dirty="0" smtClean="0">
                <a:solidFill>
                  <a:srgbClr val="96EEB8"/>
                </a:solidFill>
                <a:cs typeface="Times New Roman" panose="02020603050405020304" pitchFamily="18" charset="0"/>
              </a:rPr>
              <a:t>«</a:t>
            </a:r>
            <a:r>
              <a:rPr lang="el-GR" sz="2400" b="1" dirty="0">
                <a:solidFill>
                  <a:srgbClr val="96EEB8"/>
                </a:solidFill>
                <a:cs typeface="Times New Roman" panose="02020603050405020304" pitchFamily="18" charset="0"/>
              </a:rPr>
              <a:t>Η άσκηση είναι φάρμακο»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6096" y="4941168"/>
            <a:ext cx="2376264" cy="584775"/>
          </a:xfrm>
          <a:prstGeom prst="rect">
            <a:avLst/>
          </a:prstGeom>
          <a:solidFill>
            <a:srgbClr val="C2E49C"/>
          </a:solidFill>
        </p:spPr>
        <p:txBody>
          <a:bodyPr wrap="square" rtlCol="0">
            <a:spAutoFit/>
          </a:bodyPr>
          <a:lstStyle/>
          <a:p>
            <a:pPr lvl="0"/>
            <a:r>
              <a:rPr lang="el-GR" sz="1600" smtClean="0">
                <a:cs typeface="Times New Roman" panose="02020603050405020304" pitchFamily="18" charset="0"/>
              </a:rPr>
              <a:t>Έγκριση ΥΠΑΙΘ -</a:t>
            </a:r>
          </a:p>
          <a:p>
            <a:pPr lvl="0"/>
            <a:r>
              <a:rPr lang="el-GR" sz="1600" dirty="0" err="1" smtClean="0">
                <a:cs typeface="Times New Roman" panose="02020603050405020304" pitchFamily="18" charset="0"/>
              </a:rPr>
              <a:t>Σχολ</a:t>
            </a:r>
            <a:r>
              <a:rPr lang="el-GR" sz="1600" dirty="0" smtClean="0">
                <a:cs typeface="Times New Roman" panose="02020603050405020304" pitchFamily="18" charset="0"/>
              </a:rPr>
              <a:t>. έτος  2021-22</a:t>
            </a:r>
            <a:endParaRPr lang="el-GR" sz="1600" dirty="0">
              <a:cs typeface="Times New Roman" panose="02020603050405020304" pitchFamily="18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619672" y="839034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600" b="1" dirty="0">
                <a:solidFill>
                  <a:srgbClr val="FFFF00"/>
                </a:solidFill>
                <a:cs typeface="Times New Roman" panose="02020603050405020304" pitchFamily="18" charset="0"/>
              </a:rPr>
              <a:t>Επιστημονικός Υπεύθυνος</a:t>
            </a:r>
            <a:r>
              <a:rPr lang="el-GR" sz="1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:  </a:t>
            </a:r>
            <a:r>
              <a:rPr lang="el-GR" sz="1600" b="1" dirty="0">
                <a:solidFill>
                  <a:srgbClr val="FFFF00"/>
                </a:solidFill>
                <a:cs typeface="Times New Roman" panose="02020603050405020304" pitchFamily="18" charset="0"/>
              </a:rPr>
              <a:t>Αναστάσιος </a:t>
            </a:r>
            <a:r>
              <a:rPr lang="el-GR" sz="1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Φιλίππου </a:t>
            </a:r>
          </a:p>
          <a:p>
            <a:pPr algn="ctr"/>
            <a:r>
              <a:rPr lang="el-GR" sz="16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Αναπλ</a:t>
            </a:r>
            <a:r>
              <a:rPr lang="el-GR" sz="1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 Καθηγητής </a:t>
            </a:r>
            <a:r>
              <a:rPr lang="el-GR" sz="1600" dirty="0">
                <a:solidFill>
                  <a:schemeClr val="bg1"/>
                </a:solidFill>
                <a:cs typeface="Times New Roman" panose="02020603050405020304" pitchFamily="18" charset="0"/>
              </a:rPr>
              <a:t>Πειραματικής Φυσιολογίας – Φυσιολογίας της </a:t>
            </a:r>
            <a:r>
              <a:rPr lang="el-GR" sz="1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Άσκησης, </a:t>
            </a:r>
          </a:p>
          <a:p>
            <a:pPr algn="ctr"/>
            <a:r>
              <a:rPr lang="el-GR" sz="1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Ιατρική </a:t>
            </a:r>
            <a:r>
              <a:rPr lang="el-GR" sz="1600" dirty="0">
                <a:solidFill>
                  <a:schemeClr val="bg1"/>
                </a:solidFill>
                <a:cs typeface="Times New Roman" panose="02020603050405020304" pitchFamily="18" charset="0"/>
              </a:rPr>
              <a:t>Σχολή, ΕΚΠΑ  </a:t>
            </a:r>
          </a:p>
        </p:txBody>
      </p:sp>
      <p:sp>
        <p:nvSpPr>
          <p:cNvPr id="9" name="Ορθογώνιο 8"/>
          <p:cNvSpPr/>
          <p:nvPr/>
        </p:nvSpPr>
        <p:spPr>
          <a:xfrm>
            <a:off x="1547664" y="1877923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Εκπόνηση – Σχεδιασμός  - Οργάνωση </a:t>
            </a:r>
            <a:r>
              <a:rPr lang="el-GR" sz="1600" b="1" dirty="0">
                <a:solidFill>
                  <a:srgbClr val="FFFF00"/>
                </a:solidFill>
                <a:cs typeface="Times New Roman" panose="02020603050405020304" pitchFamily="18" charset="0"/>
              </a:rPr>
              <a:t>Ε</a:t>
            </a:r>
            <a:r>
              <a:rPr lang="el-GR" sz="1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κπαιδευτικής </a:t>
            </a:r>
            <a:r>
              <a:rPr lang="el-GR" sz="1600" b="1" dirty="0">
                <a:solidFill>
                  <a:srgbClr val="FFFF00"/>
                </a:solidFill>
                <a:cs typeface="Times New Roman" panose="02020603050405020304" pitchFamily="18" charset="0"/>
              </a:rPr>
              <a:t>Δ</a:t>
            </a:r>
            <a:r>
              <a:rPr lang="el-GR" sz="1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ράσης:  </a:t>
            </a:r>
          </a:p>
          <a:p>
            <a:pPr algn="ctr"/>
            <a:r>
              <a:rPr lang="el-GR" sz="1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Φλώρα </a:t>
            </a:r>
            <a:r>
              <a:rPr lang="el-GR" sz="16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Ζαράνη</a:t>
            </a:r>
            <a:r>
              <a:rPr lang="el-GR" sz="1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l-GR" sz="1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Δρ. Βιολογίας, ΕΔΙΠ, Εργαστήριο </a:t>
            </a:r>
            <a:r>
              <a:rPr lang="el-GR" sz="1600" dirty="0">
                <a:solidFill>
                  <a:schemeClr val="bg1"/>
                </a:solidFill>
                <a:cs typeface="Times New Roman" panose="02020603050405020304" pitchFamily="18" charset="0"/>
              </a:rPr>
              <a:t>Φυσιολογίας, Ιατρική Σχολή, ΕΚΠΑ  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1691680" y="2988241"/>
            <a:ext cx="698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Συντονισμός:  Μιχαήλ </a:t>
            </a:r>
            <a:r>
              <a:rPr lang="el-GR" sz="16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Κουτσιλιέρης</a:t>
            </a:r>
            <a:endParaRPr lang="el-GR" sz="1600" b="1" dirty="0" smtClean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l-GR" sz="1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Ομότιμος Καθηγητής </a:t>
            </a:r>
            <a:r>
              <a:rPr lang="el-GR" sz="1600" dirty="0">
                <a:solidFill>
                  <a:schemeClr val="bg1"/>
                </a:solidFill>
                <a:cs typeface="Times New Roman" panose="02020603050405020304" pitchFamily="18" charset="0"/>
              </a:rPr>
              <a:t>Πειραματικής </a:t>
            </a:r>
            <a:r>
              <a:rPr lang="el-GR" sz="1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Φυσιολογίας,  Ιατρική </a:t>
            </a:r>
            <a:r>
              <a:rPr lang="el-GR" sz="1600" dirty="0">
                <a:solidFill>
                  <a:schemeClr val="bg1"/>
                </a:solidFill>
                <a:cs typeface="Times New Roman" panose="02020603050405020304" pitchFamily="18" charset="0"/>
              </a:rPr>
              <a:t>Σχολή, ΕΚΠΑ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36096" y="4509120"/>
            <a:ext cx="2376264" cy="338554"/>
          </a:xfrm>
          <a:prstGeom prst="rect">
            <a:avLst/>
          </a:prstGeom>
          <a:solidFill>
            <a:srgbClr val="C2E49C"/>
          </a:solidFill>
        </p:spPr>
        <p:txBody>
          <a:bodyPr wrap="square" rtlCol="0">
            <a:spAutoFit/>
          </a:bodyPr>
          <a:lstStyle/>
          <a:p>
            <a:r>
              <a:rPr lang="el-GR" sz="1600" dirty="0" smtClean="0">
                <a:cs typeface="Times New Roman" panose="02020603050405020304" pitchFamily="18" charset="0"/>
              </a:rPr>
              <a:t>Για μαθητές  Λυκείου</a:t>
            </a:r>
            <a:endParaRPr lang="el-GR" sz="1600" dirty="0"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t="15387" r="11277" b="35805"/>
          <a:stretch/>
        </p:blipFill>
        <p:spPr bwMode="auto">
          <a:xfrm>
            <a:off x="374057" y="4126459"/>
            <a:ext cx="4930820" cy="239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iapem.gr/article_files/images/received_747954909082763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/>
          <a:stretch/>
        </p:blipFill>
        <p:spPr bwMode="auto">
          <a:xfrm>
            <a:off x="374057" y="2708920"/>
            <a:ext cx="884420" cy="87033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apem.gr/article_files/images/IMG_28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1" y="1694801"/>
            <a:ext cx="855581" cy="87010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2 Δεκεμβρίου 2019, Ημερίδα ΕΕΦΙΕ &amp;quot;Prolepsis | The Act of Preventing Before  Treating&amp;quot; - Αμφιθέατρο Βιβλιοθήκης Επιστημών Υγείας, Γουδή -  exerciseismedicine.g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 t="9425" r="68885" b="70628"/>
          <a:stretch/>
        </p:blipFill>
        <p:spPr bwMode="auto">
          <a:xfrm>
            <a:off x="404051" y="722312"/>
            <a:ext cx="855581" cy="84069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922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Σχετική εικόν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094" y="1124745"/>
            <a:ext cx="3885521" cy="248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89121" y="980728"/>
            <a:ext cx="5056973" cy="584775"/>
          </a:xfrm>
          <a:prstGeom prst="rect">
            <a:avLst/>
          </a:prstGeom>
          <a:solidFill>
            <a:srgbClr val="FFFF97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600" dirty="0" smtClean="0"/>
              <a:t>Η τακτική άσκηση συμβάλλει στην ανάπτυξη υγιών μυών, οστών και αρθρώσεων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121" y="516256"/>
            <a:ext cx="5056973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l-GR" dirty="0">
                <a:solidFill>
                  <a:prstClr val="black"/>
                </a:solidFill>
                <a:cs typeface="Times New Roman" panose="02020603050405020304" pitchFamily="18" charset="0"/>
              </a:rPr>
              <a:t>Γιατί χρειάζεται να ασκούμαστε;</a:t>
            </a:r>
            <a:endParaRPr lang="el-GR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5" name="Picture 6" descr="Αποτέλεσμα εικόνας για muscle cell stru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4"/>
          <a:stretch>
            <a:fillRect/>
          </a:stretch>
        </p:blipFill>
        <p:spPr bwMode="auto">
          <a:xfrm>
            <a:off x="211939" y="1628800"/>
            <a:ext cx="41497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2343837" y="3861048"/>
            <a:ext cx="2642070" cy="338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 dirty="0">
                <a:latin typeface="+mn-lt"/>
              </a:rPr>
              <a:t>Η δομή ενός σκελετικού μυ</a:t>
            </a:r>
          </a:p>
        </p:txBody>
      </p:sp>
      <p:sp>
        <p:nvSpPr>
          <p:cNvPr id="17" name="Ορθογώνιο 6"/>
          <p:cNvSpPr>
            <a:spLocks noChangeArrowheads="1"/>
          </p:cNvSpPr>
          <p:nvPr/>
        </p:nvSpPr>
        <p:spPr bwMode="auto">
          <a:xfrm>
            <a:off x="963681" y="4020837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 dirty="0">
                <a:solidFill>
                  <a:srgbClr val="000000"/>
                </a:solidFill>
                <a:latin typeface="+mn-lt"/>
              </a:rPr>
              <a:t>Οστό </a:t>
            </a:r>
            <a:endParaRPr lang="el-GR" altLang="el-GR" sz="1600" dirty="0">
              <a:latin typeface="+mn-lt"/>
            </a:endParaRPr>
          </a:p>
        </p:txBody>
      </p:sp>
      <p:sp>
        <p:nvSpPr>
          <p:cNvPr id="18" name="Ορθογώνιο 7"/>
          <p:cNvSpPr>
            <a:spLocks noChangeArrowheads="1"/>
          </p:cNvSpPr>
          <p:nvPr/>
        </p:nvSpPr>
        <p:spPr bwMode="auto">
          <a:xfrm>
            <a:off x="1068504" y="3407386"/>
            <a:ext cx="11272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 dirty="0">
                <a:solidFill>
                  <a:srgbClr val="000000"/>
                </a:solidFill>
                <a:latin typeface="+mn-lt"/>
              </a:rPr>
              <a:t>Τένοντας </a:t>
            </a:r>
            <a:r>
              <a:rPr lang="el-GR" altLang="el-GR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9" name="Ορθογώνιο 8"/>
          <p:cNvSpPr>
            <a:spLocks noChangeArrowheads="1"/>
          </p:cNvSpPr>
          <p:nvPr/>
        </p:nvSpPr>
        <p:spPr bwMode="auto">
          <a:xfrm>
            <a:off x="1656498" y="2630555"/>
            <a:ext cx="6270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 dirty="0">
                <a:solidFill>
                  <a:srgbClr val="000000"/>
                </a:solidFill>
                <a:latin typeface="+mn-lt"/>
              </a:rPr>
              <a:t>Μυς </a:t>
            </a:r>
            <a:endParaRPr lang="el-GR" altLang="el-GR" sz="1800" dirty="0">
              <a:latin typeface="+mn-lt"/>
            </a:endParaRPr>
          </a:p>
        </p:txBody>
      </p:sp>
      <p:sp>
        <p:nvSpPr>
          <p:cNvPr id="20" name="Ορθογώνιο 9"/>
          <p:cNvSpPr>
            <a:spLocks noChangeArrowheads="1"/>
          </p:cNvSpPr>
          <p:nvPr/>
        </p:nvSpPr>
        <p:spPr bwMode="auto">
          <a:xfrm>
            <a:off x="3183312" y="2492055"/>
            <a:ext cx="11525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400" dirty="0">
                <a:solidFill>
                  <a:srgbClr val="000000"/>
                </a:solidFill>
                <a:latin typeface="+mn-lt"/>
              </a:rPr>
              <a:t>Μυϊκή ίνα</a:t>
            </a:r>
            <a:endParaRPr lang="el-GR" altLang="el-GR" sz="1400" dirty="0">
              <a:latin typeface="+mn-lt"/>
            </a:endParaRPr>
          </a:p>
        </p:txBody>
      </p:sp>
      <p:pic>
        <p:nvPicPr>
          <p:cNvPr id="22" name="Picture 7" descr="Αποτέλεσμα εικόνας για αδυνατα οστ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619" y="4264074"/>
            <a:ext cx="3207312" cy="233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Ορθογώνιο 22"/>
          <p:cNvSpPr>
            <a:spLocks noChangeArrowheads="1"/>
          </p:cNvSpPr>
          <p:nvPr/>
        </p:nvSpPr>
        <p:spPr bwMode="auto">
          <a:xfrm>
            <a:off x="6502927" y="3882534"/>
            <a:ext cx="1957506" cy="338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 dirty="0">
                <a:solidFill>
                  <a:srgbClr val="000000"/>
                </a:solidFill>
                <a:latin typeface="+mn-lt"/>
              </a:rPr>
              <a:t>Η δομή ενός οστού</a:t>
            </a:r>
          </a:p>
        </p:txBody>
      </p:sp>
      <p:grpSp>
        <p:nvGrpSpPr>
          <p:cNvPr id="2" name="Ομάδα 1"/>
          <p:cNvGrpSpPr/>
          <p:nvPr/>
        </p:nvGrpSpPr>
        <p:grpSpPr>
          <a:xfrm>
            <a:off x="1619672" y="4236505"/>
            <a:ext cx="4351821" cy="2432855"/>
            <a:chOff x="1619672" y="4236505"/>
            <a:chExt cx="4351821" cy="2432855"/>
          </a:xfrm>
        </p:grpSpPr>
        <p:pic>
          <p:nvPicPr>
            <p:cNvPr id="27" name="Picture 2" descr="How to Fight Muscle Atrophy After Injury: A Personal Trainer&amp;#39;s Guide | The  PTDC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69"/>
            <a:stretch/>
          </p:blipFill>
          <p:spPr bwMode="auto">
            <a:xfrm>
              <a:off x="1619672" y="4236505"/>
              <a:ext cx="4351821" cy="2432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051720" y="5827330"/>
              <a:ext cx="83061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Υγιής </a:t>
              </a:r>
            </a:p>
            <a:p>
              <a:r>
                <a:rPr lang="el-GR" sz="16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μυς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95936" y="5858108"/>
              <a:ext cx="117815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4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Ατροφικός  </a:t>
              </a:r>
              <a:endParaRPr lang="el-G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l-GR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μυς</a:t>
              </a:r>
            </a:p>
          </p:txBody>
        </p:sp>
      </p:grpSp>
      <p:grpSp>
        <p:nvGrpSpPr>
          <p:cNvPr id="6" name="Ομάδα 5"/>
          <p:cNvGrpSpPr/>
          <p:nvPr/>
        </p:nvGrpSpPr>
        <p:grpSpPr>
          <a:xfrm>
            <a:off x="5341539" y="669666"/>
            <a:ext cx="3766965" cy="3006423"/>
            <a:chOff x="-4285787" y="1674212"/>
            <a:chExt cx="3810000" cy="3051609"/>
          </a:xfrm>
        </p:grpSpPr>
        <p:pic>
          <p:nvPicPr>
            <p:cNvPr id="5124" name="Picture 4" descr="Bone-building exercise: MedlinePlus Medical Encyclopedia Imag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85787" y="1674212"/>
              <a:ext cx="3810000" cy="304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Ορθογώνιο 2"/>
            <p:cNvSpPr/>
            <p:nvPr/>
          </p:nvSpPr>
          <p:spPr>
            <a:xfrm>
              <a:off x="-2126375" y="3256657"/>
              <a:ext cx="1650588" cy="1469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l-GR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Ο σκελετικός </a:t>
              </a:r>
              <a:r>
                <a:rPr lang="el-G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μυς έλκει το οστό προκαλώντας την </a:t>
              </a:r>
              <a:r>
                <a:rPr lang="el-GR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αύξηση της πυκνότητάς </a:t>
              </a:r>
              <a:r>
                <a:rPr lang="el-G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του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443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9121" y="980728"/>
            <a:ext cx="5056973" cy="830997"/>
          </a:xfrm>
          <a:prstGeom prst="rect">
            <a:avLst/>
          </a:prstGeom>
          <a:solidFill>
            <a:srgbClr val="FFFF97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l-GR" sz="1600" dirty="0" smtClean="0"/>
              <a:t>Η σωματική άσκηση αυξάνει τις ενεργειακές δαπάνες του οργανισμού μας, βοηθώντας μας να διατηρούμε ένα φυσιολογικό βάρος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121" y="516256"/>
            <a:ext cx="5056973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l-GR" dirty="0">
                <a:solidFill>
                  <a:prstClr val="black"/>
                </a:solidFill>
                <a:cs typeface="Times New Roman" panose="02020603050405020304" pitchFamily="18" charset="0"/>
              </a:rPr>
              <a:t>Γιατί χρειάζεται να ασκούμαστε;</a:t>
            </a:r>
            <a:endParaRPr lang="el-GR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5298504" y="1197347"/>
            <a:ext cx="3810000" cy="2879725"/>
            <a:chOff x="5298504" y="764704"/>
            <a:chExt cx="3810000" cy="2879725"/>
          </a:xfrm>
        </p:grpSpPr>
        <p:pic>
          <p:nvPicPr>
            <p:cNvPr id="26" name="Picture 9" descr="Αποτέλεσμα εικόνας για fat cell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1"/>
            <a:stretch>
              <a:fillRect/>
            </a:stretch>
          </p:blipFill>
          <p:spPr bwMode="auto">
            <a:xfrm>
              <a:off x="5298504" y="764704"/>
              <a:ext cx="3810000" cy="287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14"/>
            <p:cNvSpPr txBox="1">
              <a:spLocks noChangeArrowheads="1"/>
            </p:cNvSpPr>
            <p:nvPr/>
          </p:nvSpPr>
          <p:spPr bwMode="auto">
            <a:xfrm>
              <a:off x="7167592" y="833299"/>
              <a:ext cx="11814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Μυικός</a:t>
              </a:r>
              <a:r>
                <a:rPr lang="el-GR" altLang="el-G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ιστός </a:t>
              </a:r>
            </a:p>
          </p:txBody>
        </p:sp>
        <p:sp>
          <p:nvSpPr>
            <p:cNvPr id="30" name="TextBox 15"/>
            <p:cNvSpPr txBox="1">
              <a:spLocks noChangeArrowheads="1"/>
            </p:cNvSpPr>
            <p:nvPr/>
          </p:nvSpPr>
          <p:spPr bwMode="auto">
            <a:xfrm>
              <a:off x="7308304" y="2996952"/>
              <a:ext cx="132170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200" b="1" dirty="0">
                  <a:latin typeface="Arial" pitchFamily="34" charset="0"/>
                  <a:cs typeface="Arial" pitchFamily="34" charset="0"/>
                </a:rPr>
                <a:t>Λιπώδης</a:t>
              </a:r>
              <a:r>
                <a:rPr lang="el-GR" altLang="el-G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altLang="el-GR" sz="1200" b="1" dirty="0">
                  <a:latin typeface="Arial" pitchFamily="34" charset="0"/>
                  <a:cs typeface="Arial" pitchFamily="34" charset="0"/>
                </a:rPr>
                <a:t>ιστός</a:t>
              </a:r>
              <a:r>
                <a:rPr lang="el-GR" altLang="el-G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sp>
        <p:nvSpPr>
          <p:cNvPr id="33" name="Δεξιό βέλος 5"/>
          <p:cNvSpPr/>
          <p:nvPr/>
        </p:nvSpPr>
        <p:spPr>
          <a:xfrm>
            <a:off x="4283968" y="2708920"/>
            <a:ext cx="305780" cy="93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 l="23041" t="18076" r="16335" b="28988"/>
          <a:stretch>
            <a:fillRect/>
          </a:stretch>
        </p:blipFill>
        <p:spPr bwMode="auto">
          <a:xfrm>
            <a:off x="179512" y="1988840"/>
            <a:ext cx="504056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34 - TextBox"/>
          <p:cNvSpPr txBox="1"/>
          <p:nvPr/>
        </p:nvSpPr>
        <p:spPr>
          <a:xfrm>
            <a:off x="2987824" y="5805264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Ημερήσια Ενεργειακή Δαπάνη Αθλητών  </a:t>
            </a:r>
            <a:endParaRPr lang="el-GR" sz="1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https://v15.proteinatlas.org/images_dictionary/skeletal_muscle__1__example_1__1_100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511" y="11431"/>
            <a:ext cx="2409457" cy="240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at cells in muscle tissue, light micrograp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4"/>
          <a:stretch/>
        </p:blipFill>
        <p:spPr bwMode="auto">
          <a:xfrm>
            <a:off x="6685563" y="2636912"/>
            <a:ext cx="2350933" cy="189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/>
          <p:cNvGrpSpPr/>
          <p:nvPr/>
        </p:nvGrpSpPr>
        <p:grpSpPr>
          <a:xfrm>
            <a:off x="5364088" y="4581128"/>
            <a:ext cx="3707904" cy="1912938"/>
            <a:chOff x="5436096" y="4756422"/>
            <a:chExt cx="3707904" cy="1912938"/>
          </a:xfrm>
        </p:grpSpPr>
        <p:grpSp>
          <p:nvGrpSpPr>
            <p:cNvPr id="2" name="Ομάδα 1"/>
            <p:cNvGrpSpPr/>
            <p:nvPr/>
          </p:nvGrpSpPr>
          <p:grpSpPr>
            <a:xfrm>
              <a:off x="5436096" y="4756422"/>
              <a:ext cx="3455988" cy="1912938"/>
              <a:chOff x="5436096" y="3820318"/>
              <a:chExt cx="3455988" cy="1912938"/>
            </a:xfrm>
          </p:grpSpPr>
          <p:pic>
            <p:nvPicPr>
              <p:cNvPr id="25" name="Picture 5" descr="Σχετική εικόνα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81" b="6964"/>
              <a:stretch>
                <a:fillRect/>
              </a:stretch>
            </p:blipFill>
            <p:spPr bwMode="auto">
              <a:xfrm>
                <a:off x="5436096" y="3820318"/>
                <a:ext cx="3455988" cy="1912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Box 12"/>
              <p:cNvSpPr txBox="1">
                <a:spLocks noChangeArrowheads="1"/>
              </p:cNvSpPr>
              <p:nvPr/>
            </p:nvSpPr>
            <p:spPr bwMode="auto">
              <a:xfrm>
                <a:off x="7924203" y="5085184"/>
                <a:ext cx="62651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el-GR" sz="1200" dirty="0">
                    <a:latin typeface="Arial" pitchFamily="34" charset="0"/>
                    <a:cs typeface="Arial" pitchFamily="34" charset="0"/>
                  </a:rPr>
                  <a:t>Λίπος</a:t>
                </a:r>
                <a:r>
                  <a:rPr lang="el-GR" altLang="el-GR" sz="12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  <p:sp>
            <p:nvSpPr>
              <p:cNvPr id="28" name="TextBox 13"/>
              <p:cNvSpPr txBox="1">
                <a:spLocks noChangeArrowheads="1"/>
              </p:cNvSpPr>
              <p:nvPr/>
            </p:nvSpPr>
            <p:spPr bwMode="auto">
              <a:xfrm>
                <a:off x="5601481" y="5240233"/>
                <a:ext cx="105875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el-GR" sz="1200" dirty="0" err="1">
                    <a:latin typeface="Arial" pitchFamily="34" charset="0"/>
                    <a:cs typeface="Arial" pitchFamily="34" charset="0"/>
                  </a:rPr>
                  <a:t>Λιποκύτταρα</a:t>
                </a:r>
                <a:endParaRPr lang="el-GR" altLang="el-GR" sz="12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7308304" y="5445224"/>
              <a:ext cx="10021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Επιδερμίδα</a:t>
              </a:r>
              <a:r>
                <a:rPr lang="el-GR" sz="1200" dirty="0" smtClean="0"/>
                <a:t> </a:t>
              </a:r>
              <a:endParaRPr lang="el-GR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439961" y="5013176"/>
              <a:ext cx="7040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Τρίχες </a:t>
              </a:r>
              <a:r>
                <a:rPr lang="el-GR" sz="1200" dirty="0" smtClean="0"/>
                <a:t> </a:t>
              </a:r>
              <a:endParaRPr lang="el-G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2443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9121" y="516256"/>
            <a:ext cx="5056973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l-GR" dirty="0">
                <a:solidFill>
                  <a:prstClr val="black"/>
                </a:solidFill>
                <a:cs typeface="Times New Roman" panose="02020603050405020304" pitchFamily="18" charset="0"/>
              </a:rPr>
              <a:t>Γιατί χρειάζεται να ασκούμαστε;</a:t>
            </a:r>
            <a:endParaRPr lang="el-GR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" name="Ομάδα 3"/>
          <p:cNvGrpSpPr/>
          <p:nvPr/>
        </p:nvGrpSpPr>
        <p:grpSpPr>
          <a:xfrm>
            <a:off x="23645" y="1124744"/>
            <a:ext cx="8987553" cy="4501661"/>
            <a:chOff x="23645" y="1451685"/>
            <a:chExt cx="8987553" cy="4501661"/>
          </a:xfrm>
        </p:grpSpPr>
        <p:pic>
          <p:nvPicPr>
            <p:cNvPr id="5122" name="Picture 2" descr="How to Fight Muscle Atrophy After Injury: A Personal Trainer&amp;#39;s Guide | The  PTD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45" y="1451685"/>
              <a:ext cx="8987553" cy="4501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37894" y="2060848"/>
              <a:ext cx="159780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Υγιής </a:t>
              </a:r>
            </a:p>
            <a:p>
              <a:r>
                <a:rPr lang="el-GR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Μυς </a:t>
              </a:r>
              <a:r>
                <a:rPr lang="el-G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(τομή)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2788" y="4437112"/>
              <a:ext cx="1988972" cy="12618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Ατροφικός  </a:t>
              </a:r>
            </a:p>
            <a:p>
              <a:pPr lvl="0"/>
              <a:r>
                <a:rPr lang="el-GR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Μυς  </a:t>
              </a:r>
              <a:r>
                <a:rPr lang="el-GR" sz="1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l-GR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τομή)</a:t>
              </a:r>
            </a:p>
            <a:p>
              <a:r>
                <a:rPr lang="el-GR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l-GR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427741" y="1690072"/>
              <a:ext cx="906017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95%</a:t>
              </a:r>
            </a:p>
            <a:p>
              <a:r>
                <a:rPr lang="el-G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Μυϊκές </a:t>
              </a:r>
            </a:p>
            <a:p>
              <a:r>
                <a:rPr lang="el-G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ίνες</a:t>
              </a:r>
              <a:endParaRPr lang="el-G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58071" y="3789040"/>
              <a:ext cx="906017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70%</a:t>
              </a:r>
            </a:p>
            <a:p>
              <a:r>
                <a:rPr lang="el-G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Μυϊκές </a:t>
              </a:r>
            </a:p>
            <a:p>
              <a:r>
                <a:rPr lang="el-G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ίνες</a:t>
              </a:r>
              <a:endParaRPr lang="el-G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09295" y="3304729"/>
              <a:ext cx="99089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Λιπώδης ιστός</a:t>
              </a:r>
              <a:endParaRPr lang="el-G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25319" y="5268109"/>
              <a:ext cx="99089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Λιπώδης ιστός</a:t>
              </a:r>
              <a:endParaRPr lang="el-G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00192" y="3323893"/>
              <a:ext cx="120855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400" dirty="0"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l-GR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υνδετικός ιστός</a:t>
              </a:r>
              <a:endParaRPr lang="el-G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47817" y="5268109"/>
              <a:ext cx="120855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400" dirty="0"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l-GR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υνδετικός ιστός</a:t>
              </a:r>
              <a:endParaRPr lang="el-G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Ορθογώνιο 16"/>
          <p:cNvSpPr/>
          <p:nvPr/>
        </p:nvSpPr>
        <p:spPr>
          <a:xfrm>
            <a:off x="952994" y="5877272"/>
            <a:ext cx="6715350" cy="584775"/>
          </a:xfrm>
          <a:prstGeom prst="rect">
            <a:avLst/>
          </a:prstGeom>
          <a:solidFill>
            <a:srgbClr val="FFFF9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l-GR" altLang="el-GR" sz="1600" b="1" dirty="0" smtClean="0">
                <a:solidFill>
                  <a:srgbClr val="000000"/>
                </a:solidFill>
                <a:cs typeface="Times New Roman" pitchFamily="18" charset="0"/>
              </a:rPr>
              <a:t>Η τακτική άσκηση  βοηθά στην αύξηση του μυϊκού ιστού και στη μείωση του σωματικού λίπους</a:t>
            </a:r>
            <a:endParaRPr lang="el-GR" altLang="el-GR" sz="16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6" name="Ευθεία γραμμή σύνδεσης 5"/>
          <p:cNvCxnSpPr/>
          <p:nvPr/>
        </p:nvCxnSpPr>
        <p:spPr>
          <a:xfrm>
            <a:off x="8244408" y="2636912"/>
            <a:ext cx="64807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Ορθογώνιο 6"/>
          <p:cNvSpPr/>
          <p:nvPr/>
        </p:nvSpPr>
        <p:spPr>
          <a:xfrm>
            <a:off x="8100392" y="2643583"/>
            <a:ext cx="7832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(τομή)</a:t>
            </a:r>
          </a:p>
        </p:txBody>
      </p:sp>
    </p:spTree>
    <p:extLst>
      <p:ext uri="{BB962C8B-B14F-4D97-AF65-F5344CB8AC3E}">
        <p14:creationId xmlns:p14="http://schemas.microsoft.com/office/powerpoint/2010/main" val="3194750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5107" y="652626"/>
            <a:ext cx="5056973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l-G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Γιατί χρειάζεται να ασκούμαστε;</a:t>
            </a:r>
            <a:endParaRPr lang="el-GR" sz="2000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" name="Ομάδα 3"/>
          <p:cNvGrpSpPr/>
          <p:nvPr/>
        </p:nvGrpSpPr>
        <p:grpSpPr>
          <a:xfrm>
            <a:off x="235107" y="1252133"/>
            <a:ext cx="8601132" cy="4857790"/>
            <a:chOff x="235107" y="1252133"/>
            <a:chExt cx="8601132" cy="4857790"/>
          </a:xfrm>
        </p:grpSpPr>
        <p:pic>
          <p:nvPicPr>
            <p:cNvPr id="1026" name="Picture 2" descr="COVID-19: what you CAN do - Holistic Health &amp;amp; Wellnes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107" y="1252133"/>
              <a:ext cx="8601132" cy="4841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OVID-19: what you CAN do - Holistic Health &amp;amp; Wellnes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5" t="3347" r="66644" b="80887"/>
            <a:stretch/>
          </p:blipFill>
          <p:spPr bwMode="auto">
            <a:xfrm>
              <a:off x="1835696" y="1340768"/>
              <a:ext cx="1512962" cy="1257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OVID-19: what you CAN do - Holistic Health &amp;amp; Wellnes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40" t="72872" r="76331" b="7656"/>
            <a:stretch/>
          </p:blipFill>
          <p:spPr bwMode="auto">
            <a:xfrm>
              <a:off x="1223982" y="4746930"/>
              <a:ext cx="1155145" cy="1202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339752" y="5278926"/>
              <a:ext cx="2104645" cy="830997"/>
            </a:xfrm>
            <a:prstGeom prst="rect">
              <a:avLst/>
            </a:prstGeom>
            <a:solidFill>
              <a:srgbClr val="C4E59F"/>
            </a:solidFill>
          </p:spPr>
          <p:txBody>
            <a:bodyPr wrap="square" rtlCol="0">
              <a:spAutoFit/>
            </a:bodyPr>
            <a:lstStyle/>
            <a:p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Η άσκηση μειώνει τον κίνδυνο και την σοβαρότητα των λοιμώξεων του αναπνευστικού συστήματος</a:t>
              </a:r>
              <a:endParaRPr lang="el-G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2" descr="COVID-19: what you CAN do - Holistic Health &amp;amp; Wellnes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34" t="50171" r="8168" b="30827"/>
            <a:stretch/>
          </p:blipFill>
          <p:spPr bwMode="auto">
            <a:xfrm>
              <a:off x="6805076" y="3429000"/>
              <a:ext cx="1440160" cy="1351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459975" y="4674686"/>
              <a:ext cx="2376264" cy="1015663"/>
            </a:xfrm>
            <a:prstGeom prst="rect">
              <a:avLst/>
            </a:prstGeom>
            <a:solidFill>
              <a:srgbClr val="C4E59F"/>
            </a:solidFill>
          </p:spPr>
          <p:txBody>
            <a:bodyPr wrap="square" rtlCol="0">
              <a:spAutoFit/>
            </a:bodyPr>
            <a:lstStyle/>
            <a:p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Η οξεία άσκηση μέτριας έντασης επιβαρύνει το ανοσοποιητικό σύστημα λιγότερο από την άσκηση μεγάλης έντασης και διάρκειας</a:t>
              </a:r>
              <a:endParaRPr lang="el-G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8124" y="3573016"/>
              <a:ext cx="2104645" cy="1200329"/>
            </a:xfrm>
            <a:prstGeom prst="rect">
              <a:avLst/>
            </a:prstGeom>
            <a:solidFill>
              <a:srgbClr val="C4E59F"/>
            </a:solidFill>
          </p:spPr>
          <p:txBody>
            <a:bodyPr wrap="square" rtlCol="0">
              <a:spAutoFit/>
            </a:bodyPr>
            <a:lstStyle/>
            <a:p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Η λειτουργία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του ανοσοποιητικού συστήματος είναι καλύτερη στα ηλικιωμένα άτομα που ασκούνται 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σε σχέση με τα σωματικά αδρανή  άτομα</a:t>
              </a:r>
              <a:endParaRPr lang="el-G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23940" y="2420888"/>
              <a:ext cx="2248334" cy="830997"/>
            </a:xfrm>
            <a:prstGeom prst="rect">
              <a:avLst/>
            </a:prstGeom>
            <a:solidFill>
              <a:srgbClr val="C4E59F"/>
            </a:solidFill>
          </p:spPr>
          <p:txBody>
            <a:bodyPr wrap="square" rtlCol="0">
              <a:spAutoFit/>
            </a:bodyPr>
            <a:lstStyle/>
            <a:p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Η </a:t>
              </a:r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μέτριας έντασης </a:t>
              </a:r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άσκηση μειώνει την πιθανότητα </a:t>
              </a:r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λοιμώξεων </a:t>
              </a:r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του ανώτερου αναπνευστικού</a:t>
              </a:r>
              <a:endParaRPr lang="el-G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756506" y="2348880"/>
              <a:ext cx="2167422" cy="646331"/>
            </a:xfrm>
            <a:prstGeom prst="rect">
              <a:avLst/>
            </a:prstGeom>
            <a:solidFill>
              <a:srgbClr val="C4E59F"/>
            </a:solidFill>
          </p:spPr>
          <p:txBody>
            <a:bodyPr wrap="square" rtlCol="0">
              <a:spAutoFit/>
            </a:bodyPr>
            <a:lstStyle/>
            <a:p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Η άσκηση μέτριας έντασης βελτιώνει τη λειτουργία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του ανοσοποιητικού συστήματος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l-G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Ορθογώνιο 16"/>
          <p:cNvSpPr/>
          <p:nvPr/>
        </p:nvSpPr>
        <p:spPr>
          <a:xfrm>
            <a:off x="502774" y="6309320"/>
            <a:ext cx="7883245" cy="338554"/>
          </a:xfrm>
          <a:prstGeom prst="rect">
            <a:avLst/>
          </a:prstGeom>
          <a:solidFill>
            <a:srgbClr val="FFFF9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l-GR" altLang="el-GR" sz="1600" dirty="0" smtClean="0">
                <a:solidFill>
                  <a:srgbClr val="000000"/>
                </a:solidFill>
                <a:cs typeface="Times New Roman" pitchFamily="18" charset="0"/>
              </a:rPr>
              <a:t>Η τακτική άσκηση  βελτιώνει τη λειτουργία του ανοσοποιητικού μας συστήματος</a:t>
            </a:r>
            <a:endParaRPr lang="el-GR" altLang="el-GR" sz="1600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530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5107" y="652626"/>
            <a:ext cx="5056973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l-G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Γιατί χρειάζεται να ασκούμαστε;</a:t>
            </a:r>
            <a:endParaRPr lang="el-GR" sz="2000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235107" y="4869160"/>
            <a:ext cx="3454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Ένα λευκό αιμοσφαίριο </a:t>
            </a:r>
            <a:r>
              <a:rPr lang="el-G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(φαίνεται κίτρινο)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επιτίθεται σε 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βακτήρια </a:t>
            </a:r>
            <a:r>
              <a:rPr lang="el-G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πορτοκαλί). Η λευκή γραμμή στο κάτω μέρος έχει μήκος 5 </a:t>
            </a:r>
            <a:r>
              <a:rPr lang="el-G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(</a:t>
            </a:r>
            <a:r>
              <a:rPr lang="el-G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μικρόμετρα - εκατομμυριοστά του μέτρου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t="17291" r="35251" b="8720"/>
          <a:stretch/>
        </p:blipFill>
        <p:spPr bwMode="auto">
          <a:xfrm>
            <a:off x="235107" y="1268760"/>
            <a:ext cx="3454400" cy="351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7380313" y="1283276"/>
            <a:ext cx="151216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Τα αντισώματα που εκκρίνονται 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από </a:t>
            </a:r>
            <a:r>
              <a:rPr lang="el-G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λεμφοκύτταρα του ανοσοποιητικού συστήματος μας </a:t>
            </a:r>
            <a:r>
              <a:rPr lang="el-G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προστατεύουν από επικίνδυνους εισβολείς</a:t>
            </a:r>
            <a:endParaRPr lang="el-G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9" t="30424" r="35505" b="21470"/>
          <a:stretch/>
        </p:blipFill>
        <p:spPr bwMode="auto">
          <a:xfrm>
            <a:off x="3817576" y="1268760"/>
            <a:ext cx="3509819" cy="234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Antibodies and T cells protect against SARS-CoV-2 | National Institutes of  Health (NIH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t="11710" r="4375"/>
          <a:stretch/>
        </p:blipFill>
        <p:spPr bwMode="auto">
          <a:xfrm>
            <a:off x="3779912" y="3712986"/>
            <a:ext cx="3509818" cy="255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Ορθογώνιο 9"/>
          <p:cNvSpPr/>
          <p:nvPr/>
        </p:nvSpPr>
        <p:spPr>
          <a:xfrm>
            <a:off x="7362737" y="5301208"/>
            <a:ext cx="14215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Αντισώματα (με μορφή Υ) αντιμετωπίζουν τον ιό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  <a:endParaRPr lang="el-G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Ορθογώνιο 16"/>
          <p:cNvSpPr/>
          <p:nvPr/>
        </p:nvSpPr>
        <p:spPr>
          <a:xfrm>
            <a:off x="1619673" y="6402814"/>
            <a:ext cx="6264696" cy="338554"/>
          </a:xfrm>
          <a:prstGeom prst="rect">
            <a:avLst/>
          </a:prstGeom>
          <a:solidFill>
            <a:srgbClr val="FFFF9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l-GR" altLang="el-GR" sz="1600" dirty="0" smtClean="0">
                <a:solidFill>
                  <a:srgbClr val="000000"/>
                </a:solidFill>
                <a:cs typeface="Times New Roman" pitchFamily="18" charset="0"/>
              </a:rPr>
              <a:t>Η σωματική άσκηση  ενισχύει την άμυνα του οργανισμού μας</a:t>
            </a:r>
            <a:endParaRPr lang="el-GR" altLang="el-GR" sz="1600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63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19653" r="26193" b="11688"/>
          <a:stretch/>
        </p:blipFill>
        <p:spPr bwMode="auto">
          <a:xfrm>
            <a:off x="189121" y="1413024"/>
            <a:ext cx="5949517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Αποτέλεσμα εικόνας για ο ανθρωπινος οργανισμο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9" b="1877"/>
          <a:stretch>
            <a:fillRect/>
          </a:stretch>
        </p:blipFill>
        <p:spPr bwMode="auto">
          <a:xfrm>
            <a:off x="6372200" y="970350"/>
            <a:ext cx="2627337" cy="548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5107" y="652626"/>
            <a:ext cx="5056973" cy="40011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l-G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Γιατί χρειάζεται να ασκούμαστε;</a:t>
            </a:r>
            <a:endParaRPr lang="el-GR" sz="2000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547664" y="3068960"/>
            <a:ext cx="1800200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3412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924" y="580618"/>
            <a:ext cx="504056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cs typeface="Times New Roman" panose="02020603050405020304" pitchFamily="18" charset="0"/>
              </a:rPr>
              <a:t>Γιατί χρειάζεται να ασκούμαστε;</a:t>
            </a:r>
            <a:endParaRPr lang="el-GR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24744"/>
            <a:ext cx="5056973" cy="584775"/>
          </a:xfrm>
          <a:prstGeom prst="rect">
            <a:avLst/>
          </a:prstGeom>
          <a:solidFill>
            <a:srgbClr val="FFFF97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600" dirty="0" smtClean="0"/>
              <a:t>Η κατάλληλη άσκηση (διατάσεις, μυϊκή ενδυνάμωση)  βελτιώνει τη στάση του σώματος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1"/>
          <a:stretch>
            <a:fillRect/>
          </a:stretch>
        </p:blipFill>
        <p:spPr bwMode="auto">
          <a:xfrm>
            <a:off x="6141466" y="1714202"/>
            <a:ext cx="2967038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7" r="7154"/>
          <a:stretch/>
        </p:blipFill>
        <p:spPr bwMode="auto">
          <a:xfrm>
            <a:off x="5154883" y="1709439"/>
            <a:ext cx="1145309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92523" y="3933527"/>
            <a:ext cx="11176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 dirty="0">
                <a:latin typeface="Arial" pitchFamily="34" charset="0"/>
                <a:cs typeface="Arial" pitchFamily="34" charset="0"/>
              </a:rPr>
              <a:t>Λόρδωση</a:t>
            </a:r>
            <a:r>
              <a:rPr lang="el-GR" altLang="el-GR" sz="1600" dirty="0">
                <a:latin typeface="+mn-lt"/>
              </a:rPr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759211" y="3066094"/>
            <a:ext cx="1023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 dirty="0">
                <a:latin typeface="Arial" pitchFamily="34" charset="0"/>
                <a:cs typeface="Arial" pitchFamily="34" charset="0"/>
              </a:rPr>
              <a:t>Κύφωση</a:t>
            </a:r>
            <a:r>
              <a:rPr lang="el-GR" altLang="el-GR" sz="1800" dirty="0">
                <a:latin typeface="+mn-lt"/>
              </a:rPr>
              <a:t>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361506" y="1356061"/>
            <a:ext cx="13628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400" dirty="0">
                <a:latin typeface="Arial" pitchFamily="34" charset="0"/>
                <a:cs typeface="Arial" pitchFamily="34" charset="0"/>
              </a:rPr>
              <a:t>Μείωση ύψους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6" t="5854" r="19558" b="15116"/>
          <a:stretch/>
        </p:blipFill>
        <p:spPr bwMode="auto">
          <a:xfrm>
            <a:off x="755576" y="1700808"/>
            <a:ext cx="237348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2" t="3975"/>
          <a:stretch/>
        </p:blipFill>
        <p:spPr bwMode="auto">
          <a:xfrm>
            <a:off x="4039879" y="1700832"/>
            <a:ext cx="892161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Ορθογώνιο 5"/>
          <p:cNvSpPr>
            <a:spLocks noChangeArrowheads="1"/>
          </p:cNvSpPr>
          <p:nvPr/>
        </p:nvSpPr>
        <p:spPr bwMode="auto">
          <a:xfrm>
            <a:off x="3771352" y="5416303"/>
            <a:ext cx="1383531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 dirty="0">
                <a:solidFill>
                  <a:srgbClr val="000000"/>
                </a:solidFill>
                <a:latin typeface="+mn-lt"/>
              </a:rPr>
              <a:t>Σωστή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 dirty="0">
                <a:solidFill>
                  <a:srgbClr val="000000"/>
                </a:solidFill>
                <a:latin typeface="+mn-lt"/>
              </a:rPr>
              <a:t>στάση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 dirty="0">
                <a:solidFill>
                  <a:srgbClr val="000000"/>
                </a:solidFill>
                <a:latin typeface="+mn-lt"/>
              </a:rPr>
              <a:t>σώματος</a:t>
            </a:r>
          </a:p>
        </p:txBody>
      </p:sp>
      <p:sp>
        <p:nvSpPr>
          <p:cNvPr id="15" name="Πολλαπλασιασμός 14"/>
          <p:cNvSpPr/>
          <p:nvPr/>
        </p:nvSpPr>
        <p:spPr>
          <a:xfrm>
            <a:off x="251520" y="1844824"/>
            <a:ext cx="576064" cy="57606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422" y="2151803"/>
            <a:ext cx="497987" cy="49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" b="4719"/>
          <a:stretch/>
        </p:blipFill>
        <p:spPr bwMode="auto">
          <a:xfrm>
            <a:off x="179512" y="4028591"/>
            <a:ext cx="3466790" cy="271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143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5924" y="563196"/>
            <a:ext cx="504056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cs typeface="Times New Roman" panose="02020603050405020304" pitchFamily="18" charset="0"/>
              </a:rPr>
              <a:t>Γιατί χρειάζεται να ασκούμαστε;</a:t>
            </a:r>
            <a:endParaRPr lang="el-GR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067252"/>
            <a:ext cx="5112569" cy="1323439"/>
          </a:xfrm>
          <a:prstGeom prst="rect">
            <a:avLst/>
          </a:prstGeom>
          <a:solidFill>
            <a:srgbClr val="FFFF97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600" dirty="0" smtClean="0"/>
              <a:t>Η άσκηση μπορεί να συμβάλλει θετικά στη σχολική επίδοση και συντελεί στη μείωση του άγχους και της μελαγχολίας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600" dirty="0" smtClean="0"/>
              <a:t>Βοηθά στην ανάπτυξη υγιών συμπεριφορών και αποφυγή επιβλαβών συνηθειών (π.χ. κάπνισμα)</a:t>
            </a:r>
          </a:p>
        </p:txBody>
      </p:sp>
      <p:pic>
        <p:nvPicPr>
          <p:cNvPr id="10" name="Picture 2" descr="Study habits for success: tips for studen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670" y="1067252"/>
            <a:ext cx="3593396" cy="268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Ορθογώνιο 23"/>
          <p:cNvSpPr/>
          <p:nvPr/>
        </p:nvSpPr>
        <p:spPr>
          <a:xfrm>
            <a:off x="179512" y="4535249"/>
            <a:ext cx="4104456" cy="2062103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l-GR" altLang="el-GR" sz="1600" dirty="0">
                <a:solidFill>
                  <a:srgbClr val="202124"/>
                </a:solidFill>
                <a:cs typeface="Arial" pitchFamily="34" charset="0"/>
              </a:rPr>
              <a:t>Η τακτική άσκηση μπορεί να βοηθήσει στην </a:t>
            </a:r>
            <a:r>
              <a:rPr lang="el-GR" altLang="el-GR" sz="1600" dirty="0" smtClean="0">
                <a:solidFill>
                  <a:srgbClr val="202124"/>
                </a:solidFill>
                <a:cs typeface="Arial" pitchFamily="34" charset="0"/>
              </a:rPr>
              <a:t>αντιμετώπιση </a:t>
            </a:r>
            <a:r>
              <a:rPr lang="el-GR" altLang="el-GR" sz="1600" dirty="0">
                <a:solidFill>
                  <a:srgbClr val="202124"/>
                </a:solidFill>
                <a:cs typeface="Arial" pitchFamily="34" charset="0"/>
              </a:rPr>
              <a:t>της κατάθλιψης και του άγχους γιατί αυξάνει την απελευθέρωση </a:t>
            </a:r>
            <a:r>
              <a:rPr lang="el-GR" altLang="el-GR" sz="1600" dirty="0" err="1">
                <a:solidFill>
                  <a:srgbClr val="202124"/>
                </a:solidFill>
                <a:cs typeface="Arial" pitchFamily="34" charset="0"/>
              </a:rPr>
              <a:t>ενδορφινών</a:t>
            </a:r>
            <a:r>
              <a:rPr lang="el-GR" altLang="el-GR" sz="1600" dirty="0">
                <a:solidFill>
                  <a:srgbClr val="202124"/>
                </a:solidFill>
                <a:cs typeface="Arial" pitchFamily="34" charset="0"/>
              </a:rPr>
              <a:t> (ορμόνες της «χαράς» - φυσικές χημικές ουσίες του εγκεφάλου που μοιάζουν με </a:t>
            </a:r>
            <a:r>
              <a:rPr lang="el-GR" altLang="el-GR" sz="1600" dirty="0" smtClean="0">
                <a:solidFill>
                  <a:srgbClr val="202124"/>
                </a:solidFill>
                <a:cs typeface="Arial" pitchFamily="34" charset="0"/>
              </a:rPr>
              <a:t>την κάνναβη</a:t>
            </a:r>
            <a:r>
              <a:rPr lang="el-GR" altLang="el-GR" sz="1600" dirty="0">
                <a:solidFill>
                  <a:srgbClr val="202124"/>
                </a:solidFill>
                <a:cs typeface="Arial" pitchFamily="34" charset="0"/>
              </a:rPr>
              <a:t>) αλλά και </a:t>
            </a:r>
            <a:r>
              <a:rPr lang="el-GR" altLang="el-GR" sz="1600" dirty="0" smtClean="0">
                <a:solidFill>
                  <a:srgbClr val="202124"/>
                </a:solidFill>
                <a:cs typeface="Arial" pitchFamily="34" charset="0"/>
              </a:rPr>
              <a:t>άλλων ουσιών </a:t>
            </a:r>
            <a:r>
              <a:rPr lang="el-GR" altLang="el-GR" sz="1600" dirty="0">
                <a:solidFill>
                  <a:srgbClr val="202124"/>
                </a:solidFill>
                <a:cs typeface="Arial" pitchFamily="34" charset="0"/>
              </a:rPr>
              <a:t>που μπορούν να ενισχύσουν την </a:t>
            </a:r>
            <a:r>
              <a:rPr lang="el-GR" altLang="el-GR" sz="1600">
                <a:solidFill>
                  <a:srgbClr val="202124"/>
                </a:solidFill>
                <a:cs typeface="Arial" pitchFamily="34" charset="0"/>
              </a:rPr>
              <a:t>αίσθηση </a:t>
            </a:r>
            <a:r>
              <a:rPr lang="el-GR" altLang="el-GR" sz="1600" smtClean="0">
                <a:solidFill>
                  <a:srgbClr val="202124"/>
                </a:solidFill>
                <a:cs typeface="Arial" pitchFamily="34" charset="0"/>
              </a:rPr>
              <a:t>ευεξίας</a:t>
            </a:r>
            <a:endParaRPr lang="el-GR" altLang="el-GR" sz="1600" dirty="0" smtClean="0">
              <a:solidFill>
                <a:srgbClr val="202124"/>
              </a:solidFill>
              <a:cs typeface="Arial" pitchFamily="34" charset="0"/>
            </a:endParaRPr>
          </a:p>
        </p:txBody>
      </p:sp>
      <p:pic>
        <p:nvPicPr>
          <p:cNvPr id="3076" name="Picture 4" descr="https://t3.ftcdn.net/jpg/02/92/24/00/240_F_292240074_5xihIXEHzsHySLxitbcvi52AxJ0h6Na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19"/>
          <a:stretch/>
        </p:blipFill>
        <p:spPr bwMode="auto">
          <a:xfrm>
            <a:off x="144935" y="2450491"/>
            <a:ext cx="5075138" cy="142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et&amp;#39;s hack the happy chemicals - Dopamine, Serotonin and Endorphi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33056"/>
            <a:ext cx="4546476" cy="272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6296" y="6237312"/>
            <a:ext cx="822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Υπόφυση</a:t>
            </a:r>
            <a:endParaRPr lang="el-GR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1115616" y="3697287"/>
            <a:ext cx="1096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err="1" smtClean="0"/>
              <a:t>Ενδορφίνη</a:t>
            </a:r>
            <a:r>
              <a:rPr lang="el-GR" sz="1400" dirty="0" smtClean="0"/>
              <a:t> 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740133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5924" y="563196"/>
            <a:ext cx="504056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cs typeface="Times New Roman" panose="02020603050405020304" pitchFamily="18" charset="0"/>
              </a:rPr>
              <a:t>Γιατί χρειάζεται να ασκούμαστε;</a:t>
            </a:r>
            <a:endParaRPr lang="el-GR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195924" y="1052736"/>
            <a:ext cx="5040560" cy="1077218"/>
          </a:xfrm>
          <a:prstGeom prst="rect">
            <a:avLst/>
          </a:prstGeom>
          <a:solidFill>
            <a:srgbClr val="FDF2D7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l-GR" sz="1600" dirty="0"/>
              <a:t>Η αερόβια σωματική άσκηση και η άσκηση με αντιστάσεις αλλάζει τα χαρακτηριστικά των μυϊκών ινών και έχει ευεργετικά αποτελέσματα στην ψυχική </a:t>
            </a:r>
            <a:r>
              <a:rPr lang="el-GR" sz="1600" dirty="0" smtClean="0"/>
              <a:t>υγεία</a:t>
            </a:r>
            <a:endParaRPr lang="el-GR" sz="1600" dirty="0"/>
          </a:p>
        </p:txBody>
      </p:sp>
      <p:grpSp>
        <p:nvGrpSpPr>
          <p:cNvPr id="23" name="Ομάδα 22"/>
          <p:cNvGrpSpPr/>
          <p:nvPr/>
        </p:nvGrpSpPr>
        <p:grpSpPr>
          <a:xfrm>
            <a:off x="5652120" y="734402"/>
            <a:ext cx="3384376" cy="6084835"/>
            <a:chOff x="5652120" y="734402"/>
            <a:chExt cx="3384376" cy="6084835"/>
          </a:xfrm>
        </p:grpSpPr>
        <p:pic>
          <p:nvPicPr>
            <p:cNvPr id="11" name="Picture 2" descr="figure1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2" t="24357" r="17891" b="19797"/>
            <a:stretch/>
          </p:blipFill>
          <p:spPr bwMode="auto">
            <a:xfrm>
              <a:off x="5661647" y="2574776"/>
              <a:ext cx="3058665" cy="4244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Ορθογώνιο 11"/>
            <p:cNvSpPr/>
            <p:nvPr/>
          </p:nvSpPr>
          <p:spPr>
            <a:xfrm>
              <a:off x="7878807" y="5013176"/>
              <a:ext cx="115768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400" dirty="0" smtClean="0"/>
                <a:t>Ιππόκαμπος</a:t>
              </a:r>
              <a:endParaRPr lang="el-GR" sz="1400" dirty="0"/>
            </a:p>
          </p:txBody>
        </p:sp>
        <p:sp>
          <p:nvSpPr>
            <p:cNvPr id="13" name="Ορθογώνιο 12"/>
            <p:cNvSpPr/>
            <p:nvPr/>
          </p:nvSpPr>
          <p:spPr>
            <a:xfrm>
              <a:off x="5652120" y="3284984"/>
              <a:ext cx="147381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1400" dirty="0"/>
                <a:t>Π</a:t>
              </a:r>
              <a:r>
                <a:rPr lang="el-GR" sz="1400" dirty="0" smtClean="0"/>
                <a:t>ρομετωπιαίος </a:t>
              </a:r>
              <a:r>
                <a:rPr lang="el-GR" sz="1400" dirty="0"/>
                <a:t>φλοιός</a:t>
              </a:r>
            </a:p>
          </p:txBody>
        </p:sp>
        <p:sp>
          <p:nvSpPr>
            <p:cNvPr id="14" name="Ορθογώνιο 13"/>
            <p:cNvSpPr/>
            <p:nvPr/>
          </p:nvSpPr>
          <p:spPr>
            <a:xfrm>
              <a:off x="6196797" y="5929535"/>
              <a:ext cx="9941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400" dirty="0" smtClean="0"/>
                <a:t>Αμυγδαλή</a:t>
              </a:r>
              <a:endParaRPr lang="el-GR" sz="1400" dirty="0"/>
            </a:p>
          </p:txBody>
        </p:sp>
        <p:sp>
          <p:nvSpPr>
            <p:cNvPr id="15" name="Ορθογώνιο 14"/>
            <p:cNvSpPr/>
            <p:nvPr/>
          </p:nvSpPr>
          <p:spPr>
            <a:xfrm>
              <a:off x="6426963" y="2757335"/>
              <a:ext cx="145740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1400" dirty="0" smtClean="0"/>
                <a:t>Μυϊκές ίνες </a:t>
              </a:r>
              <a:endParaRPr lang="el-GR" sz="1400" dirty="0"/>
            </a:p>
          </p:txBody>
        </p:sp>
        <p:pic>
          <p:nvPicPr>
            <p:cNvPr id="19" name="Picture 2" descr="figure1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83" r="29184" b="74968"/>
            <a:stretch/>
          </p:blipFill>
          <p:spPr bwMode="auto">
            <a:xfrm>
              <a:off x="6126693" y="734402"/>
              <a:ext cx="1998483" cy="1902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Ομάδα 3"/>
          <p:cNvGrpSpPr/>
          <p:nvPr/>
        </p:nvGrpSpPr>
        <p:grpSpPr>
          <a:xfrm>
            <a:off x="72008" y="2420888"/>
            <a:ext cx="5436096" cy="4103875"/>
            <a:chOff x="72008" y="2420888"/>
            <a:chExt cx="5436096" cy="4103875"/>
          </a:xfrm>
        </p:grpSpPr>
        <p:pic>
          <p:nvPicPr>
            <p:cNvPr id="4102" name="Picture 6" descr="Moving muscle molecules: the beneficial effects of exercise in skeletal  muscle | Society for Endocrinolog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9"/>
            <a:stretch/>
          </p:blipFill>
          <p:spPr bwMode="auto">
            <a:xfrm>
              <a:off x="179512" y="2420888"/>
              <a:ext cx="5109075" cy="4081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Ορθογώνιο 17"/>
            <p:cNvSpPr/>
            <p:nvPr/>
          </p:nvSpPr>
          <p:spPr>
            <a:xfrm>
              <a:off x="3817230" y="2524282"/>
              <a:ext cx="1368152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1.Εκκρίνονται χημικές ουσίες που επηρεάζουν όλο το σώμα</a:t>
              </a:r>
              <a:endParaRPr lang="el-G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Ορθογώνιο 19"/>
            <p:cNvSpPr/>
            <p:nvPr/>
          </p:nvSpPr>
          <p:spPr>
            <a:xfrm>
              <a:off x="3673214" y="3678123"/>
              <a:ext cx="1656183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2.Αυξάνεται ο αριθμός και η δράση </a:t>
              </a:r>
              <a:r>
                <a:rPr lang="el-GR" sz="1200" dirty="0">
                  <a:latin typeface="Arial" panose="020B0604020202020204" pitchFamily="34" charset="0"/>
                  <a:cs typeface="Arial" panose="020B0604020202020204" pitchFamily="34" charset="0"/>
                </a:rPr>
                <a:t>των </a:t>
              </a:r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μιτοχονδρίων</a:t>
              </a:r>
            </a:p>
            <a:p>
              <a:endParaRPr lang="el-G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Ορθογώνιο 20"/>
            <p:cNvSpPr/>
            <p:nvPr/>
          </p:nvSpPr>
          <p:spPr>
            <a:xfrm>
              <a:off x="4291757" y="4905454"/>
              <a:ext cx="1216347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3.Ρυθμίζεται </a:t>
              </a:r>
              <a:r>
                <a:rPr lang="el-GR" sz="1200" dirty="0">
                  <a:latin typeface="Arial" panose="020B0604020202020204" pitchFamily="34" charset="0"/>
                  <a:cs typeface="Arial" panose="020B0604020202020204" pitchFamily="34" charset="0"/>
                </a:rPr>
                <a:t>η πρόσληψη της </a:t>
              </a:r>
              <a:r>
                <a:rPr lang="el-G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γλυκόζης στα κύτταρα</a:t>
              </a:r>
              <a:endParaRPr lang="el-G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Ορθογώνιο 21"/>
            <p:cNvSpPr/>
            <p:nvPr/>
          </p:nvSpPr>
          <p:spPr>
            <a:xfrm>
              <a:off x="72008" y="6001543"/>
              <a:ext cx="5436096" cy="523220"/>
            </a:xfrm>
            <a:prstGeom prst="rect">
              <a:avLst/>
            </a:prstGeom>
            <a:solidFill>
              <a:srgbClr val="FFFF97"/>
            </a:solidFill>
          </p:spPr>
          <p:txBody>
            <a:bodyPr wrap="square">
              <a:spAutoFit/>
            </a:bodyPr>
            <a:lstStyle/>
            <a:p>
              <a:r>
                <a:rPr lang="el-GR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Αλλαγές που προκαλούνται από την επίδραση της άσκησης στους μυς</a:t>
              </a:r>
              <a:endParaRPr lang="el-GR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466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56480" y="1556792"/>
            <a:ext cx="8636000" cy="738664"/>
          </a:xfrm>
          <a:prstGeom prst="rect">
            <a:avLst/>
          </a:prstGeom>
          <a:solidFill>
            <a:srgbClr val="C4E59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400" dirty="0">
                <a:latin typeface="+mn-lt"/>
              </a:rPr>
              <a:t>Υπάρχουν άρθρα που δημοσιεύονται σε επιστημονικά περιοδικά από ερευνητές και επιστήμονες διαφόρων ειδικοτήτων (Ιατροί, Βιολόγοι, Χημικοί, </a:t>
            </a:r>
            <a:r>
              <a:rPr lang="el-GR" altLang="el-GR" sz="1400" dirty="0" smtClean="0">
                <a:latin typeface="+mn-lt"/>
              </a:rPr>
              <a:t>Καθηγητές  </a:t>
            </a:r>
            <a:r>
              <a:rPr lang="el-GR" altLang="el-GR" sz="1400" dirty="0">
                <a:latin typeface="+mn-lt"/>
              </a:rPr>
              <a:t>Φυσικής Αγωγής, </a:t>
            </a:r>
            <a:r>
              <a:rPr lang="el-GR" altLang="el-GR" sz="1400" dirty="0" smtClean="0">
                <a:latin typeface="+mn-lt"/>
              </a:rPr>
              <a:t>Φυσικοθεραπευτές </a:t>
            </a:r>
            <a:r>
              <a:rPr lang="el-GR" altLang="el-GR" sz="1400" dirty="0">
                <a:latin typeface="+mn-lt"/>
              </a:rPr>
              <a:t>κλπ), οι οποίοι ασχολούνται με σχετικές έρευνες.</a:t>
            </a:r>
          </a:p>
        </p:txBody>
      </p:sp>
      <p:sp>
        <p:nvSpPr>
          <p:cNvPr id="8" name="Ορθογώνιο 7"/>
          <p:cNvSpPr>
            <a:spLocks noChangeArrowheads="1"/>
          </p:cNvSpPr>
          <p:nvPr/>
        </p:nvSpPr>
        <p:spPr bwMode="auto">
          <a:xfrm>
            <a:off x="237732" y="4638035"/>
            <a:ext cx="4411097" cy="2031325"/>
          </a:xfrm>
          <a:prstGeom prst="rect">
            <a:avLst/>
          </a:prstGeom>
          <a:solidFill>
            <a:srgbClr val="C4E59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400" dirty="0">
                <a:solidFill>
                  <a:srgbClr val="000000"/>
                </a:solidFill>
                <a:latin typeface="+mn-lt"/>
              </a:rPr>
              <a:t>Για παράδειγμα, οι επιστήμονες σχεδιάζουν έρευνες που περιλαμβάνουν δυο ομάδες: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400" dirty="0">
                <a:solidFill>
                  <a:srgbClr val="000000"/>
                </a:solidFill>
                <a:latin typeface="+mn-lt"/>
              </a:rPr>
              <a:t>Ομάδα 1 – άτομα που δεν </a:t>
            </a:r>
            <a:r>
              <a:rPr lang="el-GR" altLang="el-GR" sz="1400" dirty="0" smtClean="0">
                <a:solidFill>
                  <a:srgbClr val="000000"/>
                </a:solidFill>
                <a:latin typeface="+mn-lt"/>
              </a:rPr>
              <a:t>ασκούνται </a:t>
            </a:r>
            <a:r>
              <a:rPr lang="el-GR" altLang="el-GR" sz="1400" dirty="0">
                <a:solidFill>
                  <a:srgbClr val="000000"/>
                </a:solidFill>
                <a:latin typeface="+mn-lt"/>
              </a:rPr>
              <a:t>και έχουν καθιστική ζωή. </a:t>
            </a:r>
            <a:r>
              <a:rPr lang="el-GR" altLang="el-GR" sz="1400" dirty="0" smtClean="0">
                <a:solidFill>
                  <a:srgbClr val="000000"/>
                </a:solidFill>
                <a:latin typeface="+mn-lt"/>
              </a:rPr>
              <a:t>Ομάδα </a:t>
            </a:r>
            <a:r>
              <a:rPr lang="el-GR" altLang="el-GR" sz="1400" dirty="0">
                <a:solidFill>
                  <a:srgbClr val="000000"/>
                </a:solidFill>
                <a:latin typeface="+mn-lt"/>
              </a:rPr>
              <a:t>2 – άτομα που είναι σωματικά δραστήρια και </a:t>
            </a:r>
            <a:r>
              <a:rPr lang="el-GR" altLang="el-GR" sz="1400" dirty="0" smtClean="0">
                <a:solidFill>
                  <a:srgbClr val="000000"/>
                </a:solidFill>
                <a:latin typeface="+mn-lt"/>
              </a:rPr>
              <a:t>ασκούνται.</a:t>
            </a:r>
            <a:endParaRPr lang="el-GR" altLang="el-GR" sz="1400" dirty="0">
              <a:solidFill>
                <a:srgbClr val="000000"/>
              </a:solidFill>
              <a:latin typeface="+mn-lt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400" dirty="0">
                <a:solidFill>
                  <a:srgbClr val="000000"/>
                </a:solidFill>
                <a:latin typeface="+mn-lt"/>
              </a:rPr>
              <a:t>Από τη σύγκριση των αποτελεσμάτων μεταξύ των δυο ομάδων με ερωτηματολόγια, </a:t>
            </a:r>
            <a:r>
              <a:rPr lang="el-GR" altLang="el-GR" sz="1400" dirty="0" smtClean="0">
                <a:solidFill>
                  <a:srgbClr val="000000"/>
                </a:solidFill>
                <a:latin typeface="+mn-lt"/>
              </a:rPr>
              <a:t>μετρήσεις δεικτών αίματος, κλινικές παρατηρήσεις κλπ, </a:t>
            </a:r>
            <a:r>
              <a:rPr lang="el-GR" altLang="el-GR" sz="1400" dirty="0">
                <a:solidFill>
                  <a:srgbClr val="000000"/>
                </a:solidFill>
                <a:latin typeface="+mn-lt"/>
              </a:rPr>
              <a:t>προκύπτουν τα </a:t>
            </a:r>
            <a:r>
              <a:rPr lang="el-GR" altLang="el-GR" sz="1400" dirty="0" smtClean="0">
                <a:solidFill>
                  <a:srgbClr val="000000"/>
                </a:solidFill>
                <a:latin typeface="+mn-lt"/>
              </a:rPr>
              <a:t>συμπεράσματα </a:t>
            </a:r>
            <a:r>
              <a:rPr lang="el-GR" altLang="el-GR" sz="1400" dirty="0">
                <a:solidFill>
                  <a:srgbClr val="000000"/>
                </a:solidFill>
                <a:latin typeface="+mn-lt"/>
              </a:rPr>
              <a:t>που δημοσιεύουν.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t="10278" r="37469" b="54305"/>
          <a:stretch>
            <a:fillRect/>
          </a:stretch>
        </p:blipFill>
        <p:spPr bwMode="auto">
          <a:xfrm>
            <a:off x="262567" y="2348880"/>
            <a:ext cx="450811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Αποτέλεσμα εικόνας για scientific resear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2387382"/>
            <a:ext cx="38893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45" b="77164"/>
          <a:stretch>
            <a:fillRect/>
          </a:stretch>
        </p:blipFill>
        <p:spPr bwMode="auto">
          <a:xfrm>
            <a:off x="4868459" y="5085184"/>
            <a:ext cx="3906837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5923" y="766445"/>
            <a:ext cx="8709951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cs typeface="Times New Roman" panose="02020603050405020304" pitchFamily="18" charset="0"/>
              </a:rPr>
              <a:t>Πώς γνωρίζουμε όλες αυτές τις πληροφορίες για τη σωματική άσκηση και </a:t>
            </a:r>
          </a:p>
          <a:p>
            <a:pPr algn="ctr"/>
            <a:r>
              <a:rPr lang="el-GR" dirty="0" smtClean="0">
                <a:cs typeface="Times New Roman" panose="02020603050405020304" pitchFamily="18" charset="0"/>
              </a:rPr>
              <a:t>τα οφέλη της στην υγεία μας;</a:t>
            </a:r>
            <a:endParaRPr lang="el-GR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51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/>
          <p:cNvGrpSpPr/>
          <p:nvPr/>
        </p:nvGrpSpPr>
        <p:grpSpPr>
          <a:xfrm>
            <a:off x="179512" y="1224080"/>
            <a:ext cx="3672408" cy="4293152"/>
            <a:chOff x="900114" y="749105"/>
            <a:chExt cx="5814226" cy="656318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8" t="7031" r="29163" b="3946"/>
            <a:stretch/>
          </p:blipFill>
          <p:spPr bwMode="auto">
            <a:xfrm>
              <a:off x="900114" y="749105"/>
              <a:ext cx="5814226" cy="649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4 - TextBox"/>
            <p:cNvSpPr txBox="1">
              <a:spLocks noChangeArrowheads="1"/>
            </p:cNvSpPr>
            <p:nvPr/>
          </p:nvSpPr>
          <p:spPr bwMode="auto">
            <a:xfrm>
              <a:off x="971552" y="4326846"/>
              <a:ext cx="2232025" cy="141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800" b="1" dirty="0" smtClean="0"/>
                <a:t>«Η </a:t>
              </a:r>
              <a:r>
                <a:rPr lang="el-GR" altLang="el-GR" sz="1800" b="1" dirty="0"/>
                <a:t>Ά</a:t>
              </a:r>
              <a:r>
                <a:rPr lang="el-GR" altLang="el-GR" sz="1800" b="1" dirty="0" smtClean="0"/>
                <a:t>σκηση </a:t>
              </a:r>
              <a:endParaRPr lang="el-GR" altLang="el-GR" sz="1800" b="1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800" b="1" dirty="0"/>
                <a:t>είναι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800" b="1" dirty="0" smtClean="0"/>
                <a:t>Φάρμακο»</a:t>
              </a:r>
              <a:endParaRPr lang="el-GR" altLang="el-GR" sz="1800" b="1" dirty="0"/>
            </a:p>
          </p:txBody>
        </p:sp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1006590" y="6041897"/>
              <a:ext cx="2173612" cy="1270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600" b="1" dirty="0" smtClean="0"/>
                <a:t>ΕΙΝΑΙ ΜΙΑ </a:t>
              </a:r>
              <a:r>
                <a:rPr lang="el-GR" altLang="el-GR" sz="1600" b="1" dirty="0"/>
                <a:t>ΔΙΕΘΝΗΣ ΔΡΑΣΗ</a:t>
              </a: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7384" r="2548" b="4025"/>
          <a:stretch>
            <a:fillRect/>
          </a:stretch>
        </p:blipFill>
        <p:spPr bwMode="auto">
          <a:xfrm>
            <a:off x="3923928" y="1250243"/>
            <a:ext cx="5111799" cy="376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Σχετική εικόν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00000"/>
            <a:ext cx="1213176" cy="12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5 - TextBox"/>
          <p:cNvSpPr txBox="1">
            <a:spLocks noChangeArrowheads="1"/>
          </p:cNvSpPr>
          <p:nvPr/>
        </p:nvSpPr>
        <p:spPr bwMode="auto">
          <a:xfrm>
            <a:off x="5436096" y="4110171"/>
            <a:ext cx="17999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 b="1" dirty="0"/>
              <a:t>Αμερικάνικο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 b="1" dirty="0"/>
              <a:t>Κολλέγιο Αθλητιατρικής</a:t>
            </a:r>
          </a:p>
        </p:txBody>
      </p:sp>
      <p:sp>
        <p:nvSpPr>
          <p:cNvPr id="16" name="Ορθογώνιο 1"/>
          <p:cNvSpPr>
            <a:spLocks noChangeArrowheads="1"/>
          </p:cNvSpPr>
          <p:nvPr/>
        </p:nvSpPr>
        <p:spPr bwMode="auto">
          <a:xfrm>
            <a:off x="5436096" y="3665384"/>
            <a:ext cx="1799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400" b="1" dirty="0">
                <a:solidFill>
                  <a:srgbClr val="000000"/>
                </a:solidFill>
              </a:rPr>
              <a:t>ΣΕ ΣΥΝΕΡΓΑΣΙΑ </a:t>
            </a:r>
            <a:endParaRPr lang="el-GR" altLang="el-GR" sz="14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400" b="1" dirty="0" smtClean="0">
                <a:solidFill>
                  <a:srgbClr val="000000"/>
                </a:solidFill>
              </a:rPr>
              <a:t>ΜΕ </a:t>
            </a:r>
            <a:r>
              <a:rPr lang="el-GR" altLang="el-GR" sz="1400" b="1" dirty="0">
                <a:solidFill>
                  <a:srgbClr val="000000"/>
                </a:solidFill>
              </a:rPr>
              <a:t>ΤΟ </a:t>
            </a:r>
          </a:p>
        </p:txBody>
      </p:sp>
      <p:sp>
        <p:nvSpPr>
          <p:cNvPr id="17" name="Ορθογώνιο 16"/>
          <p:cNvSpPr/>
          <p:nvPr/>
        </p:nvSpPr>
        <p:spPr>
          <a:xfrm>
            <a:off x="179512" y="5664150"/>
            <a:ext cx="8717722" cy="954107"/>
          </a:xfrm>
          <a:prstGeom prst="rect">
            <a:avLst/>
          </a:prstGeom>
          <a:solidFill>
            <a:srgbClr val="C2E49C"/>
          </a:solidFill>
        </p:spPr>
        <p:txBody>
          <a:bodyPr wrap="square">
            <a:spAutoFit/>
          </a:bodyPr>
          <a:lstStyle/>
          <a:p>
            <a:pPr algn="just"/>
            <a:r>
              <a:rPr lang="el-GR" sz="1400" b="1" dirty="0" smtClean="0">
                <a:cs typeface="Times New Roman" panose="02020603050405020304" pitchFamily="18" charset="0"/>
              </a:rPr>
              <a:t>Το ‘‘</a:t>
            </a:r>
            <a:r>
              <a:rPr lang="el-GR" sz="1400" b="1" dirty="0" err="1">
                <a:cs typeface="Times New Roman" panose="02020603050405020304" pitchFamily="18" charset="0"/>
              </a:rPr>
              <a:t>Exercise</a:t>
            </a:r>
            <a:r>
              <a:rPr lang="el-GR" sz="1400" b="1" dirty="0">
                <a:cs typeface="Times New Roman" panose="02020603050405020304" pitchFamily="18" charset="0"/>
              </a:rPr>
              <a:t> </a:t>
            </a:r>
            <a:r>
              <a:rPr lang="el-GR" sz="1400" b="1" dirty="0" err="1">
                <a:cs typeface="Times New Roman" panose="02020603050405020304" pitchFamily="18" charset="0"/>
              </a:rPr>
              <a:t>is</a:t>
            </a:r>
            <a:r>
              <a:rPr lang="el-GR" sz="1400" b="1" dirty="0">
                <a:cs typeface="Times New Roman" panose="02020603050405020304" pitchFamily="18" charset="0"/>
              </a:rPr>
              <a:t> </a:t>
            </a:r>
            <a:r>
              <a:rPr lang="el-GR" sz="1400" b="1" dirty="0" err="1">
                <a:cs typeface="Times New Roman" panose="02020603050405020304" pitchFamily="18" charset="0"/>
              </a:rPr>
              <a:t>Medicine</a:t>
            </a:r>
            <a:r>
              <a:rPr lang="el-GR" sz="1400" b="1" dirty="0">
                <a:cs typeface="Times New Roman" panose="02020603050405020304" pitchFamily="18" charset="0"/>
              </a:rPr>
              <a:t>-</a:t>
            </a:r>
            <a:r>
              <a:rPr lang="el-GR" sz="1400" b="1" dirty="0" err="1">
                <a:cs typeface="Times New Roman" panose="02020603050405020304" pitchFamily="18" charset="0"/>
              </a:rPr>
              <a:t>Global</a:t>
            </a:r>
            <a:r>
              <a:rPr lang="el-GR" sz="1400" b="1" dirty="0">
                <a:cs typeface="Times New Roman" panose="02020603050405020304" pitchFamily="18" charset="0"/>
              </a:rPr>
              <a:t>’’</a:t>
            </a:r>
            <a:r>
              <a:rPr lang="el-GR" sz="1400" dirty="0">
                <a:cs typeface="Times New Roman" panose="02020603050405020304" pitchFamily="18" charset="0"/>
              </a:rPr>
              <a:t> </a:t>
            </a:r>
            <a:r>
              <a:rPr lang="el-GR" sz="1400" dirty="0" smtClean="0">
                <a:cs typeface="Times New Roman" panose="02020603050405020304" pitchFamily="18" charset="0"/>
              </a:rPr>
              <a:t>συστάθηκε </a:t>
            </a:r>
            <a:r>
              <a:rPr lang="el-GR" sz="1400" dirty="0">
                <a:cs typeface="Times New Roman" panose="02020603050405020304" pitchFamily="18" charset="0"/>
              </a:rPr>
              <a:t>από τον μεγαλύτερο παγκοσμίως μη κερδοσκοπικό οργανισμό Αθλητικής Επιστήμης και Αθλητιατρικής (</a:t>
            </a:r>
            <a:r>
              <a:rPr lang="el-GR" sz="1400" b="1" i="1" u="sng" dirty="0" err="1">
                <a:cs typeface="Times New Roman" panose="02020603050405020304" pitchFamily="18" charset="0"/>
                <a:hlinkClick r:id="rId5"/>
              </a:rPr>
              <a:t>American</a:t>
            </a:r>
            <a:r>
              <a:rPr lang="el-GR" sz="1400" b="1" i="1" u="sng" dirty="0">
                <a:cs typeface="Times New Roman" panose="02020603050405020304" pitchFamily="18" charset="0"/>
                <a:hlinkClick r:id="rId5"/>
              </a:rPr>
              <a:t> </a:t>
            </a:r>
            <a:r>
              <a:rPr lang="el-GR" sz="1400" b="1" i="1" u="sng" dirty="0" err="1">
                <a:cs typeface="Times New Roman" panose="02020603050405020304" pitchFamily="18" charset="0"/>
                <a:hlinkClick r:id="rId5"/>
              </a:rPr>
              <a:t>College</a:t>
            </a:r>
            <a:r>
              <a:rPr lang="el-GR" sz="1400" b="1" i="1" u="sng" dirty="0">
                <a:cs typeface="Times New Roman" panose="02020603050405020304" pitchFamily="18" charset="0"/>
                <a:hlinkClick r:id="rId5"/>
              </a:rPr>
              <a:t> </a:t>
            </a:r>
            <a:r>
              <a:rPr lang="el-GR" sz="1400" b="1" i="1" u="sng" dirty="0" err="1">
                <a:cs typeface="Times New Roman" panose="02020603050405020304" pitchFamily="18" charset="0"/>
                <a:hlinkClick r:id="rId5"/>
              </a:rPr>
              <a:t>of</a:t>
            </a:r>
            <a:r>
              <a:rPr lang="el-GR" sz="1400" b="1" i="1" u="sng" dirty="0">
                <a:cs typeface="Times New Roman" panose="02020603050405020304" pitchFamily="18" charset="0"/>
                <a:hlinkClick r:id="rId5"/>
              </a:rPr>
              <a:t> </a:t>
            </a:r>
            <a:r>
              <a:rPr lang="el-GR" sz="1400" b="1" i="1" u="sng" dirty="0" err="1">
                <a:cs typeface="Times New Roman" panose="02020603050405020304" pitchFamily="18" charset="0"/>
                <a:hlinkClick r:id="rId5"/>
              </a:rPr>
              <a:t>Sports</a:t>
            </a:r>
            <a:r>
              <a:rPr lang="el-GR" sz="1400" b="1" i="1" u="sng" dirty="0">
                <a:cs typeface="Times New Roman" panose="02020603050405020304" pitchFamily="18" charset="0"/>
                <a:hlinkClick r:id="rId5"/>
              </a:rPr>
              <a:t> </a:t>
            </a:r>
            <a:r>
              <a:rPr lang="el-GR" sz="1400" b="1" i="1" u="sng" dirty="0" err="1">
                <a:cs typeface="Times New Roman" panose="02020603050405020304" pitchFamily="18" charset="0"/>
                <a:hlinkClick r:id="rId5"/>
              </a:rPr>
              <a:t>Medicine</a:t>
            </a:r>
            <a:r>
              <a:rPr lang="el-GR" sz="1400" dirty="0">
                <a:cs typeface="Times New Roman" panose="02020603050405020304" pitchFamily="18" charset="0"/>
              </a:rPr>
              <a:t>) και την Αμερικάνικη Ιατρική Εταιρεία (</a:t>
            </a:r>
            <a:r>
              <a:rPr lang="el-GR" sz="1400" b="1" i="1" u="sng" dirty="0" err="1">
                <a:cs typeface="Times New Roman" panose="02020603050405020304" pitchFamily="18" charset="0"/>
                <a:hlinkClick r:id="rId6"/>
              </a:rPr>
              <a:t>American</a:t>
            </a:r>
            <a:r>
              <a:rPr lang="el-GR" sz="1400" b="1" i="1" u="sng" dirty="0">
                <a:cs typeface="Times New Roman" panose="02020603050405020304" pitchFamily="18" charset="0"/>
                <a:hlinkClick r:id="rId6"/>
              </a:rPr>
              <a:t> </a:t>
            </a:r>
            <a:r>
              <a:rPr lang="el-GR" sz="1400" b="1" i="1" u="sng" dirty="0" err="1">
                <a:cs typeface="Times New Roman" panose="02020603050405020304" pitchFamily="18" charset="0"/>
                <a:hlinkClick r:id="rId6"/>
              </a:rPr>
              <a:t>Medical</a:t>
            </a:r>
            <a:r>
              <a:rPr lang="el-GR" sz="1400" b="1" i="1" u="sng" dirty="0">
                <a:cs typeface="Times New Roman" panose="02020603050405020304" pitchFamily="18" charset="0"/>
                <a:hlinkClick r:id="rId6"/>
              </a:rPr>
              <a:t> </a:t>
            </a:r>
            <a:r>
              <a:rPr lang="el-GR" sz="1400" b="1" i="1" u="sng" dirty="0" err="1">
                <a:cs typeface="Times New Roman" panose="02020603050405020304" pitchFamily="18" charset="0"/>
                <a:hlinkClick r:id="rId6"/>
              </a:rPr>
              <a:t>Association</a:t>
            </a:r>
            <a:r>
              <a:rPr lang="el-GR" sz="1400" dirty="0">
                <a:cs typeface="Times New Roman" panose="02020603050405020304" pitchFamily="18" charset="0"/>
              </a:rPr>
              <a:t>). Στόχος του </a:t>
            </a:r>
            <a:r>
              <a:rPr lang="el-GR" sz="1400" dirty="0" smtClean="0">
                <a:cs typeface="Times New Roman" panose="02020603050405020304" pitchFamily="18" charset="0"/>
              </a:rPr>
              <a:t>διεθνούς </a:t>
            </a:r>
            <a:r>
              <a:rPr lang="el-GR" sz="1400" dirty="0">
                <a:cs typeface="Times New Roman" panose="02020603050405020304" pitchFamily="18" charset="0"/>
              </a:rPr>
              <a:t>δικτύου </a:t>
            </a:r>
            <a:r>
              <a:rPr lang="el-GR" sz="1400" dirty="0" smtClean="0">
                <a:cs typeface="Times New Roman" panose="02020603050405020304" pitchFamily="18" charset="0"/>
              </a:rPr>
              <a:t>(σε περισσότερες από 40 χώρες) είναι </a:t>
            </a:r>
            <a:r>
              <a:rPr lang="el-GR" sz="1400" dirty="0">
                <a:cs typeface="Times New Roman" panose="02020603050405020304" pitchFamily="18" charset="0"/>
              </a:rPr>
              <a:t>η προώθηση της σωματικής </a:t>
            </a:r>
            <a:r>
              <a:rPr lang="el-GR" sz="1400" dirty="0" smtClean="0">
                <a:cs typeface="Times New Roman" panose="02020603050405020304" pitchFamily="18" charset="0"/>
              </a:rPr>
              <a:t>άσκησης.</a:t>
            </a:r>
            <a:endParaRPr lang="el-GR" sz="1400" dirty="0">
              <a:cs typeface="Times New Roman" panose="02020603050405020304" pitchFamily="18" charset="0"/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246765" y="611396"/>
            <a:ext cx="479566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600" b="1" dirty="0" smtClean="0">
                <a:cs typeface="Times New Roman" panose="02020603050405020304" pitchFamily="18" charset="0"/>
              </a:rPr>
              <a:t>Η δράση </a:t>
            </a:r>
            <a:r>
              <a:rPr lang="el-GR" sz="1600" b="1" dirty="0">
                <a:cs typeface="Times New Roman" panose="02020603050405020304" pitchFamily="18" charset="0"/>
              </a:rPr>
              <a:t>“</a:t>
            </a:r>
            <a:r>
              <a:rPr lang="el-GR" sz="1600" b="1" dirty="0" err="1">
                <a:cs typeface="Times New Roman" panose="02020603050405020304" pitchFamily="18" charset="0"/>
              </a:rPr>
              <a:t>Exercise</a:t>
            </a:r>
            <a:r>
              <a:rPr lang="el-GR" sz="1600" b="1" dirty="0">
                <a:cs typeface="Times New Roman" panose="02020603050405020304" pitchFamily="18" charset="0"/>
              </a:rPr>
              <a:t> </a:t>
            </a:r>
            <a:r>
              <a:rPr lang="el-GR" sz="1600" b="1" dirty="0" err="1">
                <a:cs typeface="Times New Roman" panose="02020603050405020304" pitchFamily="18" charset="0"/>
              </a:rPr>
              <a:t>is</a:t>
            </a:r>
            <a:r>
              <a:rPr lang="el-GR" sz="1600" b="1" dirty="0">
                <a:cs typeface="Times New Roman" panose="02020603050405020304" pitchFamily="18" charset="0"/>
              </a:rPr>
              <a:t> </a:t>
            </a:r>
            <a:r>
              <a:rPr lang="el-GR" sz="1600" b="1" dirty="0" err="1" smtClean="0">
                <a:cs typeface="Times New Roman" panose="02020603050405020304" pitchFamily="18" charset="0"/>
              </a:rPr>
              <a:t>Medicine</a:t>
            </a:r>
            <a:r>
              <a:rPr lang="en-US" sz="1600" b="1" dirty="0" smtClean="0">
                <a:cs typeface="Times New Roman" panose="02020603050405020304" pitchFamily="18" charset="0"/>
              </a:rPr>
              <a:t>”</a:t>
            </a:r>
            <a:endParaRPr lang="el-GR" sz="1600" b="1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815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6" t="23960" r="17447" b="31499"/>
          <a:stretch/>
        </p:blipFill>
        <p:spPr bwMode="auto">
          <a:xfrm>
            <a:off x="179512" y="88120"/>
            <a:ext cx="6408712" cy="351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2998" y="4005064"/>
            <a:ext cx="5037073" cy="646331"/>
          </a:xfrm>
          <a:prstGeom prst="rect">
            <a:avLst/>
          </a:prstGeom>
          <a:solidFill>
            <a:srgbClr val="FFFF9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cs typeface="Times New Roman" panose="02020603050405020304" pitchFamily="18" charset="0"/>
              </a:rPr>
              <a:t>Από πότε είναι γνωστά τα οφέλη </a:t>
            </a:r>
            <a:r>
              <a:rPr lang="el-GR" dirty="0">
                <a:cs typeface="Times New Roman" panose="02020603050405020304" pitchFamily="18" charset="0"/>
              </a:rPr>
              <a:t>της </a:t>
            </a:r>
            <a:endParaRPr lang="el-GR" dirty="0" smtClean="0">
              <a:cs typeface="Times New Roman" panose="02020603050405020304" pitchFamily="18" charset="0"/>
            </a:endParaRPr>
          </a:p>
          <a:p>
            <a:pPr algn="ctr"/>
            <a:r>
              <a:rPr lang="el-GR" dirty="0" smtClean="0">
                <a:cs typeface="Times New Roman" panose="02020603050405020304" pitchFamily="18" charset="0"/>
              </a:rPr>
              <a:t>σωματικής άσκησης στην υγεία μας;</a:t>
            </a:r>
            <a:endParaRPr lang="el-GR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3923928" y="2276872"/>
            <a:ext cx="2160240" cy="3600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8082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5364088" y="3212976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rgbClr val="96EE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l-GR" b="1" dirty="0">
                <a:solidFill>
                  <a:srgbClr val="96EE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άσκηση είναι φάρμακο</a:t>
            </a:r>
            <a:r>
              <a:rPr lang="el-GR" b="1" dirty="0" smtClean="0">
                <a:solidFill>
                  <a:srgbClr val="96EE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2021-22</a:t>
            </a:r>
            <a:endParaRPr lang="el-GR" b="1" dirty="0">
              <a:solidFill>
                <a:srgbClr val="96EE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3" descr="C:\Users\med\Desktop\ZARANI\ASKISI NEOI\BLOGS\photos askisi\dancing silluet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029531"/>
            <a:ext cx="5112569" cy="27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36096" y="4797152"/>
            <a:ext cx="3600400" cy="523220"/>
          </a:xfrm>
          <a:prstGeom prst="rect">
            <a:avLst/>
          </a:prstGeom>
          <a:solidFill>
            <a:srgbClr val="C4E59F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b="1" i="1" dirty="0" smtClean="0">
                <a:cs typeface="Times New Roman" panose="02020603050405020304" pitchFamily="18" charset="0"/>
              </a:rPr>
              <a:t>Δρ. Φλώρα </a:t>
            </a:r>
            <a:r>
              <a:rPr lang="el-GR" sz="1400" b="1" i="1" dirty="0" err="1" smtClean="0">
                <a:cs typeface="Times New Roman" panose="02020603050405020304" pitchFamily="18" charset="0"/>
              </a:rPr>
              <a:t>Ζαράνη</a:t>
            </a:r>
            <a:endParaRPr lang="el-GR" sz="1400" b="1" i="1" dirty="0" smtClean="0">
              <a:cs typeface="Times New Roman" panose="02020603050405020304" pitchFamily="18" charset="0"/>
            </a:endParaRPr>
          </a:p>
          <a:p>
            <a:pPr algn="ctr"/>
            <a:r>
              <a:rPr lang="el-GR" sz="1400" b="1" i="1" dirty="0" smtClean="0">
                <a:cs typeface="Times New Roman" panose="02020603050405020304" pitchFamily="18" charset="0"/>
              </a:rPr>
              <a:t>Υπεύθυνη του προγράμματος</a:t>
            </a:r>
            <a:endParaRPr lang="el-GR" sz="1400" b="1" i="1" dirty="0"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8" t="23880" r="21631" b="32010"/>
          <a:stretch/>
        </p:blipFill>
        <p:spPr bwMode="auto">
          <a:xfrm>
            <a:off x="251520" y="188640"/>
            <a:ext cx="5112568" cy="331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/>
          <p:nvPr/>
        </p:nvSpPr>
        <p:spPr>
          <a:xfrm>
            <a:off x="5436096" y="4365104"/>
            <a:ext cx="3600400" cy="307777"/>
          </a:xfrm>
          <a:prstGeom prst="rect">
            <a:avLst/>
          </a:prstGeom>
          <a:solidFill>
            <a:srgbClr val="FFFF97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b="1" i="1" dirty="0" smtClean="0">
                <a:cs typeface="Times New Roman" panose="02020603050405020304" pitchFamily="18" charset="0"/>
              </a:rPr>
              <a:t>Ευχαριστώ πολύ για την προσοχή σας!</a:t>
            </a:r>
            <a:endParaRPr lang="el-GR" sz="1400" b="1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994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99948" y="836712"/>
            <a:ext cx="8636000" cy="5847755"/>
          </a:xfrm>
          <a:prstGeom prst="rect">
            <a:avLst/>
          </a:prstGeom>
          <a:solidFill>
            <a:srgbClr val="FFFFD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71450" indent="-171450">
              <a:buFontTx/>
              <a:buChar char="-"/>
            </a:pPr>
            <a:r>
              <a:rPr lang="el-GR" sz="1100" b="1" dirty="0" smtClean="0"/>
              <a:t>ΙΣΤΟΣΕΛΙΔΕΣ</a:t>
            </a:r>
            <a:r>
              <a:rPr lang="en-US" sz="1100" b="1" dirty="0" smtClean="0"/>
              <a:t>:</a:t>
            </a:r>
            <a:endParaRPr lang="el-GR" sz="1100" b="1" dirty="0" smtClean="0"/>
          </a:p>
          <a:p>
            <a:r>
              <a:rPr lang="en-US" sz="1100" dirty="0" smtClean="0"/>
              <a:t>Exercise </a:t>
            </a:r>
            <a:r>
              <a:rPr lang="en-US" sz="1100" dirty="0"/>
              <a:t>is Medicine-Global:  </a:t>
            </a:r>
            <a:r>
              <a:rPr lang="en-US" sz="1100" u="sng" dirty="0">
                <a:hlinkClick r:id="rId2"/>
              </a:rPr>
              <a:t>https://www.exerciseismedicine.org/</a:t>
            </a:r>
            <a:endParaRPr lang="el-GR" sz="1100" dirty="0"/>
          </a:p>
          <a:p>
            <a:r>
              <a:rPr lang="en-US" sz="1100" dirty="0"/>
              <a:t>American College of Sports Medicine:  </a:t>
            </a:r>
            <a:r>
              <a:rPr lang="en-US" sz="1100" u="sng" dirty="0">
                <a:hlinkClick r:id="rId3"/>
              </a:rPr>
              <a:t>https://www.acsm.org/</a:t>
            </a:r>
            <a:endParaRPr lang="el-GR" sz="1100" dirty="0"/>
          </a:p>
          <a:p>
            <a:r>
              <a:rPr lang="en-US" sz="1100" dirty="0"/>
              <a:t>American Medical Association:  </a:t>
            </a:r>
            <a:r>
              <a:rPr lang="en-US" sz="1100" u="sng" dirty="0">
                <a:hlinkClick r:id="rId4"/>
              </a:rPr>
              <a:t>https://www.ama-assn.org/</a:t>
            </a:r>
            <a:endParaRPr lang="el-GR" sz="1100" dirty="0"/>
          </a:p>
          <a:p>
            <a:r>
              <a:rPr lang="el-GR" sz="1100" dirty="0"/>
              <a:t>Εργαστήριο Φυσιολογίας της Ιατρικής Σχολής του Εθνικού και Καποδιστριακού Πανεπιστημίου Αθηνών:  </a:t>
            </a:r>
            <a:r>
              <a:rPr lang="el-GR" sz="1100" u="sng" dirty="0">
                <a:hlinkClick r:id="rId5"/>
              </a:rPr>
              <a:t>http://physiology.med.uoa.gr/</a:t>
            </a:r>
            <a:endParaRPr lang="el-GR" sz="1100" dirty="0"/>
          </a:p>
          <a:p>
            <a:r>
              <a:rPr lang="el-GR" sz="1100" dirty="0"/>
              <a:t>Ινστιτούτο Εφαρμοσμένης Φυσιολογίας και Άσκησης στην Ιατρική (ΙΕΦΑΙ): </a:t>
            </a:r>
            <a:r>
              <a:rPr lang="el-GR" sz="1100" u="sng" dirty="0">
                <a:hlinkClick r:id="rId6"/>
              </a:rPr>
              <a:t>http://iapem.gr/index.php</a:t>
            </a:r>
            <a:endParaRPr lang="el-GR" sz="1100" dirty="0"/>
          </a:p>
          <a:p>
            <a:r>
              <a:rPr lang="el-GR" sz="1100" dirty="0"/>
              <a:t>Εθνικό Κέντρο</a:t>
            </a:r>
            <a:r>
              <a:rPr lang="en-US" sz="1100" dirty="0"/>
              <a:t> “Exercise is </a:t>
            </a:r>
            <a:r>
              <a:rPr lang="en-US" sz="1100" dirty="0" err="1"/>
              <a:t>MedicineGreece</a:t>
            </a:r>
            <a:r>
              <a:rPr lang="en-US" sz="1100" dirty="0"/>
              <a:t>”:  </a:t>
            </a:r>
            <a:r>
              <a:rPr lang="en-US" sz="1100" u="sng" dirty="0">
                <a:hlinkClick r:id="rId7"/>
              </a:rPr>
              <a:t>https://exerciseismedicine.gr</a:t>
            </a:r>
            <a:endParaRPr lang="el-GR" sz="1100" dirty="0"/>
          </a:p>
          <a:p>
            <a:r>
              <a:rPr lang="el-GR" sz="1100" dirty="0"/>
              <a:t>Τι είναι άσκηση:</a:t>
            </a:r>
            <a:r>
              <a:rPr lang="el-GR" sz="1100" b="1" dirty="0"/>
              <a:t> </a:t>
            </a:r>
            <a:r>
              <a:rPr lang="en-US" sz="1100" u="sng" dirty="0">
                <a:hlinkClick r:id="rId8"/>
              </a:rPr>
              <a:t>http</a:t>
            </a:r>
            <a:r>
              <a:rPr lang="el-GR" sz="1100" u="sng" dirty="0">
                <a:hlinkClick r:id="rId8"/>
              </a:rPr>
              <a:t>://</a:t>
            </a:r>
            <a:r>
              <a:rPr lang="en-US" sz="1100" u="sng" dirty="0" err="1">
                <a:hlinkClick r:id="rId8"/>
              </a:rPr>
              <a:t>ebooks</a:t>
            </a:r>
            <a:r>
              <a:rPr lang="el-GR" sz="1100" u="sng" dirty="0">
                <a:hlinkClick r:id="rId8"/>
              </a:rPr>
              <a:t>.</a:t>
            </a:r>
            <a:r>
              <a:rPr lang="en-US" sz="1100" u="sng" dirty="0" err="1">
                <a:hlinkClick r:id="rId8"/>
              </a:rPr>
              <a:t>edu</a:t>
            </a:r>
            <a:r>
              <a:rPr lang="el-GR" sz="1100" u="sng" dirty="0">
                <a:hlinkClick r:id="rId8"/>
              </a:rPr>
              <a:t>.</a:t>
            </a:r>
            <a:r>
              <a:rPr lang="en-US" sz="1100" u="sng" dirty="0">
                <a:hlinkClick r:id="rId8"/>
              </a:rPr>
              <a:t>gr</a:t>
            </a:r>
            <a:r>
              <a:rPr lang="el-GR" sz="1100" u="sng" dirty="0">
                <a:hlinkClick r:id="rId8"/>
              </a:rPr>
              <a:t>/</a:t>
            </a:r>
            <a:r>
              <a:rPr lang="en-US" sz="1100" u="sng" dirty="0" err="1">
                <a:hlinkClick r:id="rId8"/>
              </a:rPr>
              <a:t>ebooks</a:t>
            </a:r>
            <a:r>
              <a:rPr lang="el-GR" sz="1100" u="sng" dirty="0">
                <a:hlinkClick r:id="rId8"/>
              </a:rPr>
              <a:t>/</a:t>
            </a:r>
            <a:r>
              <a:rPr lang="en-US" sz="1100" u="sng" dirty="0">
                <a:hlinkClick r:id="rId8"/>
              </a:rPr>
              <a:t>v</a:t>
            </a:r>
            <a:r>
              <a:rPr lang="el-GR" sz="1100" u="sng" dirty="0">
                <a:hlinkClick r:id="rId8"/>
              </a:rPr>
              <a:t>/</a:t>
            </a:r>
            <a:r>
              <a:rPr lang="en-US" sz="1100" u="sng" dirty="0">
                <a:hlinkClick r:id="rId8"/>
              </a:rPr>
              <a:t>html</a:t>
            </a:r>
            <a:r>
              <a:rPr lang="el-GR" sz="1100" u="sng" dirty="0">
                <a:hlinkClick r:id="rId8"/>
              </a:rPr>
              <a:t>/8547/2252/</a:t>
            </a:r>
            <a:r>
              <a:rPr lang="en-US" sz="1100" u="sng" dirty="0" err="1">
                <a:hlinkClick r:id="rId8"/>
              </a:rPr>
              <a:t>Fysiki</a:t>
            </a:r>
            <a:r>
              <a:rPr lang="el-GR" sz="1100" u="sng" dirty="0">
                <a:hlinkClick r:id="rId8"/>
              </a:rPr>
              <a:t>-</a:t>
            </a:r>
            <a:r>
              <a:rPr lang="en-US" sz="1100" u="sng" dirty="0" err="1">
                <a:hlinkClick r:id="rId8"/>
              </a:rPr>
              <a:t>Agogi</a:t>
            </a:r>
            <a:r>
              <a:rPr lang="el-GR" sz="1100" u="sng" dirty="0">
                <a:hlinkClick r:id="rId8"/>
              </a:rPr>
              <a:t>_</a:t>
            </a:r>
            <a:r>
              <a:rPr lang="en-US" sz="1100" u="sng" dirty="0">
                <a:hlinkClick r:id="rId8"/>
              </a:rPr>
              <a:t>A</a:t>
            </a:r>
            <a:r>
              <a:rPr lang="el-GR" sz="1100" u="sng" dirty="0">
                <a:hlinkClick r:id="rId8"/>
              </a:rPr>
              <a:t>-</a:t>
            </a:r>
            <a:r>
              <a:rPr lang="en-US" sz="1100" u="sng" dirty="0">
                <a:hlinkClick r:id="rId8"/>
              </a:rPr>
              <a:t>B</a:t>
            </a:r>
            <a:r>
              <a:rPr lang="el-GR" sz="1100" u="sng" dirty="0">
                <a:hlinkClick r:id="rId8"/>
              </a:rPr>
              <a:t>-</a:t>
            </a:r>
            <a:r>
              <a:rPr lang="en-US" sz="1100" u="sng" dirty="0">
                <a:hlinkClick r:id="rId8"/>
              </a:rPr>
              <a:t>G</a:t>
            </a:r>
            <a:r>
              <a:rPr lang="el-GR" sz="1100" u="sng" dirty="0">
                <a:hlinkClick r:id="rId8"/>
              </a:rPr>
              <a:t>-</a:t>
            </a:r>
            <a:r>
              <a:rPr lang="en-US" sz="1100" u="sng" dirty="0" err="1">
                <a:hlinkClick r:id="rId8"/>
              </a:rPr>
              <a:t>Gymnasiou</a:t>
            </a:r>
            <a:r>
              <a:rPr lang="el-GR" sz="1100" u="sng" dirty="0">
                <a:hlinkClick r:id="rId8"/>
              </a:rPr>
              <a:t>_</a:t>
            </a:r>
            <a:r>
              <a:rPr lang="en-US" sz="1100" u="sng" dirty="0">
                <a:hlinkClick r:id="rId8"/>
              </a:rPr>
              <a:t>html</a:t>
            </a:r>
            <a:r>
              <a:rPr lang="el-GR" sz="1100" u="sng" dirty="0">
                <a:hlinkClick r:id="rId8"/>
              </a:rPr>
              <a:t>-</a:t>
            </a:r>
            <a:r>
              <a:rPr lang="en-US" sz="1100" u="sng" dirty="0" err="1">
                <a:hlinkClick r:id="rId8"/>
              </a:rPr>
              <a:t>empl</a:t>
            </a:r>
            <a:r>
              <a:rPr lang="el-GR" sz="1100" u="sng" dirty="0">
                <a:hlinkClick r:id="rId8"/>
              </a:rPr>
              <a:t>/</a:t>
            </a:r>
            <a:r>
              <a:rPr lang="en-US" sz="1100" u="sng" dirty="0">
                <a:hlinkClick r:id="rId8"/>
              </a:rPr>
              <a:t>index</a:t>
            </a:r>
            <a:r>
              <a:rPr lang="el-GR" sz="1100" u="sng" dirty="0">
                <a:hlinkClick r:id="rId8"/>
              </a:rPr>
              <a:t>3.</a:t>
            </a:r>
            <a:r>
              <a:rPr lang="en-US" sz="1100" u="sng" dirty="0">
                <a:hlinkClick r:id="rId8"/>
              </a:rPr>
              <a:t>html</a:t>
            </a:r>
            <a:endParaRPr lang="el-GR" sz="1100" dirty="0"/>
          </a:p>
          <a:p>
            <a:pPr>
              <a:buNone/>
            </a:pPr>
            <a:r>
              <a:rPr lang="el-GR" sz="1000" dirty="0"/>
              <a:t> </a:t>
            </a:r>
            <a:r>
              <a:rPr lang="el-GR" sz="1100" b="1" dirty="0" smtClean="0"/>
              <a:t>-ΑΡΘΡΑ </a:t>
            </a:r>
            <a:r>
              <a:rPr lang="el-GR" sz="1100" b="1" dirty="0"/>
              <a:t>ΑΠΟ ΤΗΝ ΠΡΟΣΦΑΤΗ ΔΙΕΘΝΗ ΒΙΒΛΙΟΓΡΑΦΙΑ</a:t>
            </a:r>
            <a:r>
              <a:rPr lang="el-GR" sz="1100" b="1" dirty="0" smtClean="0"/>
              <a:t>:</a:t>
            </a:r>
          </a:p>
          <a:p>
            <a:pPr lvl="0"/>
            <a:r>
              <a:rPr lang="en-US" sz="1100" dirty="0" smtClean="0"/>
              <a:t>Global </a:t>
            </a:r>
            <a:r>
              <a:rPr lang="en-US" sz="1100" dirty="0"/>
              <a:t>trends in insufficient physical activity among adolescents: a pooled analysis of 298 population-based surveys with 1·6 million participants  </a:t>
            </a:r>
            <a:r>
              <a:rPr lang="en-US" sz="1100" u="sng" dirty="0">
                <a:hlinkClick r:id="rId9"/>
              </a:rPr>
              <a:t>https://www.thelancet.com/journals/lanchi/article/PIIS2352-4642(19)30323-2/fulltext</a:t>
            </a:r>
            <a:endParaRPr lang="el-GR" sz="1100" b="1" dirty="0"/>
          </a:p>
          <a:p>
            <a:pPr lvl="0"/>
            <a:r>
              <a:rPr lang="en-US" sz="1100" dirty="0"/>
              <a:t>Cardiovascular Effects and Benefits of Exercise:</a:t>
            </a:r>
            <a:endParaRPr lang="el-GR" sz="1100" b="1" dirty="0"/>
          </a:p>
          <a:p>
            <a:pPr>
              <a:buNone/>
            </a:pPr>
            <a:r>
              <a:rPr lang="en-US" sz="1100" u="sng" dirty="0">
                <a:hlinkClick r:id="rId10"/>
              </a:rPr>
              <a:t>https://www.ncbi.nlm.nih.gov/pmc/articles/PMC6172294/</a:t>
            </a:r>
            <a:endParaRPr lang="el-GR" sz="1100" b="1" dirty="0"/>
          </a:p>
          <a:p>
            <a:pPr lvl="0"/>
            <a:r>
              <a:rPr lang="en-US" sz="1100" dirty="0"/>
              <a:t>Trends in Physical Fitness Among School-Aged Children and Adolescents: A Systematic Review:  </a:t>
            </a:r>
            <a:r>
              <a:rPr lang="en-US" sz="1100" u="sng" dirty="0">
                <a:hlinkClick r:id="rId11"/>
              </a:rPr>
              <a:t>https://www.frontiersin.org/articles/10.3389/fped.2020.627529/full</a:t>
            </a:r>
            <a:endParaRPr lang="el-GR" sz="1100" b="1" dirty="0"/>
          </a:p>
          <a:p>
            <a:pPr lvl="0"/>
            <a:r>
              <a:rPr lang="en-US" sz="1100" dirty="0"/>
              <a:t>Exercise therapy for bone and muscle health: an overview of systematic reviews:  </a:t>
            </a:r>
            <a:r>
              <a:rPr lang="en-US" sz="1100" u="sng" dirty="0">
                <a:hlinkClick r:id="rId12"/>
              </a:rPr>
              <a:t>https://</a:t>
            </a:r>
            <a:r>
              <a:rPr lang="en-US" sz="1100" u="sng" dirty="0" smtClean="0">
                <a:hlinkClick r:id="rId12"/>
              </a:rPr>
              <a:t>bmcmedicine.biomedcentral.com/articles/10.1186/1741-7015-10-167</a:t>
            </a:r>
            <a:endParaRPr lang="el-GR" sz="1100" b="1" dirty="0"/>
          </a:p>
          <a:p>
            <a:pPr lvl="0"/>
            <a:r>
              <a:rPr lang="en-US" sz="1100" dirty="0"/>
              <a:t>Effect of different types of regular exercise on physical fitness in adults with overweight or obesity: Systematic review and meta-analyses: </a:t>
            </a:r>
            <a:r>
              <a:rPr lang="en-US" sz="1100" u="sng" dirty="0">
                <a:hlinkClick r:id="rId13"/>
              </a:rPr>
              <a:t>https://onlinelibrary.wiley.com/doi/10.1111/obr.13239</a:t>
            </a:r>
            <a:endParaRPr lang="el-GR" sz="1100" b="1" dirty="0"/>
          </a:p>
          <a:p>
            <a:pPr lvl="0"/>
            <a:r>
              <a:rPr lang="en-US" sz="1100" dirty="0"/>
              <a:t>Effects of Exercise in the Treatment of Overweight and Obese Children and Adolescents: A Systematic Review of Meta-Analyses:   </a:t>
            </a:r>
            <a:r>
              <a:rPr lang="en-US" sz="1100" u="sng" dirty="0">
                <a:hlinkClick r:id="rId14"/>
              </a:rPr>
              <a:t>https://www.ncbi.nlm.nih.gov/pmc/articles/PMC3886589</a:t>
            </a:r>
            <a:r>
              <a:rPr lang="en-US" sz="1100" u="sng" dirty="0" smtClean="0">
                <a:hlinkClick r:id="rId14"/>
              </a:rPr>
              <a:t>/</a:t>
            </a:r>
            <a:endParaRPr lang="el-GR" sz="1100" u="sng" dirty="0" smtClean="0"/>
          </a:p>
          <a:p>
            <a:pPr lvl="0"/>
            <a:r>
              <a:rPr lang="en-US" sz="1100" dirty="0"/>
              <a:t>How the immune system works </a:t>
            </a:r>
            <a:r>
              <a:rPr lang="en-US" sz="1100" dirty="0">
                <a:hlinkClick r:id="rId15"/>
              </a:rPr>
              <a:t>https://www.medicalnewstoday.com/articles/320101</a:t>
            </a:r>
            <a:r>
              <a:rPr lang="el-GR" sz="1100" dirty="0"/>
              <a:t> </a:t>
            </a:r>
            <a:endParaRPr lang="el-GR" sz="1100" b="1" dirty="0"/>
          </a:p>
          <a:p>
            <a:pPr lvl="0"/>
            <a:r>
              <a:rPr lang="en-US" sz="1100" dirty="0"/>
              <a:t>Effects of Regular Physical Activity on the Immune System, Vaccination and Risk of Community-Acquired Infectious Disease in the General Population: Systematic Review and Meta-Analysis </a:t>
            </a:r>
            <a:r>
              <a:rPr lang="en-US" sz="1100" u="sng" dirty="0">
                <a:hlinkClick r:id="rId16"/>
              </a:rPr>
              <a:t>https://link.springer.com/article/10.1007/s40279-021-01466-1</a:t>
            </a:r>
            <a:endParaRPr lang="el-GR" sz="1100" b="1" dirty="0"/>
          </a:p>
          <a:p>
            <a:pPr lvl="0"/>
            <a:r>
              <a:rPr lang="en-US" sz="1100" dirty="0"/>
              <a:t>Editorial for The Effects of Physical Activity and Exercise on Immune Responses to Infection </a:t>
            </a:r>
            <a:r>
              <a:rPr lang="en-US" sz="1100" u="sng" dirty="0">
                <a:hlinkClick r:id="rId17"/>
              </a:rPr>
              <a:t>https://</a:t>
            </a:r>
            <a:r>
              <a:rPr lang="en-US" sz="1100" u="sng" dirty="0" smtClean="0">
                <a:hlinkClick r:id="rId17"/>
              </a:rPr>
              <a:t>www.frontiersin.org/articles/10.3389/fimmu.2022.842568/full</a:t>
            </a:r>
            <a:endParaRPr lang="el-GR" sz="1100" u="sng" dirty="0" smtClean="0"/>
          </a:p>
          <a:p>
            <a:pPr lvl="0"/>
            <a:r>
              <a:rPr lang="en-US" sz="1100" dirty="0"/>
              <a:t>Physical exercise as a tool to help the immune system against COVID-19: an integrative review of the current literature </a:t>
            </a:r>
            <a:r>
              <a:rPr lang="en-US" sz="1100" u="sng" dirty="0">
                <a:hlinkClick r:id="rId18"/>
              </a:rPr>
              <a:t>https://www.ncbi.nlm.nih.gov/pmc/articles/PMC7387807/</a:t>
            </a:r>
            <a:endParaRPr lang="el-GR" sz="1100" b="1" dirty="0"/>
          </a:p>
          <a:p>
            <a:pPr lvl="0"/>
            <a:r>
              <a:rPr lang="en-US" sz="1100" dirty="0"/>
              <a:t>Exercise for Prevention and Relief of Cardiovascular Disease: Prognoses, Mechanisms, and Approaches:   </a:t>
            </a:r>
            <a:r>
              <a:rPr lang="en-US" sz="1100" u="sng" dirty="0">
                <a:hlinkClick r:id="rId19"/>
              </a:rPr>
              <a:t>https://www.ncbi.nlm.nih.gov/pmc/articles/PMC6481017</a:t>
            </a:r>
            <a:r>
              <a:rPr lang="en-US" sz="1100" u="sng" dirty="0" smtClean="0">
                <a:hlinkClick r:id="rId19"/>
              </a:rPr>
              <a:t>/</a:t>
            </a:r>
            <a:endParaRPr lang="el-GR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7504" y="503094"/>
            <a:ext cx="1495757" cy="261610"/>
          </a:xfrm>
          <a:prstGeom prst="rect">
            <a:avLst/>
          </a:prstGeom>
          <a:solidFill>
            <a:srgbClr val="C4E59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1100" b="1" dirty="0" smtClean="0"/>
              <a:t>ΒΙΒΛΙΟΓΡΑΦΙΑ</a:t>
            </a:r>
            <a:endParaRPr lang="el-GR" sz="1100" dirty="0"/>
          </a:p>
        </p:txBody>
      </p:sp>
    </p:spTree>
    <p:extLst>
      <p:ext uri="{BB962C8B-B14F-4D97-AF65-F5344CB8AC3E}">
        <p14:creationId xmlns:p14="http://schemas.microsoft.com/office/powerpoint/2010/main" val="2950447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5496" y="548680"/>
            <a:ext cx="6442050" cy="6186309"/>
          </a:xfrm>
          <a:prstGeom prst="rect">
            <a:avLst/>
          </a:prstGeom>
          <a:solidFill>
            <a:srgbClr val="FFFFD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en-US" sz="1100" dirty="0" smtClean="0"/>
              <a:t>Physical </a:t>
            </a:r>
            <a:r>
              <a:rPr lang="en-US" sz="1100" dirty="0"/>
              <a:t>activity, exercise, and chronic diseases: A brief review:   </a:t>
            </a:r>
            <a:r>
              <a:rPr lang="en-US" sz="1100" u="sng" dirty="0">
                <a:hlinkClick r:id="rId2"/>
              </a:rPr>
              <a:t>https://www.sciencedirect.com/science/article/pii/S266633761930006X</a:t>
            </a:r>
            <a:endParaRPr lang="el-GR" sz="1100" b="1" dirty="0"/>
          </a:p>
          <a:p>
            <a:pPr lvl="0"/>
            <a:r>
              <a:rPr lang="en-US" sz="1100" dirty="0"/>
              <a:t>Physical Activity to Prevent and Treat Hypertension: A Systematic Review:   </a:t>
            </a:r>
            <a:r>
              <a:rPr lang="en-US" sz="1100" u="sng" dirty="0">
                <a:hlinkClick r:id="rId3"/>
              </a:rPr>
              <a:t>https://pubmed.ncbi.nlm.nih.gov/31095088/</a:t>
            </a:r>
            <a:endParaRPr lang="el-GR" sz="1100" b="1" dirty="0"/>
          </a:p>
          <a:p>
            <a:pPr lvl="0"/>
            <a:r>
              <a:rPr lang="en-US" sz="1100" dirty="0"/>
              <a:t>Antidiabetic Effects of Physical Activity: How It Helps to Control Type 2 Diabetes:   </a:t>
            </a:r>
            <a:r>
              <a:rPr lang="en-US" sz="1100" u="sng" dirty="0">
                <a:hlinkClick r:id="rId4"/>
              </a:rPr>
              <a:t>https://www.ncbi.nlm.nih.gov/pmc/articles/PMC7443456</a:t>
            </a:r>
            <a:r>
              <a:rPr lang="en-US" sz="1100" u="sng" dirty="0" smtClean="0">
                <a:hlinkClick r:id="rId4"/>
              </a:rPr>
              <a:t>/</a:t>
            </a:r>
            <a:endParaRPr lang="el-GR" sz="1100" u="sng" dirty="0" smtClean="0"/>
          </a:p>
          <a:p>
            <a:pPr lvl="0"/>
            <a:r>
              <a:rPr lang="en-US" sz="1100" dirty="0" smtClean="0"/>
              <a:t>Exercise </a:t>
            </a:r>
            <a:r>
              <a:rPr lang="en-US" sz="1100" dirty="0"/>
              <a:t>Management for Young People With Type 1 Diabetes: A Structured Approach to the Exercise Consultation:   </a:t>
            </a:r>
            <a:r>
              <a:rPr lang="en-US" sz="1100" u="sng" dirty="0">
                <a:hlinkClick r:id="rId5"/>
              </a:rPr>
              <a:t>https://www.frontiersin.org/articles/10.3389/fendo.2019.00326/full</a:t>
            </a:r>
            <a:endParaRPr lang="el-GR" sz="1100" b="1" dirty="0"/>
          </a:p>
          <a:p>
            <a:pPr lvl="0"/>
            <a:r>
              <a:rPr lang="en-US" sz="1100" dirty="0"/>
              <a:t>The role of physical activity in the prevention of stroke:   </a:t>
            </a:r>
            <a:r>
              <a:rPr lang="en-US" sz="1100" u="sng" dirty="0">
                <a:hlinkClick r:id="rId6"/>
              </a:rPr>
              <a:t>https://pubmed.ncbi.nlm.nih.gov/16218329/</a:t>
            </a:r>
            <a:endParaRPr lang="el-GR" sz="1100" b="1" dirty="0"/>
          </a:p>
          <a:p>
            <a:pPr lvl="0"/>
            <a:r>
              <a:rPr lang="en-US" sz="1100" dirty="0"/>
              <a:t>Physical Activity in Cancer Prevention and Survival: A Systematic Review:   </a:t>
            </a:r>
            <a:r>
              <a:rPr lang="en-US" sz="1100" u="sng" dirty="0">
                <a:hlinkClick r:id="rId7"/>
              </a:rPr>
              <a:t>https://www.ncbi.nlm.nih.gov/pmc/articles/PMC6527123/</a:t>
            </a:r>
            <a:endParaRPr lang="el-GR" sz="1100" b="1" dirty="0"/>
          </a:p>
          <a:p>
            <a:pPr lvl="0"/>
            <a:r>
              <a:rPr lang="en-US" sz="1100" dirty="0" smtClean="0"/>
              <a:t>Evidence </a:t>
            </a:r>
            <a:r>
              <a:rPr lang="en-US" sz="1100" dirty="0"/>
              <a:t>on physical activity and osteoporosis prevention for people aged 65+ years: a systematic review to inform the WHO guidelines on physical activity and sedentary behavior:  </a:t>
            </a:r>
            <a:r>
              <a:rPr lang="en-US" sz="1100" u="sng" dirty="0">
                <a:hlinkClick r:id="rId8"/>
              </a:rPr>
              <a:t>https://ijbnpa.biomedcentral.com/articles/10.1186/s12966-020-01040-4</a:t>
            </a:r>
            <a:endParaRPr lang="el-GR" sz="1100" b="1" dirty="0"/>
          </a:p>
          <a:p>
            <a:r>
              <a:rPr lang="en-US" sz="1100" dirty="0"/>
              <a:t> </a:t>
            </a:r>
            <a:r>
              <a:rPr lang="en-US" sz="1100" dirty="0" smtClean="0"/>
              <a:t>Effect </a:t>
            </a:r>
            <a:r>
              <a:rPr lang="en-US" sz="1100" dirty="0"/>
              <a:t>of interventions based on regular physical activity on weight management in adolescents: a systematic review and a meta-analysis:     </a:t>
            </a:r>
            <a:r>
              <a:rPr lang="en-US" sz="1100" u="sng" dirty="0">
                <a:hlinkClick r:id="rId9"/>
              </a:rPr>
              <a:t>https://systematicreviewsjournal.biomedcentral.com/articles/10.1186/s13643-021-01602-y</a:t>
            </a:r>
            <a:endParaRPr lang="el-GR" sz="1100" b="1" dirty="0"/>
          </a:p>
          <a:p>
            <a:r>
              <a:rPr lang="en-US" sz="1100" dirty="0"/>
              <a:t> </a:t>
            </a:r>
            <a:r>
              <a:rPr lang="en-US" sz="1100" dirty="0" smtClean="0"/>
              <a:t>Investigation </a:t>
            </a:r>
            <a:r>
              <a:rPr lang="en-US" sz="1100" dirty="0"/>
              <a:t>of the Relationship between Physical Activity Level and Postural Changes in Adolescents:   </a:t>
            </a:r>
            <a:r>
              <a:rPr lang="en-US" sz="1100" u="sng" dirty="0">
                <a:hlinkClick r:id="rId10"/>
              </a:rPr>
              <a:t>https://www.researchgate.net/publication/337673020_Investigation_of_the_Relationship_between_Physical_Activity_Level_and_Postural_Changes_in_Adolescents</a:t>
            </a:r>
            <a:endParaRPr lang="el-GR" sz="1100" b="1" dirty="0"/>
          </a:p>
          <a:p>
            <a:r>
              <a:rPr lang="en-US" sz="1100" dirty="0"/>
              <a:t> </a:t>
            </a:r>
            <a:r>
              <a:rPr lang="en-US" sz="1100" dirty="0" smtClean="0"/>
              <a:t>Physical </a:t>
            </a:r>
            <a:r>
              <a:rPr lang="en-US" sz="1100" dirty="0"/>
              <a:t>Activity and Academic Achievement: An Umbrella Review:   </a:t>
            </a:r>
            <a:r>
              <a:rPr lang="en-US" sz="1100" u="sng" dirty="0">
                <a:hlinkClick r:id="rId11"/>
              </a:rPr>
              <a:t>https://www.ncbi.nlm.nih.gov/pmc/articles/PMC7460146/</a:t>
            </a:r>
            <a:endParaRPr lang="el-GR" sz="1100" b="1" dirty="0"/>
          </a:p>
          <a:p>
            <a:pPr lvl="0"/>
            <a:r>
              <a:rPr lang="en-US" sz="1100" dirty="0"/>
              <a:t>Endorphins and exercise </a:t>
            </a:r>
            <a:r>
              <a:rPr lang="en-US" sz="1100" u="sng" dirty="0">
                <a:hlinkClick r:id="rId12"/>
              </a:rPr>
              <a:t>https://pubmed.ncbi.nlm.nih.gov/6091217/</a:t>
            </a:r>
            <a:endParaRPr lang="el-GR" sz="1100" b="1" dirty="0"/>
          </a:p>
          <a:p>
            <a:r>
              <a:rPr lang="en-US" sz="1100" dirty="0"/>
              <a:t> </a:t>
            </a:r>
            <a:r>
              <a:rPr lang="en-US" sz="1100" dirty="0" smtClean="0"/>
              <a:t>Effects </a:t>
            </a:r>
            <a:r>
              <a:rPr lang="en-US" sz="1100" dirty="0"/>
              <a:t>of exercise and physical activity on anxiety </a:t>
            </a:r>
            <a:r>
              <a:rPr lang="en-US" sz="1100" u="sng" dirty="0">
                <a:hlinkClick r:id="rId13"/>
              </a:rPr>
              <a:t>https://www.frontiersin.org/articles/10.3389/fpsyt.2013.00027/full</a:t>
            </a:r>
            <a:endParaRPr lang="el-GR" sz="1100" b="1" dirty="0"/>
          </a:p>
          <a:p>
            <a:r>
              <a:rPr lang="en-US" sz="1100" dirty="0"/>
              <a:t> </a:t>
            </a:r>
            <a:r>
              <a:rPr lang="en-US" sz="1100" dirty="0" smtClean="0"/>
              <a:t>The </a:t>
            </a:r>
            <a:r>
              <a:rPr lang="en-US" sz="1100" dirty="0"/>
              <a:t>Benefits of Exercise for the Clinically Depressed </a:t>
            </a:r>
            <a:r>
              <a:rPr lang="en-US" sz="1100" u="sng" dirty="0">
                <a:hlinkClick r:id="rId14"/>
              </a:rPr>
              <a:t>https://www.ncbi.nlm.nih.gov/pmc/articles/PMC474733/</a:t>
            </a:r>
            <a:endParaRPr lang="el-GR" sz="1100" b="1" dirty="0"/>
          </a:p>
          <a:p>
            <a:r>
              <a:rPr lang="en-US" sz="1100" dirty="0"/>
              <a:t> </a:t>
            </a:r>
            <a:r>
              <a:rPr lang="en-US" sz="1100" dirty="0" smtClean="0"/>
              <a:t>Cellular </a:t>
            </a:r>
            <a:r>
              <a:rPr lang="en-US" sz="1100" dirty="0"/>
              <a:t>and molecular pathways controlling muscle size in response to exercise </a:t>
            </a:r>
            <a:r>
              <a:rPr lang="en-US" sz="1100" u="sng" dirty="0">
                <a:hlinkClick r:id="rId15"/>
              </a:rPr>
              <a:t>https://febs.onlinelibrary.wiley.com/doi/10.1111/febs.15820</a:t>
            </a:r>
            <a:endParaRPr lang="el-GR" sz="1100" b="1" dirty="0"/>
          </a:p>
          <a:p>
            <a:r>
              <a:rPr lang="en-US" sz="1100" b="1" dirty="0"/>
              <a:t> </a:t>
            </a:r>
            <a:r>
              <a:rPr lang="en-US" sz="1100" dirty="0" smtClean="0"/>
              <a:t>Biological </a:t>
            </a:r>
            <a:r>
              <a:rPr lang="en-US" sz="1100" dirty="0"/>
              <a:t>mechanisms underlying the role of physical fitness in health and resilience </a:t>
            </a:r>
            <a:r>
              <a:rPr lang="en-US" sz="1100" u="sng" dirty="0">
                <a:hlinkClick r:id="rId16"/>
              </a:rPr>
              <a:t>https://www.ncbi.nlm.nih.gov/pmc/articles/PMC4142018/</a:t>
            </a:r>
            <a:endParaRPr lang="el-GR" sz="1100" b="1" dirty="0"/>
          </a:p>
          <a:p>
            <a:r>
              <a:rPr lang="en-US" sz="1100" b="1" dirty="0"/>
              <a:t> </a:t>
            </a:r>
            <a:r>
              <a:rPr lang="en-US" sz="1100" dirty="0" smtClean="0"/>
              <a:t>Physical </a:t>
            </a:r>
            <a:r>
              <a:rPr lang="en-US" sz="1100" dirty="0"/>
              <a:t>Exercise Modulates Brain Physiology Through a Network of Long- and Short-Range Cellular Interactions </a:t>
            </a:r>
            <a:r>
              <a:rPr lang="en-US" sz="1100" u="sng" dirty="0">
                <a:hlinkClick r:id="rId17"/>
              </a:rPr>
              <a:t>https://</a:t>
            </a:r>
            <a:r>
              <a:rPr lang="en-US" sz="1100" u="sng" dirty="0" smtClean="0">
                <a:hlinkClick r:id="rId17"/>
              </a:rPr>
              <a:t>www.frontiersin.org/articles/10.3389/fnmol.2021.710303/full</a:t>
            </a:r>
            <a:endParaRPr lang="el-GR" sz="1100" u="sng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590215" y="6495147"/>
            <a:ext cx="1495757" cy="24622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l-GR" sz="1000" b="1" dirty="0" smtClean="0"/>
              <a:t>ΒΙΒΛΙΟΓΡΑΦΙΑ</a:t>
            </a:r>
            <a:endParaRPr lang="el-GR" sz="1000" dirty="0"/>
          </a:p>
        </p:txBody>
      </p:sp>
      <p:sp>
        <p:nvSpPr>
          <p:cNvPr id="2" name="AutoShape 4" descr="Running Recovery? – Fisiolog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6" name="Picture 12" descr="The Best Lifestyle Tips For University Students - Canyon News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41999" y="923953"/>
            <a:ext cx="2566505" cy="171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10 Simple Exercises For Any College Studen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997" y="4221088"/>
            <a:ext cx="2513733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6" descr="Tokyo 2020 Olympic Basketball Tournaments draw unveile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18" descr="Tokyo 2020 Olympic Basketball Tournaments draw unveile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44" name="Picture 20" descr="Tokyo 2020 Olympic Basketball Tournaments draw unveiled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997" y="2708920"/>
            <a:ext cx="2566506" cy="144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226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111293" y="692696"/>
            <a:ext cx="8928992" cy="369332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algn="ctr"/>
            <a:r>
              <a:rPr lang="el-GR" dirty="0">
                <a:cs typeface="Times New Roman" panose="02020603050405020304" pitchFamily="18" charset="0"/>
              </a:rPr>
              <a:t>Στο πλαίσιο της διεθνούς δράσης “</a:t>
            </a:r>
            <a:r>
              <a:rPr lang="el-GR" dirty="0" err="1">
                <a:cs typeface="Times New Roman" panose="02020603050405020304" pitchFamily="18" charset="0"/>
              </a:rPr>
              <a:t>Exercise</a:t>
            </a:r>
            <a:r>
              <a:rPr lang="el-GR" dirty="0">
                <a:cs typeface="Times New Roman" panose="02020603050405020304" pitchFamily="18" charset="0"/>
              </a:rPr>
              <a:t> </a:t>
            </a:r>
            <a:r>
              <a:rPr lang="el-GR" dirty="0" err="1">
                <a:cs typeface="Times New Roman" panose="02020603050405020304" pitchFamily="18" charset="0"/>
              </a:rPr>
              <a:t>is</a:t>
            </a:r>
            <a:r>
              <a:rPr lang="el-GR" dirty="0">
                <a:cs typeface="Times New Roman" panose="02020603050405020304" pitchFamily="18" charset="0"/>
              </a:rPr>
              <a:t> </a:t>
            </a:r>
            <a:r>
              <a:rPr lang="el-GR" dirty="0" err="1">
                <a:cs typeface="Times New Roman" panose="02020603050405020304" pitchFamily="18" charset="0"/>
              </a:rPr>
              <a:t>Medicine</a:t>
            </a:r>
            <a:r>
              <a:rPr lang="el-GR" dirty="0">
                <a:cs typeface="Times New Roman" panose="02020603050405020304" pitchFamily="18" charset="0"/>
              </a:rPr>
              <a:t> – Η άσκηση είναι φάρμακο</a:t>
            </a:r>
            <a:r>
              <a:rPr lang="el-GR" dirty="0" smtClean="0">
                <a:cs typeface="Times New Roman" panose="02020603050405020304" pitchFamily="18" charset="0"/>
              </a:rPr>
              <a:t>»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4" t="10862" r="12794" b="64963"/>
          <a:stretch/>
        </p:blipFill>
        <p:spPr bwMode="auto">
          <a:xfrm>
            <a:off x="172740" y="1271438"/>
            <a:ext cx="5647719" cy="143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" t="10115" r="24287" b="36555"/>
          <a:stretch/>
        </p:blipFill>
        <p:spPr bwMode="auto">
          <a:xfrm>
            <a:off x="141621" y="3888924"/>
            <a:ext cx="4465262" cy="273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" t="14351" r="18108" b="20563"/>
          <a:stretch/>
        </p:blipFill>
        <p:spPr bwMode="auto">
          <a:xfrm>
            <a:off x="4758942" y="3888924"/>
            <a:ext cx="4166640" cy="279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Ορθογώνιο 9"/>
          <p:cNvSpPr/>
          <p:nvPr/>
        </p:nvSpPr>
        <p:spPr>
          <a:xfrm>
            <a:off x="109397" y="2925525"/>
            <a:ext cx="4530475" cy="769441"/>
          </a:xfrm>
          <a:prstGeom prst="rect">
            <a:avLst/>
          </a:prstGeom>
          <a:solidFill>
            <a:srgbClr val="C4E59F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el-GR" sz="1400" dirty="0" smtClean="0">
                <a:cs typeface="Times New Roman" panose="02020603050405020304" pitchFamily="18" charset="0"/>
              </a:rPr>
              <a:t>- σε </a:t>
            </a:r>
            <a:r>
              <a:rPr lang="el-GR" sz="1400" dirty="0">
                <a:cs typeface="Times New Roman" panose="02020603050405020304" pitchFamily="18" charset="0"/>
              </a:rPr>
              <a:t>συνεργασία με το </a:t>
            </a:r>
            <a:r>
              <a:rPr lang="el-GR" sz="1400" b="1" dirty="0">
                <a:cs typeface="Times New Roman" panose="02020603050405020304" pitchFamily="18" charset="0"/>
              </a:rPr>
              <a:t>Ινστιτούτο Εφαρμοσμένης Φυσιολογίας και Άσκησης στην Ιατρική (ΙΕΦΑΙ</a:t>
            </a:r>
            <a:r>
              <a:rPr lang="el-GR" sz="1400" dirty="0">
                <a:cs typeface="Times New Roman" panose="02020603050405020304" pitchFamily="18" charset="0"/>
              </a:rPr>
              <a:t>) </a:t>
            </a:r>
            <a:r>
              <a:rPr lang="en-US" sz="1600" i="1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  <a:hlinkClick r:id="rId5"/>
              </a:rPr>
              <a:t>http://iapem.gr/index.php</a:t>
            </a:r>
            <a:r>
              <a:rPr lang="el-GR" sz="1600" i="1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Ορθογώνιο 10"/>
          <p:cNvSpPr/>
          <p:nvPr/>
        </p:nvSpPr>
        <p:spPr>
          <a:xfrm>
            <a:off x="5940151" y="1303600"/>
            <a:ext cx="3100133" cy="1477328"/>
          </a:xfrm>
          <a:prstGeom prst="rect">
            <a:avLst/>
          </a:prstGeom>
          <a:solidFill>
            <a:srgbClr val="AFEAFF"/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l-GR" sz="1600" dirty="0" smtClean="0">
                <a:cs typeface="Times New Roman" panose="02020603050405020304" pitchFamily="18" charset="0"/>
              </a:rPr>
              <a:t>το </a:t>
            </a:r>
            <a:r>
              <a:rPr lang="el-GR" sz="1600" b="1" u="sng" dirty="0">
                <a:cs typeface="Times New Roman" panose="02020603050405020304" pitchFamily="18" charset="0"/>
              </a:rPr>
              <a:t>Εργαστήριο Φυσιολογίας </a:t>
            </a:r>
            <a:endParaRPr lang="el-GR" sz="1600" b="1" u="sng" dirty="0" smtClean="0">
              <a:cs typeface="Times New Roman" panose="02020603050405020304" pitchFamily="18" charset="0"/>
            </a:endParaRPr>
          </a:p>
          <a:p>
            <a:r>
              <a:rPr lang="el-GR" sz="1400" dirty="0" smtClean="0">
                <a:cs typeface="Times New Roman" panose="02020603050405020304" pitchFamily="18" charset="0"/>
              </a:rPr>
              <a:t>της </a:t>
            </a:r>
            <a:r>
              <a:rPr lang="el-GR" sz="1400" dirty="0">
                <a:cs typeface="Times New Roman" panose="02020603050405020304" pitchFamily="18" charset="0"/>
              </a:rPr>
              <a:t>Ιατρικής Σχολής του </a:t>
            </a:r>
            <a:r>
              <a:rPr lang="el-GR" sz="1400" dirty="0" smtClean="0">
                <a:cs typeface="Times New Roman" panose="02020603050405020304" pitchFamily="18" charset="0"/>
              </a:rPr>
              <a:t>Εθνικού και Καποδιστριακού Πανεπιστημίου </a:t>
            </a:r>
            <a:r>
              <a:rPr lang="el-GR" sz="1400" dirty="0">
                <a:cs typeface="Times New Roman" panose="02020603050405020304" pitchFamily="18" charset="0"/>
              </a:rPr>
              <a:t>Αθηνών </a:t>
            </a:r>
            <a:r>
              <a:rPr lang="el-GR" sz="1400" dirty="0" smtClean="0">
                <a:cs typeface="Times New Roman" panose="02020603050405020304" pitchFamily="18" charset="0"/>
              </a:rPr>
              <a:t> (ΕΚΠΑ) </a:t>
            </a:r>
            <a:r>
              <a:rPr lang="en-US" sz="1600" i="1" u="sng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  <a:hlinkClick r:id="rId6"/>
              </a:rPr>
              <a:t>http</a:t>
            </a:r>
            <a:r>
              <a:rPr lang="en-US" sz="1600" i="1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  <a:hlinkClick r:id="rId6"/>
              </a:rPr>
              <a:t>://physiology.med.uoa.gr/</a:t>
            </a:r>
            <a:r>
              <a:rPr lang="el-GR" sz="1600" i="1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Ορθογώνιο 11"/>
          <p:cNvSpPr/>
          <p:nvPr/>
        </p:nvSpPr>
        <p:spPr>
          <a:xfrm>
            <a:off x="4754921" y="3140968"/>
            <a:ext cx="4285363" cy="553998"/>
          </a:xfrm>
          <a:prstGeom prst="rect">
            <a:avLst/>
          </a:prstGeom>
          <a:solidFill>
            <a:srgbClr val="C4E59F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el-GR" sz="1400" dirty="0" smtClean="0">
                <a:cs typeface="Times New Roman" panose="02020603050405020304" pitchFamily="18" charset="0"/>
              </a:rPr>
              <a:t>- και </a:t>
            </a:r>
            <a:r>
              <a:rPr lang="el-GR" sz="1400" dirty="0">
                <a:cs typeface="Times New Roman" panose="02020603050405020304" pitchFamily="18" charset="0"/>
              </a:rPr>
              <a:t>το </a:t>
            </a:r>
            <a:r>
              <a:rPr lang="el-GR" sz="1400" b="1" dirty="0">
                <a:cs typeface="Times New Roman" panose="02020603050405020304" pitchFamily="18" charset="0"/>
              </a:rPr>
              <a:t>Εθνικό Κέντρο “</a:t>
            </a:r>
            <a:r>
              <a:rPr lang="el-GR" sz="1400" b="1" dirty="0" err="1">
                <a:cs typeface="Times New Roman" panose="02020603050405020304" pitchFamily="18" charset="0"/>
              </a:rPr>
              <a:t>Exercise</a:t>
            </a:r>
            <a:r>
              <a:rPr lang="el-GR" sz="1400" b="1" dirty="0">
                <a:cs typeface="Times New Roman" panose="02020603050405020304" pitchFamily="18" charset="0"/>
              </a:rPr>
              <a:t> </a:t>
            </a:r>
            <a:r>
              <a:rPr lang="el-GR" sz="1400" b="1" dirty="0" err="1">
                <a:cs typeface="Times New Roman" panose="02020603050405020304" pitchFamily="18" charset="0"/>
              </a:rPr>
              <a:t>is</a:t>
            </a:r>
            <a:r>
              <a:rPr lang="el-GR" sz="1400" b="1" dirty="0">
                <a:cs typeface="Times New Roman" panose="02020603050405020304" pitchFamily="18" charset="0"/>
              </a:rPr>
              <a:t> </a:t>
            </a:r>
            <a:r>
              <a:rPr lang="el-GR" sz="1400" b="1" dirty="0" err="1">
                <a:cs typeface="Times New Roman" panose="02020603050405020304" pitchFamily="18" charset="0"/>
              </a:rPr>
              <a:t>Medicine</a:t>
            </a:r>
            <a:r>
              <a:rPr lang="el-GR" sz="1400" b="1" dirty="0">
                <a:cs typeface="Times New Roman" panose="02020603050405020304" pitchFamily="18" charset="0"/>
              </a:rPr>
              <a:t>-</a:t>
            </a:r>
            <a:r>
              <a:rPr lang="en-US" sz="1400" b="1" dirty="0">
                <a:cs typeface="Times New Roman" panose="02020603050405020304" pitchFamily="18" charset="0"/>
              </a:rPr>
              <a:t>Greece</a:t>
            </a:r>
            <a:r>
              <a:rPr lang="el-GR" sz="1400" b="1" dirty="0">
                <a:cs typeface="Times New Roman" panose="02020603050405020304" pitchFamily="18" charset="0"/>
              </a:rPr>
              <a:t>” </a:t>
            </a:r>
            <a:r>
              <a:rPr lang="en-US" sz="1600" i="1" u="sng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  <a:hlinkClick r:id="rId7"/>
              </a:rPr>
              <a:t>https://exerciseismedicine.gr</a:t>
            </a:r>
            <a:r>
              <a:rPr lang="en-US" sz="1600" i="1" u="sng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  <a:hlinkClick r:id="rId7"/>
              </a:rPr>
              <a:t>/</a:t>
            </a:r>
            <a:r>
              <a:rPr lang="el-GR" sz="1600" i="1" u="sng" dirty="0" smtClean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el-GR" sz="1600" i="1" u="sng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8457" r="20857" b="15837"/>
          <a:stretch>
            <a:fillRect/>
          </a:stretch>
        </p:blipFill>
        <p:spPr bwMode="auto">
          <a:xfrm>
            <a:off x="99118" y="2780927"/>
            <a:ext cx="5000247" cy="338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123775" y="1196752"/>
            <a:ext cx="5000247" cy="1323439"/>
          </a:xfrm>
          <a:prstGeom prst="rect">
            <a:avLst/>
          </a:prstGeom>
          <a:solidFill>
            <a:srgbClr val="C2E49C"/>
          </a:solidFill>
        </p:spPr>
        <p:txBody>
          <a:bodyPr wrap="square">
            <a:spAutoFit/>
          </a:bodyPr>
          <a:lstStyle/>
          <a:p>
            <a:pPr algn="just"/>
            <a:r>
              <a:rPr lang="el-GR" sz="1600" dirty="0" smtClean="0">
                <a:cs typeface="Times New Roman" panose="02020603050405020304" pitchFamily="18" charset="0"/>
              </a:rPr>
              <a:t>- εκπόνησε </a:t>
            </a:r>
            <a:r>
              <a:rPr lang="el-GR" sz="1600" dirty="0">
                <a:cs typeface="Times New Roman" panose="02020603050405020304" pitchFamily="18" charset="0"/>
              </a:rPr>
              <a:t>και προτείνει </a:t>
            </a:r>
            <a:r>
              <a:rPr lang="el-GR" sz="1600" dirty="0" smtClean="0">
                <a:cs typeface="Times New Roman" panose="02020603050405020304" pitchFamily="18" charset="0"/>
              </a:rPr>
              <a:t>την εκπαιδευτική δράση με </a:t>
            </a:r>
            <a:r>
              <a:rPr lang="el-GR" sz="1600" dirty="0">
                <a:cs typeface="Times New Roman" panose="02020603050405020304" pitchFamily="18" charset="0"/>
              </a:rPr>
              <a:t>τίτλο </a:t>
            </a:r>
            <a:r>
              <a:rPr lang="el-GR" sz="1600" b="1" dirty="0">
                <a:cs typeface="Times New Roman" panose="02020603050405020304" pitchFamily="18" charset="0"/>
              </a:rPr>
              <a:t>«Η άσκηση είναι φάρμακο»,  </a:t>
            </a:r>
            <a:r>
              <a:rPr lang="el-GR" sz="1600" dirty="0">
                <a:cs typeface="Times New Roman" panose="02020603050405020304" pitchFamily="18" charset="0"/>
              </a:rPr>
              <a:t>με σκοπό την ενημέρωση </a:t>
            </a:r>
            <a:r>
              <a:rPr lang="el-GR" sz="1600" dirty="0" smtClean="0">
                <a:cs typeface="Times New Roman" panose="02020603050405020304" pitchFamily="18" charset="0"/>
              </a:rPr>
              <a:t>και </a:t>
            </a:r>
            <a:r>
              <a:rPr lang="el-GR" sz="1600" dirty="0">
                <a:cs typeface="Times New Roman" panose="02020603050405020304" pitchFamily="18" charset="0"/>
              </a:rPr>
              <a:t>ευαισθητοποίηση των μαθητών </a:t>
            </a:r>
            <a:r>
              <a:rPr lang="el-GR" sz="1600" dirty="0" smtClean="0">
                <a:cs typeface="Times New Roman" panose="02020603050405020304" pitchFamily="18" charset="0"/>
              </a:rPr>
              <a:t>Α΄, Β΄ και Γ΄ Λυκείου για </a:t>
            </a:r>
            <a:r>
              <a:rPr lang="el-GR" sz="1600" dirty="0">
                <a:cs typeface="Times New Roman" panose="02020603050405020304" pitchFamily="18" charset="0"/>
              </a:rPr>
              <a:t>τα οφέλη της άσκησης στην υγεία  </a:t>
            </a:r>
            <a:r>
              <a:rPr lang="el-GR" sz="1600" dirty="0" smtClean="0">
                <a:cs typeface="Times New Roman" panose="02020603050405020304" pitchFamily="18" charset="0"/>
              </a:rPr>
              <a:t>μας</a:t>
            </a:r>
            <a:endParaRPr lang="el-GR" sz="1600" dirty="0">
              <a:cs typeface="Times New Roman" panose="02020603050405020304" pitchFamily="18" charset="0"/>
            </a:endParaRPr>
          </a:p>
        </p:txBody>
      </p:sp>
      <p:pic>
        <p:nvPicPr>
          <p:cNvPr id="4100" name="Picture 4" descr="Exercise may help teens sleep longer, more efficiently | Penn State  Universit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1" t="19784" r="4360" b="3855"/>
          <a:stretch/>
        </p:blipFill>
        <p:spPr bwMode="auto">
          <a:xfrm>
            <a:off x="5231966" y="3948942"/>
            <a:ext cx="3749963" cy="221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 7"/>
          <p:cNvSpPr/>
          <p:nvPr/>
        </p:nvSpPr>
        <p:spPr>
          <a:xfrm>
            <a:off x="5227844" y="2780927"/>
            <a:ext cx="3741439" cy="1077218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algn="just"/>
            <a:r>
              <a:rPr lang="el-GR" sz="1600" dirty="0" smtClean="0">
                <a:cs typeface="Times New Roman" panose="02020603050405020304" pitchFamily="18" charset="0"/>
              </a:rPr>
              <a:t>- και </a:t>
            </a:r>
            <a:r>
              <a:rPr lang="el-GR" sz="1600" dirty="0">
                <a:cs typeface="Times New Roman" panose="02020603050405020304" pitchFamily="18" charset="0"/>
              </a:rPr>
              <a:t>απώτερο στόχο τη μείωση της καθιστικής ζωής και την αύξηση της σωματικής δραστηριότητας και της άσκησης </a:t>
            </a:r>
            <a:r>
              <a:rPr lang="el-GR" sz="1600" dirty="0" smtClean="0">
                <a:cs typeface="Times New Roman" panose="02020603050405020304" pitchFamily="18" charset="0"/>
              </a:rPr>
              <a:t> στους  νέους </a:t>
            </a:r>
            <a:r>
              <a:rPr lang="el-GR" sz="1600" dirty="0">
                <a:cs typeface="Times New Roman" panose="02020603050405020304" pitchFamily="18" charset="0"/>
              </a:rPr>
              <a:t>μας. </a:t>
            </a:r>
          </a:p>
        </p:txBody>
      </p:sp>
      <p:pic>
        <p:nvPicPr>
          <p:cNvPr id="4104" name="Picture 8" descr="Teen Sitting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23558" r="1895" b="11793"/>
          <a:stretch/>
        </p:blipFill>
        <p:spPr bwMode="auto">
          <a:xfrm>
            <a:off x="5283696" y="1196752"/>
            <a:ext cx="3629737" cy="140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123775" y="548680"/>
            <a:ext cx="4975590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100" b="1" dirty="0" smtClean="0">
                <a:cs typeface="Times New Roman" panose="02020603050405020304" pitchFamily="18" charset="0"/>
              </a:rPr>
              <a:t>Το πρόγραμμα «Η άσκηση είναι φάρμακο»</a:t>
            </a:r>
          </a:p>
        </p:txBody>
      </p:sp>
    </p:spTree>
    <p:extLst>
      <p:ext uri="{BB962C8B-B14F-4D97-AF65-F5344CB8AC3E}">
        <p14:creationId xmlns:p14="http://schemas.microsoft.com/office/powerpoint/2010/main" val="381405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133723" y="995244"/>
            <a:ext cx="5000247" cy="1384995"/>
          </a:xfrm>
          <a:prstGeom prst="rect">
            <a:avLst/>
          </a:prstGeom>
          <a:solidFill>
            <a:srgbClr val="C2E49C"/>
          </a:solidFill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l-GR" sz="1400" dirty="0" smtClean="0"/>
              <a:t>Το πρόγραμμα αποτελεί </a:t>
            </a:r>
            <a:r>
              <a:rPr lang="el-GR" sz="1400" dirty="0"/>
              <a:t>μέρος της συνολικότερης συνεργασίας του ΕΚΠΑ με την Πρωτοβάθμια και Δευτεροβάθμια </a:t>
            </a:r>
            <a:r>
              <a:rPr lang="el-GR" sz="1400" dirty="0" smtClean="0"/>
              <a:t>Εκπαίδευση. </a:t>
            </a:r>
          </a:p>
          <a:p>
            <a:pPr marL="285750" indent="-285750" algn="just">
              <a:buFontTx/>
              <a:buChar char="-"/>
            </a:pPr>
            <a:r>
              <a:rPr lang="el-GR" sz="1400" dirty="0" smtClean="0"/>
              <a:t>Αντίστοιχο πρόγραμμα  έχει εφαρμοστεί στα Δημοτικά </a:t>
            </a:r>
            <a:r>
              <a:rPr lang="el-GR" sz="1400" dirty="0"/>
              <a:t>σχολεία </a:t>
            </a:r>
            <a:r>
              <a:rPr lang="el-GR" sz="1400" dirty="0" smtClean="0"/>
              <a:t>και τα Γυμνάσια της </a:t>
            </a:r>
            <a:r>
              <a:rPr lang="el-GR" sz="1400" dirty="0"/>
              <a:t>χώρας μας, </a:t>
            </a:r>
            <a:r>
              <a:rPr lang="el-GR" sz="1400" b="1" i="1" u="sng" dirty="0">
                <a:hlinkClick r:id="rId2"/>
              </a:rPr>
              <a:t>με την έγκριση του </a:t>
            </a:r>
            <a:r>
              <a:rPr lang="el-GR" sz="1400" b="1" i="1" u="sng" dirty="0" smtClean="0">
                <a:hlinkClick r:id="rId2"/>
              </a:rPr>
              <a:t>ΥΠΑΙΘ</a:t>
            </a:r>
            <a:endParaRPr lang="el-GR" sz="1400" b="1" i="1" u="sng" dirty="0">
              <a:cs typeface="Times New Roman" panose="02020603050405020304" pitchFamily="18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5227844" y="2708920"/>
            <a:ext cx="3741439" cy="954107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algn="just"/>
            <a:r>
              <a:rPr lang="el-GR" sz="1400" dirty="0" smtClean="0">
                <a:cs typeface="Times New Roman" panose="02020603050405020304" pitchFamily="18" charset="0"/>
              </a:rPr>
              <a:t>- </a:t>
            </a:r>
            <a:r>
              <a:rPr lang="el-GR" sz="1400" dirty="0">
                <a:cs typeface="Times New Roman" panose="02020603050405020304" pitchFamily="18" charset="0"/>
              </a:rPr>
              <a:t>κ</a:t>
            </a:r>
            <a:r>
              <a:rPr lang="el-GR" sz="1400" dirty="0" smtClean="0">
                <a:cs typeface="Times New Roman" panose="02020603050405020304" pitchFamily="18" charset="0"/>
              </a:rPr>
              <a:t>αι έχει οργανωθεί ομότιτλος Πανελλήνιος Μαθητικός Διαγωνισμός </a:t>
            </a:r>
            <a:r>
              <a:rPr lang="el-GR" sz="1400" b="1" i="1" dirty="0" smtClean="0">
                <a:cs typeface="Times New Roman" panose="02020603050405020304" pitchFamily="18" charset="0"/>
                <a:hlinkClick r:id="rId3"/>
              </a:rPr>
              <a:t>Δημιουργίας Αφίσας  </a:t>
            </a:r>
            <a:r>
              <a:rPr lang="el-GR" sz="1400" dirty="0" smtClean="0">
                <a:cs typeface="Times New Roman" panose="02020603050405020304" pitchFamily="18" charset="0"/>
              </a:rPr>
              <a:t>για μαθητές Δευτεροβάθμιας Εκπαίδευσης.</a:t>
            </a:r>
            <a:endParaRPr lang="el-GR" sz="1400" dirty="0">
              <a:cs typeface="Times New Roman" panose="02020603050405020304" pitchFamily="18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23775" y="548680"/>
            <a:ext cx="497559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200" b="1" dirty="0" smtClean="0">
                <a:cs typeface="Times New Roman" panose="02020603050405020304" pitchFamily="18" charset="0"/>
              </a:rPr>
              <a:t>Το πρόγραμμα «Η άσκηση είναι φάρμακο»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t="22727" r="10107" b="9645"/>
          <a:stretch/>
        </p:blipFill>
        <p:spPr bwMode="auto">
          <a:xfrm>
            <a:off x="133723" y="2636912"/>
            <a:ext cx="500944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7" t="31504" r="9473" b="17046"/>
          <a:stretch/>
        </p:blipFill>
        <p:spPr bwMode="auto">
          <a:xfrm>
            <a:off x="5257654" y="710195"/>
            <a:ext cx="3711630" cy="18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2" t="18159" r="15185" b="23490"/>
          <a:stretch/>
        </p:blipFill>
        <p:spPr bwMode="auto">
          <a:xfrm>
            <a:off x="5220072" y="3949302"/>
            <a:ext cx="3754496" cy="243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613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5961362" y="3291059"/>
            <a:ext cx="24820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b="1" dirty="0" smtClean="0">
                <a:solidFill>
                  <a:srgbClr val="96EE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l-GR" sz="1400" b="1" dirty="0">
                <a:solidFill>
                  <a:srgbClr val="96EE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άσκηση είναι φάρμακο»</a:t>
            </a:r>
          </a:p>
        </p:txBody>
      </p:sp>
      <p:sp>
        <p:nvSpPr>
          <p:cNvPr id="2" name="Ορθογώνιο 1"/>
          <p:cNvSpPr/>
          <p:nvPr/>
        </p:nvSpPr>
        <p:spPr>
          <a:xfrm>
            <a:off x="197450" y="5282044"/>
            <a:ext cx="8640960" cy="523220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l-GR" altLang="el-GR" sz="1400" b="1" dirty="0" smtClean="0">
                <a:cs typeface="Times New Roman" panose="02020603050405020304" pitchFamily="18" charset="0"/>
              </a:rPr>
              <a:t>Άσκηση:</a:t>
            </a:r>
            <a:r>
              <a:rPr lang="el-GR" altLang="el-GR" sz="1400" dirty="0" smtClean="0">
                <a:cs typeface="Times New Roman" panose="02020603050405020304" pitchFamily="18" charset="0"/>
              </a:rPr>
              <a:t> </a:t>
            </a:r>
            <a:r>
              <a:rPr lang="el-GR" altLang="el-GR" sz="1400" dirty="0">
                <a:cs typeface="Times New Roman" panose="02020603050405020304" pitchFamily="18" charset="0"/>
              </a:rPr>
              <a:t>Προγραμματισμένες και δομημένες επαναλαμβανόμενες σωματικές δραστηριότητες </a:t>
            </a:r>
            <a:r>
              <a:rPr lang="en-US" altLang="el-GR" sz="1400" dirty="0">
                <a:cs typeface="Times New Roman" panose="02020603050405020304" pitchFamily="18" charset="0"/>
              </a:rPr>
              <a:t>(</a:t>
            </a:r>
            <a:r>
              <a:rPr lang="el-GR" altLang="el-GR" sz="1400" dirty="0">
                <a:cs typeface="Times New Roman" panose="02020603050405020304" pitchFamily="18" charset="0"/>
              </a:rPr>
              <a:t>ένταση, συχνότητα, διάρκεια</a:t>
            </a:r>
            <a:r>
              <a:rPr lang="en-US" altLang="el-GR" sz="1400" dirty="0">
                <a:cs typeface="Times New Roman" panose="02020603050405020304" pitchFamily="18" charset="0"/>
              </a:rPr>
              <a:t>)</a:t>
            </a:r>
            <a:r>
              <a:rPr lang="el-GR" altLang="el-GR" sz="1400" dirty="0">
                <a:cs typeface="Times New Roman" panose="02020603050405020304" pitchFamily="18" charset="0"/>
              </a:rPr>
              <a:t> που είναι σχεδιασμένες για να βελτιώσουν τη φυσική κατάσταση και υγεία.</a:t>
            </a:r>
          </a:p>
        </p:txBody>
      </p:sp>
      <p:sp>
        <p:nvSpPr>
          <p:cNvPr id="3" name="Έλλειψη 2"/>
          <p:cNvSpPr/>
          <p:nvPr/>
        </p:nvSpPr>
        <p:spPr>
          <a:xfrm>
            <a:off x="467544" y="764704"/>
            <a:ext cx="4608512" cy="2746176"/>
          </a:xfrm>
          <a:prstGeom prst="ellipse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002060"/>
                </a:solidFill>
              </a:rPr>
              <a:t>Κίνηση</a:t>
            </a:r>
          </a:p>
          <a:p>
            <a:pPr algn="ctr"/>
            <a:r>
              <a:rPr lang="el-GR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l-GR" b="1" dirty="0" smtClean="0">
                <a:solidFill>
                  <a:srgbClr val="002060"/>
                </a:solidFill>
              </a:rPr>
              <a:t>Σωματική  (Φυσική) </a:t>
            </a:r>
            <a:r>
              <a:rPr lang="el-GR" b="1" dirty="0">
                <a:solidFill>
                  <a:srgbClr val="002060"/>
                </a:solidFill>
              </a:rPr>
              <a:t>Δ</a:t>
            </a:r>
            <a:r>
              <a:rPr lang="el-GR" b="1" dirty="0" smtClean="0">
                <a:solidFill>
                  <a:srgbClr val="002060"/>
                </a:solidFill>
              </a:rPr>
              <a:t>ραστηριότητα</a:t>
            </a:r>
          </a:p>
          <a:p>
            <a:pPr algn="ctr"/>
            <a:endParaRPr lang="el-GR" b="1" dirty="0" smtClean="0">
              <a:solidFill>
                <a:srgbClr val="002060"/>
              </a:solidFill>
            </a:endParaRPr>
          </a:p>
          <a:p>
            <a:pPr algn="ctr"/>
            <a:r>
              <a:rPr lang="el-GR" sz="2000" b="1" dirty="0" smtClean="0">
                <a:solidFill>
                  <a:srgbClr val="002060"/>
                </a:solidFill>
              </a:rPr>
              <a:t>Άσκηση</a:t>
            </a:r>
          </a:p>
          <a:p>
            <a:pPr algn="ctr"/>
            <a:endParaRPr lang="el-GR" b="1" dirty="0" smtClean="0">
              <a:solidFill>
                <a:srgbClr val="002060"/>
              </a:solidFill>
            </a:endParaRPr>
          </a:p>
          <a:p>
            <a:pPr algn="ctr"/>
            <a:r>
              <a:rPr lang="el-GR" b="1" dirty="0" smtClean="0">
                <a:solidFill>
                  <a:srgbClr val="002060"/>
                </a:solidFill>
              </a:rPr>
              <a:t>Αθλητισμός </a:t>
            </a:r>
            <a:endParaRPr lang="el-GR" b="1" dirty="0">
              <a:solidFill>
                <a:srgbClr val="002060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179512" y="6021288"/>
            <a:ext cx="8640960" cy="523220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algn="just"/>
            <a:r>
              <a:rPr lang="el-GR" sz="1400" b="1" dirty="0" smtClean="0">
                <a:cs typeface="Times New Roman" panose="02020603050405020304" pitchFamily="18" charset="0"/>
              </a:rPr>
              <a:t>Αθλητισμός </a:t>
            </a:r>
            <a:r>
              <a:rPr lang="el-GR" sz="1400" dirty="0" smtClean="0">
                <a:cs typeface="Times New Roman" panose="02020603050405020304" pitchFamily="18" charset="0"/>
              </a:rPr>
              <a:t>είναι </a:t>
            </a:r>
            <a:r>
              <a:rPr lang="el-GR" sz="1400" dirty="0">
                <a:cs typeface="Times New Roman" panose="02020603050405020304" pitchFamily="18" charset="0"/>
              </a:rPr>
              <a:t>κάθε </a:t>
            </a:r>
            <a:r>
              <a:rPr lang="el-GR" sz="1400" dirty="0" smtClean="0">
                <a:cs typeface="Times New Roman" panose="02020603050405020304" pitchFamily="18" charset="0"/>
              </a:rPr>
              <a:t>δομημένη σωματική  </a:t>
            </a:r>
            <a:r>
              <a:rPr lang="el-GR" sz="1400" dirty="0">
                <a:cs typeface="Times New Roman" panose="02020603050405020304" pitchFamily="18" charset="0"/>
              </a:rPr>
              <a:t>δραστηριότητα, με αυστηρούς κανόνες, </a:t>
            </a:r>
            <a:r>
              <a:rPr lang="el-GR" sz="1400" dirty="0" smtClean="0">
                <a:cs typeface="Times New Roman" panose="02020603050405020304" pitchFamily="18" charset="0"/>
              </a:rPr>
              <a:t>ανταγωνισμό</a:t>
            </a:r>
            <a:r>
              <a:rPr lang="el-GR" sz="1400" dirty="0">
                <a:cs typeface="Times New Roman" panose="02020603050405020304" pitchFamily="18" charset="0"/>
              </a:rPr>
              <a:t>, εξειδίκευση, που έχει ως βασικό σκοπό τη </a:t>
            </a:r>
            <a:r>
              <a:rPr lang="el-GR" sz="1400" dirty="0" smtClean="0">
                <a:cs typeface="Times New Roman" panose="02020603050405020304" pitchFamily="18" charset="0"/>
              </a:rPr>
              <a:t>βελτίωση </a:t>
            </a:r>
            <a:r>
              <a:rPr lang="el-GR" sz="1400" dirty="0">
                <a:cs typeface="Times New Roman" panose="02020603050405020304" pitchFamily="18" charset="0"/>
              </a:rPr>
              <a:t>της απόδοσης.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197450" y="4346520"/>
            <a:ext cx="8640960" cy="738664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algn="just"/>
            <a:r>
              <a:rPr lang="el-GR" sz="1400" b="1" dirty="0" smtClean="0">
                <a:cs typeface="Times New Roman" panose="02020603050405020304" pitchFamily="18" charset="0"/>
              </a:rPr>
              <a:t>Σωματική δραστηριότητα </a:t>
            </a:r>
            <a:r>
              <a:rPr lang="el-GR" sz="1400" dirty="0" smtClean="0">
                <a:cs typeface="Times New Roman" panose="02020603050405020304" pitchFamily="18" charset="0"/>
              </a:rPr>
              <a:t>είναι οποιαδήποτε </a:t>
            </a:r>
            <a:r>
              <a:rPr lang="el-GR" sz="1400" dirty="0">
                <a:cs typeface="Times New Roman" panose="02020603050405020304" pitchFamily="18" charset="0"/>
              </a:rPr>
              <a:t>μορφή μυϊκής προσπάθειας και </a:t>
            </a:r>
            <a:r>
              <a:rPr lang="el-GR" sz="1400" dirty="0" smtClean="0">
                <a:cs typeface="Times New Roman" panose="02020603050405020304" pitchFamily="18" charset="0"/>
              </a:rPr>
              <a:t>κίνησης </a:t>
            </a:r>
            <a:r>
              <a:rPr lang="el-GR" sz="1400" dirty="0">
                <a:cs typeface="Times New Roman" panose="02020603050405020304" pitchFamily="18" charset="0"/>
              </a:rPr>
              <a:t>που </a:t>
            </a:r>
            <a:r>
              <a:rPr lang="el-GR" sz="1400" dirty="0" smtClean="0">
                <a:cs typeface="Times New Roman" panose="02020603050405020304" pitchFamily="18" charset="0"/>
              </a:rPr>
              <a:t>έχει </a:t>
            </a:r>
            <a:r>
              <a:rPr lang="el-GR" altLang="el-GR" sz="1400" dirty="0" smtClean="0">
                <a:cs typeface="Times New Roman" panose="02020603050405020304" pitchFamily="18" charset="0"/>
              </a:rPr>
              <a:t>ως </a:t>
            </a:r>
            <a:r>
              <a:rPr lang="el-GR" altLang="el-GR" sz="1400" dirty="0">
                <a:cs typeface="Times New Roman" panose="02020603050405020304" pitchFamily="18" charset="0"/>
              </a:rPr>
              <a:t>αποτέλεσμα τη δαπάνη ενέργειας. </a:t>
            </a:r>
            <a:r>
              <a:rPr lang="el-GR" sz="1400" dirty="0">
                <a:cs typeface="Times New Roman" panose="02020603050405020304" pitchFamily="18" charset="0"/>
              </a:rPr>
              <a:t>Περιλαμβάνει τις καθημερινές δραστηριότητες (περπάτημα, δουλειές σπιτιού, κήπου κ.ά.), </a:t>
            </a:r>
            <a:r>
              <a:rPr lang="el-GR" sz="1400" dirty="0" smtClean="0">
                <a:cs typeface="Times New Roman" panose="02020603050405020304" pitchFamily="18" charset="0"/>
              </a:rPr>
              <a:t>τις δραστηριότητες </a:t>
            </a:r>
            <a:r>
              <a:rPr lang="el-GR" sz="1400" dirty="0">
                <a:cs typeface="Times New Roman" panose="02020603050405020304" pitchFamily="18" charset="0"/>
              </a:rPr>
              <a:t>αναψυχής, </a:t>
            </a:r>
            <a:r>
              <a:rPr lang="el-GR" altLang="el-GR" sz="1400" dirty="0" smtClean="0">
                <a:cs typeface="Times New Roman" panose="02020603050405020304" pitchFamily="18" charset="0"/>
              </a:rPr>
              <a:t>την  εργασία</a:t>
            </a:r>
            <a:r>
              <a:rPr lang="el-GR" altLang="el-GR" sz="1400" dirty="0">
                <a:cs typeface="Times New Roman" panose="02020603050405020304" pitchFamily="18" charset="0"/>
              </a:rPr>
              <a:t> </a:t>
            </a:r>
            <a:r>
              <a:rPr lang="el-GR" altLang="el-GR" sz="1400" dirty="0" smtClean="0">
                <a:cs typeface="Times New Roman" panose="02020603050405020304" pitchFamily="18" charset="0"/>
              </a:rPr>
              <a:t>κλπ.</a:t>
            </a:r>
            <a:endParaRPr lang="el-GR" altLang="el-GR" sz="1400" dirty="0">
              <a:cs typeface="Times New Roman" panose="02020603050405020304" pitchFamily="18" charset="0"/>
            </a:endParaRPr>
          </a:p>
        </p:txBody>
      </p:sp>
      <p:pic>
        <p:nvPicPr>
          <p:cNvPr id="8194" name="Picture 2" descr="3,300 Teenagers Running Photos - Free &amp;amp; Royalty-Free Stock Photos from  Dreamstim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r="3735"/>
          <a:stretch/>
        </p:blipFill>
        <p:spPr bwMode="auto">
          <a:xfrm>
            <a:off x="6012160" y="188641"/>
            <a:ext cx="2431283" cy="30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175885"/>
            <a:ext cx="5184576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Τι εννοούμε με τη λέξη «άσκηση»;</a:t>
            </a:r>
            <a:endParaRPr lang="el-GR" sz="20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389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4" descr="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155575" y="4293096"/>
            <a:ext cx="8773351" cy="2308324"/>
          </a:xfrm>
          <a:prstGeom prst="rect">
            <a:avLst/>
          </a:prstGeom>
          <a:solidFill>
            <a:srgbClr val="C2E49C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600" dirty="0" smtClean="0">
                <a:cs typeface="Times New Roman" panose="02020603050405020304" pitchFamily="18" charset="0"/>
              </a:rPr>
              <a:t>Δεδομένα </a:t>
            </a:r>
            <a:r>
              <a:rPr lang="el-GR" sz="1600" dirty="0">
                <a:cs typeface="Times New Roman" panose="02020603050405020304" pitchFamily="18" charset="0"/>
              </a:rPr>
              <a:t>από </a:t>
            </a:r>
            <a:r>
              <a:rPr lang="el-GR" sz="1600" dirty="0" smtClean="0">
                <a:cs typeface="Times New Roman" panose="02020603050405020304" pitchFamily="18" charset="0"/>
              </a:rPr>
              <a:t>έρευνες </a:t>
            </a:r>
            <a:r>
              <a:rPr lang="el-GR" sz="1600" dirty="0">
                <a:cs typeface="Times New Roman" panose="02020603050405020304" pitchFamily="18" charset="0"/>
              </a:rPr>
              <a:t>σε </a:t>
            </a:r>
            <a:r>
              <a:rPr lang="el-GR" sz="1600" dirty="0" smtClean="0">
                <a:cs typeface="Times New Roman" panose="02020603050405020304" pitchFamily="18" charset="0"/>
              </a:rPr>
              <a:t>146 </a:t>
            </a:r>
            <a:r>
              <a:rPr lang="el-GR" sz="1600" dirty="0">
                <a:cs typeface="Times New Roman" panose="02020603050405020304" pitchFamily="18" charset="0"/>
              </a:rPr>
              <a:t>χώρες, 1.6 εκατομμυρίων μαθητών, ηλικίας 11-17 </a:t>
            </a:r>
            <a:r>
              <a:rPr lang="el-GR" sz="1600" dirty="0" smtClean="0">
                <a:cs typeface="Times New Roman" panose="02020603050405020304" pitchFamily="18" charset="0"/>
              </a:rPr>
              <a:t>ετών, δείχνουν ότι  </a:t>
            </a:r>
            <a:r>
              <a:rPr lang="el-GR" sz="1600" dirty="0">
                <a:cs typeface="Times New Roman" panose="02020603050405020304" pitchFamily="18" charset="0"/>
              </a:rPr>
              <a:t>το </a:t>
            </a:r>
            <a:r>
              <a:rPr lang="el-GR" sz="1600" b="1" dirty="0">
                <a:cs typeface="Times New Roman" panose="02020603050405020304" pitchFamily="18" charset="0"/>
              </a:rPr>
              <a:t>81.0%  των μαθητών </a:t>
            </a:r>
            <a:r>
              <a:rPr lang="el-GR" sz="1600" b="1" dirty="0" smtClean="0">
                <a:cs typeface="Times New Roman" panose="02020603050405020304" pitchFamily="18" charset="0"/>
              </a:rPr>
              <a:t>είναι </a:t>
            </a:r>
            <a:r>
              <a:rPr lang="el-GR" sz="1600" b="1" dirty="0">
                <a:cs typeface="Times New Roman" panose="02020603050405020304" pitchFamily="18" charset="0"/>
              </a:rPr>
              <a:t>ανεπαρκώς σωματικά δραστήριοι </a:t>
            </a:r>
            <a:endParaRPr lang="el-GR" sz="1600" b="1" dirty="0" smtClean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sz="1600" b="1" dirty="0" smtClean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600" b="1" dirty="0" smtClean="0">
                <a:cs typeface="Times New Roman" panose="02020603050405020304" pitchFamily="18" charset="0"/>
              </a:rPr>
              <a:t>Τα κορίτσια ασκούνται λιγότερο από τα αγόρια </a:t>
            </a:r>
            <a:r>
              <a:rPr lang="el-GR" sz="1600" dirty="0" smtClean="0">
                <a:cs typeface="Times New Roman" panose="02020603050405020304" pitchFamily="18" charset="0"/>
              </a:rPr>
              <a:t>(το 77.6</a:t>
            </a:r>
            <a:r>
              <a:rPr lang="el-GR" sz="1600" dirty="0">
                <a:cs typeface="Times New Roman" panose="02020603050405020304" pitchFamily="18" charset="0"/>
              </a:rPr>
              <a:t>% των αγοριών και </a:t>
            </a:r>
            <a:r>
              <a:rPr lang="el-GR" sz="1600" dirty="0" smtClean="0">
                <a:cs typeface="Times New Roman" panose="02020603050405020304" pitchFamily="18" charset="0"/>
              </a:rPr>
              <a:t>το 84.7</a:t>
            </a:r>
            <a:r>
              <a:rPr lang="el-GR" sz="1600" dirty="0">
                <a:cs typeface="Times New Roman" panose="02020603050405020304" pitchFamily="18" charset="0"/>
              </a:rPr>
              <a:t>% </a:t>
            </a:r>
            <a:r>
              <a:rPr lang="el-GR" sz="1600" dirty="0" smtClean="0">
                <a:cs typeface="Times New Roman" panose="02020603050405020304" pitchFamily="18" charset="0"/>
              </a:rPr>
              <a:t>κοριτσιών ασκούνται ανεπαρκώς)</a:t>
            </a:r>
          </a:p>
          <a:p>
            <a:pPr algn="just"/>
            <a:r>
              <a:rPr lang="el-GR" sz="1600" dirty="0" smtClean="0"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600" b="1" dirty="0" smtClean="0">
                <a:cs typeface="Times New Roman" panose="02020603050405020304" pitchFamily="18" charset="0"/>
              </a:rPr>
              <a:t>Στην Ελλάδα</a:t>
            </a:r>
            <a:r>
              <a:rPr lang="el-GR" sz="1600" dirty="0" smtClean="0">
                <a:cs typeface="Times New Roman" panose="02020603050405020304" pitchFamily="18" charset="0"/>
              </a:rPr>
              <a:t>, η </a:t>
            </a:r>
            <a:r>
              <a:rPr lang="el-GR" sz="1600" dirty="0">
                <a:cs typeface="Times New Roman" panose="02020603050405020304" pitchFamily="18" charset="0"/>
              </a:rPr>
              <a:t>ίδια </a:t>
            </a:r>
            <a:r>
              <a:rPr lang="el-GR" sz="1600" dirty="0" smtClean="0">
                <a:cs typeface="Times New Roman" panose="02020603050405020304" pitchFamily="18" charset="0"/>
              </a:rPr>
              <a:t>έρευνα (</a:t>
            </a:r>
            <a:r>
              <a:rPr lang="en-US" sz="1600" dirty="0" err="1" smtClean="0">
                <a:cs typeface="Times New Roman" panose="02020603050405020304" pitchFamily="18" charset="0"/>
              </a:rPr>
              <a:t>Guthold</a:t>
            </a:r>
            <a:r>
              <a:rPr lang="en-US" sz="1600" dirty="0" smtClean="0">
                <a:cs typeface="Times New Roman" panose="02020603050405020304" pitchFamily="18" charset="0"/>
              </a:rPr>
              <a:t> </a:t>
            </a:r>
            <a:r>
              <a:rPr lang="el-GR" sz="1600" dirty="0" smtClean="0">
                <a:cs typeface="Times New Roman" panose="02020603050405020304" pitchFamily="18" charset="0"/>
              </a:rPr>
              <a:t>και συνεργάτες, 2019) αποκαλύπτει </a:t>
            </a:r>
            <a:r>
              <a:rPr lang="el-GR" sz="1600" dirty="0">
                <a:cs typeface="Times New Roman" panose="02020603050405020304" pitchFamily="18" charset="0"/>
              </a:rPr>
              <a:t>ότι </a:t>
            </a:r>
            <a:r>
              <a:rPr lang="el-GR" sz="1600" b="1" dirty="0" smtClean="0">
                <a:cs typeface="Times New Roman" panose="02020603050405020304" pitchFamily="18" charset="0"/>
              </a:rPr>
              <a:t>το </a:t>
            </a:r>
            <a:r>
              <a:rPr lang="el-GR" sz="1600" b="1" dirty="0">
                <a:cs typeface="Times New Roman" panose="02020603050405020304" pitchFamily="18" charset="0"/>
              </a:rPr>
              <a:t>επίπεδο </a:t>
            </a:r>
            <a:r>
              <a:rPr lang="el-GR" sz="1600" dirty="0">
                <a:cs typeface="Times New Roman" panose="02020603050405020304" pitchFamily="18" charset="0"/>
              </a:rPr>
              <a:t>σωματικής άσκησης των εφήβων, είναι </a:t>
            </a:r>
            <a:r>
              <a:rPr lang="el-GR" sz="1600" b="1" dirty="0" smtClean="0">
                <a:cs typeface="Times New Roman" panose="02020603050405020304" pitchFamily="18" charset="0"/>
              </a:rPr>
              <a:t>χειρότερο </a:t>
            </a:r>
            <a:r>
              <a:rPr lang="el-GR" sz="1600" b="1" dirty="0">
                <a:cs typeface="Times New Roman" panose="02020603050405020304" pitchFamily="18" charset="0"/>
              </a:rPr>
              <a:t>από το μέσο παγκόσμιο </a:t>
            </a:r>
            <a:r>
              <a:rPr lang="el-GR" sz="1600" b="1" dirty="0" smtClean="0">
                <a:cs typeface="Times New Roman" panose="02020603050405020304" pitchFamily="18" charset="0"/>
              </a:rPr>
              <a:t>όρο</a:t>
            </a:r>
            <a:r>
              <a:rPr lang="el-GR" sz="1600" dirty="0" smtClean="0">
                <a:cs typeface="Times New Roman" panose="02020603050405020304" pitchFamily="18" charset="0"/>
              </a:rPr>
              <a:t>: μεταξύ </a:t>
            </a:r>
            <a:r>
              <a:rPr lang="el-GR" sz="1600" dirty="0">
                <a:solidFill>
                  <a:prstClr val="black"/>
                </a:solidFill>
                <a:cs typeface="Times New Roman" panose="02020603050405020304" pitchFamily="18" charset="0"/>
              </a:rPr>
              <a:t>146 </a:t>
            </a:r>
            <a:r>
              <a:rPr lang="el-GR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χωρών το </a:t>
            </a:r>
            <a:r>
              <a:rPr lang="el-GR" sz="1600" dirty="0">
                <a:solidFill>
                  <a:prstClr val="black"/>
                </a:solidFill>
                <a:cs typeface="Times New Roman" panose="02020603050405020304" pitchFamily="18" charset="0"/>
              </a:rPr>
              <a:t>2016 </a:t>
            </a:r>
            <a:r>
              <a:rPr lang="el-GR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βρισκόμασταν στην 87η θέση!</a:t>
            </a:r>
            <a:endParaRPr lang="el-GR" sz="1600" dirty="0"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1" y="292586"/>
            <a:ext cx="8749415" cy="40011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Ασκούνται αρκετά  τα παιδιά και οι έφηβοι;</a:t>
            </a:r>
            <a:endParaRPr lang="el-GR" sz="20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79512" y="1124744"/>
            <a:ext cx="6069116" cy="2031325"/>
          </a:xfrm>
          <a:prstGeom prst="rect">
            <a:avLst/>
          </a:prstGeom>
          <a:solidFill>
            <a:srgbClr val="2689A8"/>
          </a:solidFill>
        </p:spPr>
        <p:txBody>
          <a:bodyPr wrap="square">
            <a:spAutoFit/>
          </a:bodyPr>
          <a:lstStyle/>
          <a:p>
            <a:pPr algn="ctr"/>
            <a:r>
              <a:rPr lang="el-GR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Σύμφωνα με τον Παγκόσμιο Οργανισμό </a:t>
            </a:r>
            <a:r>
              <a:rPr lang="el-GR" i="1" dirty="0">
                <a:solidFill>
                  <a:schemeClr val="bg1"/>
                </a:solidFill>
                <a:cs typeface="Times New Roman" panose="02020603050405020304" pitchFamily="18" charset="0"/>
              </a:rPr>
              <a:t>Υγείας </a:t>
            </a:r>
            <a:endParaRPr lang="el-GR" i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l-GR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τα παιδιά και οι έφηβοι ηλικίας 5-17 ετών </a:t>
            </a:r>
          </a:p>
          <a:p>
            <a:pPr algn="ctr"/>
            <a:r>
              <a:rPr lang="el-GR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χρειάζονται τουλάχιστον </a:t>
            </a:r>
          </a:p>
          <a:p>
            <a:pPr algn="ctr"/>
            <a:endParaRPr lang="el-GR" i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l-GR" b="1" i="1" u="sng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60 </a:t>
            </a:r>
            <a:r>
              <a:rPr lang="el-GR" b="1" i="1" u="sng" dirty="0">
                <a:solidFill>
                  <a:schemeClr val="bg1"/>
                </a:solidFill>
                <a:cs typeface="Times New Roman" panose="02020603050405020304" pitchFamily="18" charset="0"/>
              </a:rPr>
              <a:t>λεπτά</a:t>
            </a:r>
            <a:r>
              <a:rPr lang="el-GR" b="1" i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endParaRPr lang="el-GR" b="1" i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l-GR" b="1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μέτριας </a:t>
            </a:r>
            <a:r>
              <a:rPr lang="el-GR" b="1" i="1" dirty="0">
                <a:solidFill>
                  <a:schemeClr val="bg1"/>
                </a:solidFill>
                <a:cs typeface="Times New Roman" panose="02020603050405020304" pitchFamily="18" charset="0"/>
              </a:rPr>
              <a:t>έως έντονης σωματικής άσκησης </a:t>
            </a:r>
            <a:endParaRPr lang="el-GR" b="1" i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l-GR" b="1" i="1" u="sng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καθημερινά</a:t>
            </a:r>
            <a:endParaRPr lang="el-GR" i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6" name="Picture 8" descr="WHO suspends hydroxychloroquine trials for COVID-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575" y="1129967"/>
            <a:ext cx="2695893" cy="203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058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6002" y="796642"/>
            <a:ext cx="7912422" cy="40011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l-GR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Πόσο χρειάζεται </a:t>
            </a:r>
            <a:r>
              <a:rPr lang="el-G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να </a:t>
            </a:r>
            <a:r>
              <a:rPr lang="el-GR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ασκούμαστε για να έχουμε υγεία και ευρωστία;</a:t>
            </a:r>
            <a:endParaRPr lang="el-GR" sz="2000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6296025" y="5733256"/>
            <a:ext cx="935980" cy="214962"/>
          </a:xfrm>
          <a:prstGeom prst="rect">
            <a:avLst/>
          </a:prstGeom>
          <a:solidFill>
            <a:srgbClr val="3E5C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5" name="Ομάδα 14"/>
          <p:cNvGrpSpPr/>
          <p:nvPr/>
        </p:nvGrpSpPr>
        <p:grpSpPr>
          <a:xfrm>
            <a:off x="476002" y="1521668"/>
            <a:ext cx="7912421" cy="5003676"/>
            <a:chOff x="684213" y="1233636"/>
            <a:chExt cx="7551737" cy="471564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5" t="27184" r="59685" b="21644"/>
            <a:stretch/>
          </p:blipFill>
          <p:spPr bwMode="auto">
            <a:xfrm>
              <a:off x="684213" y="1233636"/>
              <a:ext cx="3740150" cy="471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55" t="27190" r="26167" b="21637"/>
            <a:stretch/>
          </p:blipFill>
          <p:spPr bwMode="auto">
            <a:xfrm>
              <a:off x="4356100" y="1233636"/>
              <a:ext cx="3879850" cy="471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228184" y="5302949"/>
              <a:ext cx="1598515" cy="646331"/>
            </a:xfrm>
            <a:prstGeom prst="rect">
              <a:avLst/>
            </a:prstGeom>
            <a:solidFill>
              <a:srgbClr val="0B29C1"/>
            </a:solidFill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Πολύ έντονη  καθημερινή</a:t>
              </a:r>
            </a:p>
            <a:p>
              <a:r>
                <a:rPr lang="el-GR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δ</a:t>
              </a:r>
              <a:r>
                <a:rPr lang="el-GR" sz="12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ραστηριότητα</a:t>
              </a:r>
            </a:p>
            <a:p>
              <a:endParaRPr lang="el-GR" sz="12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55976" y="5302949"/>
              <a:ext cx="1316386" cy="646331"/>
            </a:xfrm>
            <a:prstGeom prst="rect">
              <a:avLst/>
            </a:prstGeom>
            <a:solidFill>
              <a:srgbClr val="0B29C1"/>
            </a:solidFill>
          </p:spPr>
          <p:txBody>
            <a:bodyPr wrap="none" rtlCol="0">
              <a:spAutoFit/>
            </a:bodyPr>
            <a:lstStyle/>
            <a:p>
              <a:r>
                <a:rPr lang="el-GR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Έ</a:t>
              </a:r>
              <a:r>
                <a:rPr lang="el-GR" sz="12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ντονη  καθημερινή</a:t>
              </a:r>
            </a:p>
            <a:p>
              <a:r>
                <a:rPr lang="el-GR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δ</a:t>
              </a:r>
              <a:r>
                <a:rPr lang="el-GR" sz="12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ραστηριότητα</a:t>
              </a:r>
            </a:p>
            <a:p>
              <a:endParaRPr lang="el-GR" sz="12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0" name="9 - TextBox"/>
          <p:cNvSpPr txBox="1"/>
          <p:nvPr/>
        </p:nvSpPr>
        <p:spPr>
          <a:xfrm>
            <a:off x="6660232" y="206084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rgbClr val="EDDB6F"/>
                </a:solidFill>
                <a:latin typeface="Arial" pitchFamily="34" charset="0"/>
                <a:cs typeface="Arial" pitchFamily="34" charset="0"/>
              </a:rPr>
              <a:t>Προσοχή στους τραυματισμούς</a:t>
            </a:r>
            <a:r>
              <a:rPr lang="el-GR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l-GR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50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Καλή φυσική κατάσταση"/>
          <p:cNvPicPr>
            <a:picLocks noChangeAspect="1" noChangeArrowheads="1"/>
          </p:cNvPicPr>
          <p:nvPr/>
        </p:nvPicPr>
        <p:blipFill rotWithShape="1">
          <a:blip r:embed="rId2" cstate="print"/>
          <a:srcRect l="20970" r="13953"/>
          <a:stretch/>
        </p:blipFill>
        <p:spPr bwMode="auto">
          <a:xfrm>
            <a:off x="6768117" y="3518698"/>
            <a:ext cx="2124363" cy="2448272"/>
          </a:xfrm>
          <a:prstGeom prst="rect">
            <a:avLst/>
          </a:prstGeom>
          <a:noFill/>
        </p:spPr>
      </p:pic>
      <p:pic>
        <p:nvPicPr>
          <p:cNvPr id="8194" name="Picture 2" descr="The heart &amp;amp; the lungs: What&amp;#39;s the connection? | Blog | NDD Medi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916832"/>
            <a:ext cx="4129934" cy="2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5924" y="476672"/>
            <a:ext cx="504056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cs typeface="Times New Roman" panose="02020603050405020304" pitchFamily="18" charset="0"/>
              </a:rPr>
              <a:t>Γιατί χρειάζεται να ασκούμαστε;</a:t>
            </a:r>
            <a:endParaRPr lang="el-GR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1" y="949007"/>
            <a:ext cx="6480721" cy="830997"/>
          </a:xfrm>
          <a:prstGeom prst="rect">
            <a:avLst/>
          </a:prstGeom>
          <a:solidFill>
            <a:srgbClr val="FFFF97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600" dirty="0" smtClean="0"/>
              <a:t>Η άσκηση αναπτύσσει ένα υγιές </a:t>
            </a:r>
            <a:r>
              <a:rPr lang="el-GR" sz="1600" dirty="0" err="1" smtClean="0"/>
              <a:t>καρδιοαναπνευστικό</a:t>
            </a:r>
            <a:r>
              <a:rPr lang="el-GR" sz="1600" dirty="0" smtClean="0"/>
              <a:t> σύστημα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600" dirty="0" smtClean="0"/>
              <a:t>Βελτιώνει τη φυσική κατάσταση (δύναμη, ταχύτητα, αντοχή, ευλυγισία)</a:t>
            </a:r>
          </a:p>
        </p:txBody>
      </p:sp>
      <p:pic>
        <p:nvPicPr>
          <p:cNvPr id="9220" name="Picture 4" descr="Το εισόδημα καθορίζει τη φυσική κατάσταση των νέων! - Ygeiaonline.gr"/>
          <p:cNvPicPr>
            <a:picLocks noChangeAspect="1" noChangeArrowheads="1"/>
          </p:cNvPicPr>
          <p:nvPr/>
        </p:nvPicPr>
        <p:blipFill rotWithShape="1">
          <a:blip r:embed="rId4" cstate="print"/>
          <a:srcRect l="1" r="36854"/>
          <a:stretch/>
        </p:blipFill>
        <p:spPr bwMode="auto">
          <a:xfrm>
            <a:off x="6760149" y="980728"/>
            <a:ext cx="2132331" cy="2393953"/>
          </a:xfrm>
          <a:prstGeom prst="rect">
            <a:avLst/>
          </a:prstGeom>
          <a:noFill/>
        </p:spPr>
      </p:pic>
      <p:grpSp>
        <p:nvGrpSpPr>
          <p:cNvPr id="2" name="Ομάδα 1"/>
          <p:cNvGrpSpPr/>
          <p:nvPr/>
        </p:nvGrpSpPr>
        <p:grpSpPr>
          <a:xfrm>
            <a:off x="179512" y="2348880"/>
            <a:ext cx="2066462" cy="4504066"/>
            <a:chOff x="179512" y="2348880"/>
            <a:chExt cx="2066462" cy="4504066"/>
          </a:xfrm>
        </p:grpSpPr>
        <p:pic>
          <p:nvPicPr>
            <p:cNvPr id="8198" name="Picture 6" descr="Human Lung Anatomy Set 4957880 Vector Art at Vecteezy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36" t="21214" r="23975" b="4503"/>
            <a:stretch/>
          </p:blipFill>
          <p:spPr bwMode="auto">
            <a:xfrm>
              <a:off x="179512" y="2348880"/>
              <a:ext cx="2066462" cy="3623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Lung Anatomy Photograph by Asklepios Medical Atlas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4" t="29784" r="32452" b="14821"/>
            <a:stretch/>
          </p:blipFill>
          <p:spPr bwMode="auto">
            <a:xfrm>
              <a:off x="195925" y="4927164"/>
              <a:ext cx="1632876" cy="1925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389718" y="4509120"/>
              <a:ext cx="18562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200" b="1" dirty="0" smtClean="0">
                  <a:latin typeface="Arial" pitchFamily="34" charset="0"/>
                  <a:cs typeface="Arial" pitchFamily="34" charset="0"/>
                </a:rPr>
                <a:t>Οι πνεύμονες με τις κυψελίδες</a:t>
              </a:r>
              <a:endParaRPr lang="el-GR" altLang="el-GR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Ομάδα 4"/>
          <p:cNvGrpSpPr/>
          <p:nvPr/>
        </p:nvGrpSpPr>
        <p:grpSpPr>
          <a:xfrm>
            <a:off x="2195736" y="2348880"/>
            <a:ext cx="4486266" cy="4176464"/>
            <a:chOff x="2195736" y="2348880"/>
            <a:chExt cx="4486266" cy="4176464"/>
          </a:xfrm>
        </p:grpSpPr>
        <p:pic>
          <p:nvPicPr>
            <p:cNvPr id="9" name="Picture 3" descr="Σχετική εικόνα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0"/>
            <a:stretch/>
          </p:blipFill>
          <p:spPr bwMode="auto">
            <a:xfrm>
              <a:off x="2195736" y="2348880"/>
              <a:ext cx="4486266" cy="417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3995936" y="2564904"/>
              <a:ext cx="18248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200" b="1" dirty="0">
                  <a:latin typeface="Arial" pitchFamily="34" charset="0"/>
                  <a:cs typeface="Arial" pitchFamily="34" charset="0"/>
                </a:rPr>
                <a:t>Το καρδιακό τοίχωμα </a:t>
              </a:r>
            </a:p>
          </p:txBody>
        </p:sp>
        <p:sp>
          <p:nvSpPr>
            <p:cNvPr id="15" name="TextBox 5"/>
            <p:cNvSpPr txBox="1">
              <a:spLocks noChangeArrowheads="1"/>
            </p:cNvSpPr>
            <p:nvPr/>
          </p:nvSpPr>
          <p:spPr bwMode="auto">
            <a:xfrm>
              <a:off x="2267744" y="5085184"/>
              <a:ext cx="104895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200" dirty="0" smtClean="0">
                  <a:latin typeface="Arial" pitchFamily="34" charset="0"/>
                  <a:cs typeface="Arial" pitchFamily="34" charset="0"/>
                </a:rPr>
                <a:t>Μυοκάρδιο </a:t>
              </a:r>
              <a:endParaRPr lang="el-GR" altLang="el-GR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5"/>
            <p:cNvSpPr txBox="1">
              <a:spLocks noChangeArrowheads="1"/>
            </p:cNvSpPr>
            <p:nvPr/>
          </p:nvSpPr>
          <p:spPr bwMode="auto">
            <a:xfrm>
              <a:off x="2802968" y="5877272"/>
              <a:ext cx="104895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200" dirty="0" smtClean="0">
                  <a:latin typeface="Arial" pitchFamily="34" charset="0"/>
                  <a:cs typeface="Arial" pitchFamily="34" charset="0"/>
                </a:rPr>
                <a:t>Ενδοκάρδιο  </a:t>
              </a:r>
              <a:endParaRPr lang="el-GR" altLang="el-GR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5"/>
            <p:cNvSpPr txBox="1">
              <a:spLocks noChangeArrowheads="1"/>
            </p:cNvSpPr>
            <p:nvPr/>
          </p:nvSpPr>
          <p:spPr bwMode="auto">
            <a:xfrm>
              <a:off x="5292080" y="3368025"/>
              <a:ext cx="104895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200" dirty="0" smtClean="0">
                  <a:latin typeface="Arial" pitchFamily="34" charset="0"/>
                  <a:cs typeface="Arial" pitchFamily="34" charset="0"/>
                </a:rPr>
                <a:t>Περικάρδιο </a:t>
              </a:r>
              <a:endParaRPr lang="el-GR" altLang="el-GR" sz="1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526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στικό">
  <a:themeElements>
    <a:clrScheme name="Αστικό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Αστικό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Αστικό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2618</TotalTime>
  <Words>1430</Words>
  <Application>Microsoft Office PowerPoint</Application>
  <PresentationFormat>Προβολή στην οθόνη (4:3)</PresentationFormat>
  <Paragraphs>201</Paragraphs>
  <Slides>23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4" baseType="lpstr">
      <vt:lpstr>Αστικό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Φλώρα</dc:creator>
  <cp:lastModifiedBy>Φλώρα</cp:lastModifiedBy>
  <cp:revision>156</cp:revision>
  <dcterms:created xsi:type="dcterms:W3CDTF">2021-06-05T13:33:40Z</dcterms:created>
  <dcterms:modified xsi:type="dcterms:W3CDTF">2022-01-30T23:15:52Z</dcterms:modified>
</cp:coreProperties>
</file>