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8"/>
  </p:notesMasterIdLst>
  <p:handoutMasterIdLst>
    <p:handoutMasterId r:id="rId29"/>
  </p:handoutMasterIdLst>
  <p:sldIdLst>
    <p:sldId id="256" r:id="rId2"/>
    <p:sldId id="264" r:id="rId3"/>
    <p:sldId id="258" r:id="rId4"/>
    <p:sldId id="266" r:id="rId5"/>
    <p:sldId id="265" r:id="rId6"/>
    <p:sldId id="257" r:id="rId7"/>
    <p:sldId id="288" r:id="rId8"/>
    <p:sldId id="259" r:id="rId9"/>
    <p:sldId id="287" r:id="rId10"/>
    <p:sldId id="286" r:id="rId11"/>
    <p:sldId id="260" r:id="rId12"/>
    <p:sldId id="261" r:id="rId13"/>
    <p:sldId id="271" r:id="rId14"/>
    <p:sldId id="272" r:id="rId15"/>
    <p:sldId id="289" r:id="rId16"/>
    <p:sldId id="269" r:id="rId17"/>
    <p:sldId id="282" r:id="rId18"/>
    <p:sldId id="283" r:id="rId19"/>
    <p:sldId id="284" r:id="rId20"/>
    <p:sldId id="273" r:id="rId21"/>
    <p:sldId id="275" r:id="rId22"/>
    <p:sldId id="281" r:id="rId23"/>
    <p:sldId id="278" r:id="rId24"/>
    <p:sldId id="270" r:id="rId25"/>
    <p:sldId id="279" r:id="rId26"/>
    <p:sldId id="280"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42" d="100"/>
          <a:sy n="42" d="100"/>
        </p:scale>
        <p:origin x="1332" y="5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7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F4F282-E954-4FC7-8899-67EDF915C6DD}" type="datetimeFigureOut">
              <a:rPr lang="el-GR" smtClean="0"/>
              <a:pPr/>
              <a:t>16/2/2019</a:t>
            </a:fld>
            <a:endParaRPr lang="el-GR" dirty="0"/>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715E6C-C96E-48FC-8537-325ABF707A32}" type="slidenum">
              <a:rPr lang="el-GR" smtClean="0"/>
              <a:pPr/>
              <a:t>‹#›</a:t>
            </a:fld>
            <a:endParaRPr lang="el-GR" dirty="0"/>
          </a:p>
        </p:txBody>
      </p:sp>
    </p:spTree>
    <p:extLst>
      <p:ext uri="{BB962C8B-B14F-4D97-AF65-F5344CB8AC3E}">
        <p14:creationId xmlns:p14="http://schemas.microsoft.com/office/powerpoint/2010/main" val="148492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96D5A-6E2E-493F-87B4-FE63B8687D30}" type="datetimeFigureOut">
              <a:rPr lang="el-GR" smtClean="0"/>
              <a:pPr/>
              <a:t>16/2/2019</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0C7D5-68BC-48A2-A007-DCF74A1687CA}" type="slidenum">
              <a:rPr lang="el-GR" smtClean="0"/>
              <a:pPr/>
              <a:t>‹#›</a:t>
            </a:fld>
            <a:endParaRPr lang="el-GR" dirty="0"/>
          </a:p>
        </p:txBody>
      </p:sp>
    </p:spTree>
    <p:extLst>
      <p:ext uri="{BB962C8B-B14F-4D97-AF65-F5344CB8AC3E}">
        <p14:creationId xmlns:p14="http://schemas.microsoft.com/office/powerpoint/2010/main" val="274150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EE0C7D5-68BC-48A2-A007-DCF74A1687CA}" type="slidenum">
              <a:rPr lang="el-GR" smtClean="0"/>
              <a:pPr/>
              <a:t>1</a:t>
            </a:fld>
            <a:endParaRPr lang="el-GR" dirty="0"/>
          </a:p>
        </p:txBody>
      </p:sp>
    </p:spTree>
    <p:extLst>
      <p:ext uri="{BB962C8B-B14F-4D97-AF65-F5344CB8AC3E}">
        <p14:creationId xmlns:p14="http://schemas.microsoft.com/office/powerpoint/2010/main" val="306054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EE0C7D5-68BC-48A2-A007-DCF74A1687CA}" type="slidenum">
              <a:rPr lang="el-GR" smtClean="0"/>
              <a:pPr/>
              <a:t>21</a:t>
            </a:fld>
            <a:endParaRPr lang="el-GR" dirty="0"/>
          </a:p>
        </p:txBody>
      </p:sp>
    </p:spTree>
    <p:extLst>
      <p:ext uri="{BB962C8B-B14F-4D97-AF65-F5344CB8AC3E}">
        <p14:creationId xmlns:p14="http://schemas.microsoft.com/office/powerpoint/2010/main" val="422879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EE0C7D5-68BC-48A2-A007-DCF74A1687CA}" type="slidenum">
              <a:rPr lang="el-GR" smtClean="0"/>
              <a:pPr/>
              <a:t>26</a:t>
            </a:fld>
            <a:endParaRPr lang="el-GR" dirty="0"/>
          </a:p>
        </p:txBody>
      </p:sp>
    </p:spTree>
    <p:extLst>
      <p:ext uri="{BB962C8B-B14F-4D97-AF65-F5344CB8AC3E}">
        <p14:creationId xmlns:p14="http://schemas.microsoft.com/office/powerpoint/2010/main" val="148868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2" name="1 - Θέση υποσέλιδου"/>
          <p:cNvSpPr>
            <a:spLocks noGrp="1"/>
          </p:cNvSpPr>
          <p:nvPr>
            <p:ph type="ftr" sz="quarter" idx="11"/>
          </p:nvPr>
        </p:nvSpPr>
        <p:spPr/>
        <p:txBody>
          <a:bodyPr/>
          <a:lstStyle/>
          <a:p>
            <a:endParaRPr lang="el-GR" dirty="0"/>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19" name="18 - Θέση υποσέλιδου"/>
          <p:cNvSpPr>
            <a:spLocks noGrp="1"/>
          </p:cNvSpPr>
          <p:nvPr>
            <p:ph type="ftr" sz="quarter" idx="11"/>
          </p:nvPr>
        </p:nvSpPr>
        <p:spPr>
          <a:xfrm>
            <a:off x="3581400" y="76200"/>
            <a:ext cx="2895600" cy="288925"/>
          </a:xfrm>
        </p:spPr>
        <p:txBody>
          <a:bodyPr/>
          <a:lstStyle/>
          <a:p>
            <a:endParaRPr lang="el-GR" dirty="0"/>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11" name="10 - Θέση υποσέλιδου"/>
          <p:cNvSpPr>
            <a:spLocks noGrp="1"/>
          </p:cNvSpPr>
          <p:nvPr>
            <p:ph type="ftr" sz="quarter" idx="11"/>
          </p:nvPr>
        </p:nvSpPr>
        <p:spPr/>
        <p:txBody>
          <a:bodyPr/>
          <a:lstStyle/>
          <a:p>
            <a:endParaRPr lang="el-GR" dirty="0"/>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10" name="9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dirty="0"/>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21" name="20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24" name="23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29" name="28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16/2/2019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16/2/2019</a:t>
            </a:fld>
            <a:endParaRPr lang="el-GR" dirty="0"/>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dirty="0"/>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l.wikipedia.org/wiki/%CE%99%CF%89%CE%AC%CE%BD%CE%BD%CE%B7%CF%82_%CE%BF_%CE%A7%CF%81%CF%85%CF%83%CF%8C%CF%83%CF%84%CE%BF%CE%BC%CE%BF%CF%8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pigizois.net/tefxi_filadia/101_150/118.htm" TargetMode="External"/><Relationship Id="rId4" Type="http://schemas.openxmlformats.org/officeDocument/2006/relationships/hyperlink" Target="http://www.aganargyroi.gr/index.php/2011-07-02-05-10-51/451-2011-10-12-16-37-25.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860032" y="2132856"/>
            <a:ext cx="3672408" cy="1472184"/>
          </a:xfrm>
        </p:spPr>
        <p:txBody>
          <a:bodyPr>
            <a:noAutofit/>
          </a:bodyPr>
          <a:lstStyle/>
          <a:p>
            <a:r>
              <a:rPr lang="el-GR" sz="4800" b="1" i="1" cap="none" dirty="0" smtClean="0">
                <a:solidFill>
                  <a:schemeClr val="accent2">
                    <a:lumMod val="50000"/>
                  </a:schemeClr>
                </a:solidFill>
              </a:rPr>
              <a:t>Μακάριοι </a:t>
            </a:r>
            <a:br>
              <a:rPr lang="el-GR" sz="4800" b="1" i="1" cap="none" dirty="0" smtClean="0">
                <a:solidFill>
                  <a:schemeClr val="accent2">
                    <a:lumMod val="50000"/>
                  </a:schemeClr>
                </a:solidFill>
              </a:rPr>
            </a:br>
            <a:r>
              <a:rPr lang="el-GR" sz="4800" b="1" i="1" cap="none" dirty="0" smtClean="0">
                <a:solidFill>
                  <a:schemeClr val="accent2">
                    <a:lumMod val="50000"/>
                  </a:schemeClr>
                </a:solidFill>
              </a:rPr>
              <a:t>Οι Ελεήμονες</a:t>
            </a:r>
            <a:endParaRPr lang="el-GR" sz="4800" b="1" i="1" cap="none" dirty="0">
              <a:solidFill>
                <a:schemeClr val="accent2">
                  <a:lumMod val="50000"/>
                </a:schemeClr>
              </a:solidFill>
            </a:endParaRPr>
          </a:p>
        </p:txBody>
      </p:sp>
      <p:sp>
        <p:nvSpPr>
          <p:cNvPr id="3" name="2 - Υπότιτλος"/>
          <p:cNvSpPr>
            <a:spLocks noGrp="1"/>
          </p:cNvSpPr>
          <p:nvPr>
            <p:ph type="subTitle" idx="1"/>
          </p:nvPr>
        </p:nvSpPr>
        <p:spPr>
          <a:xfrm>
            <a:off x="1475656" y="5517232"/>
            <a:ext cx="7163136" cy="914400"/>
          </a:xfrm>
        </p:spPr>
        <p:txBody>
          <a:bodyPr>
            <a:normAutofit/>
          </a:bodyPr>
          <a:lstStyle/>
          <a:p>
            <a:pPr algn="ctr"/>
            <a:r>
              <a:rPr lang="el-GR" dirty="0" smtClean="0">
                <a:solidFill>
                  <a:srgbClr val="C00000"/>
                </a:solidFill>
              </a:rPr>
              <a:t>Αρχαία Ελληνική Γλώσσα  Β Γυμνασίου-ενότητα 5</a:t>
            </a:r>
          </a:p>
          <a:p>
            <a:pPr algn="ctr"/>
            <a:r>
              <a:rPr lang="el-GR" dirty="0" smtClean="0">
                <a:solidFill>
                  <a:srgbClr val="C00000"/>
                </a:solidFill>
              </a:rPr>
              <a:t>3</a:t>
            </a:r>
            <a:r>
              <a:rPr lang="el-GR" baseline="30000" dirty="0" smtClean="0">
                <a:solidFill>
                  <a:srgbClr val="C00000"/>
                </a:solidFill>
              </a:rPr>
              <a:t>ο</a:t>
            </a:r>
            <a:r>
              <a:rPr lang="el-GR" dirty="0" smtClean="0">
                <a:solidFill>
                  <a:srgbClr val="C00000"/>
                </a:solidFill>
              </a:rPr>
              <a:t> Γυμνάσιο Ναυπάκτου</a:t>
            </a:r>
            <a:endParaRPr lang="el-GR" dirty="0">
              <a:solidFill>
                <a:srgbClr val="C00000"/>
              </a:solidFill>
            </a:endParaRPr>
          </a:p>
        </p:txBody>
      </p:sp>
      <p:pic>
        <p:nvPicPr>
          <p:cNvPr id="14338" name="Picture 2" descr="http://4.bp.blogspot.com/-WX5HmGcq4Xk/VDgd3wrGLvI/AAAAAAAABgk/CG519YB-TT4/s1600/%CE%A7%CF%81%CF%85%CF%83%CF%8C%CF%83%CF%84%CE%BF%CE%BC%CE%BF%CF%82.jpg"/>
          <p:cNvPicPr>
            <a:picLocks noChangeAspect="1" noChangeArrowheads="1"/>
          </p:cNvPicPr>
          <p:nvPr/>
        </p:nvPicPr>
        <p:blipFill>
          <a:blip r:embed="rId3" cstate="print"/>
          <a:srcRect/>
          <a:stretch>
            <a:fillRect/>
          </a:stretch>
        </p:blipFill>
        <p:spPr bwMode="auto">
          <a:xfrm>
            <a:off x="1763688" y="908720"/>
            <a:ext cx="2892904" cy="44143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168840" cy="562074"/>
          </a:xfrm>
        </p:spPr>
        <p:txBody>
          <a:bodyPr>
            <a:noAutofit/>
          </a:bodyPr>
          <a:lstStyle/>
          <a:p>
            <a:pPr algn="ctr"/>
            <a:r>
              <a:rPr lang="el-GR" b="1" cap="none" dirty="0" smtClean="0">
                <a:solidFill>
                  <a:schemeClr val="accent2">
                    <a:lumMod val="50000"/>
                  </a:schemeClr>
                </a:solidFill>
              </a:rPr>
              <a:t>Από κοινού…</a:t>
            </a: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971600" y="2507491"/>
            <a:ext cx="7200800" cy="2808312"/>
          </a:xfrm>
        </p:spPr>
        <p:txBody>
          <a:bodyPr>
            <a:normAutofit/>
          </a:bodyPr>
          <a:lstStyle/>
          <a:p>
            <a:pPr>
              <a:buNone/>
            </a:pPr>
            <a:r>
              <a:rPr lang="el-GR" b="1" dirty="0" smtClean="0">
                <a:solidFill>
                  <a:srgbClr val="92D050"/>
                </a:solidFill>
              </a:rPr>
              <a:t>καὶ</a:t>
            </a:r>
            <a:r>
              <a:rPr lang="el-GR" b="1" dirty="0" smtClean="0">
                <a:solidFill>
                  <a:srgbClr val="92D050"/>
                </a:solidFill>
              </a:rPr>
              <a:t>  </a:t>
            </a:r>
            <a:r>
              <a:rPr lang="el-GR" b="1" dirty="0" smtClean="0"/>
              <a:t>ζωὴ</a:t>
            </a:r>
            <a:r>
              <a:rPr lang="el-GR" b="1" dirty="0" smtClean="0"/>
              <a:t>  </a:t>
            </a:r>
            <a:r>
              <a:rPr lang="el-GR" b="1" dirty="0" smtClean="0">
                <a:solidFill>
                  <a:srgbClr val="92D050"/>
                </a:solidFill>
              </a:rPr>
              <a:t>καὶ</a:t>
            </a:r>
            <a:r>
              <a:rPr lang="el-GR" b="1" dirty="0" smtClean="0"/>
              <a:t>  </a:t>
            </a:r>
            <a:r>
              <a:rPr lang="el-GR" b="1" dirty="0" smtClean="0"/>
              <a:t>τελευτὴ</a:t>
            </a:r>
            <a:r>
              <a:rPr lang="el-GR" b="1" dirty="0" smtClean="0"/>
              <a:t>  </a:t>
            </a:r>
            <a:r>
              <a:rPr lang="el-GR" b="1" dirty="0" smtClean="0">
                <a:solidFill>
                  <a:srgbClr val="92D050"/>
                </a:solidFill>
              </a:rPr>
              <a:t>καὶ</a:t>
            </a:r>
            <a:r>
              <a:rPr lang="el-GR" b="1" dirty="0" smtClean="0">
                <a:solidFill>
                  <a:srgbClr val="92D050"/>
                </a:solidFill>
              </a:rPr>
              <a:t>  </a:t>
            </a:r>
            <a:r>
              <a:rPr lang="el-GR" b="1" dirty="0" smtClean="0"/>
              <a:t>γῆρας</a:t>
            </a:r>
            <a:r>
              <a:rPr lang="el-GR" b="1" dirty="0" smtClean="0"/>
              <a:t> </a:t>
            </a:r>
          </a:p>
          <a:p>
            <a:pPr>
              <a:buNone/>
            </a:pPr>
            <a:r>
              <a:rPr lang="el-GR" b="1" dirty="0" smtClean="0"/>
              <a:t>                  </a:t>
            </a:r>
            <a:r>
              <a:rPr lang="el-GR" b="1" dirty="0" smtClean="0">
                <a:solidFill>
                  <a:srgbClr val="92D050"/>
                </a:solidFill>
              </a:rPr>
              <a:t>καὶ</a:t>
            </a:r>
            <a:r>
              <a:rPr lang="el-GR" b="1" dirty="0" smtClean="0">
                <a:solidFill>
                  <a:srgbClr val="92D050"/>
                </a:solidFill>
              </a:rPr>
              <a:t>  </a:t>
            </a:r>
            <a:r>
              <a:rPr lang="el-GR" b="1" dirty="0" smtClean="0"/>
              <a:t>νόσος  </a:t>
            </a:r>
            <a:r>
              <a:rPr lang="el-GR" b="1" dirty="0" smtClean="0">
                <a:solidFill>
                  <a:srgbClr val="92D050"/>
                </a:solidFill>
              </a:rPr>
              <a:t>καὶ</a:t>
            </a:r>
            <a:r>
              <a:rPr lang="el-GR" b="1" dirty="0" smtClean="0"/>
              <a:t>  </a:t>
            </a:r>
            <a:r>
              <a:rPr lang="el-GR" b="1" dirty="0" smtClean="0"/>
              <a:t>ὑγεία</a:t>
            </a:r>
            <a:r>
              <a:rPr lang="el-GR" b="1" dirty="0" smtClean="0"/>
              <a:t> </a:t>
            </a:r>
          </a:p>
          <a:p>
            <a:pPr>
              <a:buNone/>
            </a:pPr>
            <a:r>
              <a:rPr lang="el-GR" b="1" dirty="0" smtClean="0"/>
              <a:t>     </a:t>
            </a:r>
            <a:r>
              <a:rPr lang="el-GR" b="1" dirty="0" smtClean="0">
                <a:solidFill>
                  <a:srgbClr val="92D050"/>
                </a:solidFill>
              </a:rPr>
              <a:t>καὶ</a:t>
            </a:r>
            <a:r>
              <a:rPr lang="el-GR" b="1" dirty="0" smtClean="0">
                <a:solidFill>
                  <a:srgbClr val="92D050"/>
                </a:solidFill>
              </a:rPr>
              <a:t>  </a:t>
            </a:r>
            <a:r>
              <a:rPr lang="el-GR" b="1" dirty="0" smtClean="0"/>
              <a:t>χρεία </a:t>
            </a:r>
            <a:r>
              <a:rPr lang="el-GR" b="1" dirty="0" smtClean="0"/>
              <a:t>τροφῆς</a:t>
            </a:r>
            <a:r>
              <a:rPr lang="el-GR" b="1" dirty="0" smtClean="0"/>
              <a:t> </a:t>
            </a:r>
            <a:r>
              <a:rPr lang="el-GR" b="1" dirty="0" smtClean="0">
                <a:solidFill>
                  <a:srgbClr val="92D050"/>
                </a:solidFill>
              </a:rPr>
              <a:t>καὶ</a:t>
            </a:r>
            <a:r>
              <a:rPr lang="el-GR" b="1" dirty="0" smtClean="0"/>
              <a:t> </a:t>
            </a:r>
            <a:r>
              <a:rPr lang="el-GR" b="1" dirty="0" smtClean="0"/>
              <a:t>ἐνδυμάτων</a:t>
            </a:r>
            <a:endParaRPr lang="el-GR" b="1" dirty="0"/>
          </a:p>
        </p:txBody>
      </p:sp>
      <p:pic>
        <p:nvPicPr>
          <p:cNvPr id="4" name="Εικόνα 3"/>
          <p:cNvPicPr>
            <a:picLocks noChangeAspect="1"/>
          </p:cNvPicPr>
          <p:nvPr/>
        </p:nvPicPr>
        <p:blipFill rotWithShape="1">
          <a:blip r:embed="rId2"/>
          <a:srcRect l="10535" t="57534" r="50095" b="13192"/>
          <a:stretch/>
        </p:blipFill>
        <p:spPr>
          <a:xfrm>
            <a:off x="2653145" y="4581128"/>
            <a:ext cx="3744416" cy="2088232"/>
          </a:xfrm>
          <a:prstGeom prst="rect">
            <a:avLst/>
          </a:prstGeom>
        </p:spPr>
      </p:pic>
      <p:pic>
        <p:nvPicPr>
          <p:cNvPr id="5" name="Εικόνα 4"/>
          <p:cNvPicPr>
            <a:picLocks noChangeAspect="1"/>
          </p:cNvPicPr>
          <p:nvPr/>
        </p:nvPicPr>
        <p:blipFill rotWithShape="1">
          <a:blip r:embed="rId2"/>
          <a:srcRect l="51967" t="20997" r="7089" b="62206"/>
          <a:stretch/>
        </p:blipFill>
        <p:spPr>
          <a:xfrm>
            <a:off x="2653145" y="1385016"/>
            <a:ext cx="3744416" cy="1123422"/>
          </a:xfrm>
          <a:prstGeom prst="rect">
            <a:avLst/>
          </a:prstGeom>
        </p:spPr>
      </p:pic>
    </p:spTree>
    <p:extLst>
      <p:ext uri="{BB962C8B-B14F-4D97-AF65-F5344CB8AC3E}">
        <p14:creationId xmlns:p14="http://schemas.microsoft.com/office/powerpoint/2010/main" val="303243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384864" cy="634082"/>
          </a:xfrm>
        </p:spPr>
        <p:txBody>
          <a:bodyPr>
            <a:noAutofit/>
          </a:bodyPr>
          <a:lstStyle/>
          <a:p>
            <a:pPr algn="ctr"/>
            <a:r>
              <a:rPr lang="el-GR" b="1" cap="none" dirty="0" smtClean="0">
                <a:solidFill>
                  <a:schemeClr val="accent2">
                    <a:lumMod val="50000"/>
                  </a:schemeClr>
                </a:solidFill>
              </a:rPr>
              <a:t>Απορία  Χρυσοστόμου</a:t>
            </a: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251520" y="908720"/>
            <a:ext cx="8352928" cy="5949280"/>
          </a:xfrm>
        </p:spPr>
        <p:txBody>
          <a:bodyPr/>
          <a:lstStyle/>
          <a:p>
            <a:pPr>
              <a:buNone/>
            </a:pPr>
            <a:r>
              <a:rPr lang="el-GR" b="1" dirty="0" smtClean="0"/>
              <a:t>Πῶς</a:t>
            </a:r>
            <a:r>
              <a:rPr lang="el-GR" b="1" dirty="0" smtClean="0"/>
              <a:t>  </a:t>
            </a:r>
            <a:r>
              <a:rPr lang="el-GR" b="1" dirty="0" smtClean="0">
                <a:solidFill>
                  <a:srgbClr val="92D050"/>
                </a:solidFill>
              </a:rPr>
              <a:t>οὖν</a:t>
            </a:r>
            <a:r>
              <a:rPr lang="el-GR" b="1" dirty="0" smtClean="0"/>
              <a:t>  </a:t>
            </a:r>
            <a:r>
              <a:rPr lang="el-GR" b="1" dirty="0" smtClean="0"/>
              <a:t>οὐκ</a:t>
            </a:r>
            <a:r>
              <a:rPr lang="el-GR" b="1" dirty="0" smtClean="0"/>
              <a:t> </a:t>
            </a:r>
            <a:r>
              <a:rPr lang="el-GR" b="1" dirty="0" smtClean="0"/>
              <a:t>ἄτοπον</a:t>
            </a:r>
            <a:r>
              <a:rPr lang="el-GR" b="1" dirty="0" smtClean="0"/>
              <a:t> </a:t>
            </a:r>
          </a:p>
          <a:p>
            <a:pPr>
              <a:buNone/>
            </a:pPr>
            <a:r>
              <a:rPr lang="el-GR" b="1" dirty="0" smtClean="0"/>
              <a:t>                          </a:t>
            </a:r>
            <a:r>
              <a:rPr lang="el-GR" sz="3600" b="1" dirty="0" smtClean="0">
                <a:solidFill>
                  <a:srgbClr val="7030A0"/>
                </a:solidFill>
              </a:rPr>
              <a:t>τοὺς</a:t>
            </a:r>
            <a:r>
              <a:rPr lang="el-GR" sz="3600" b="1" dirty="0" smtClean="0">
                <a:solidFill>
                  <a:srgbClr val="7030A0"/>
                </a:solidFill>
              </a:rPr>
              <a:t> </a:t>
            </a:r>
            <a:r>
              <a:rPr lang="el-GR" sz="3600" b="1" dirty="0" smtClean="0">
                <a:solidFill>
                  <a:srgbClr val="7030A0"/>
                </a:solidFill>
              </a:rPr>
              <a:t>κοινωνοῦντας</a:t>
            </a:r>
            <a:r>
              <a:rPr lang="el-GR" sz="3600" b="1" dirty="0" smtClean="0">
                <a:solidFill>
                  <a:srgbClr val="7030A0"/>
                </a:solidFill>
              </a:rPr>
              <a:t> </a:t>
            </a:r>
            <a:r>
              <a:rPr lang="el-GR" b="1" dirty="0" smtClean="0"/>
              <a:t>ἀλλήλοις</a:t>
            </a:r>
            <a:r>
              <a:rPr lang="el-GR" b="1" dirty="0" smtClean="0"/>
              <a:t> </a:t>
            </a:r>
          </a:p>
          <a:p>
            <a:pPr>
              <a:buNone/>
            </a:pPr>
            <a:r>
              <a:rPr lang="el-GR" b="1" dirty="0" smtClean="0"/>
              <a:t>                                       </a:t>
            </a:r>
            <a:r>
              <a:rPr lang="el-GR" b="1" dirty="0" smtClean="0"/>
              <a:t>ἐν</a:t>
            </a:r>
            <a:r>
              <a:rPr lang="el-GR" b="1" dirty="0" smtClean="0"/>
              <a:t> </a:t>
            </a:r>
            <a:r>
              <a:rPr lang="el-GR" b="1" dirty="0" smtClean="0"/>
              <a:t>τοσούτοις</a:t>
            </a:r>
            <a:r>
              <a:rPr lang="el-GR" b="1" dirty="0" smtClean="0"/>
              <a:t> </a:t>
            </a:r>
          </a:p>
          <a:p>
            <a:pPr>
              <a:buNone/>
            </a:pPr>
            <a:r>
              <a:rPr lang="el-GR" b="1" dirty="0" smtClean="0">
                <a:solidFill>
                  <a:srgbClr val="C00000"/>
                </a:solidFill>
              </a:rPr>
              <a:t>εἶναι</a:t>
            </a:r>
            <a:r>
              <a:rPr lang="el-GR" b="1" dirty="0" smtClean="0"/>
              <a:t> </a:t>
            </a:r>
          </a:p>
          <a:p>
            <a:pPr>
              <a:buNone/>
            </a:pPr>
            <a:r>
              <a:rPr lang="el-GR" b="1" dirty="0" smtClean="0"/>
              <a:t>                  </a:t>
            </a:r>
            <a:r>
              <a:rPr lang="el-GR" b="1" dirty="0" smtClean="0"/>
              <a:t>οὕτως</a:t>
            </a:r>
            <a:r>
              <a:rPr lang="el-GR" b="1" dirty="0" smtClean="0"/>
              <a:t> </a:t>
            </a:r>
            <a:r>
              <a:rPr lang="el-GR" b="1" dirty="0" smtClean="0"/>
              <a:t>πλεονέκτας</a:t>
            </a:r>
            <a:r>
              <a:rPr lang="el-GR" b="1" dirty="0" smtClean="0"/>
              <a:t> </a:t>
            </a:r>
          </a:p>
          <a:p>
            <a:pPr>
              <a:buNone/>
            </a:pPr>
            <a:r>
              <a:rPr lang="el-GR" b="1" dirty="0" smtClean="0"/>
              <a:t>                                                   </a:t>
            </a:r>
            <a:r>
              <a:rPr lang="el-GR" b="1" dirty="0" smtClean="0"/>
              <a:t>ἐν</a:t>
            </a:r>
            <a:r>
              <a:rPr lang="el-GR" b="1" dirty="0" smtClean="0"/>
              <a:t> </a:t>
            </a:r>
            <a:r>
              <a:rPr lang="el-GR" b="1" dirty="0" smtClean="0"/>
              <a:t>τοῖς</a:t>
            </a:r>
            <a:r>
              <a:rPr lang="el-GR" b="1" dirty="0" smtClean="0"/>
              <a:t> </a:t>
            </a:r>
            <a:r>
              <a:rPr lang="el-GR" b="1" dirty="0" smtClean="0"/>
              <a:t>χρήμασιν</a:t>
            </a:r>
            <a:r>
              <a:rPr lang="el-GR" b="1" dirty="0" smtClean="0"/>
              <a:t>, </a:t>
            </a:r>
          </a:p>
          <a:p>
            <a:pPr>
              <a:buNone/>
            </a:pPr>
            <a:r>
              <a:rPr lang="el-GR" b="1" dirty="0" smtClean="0">
                <a:solidFill>
                  <a:srgbClr val="92D050"/>
                </a:solidFill>
              </a:rPr>
              <a:t>καὶ</a:t>
            </a:r>
            <a:r>
              <a:rPr lang="el-GR" b="1" dirty="0" smtClean="0"/>
              <a:t> </a:t>
            </a:r>
            <a:r>
              <a:rPr lang="el-GR" b="1" dirty="0" smtClean="0">
                <a:solidFill>
                  <a:srgbClr val="C00000"/>
                </a:solidFill>
              </a:rPr>
              <a:t>μὴ</a:t>
            </a:r>
            <a:r>
              <a:rPr lang="el-GR" b="1" dirty="0" smtClean="0">
                <a:solidFill>
                  <a:srgbClr val="C00000"/>
                </a:solidFill>
              </a:rPr>
              <a:t> </a:t>
            </a:r>
            <a:r>
              <a:rPr lang="el-GR" b="1" dirty="0" smtClean="0">
                <a:solidFill>
                  <a:srgbClr val="C00000"/>
                </a:solidFill>
              </a:rPr>
              <a:t>διατηρεῖν</a:t>
            </a:r>
            <a:r>
              <a:rPr lang="el-GR" b="1" dirty="0" smtClean="0">
                <a:solidFill>
                  <a:srgbClr val="C00000"/>
                </a:solidFill>
              </a:rPr>
              <a:t> </a:t>
            </a:r>
          </a:p>
          <a:p>
            <a:pPr>
              <a:buNone/>
            </a:pPr>
            <a:r>
              <a:rPr lang="el-GR" b="1" dirty="0" smtClean="0"/>
              <a:t>                                   </a:t>
            </a:r>
            <a:r>
              <a:rPr lang="el-GR" b="1" dirty="0" smtClean="0"/>
              <a:t>τὴν</a:t>
            </a:r>
            <a:r>
              <a:rPr lang="el-GR" b="1" dirty="0" smtClean="0"/>
              <a:t> </a:t>
            </a:r>
            <a:r>
              <a:rPr lang="el-GR" b="1" dirty="0" smtClean="0"/>
              <a:t>αὐτὴν</a:t>
            </a:r>
            <a:r>
              <a:rPr lang="el-GR" b="1" dirty="0" smtClean="0"/>
              <a:t> </a:t>
            </a:r>
            <a:r>
              <a:rPr lang="el-GR" b="1" dirty="0" smtClean="0"/>
              <a:t>ἰσονομίαν</a:t>
            </a:r>
            <a:r>
              <a:rPr lang="el-GR" b="1" dirty="0" smtClean="0"/>
              <a:t>;</a:t>
            </a:r>
          </a:p>
          <a:p>
            <a:pPr>
              <a:buNone/>
            </a:pPr>
            <a:r>
              <a:rPr lang="el-GR" b="1" dirty="0" smtClean="0"/>
              <a:t> </a:t>
            </a:r>
            <a:endParaRPr lang="el-GR" b="1" dirty="0"/>
          </a:p>
        </p:txBody>
      </p:sp>
      <p:cxnSp>
        <p:nvCxnSpPr>
          <p:cNvPr id="10" name="9 - Καμπύλη γραμμή σύνδεσης"/>
          <p:cNvCxnSpPr/>
          <p:nvPr/>
        </p:nvCxnSpPr>
        <p:spPr>
          <a:xfrm rot="16200000" flipH="1">
            <a:off x="899592" y="3356992"/>
            <a:ext cx="1368152" cy="1224136"/>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flipV="1">
            <a:off x="1691680" y="1484784"/>
            <a:ext cx="1512168" cy="24482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098" name="Picture 2" descr="http://1.bp.blogspot.com/-v_0-A4L9x2E/UovSOUH0g4I/AAAAAAAACGI/Zx9K1VKccD4/s1600/candian_gold_coin_wallpaper_2-normal.jpg"/>
          <p:cNvPicPr>
            <a:picLocks noChangeAspect="1" noChangeArrowheads="1"/>
          </p:cNvPicPr>
          <p:nvPr/>
        </p:nvPicPr>
        <p:blipFill>
          <a:blip r:embed="rId2" cstate="print"/>
          <a:srcRect l="12393" t="7340" r="4985" b="15593"/>
          <a:stretch>
            <a:fillRect/>
          </a:stretch>
        </p:blipFill>
        <p:spPr bwMode="auto">
          <a:xfrm>
            <a:off x="6660232" y="2276872"/>
            <a:ext cx="2223989" cy="1556792"/>
          </a:xfrm>
          <a:prstGeom prst="rect">
            <a:avLst/>
          </a:prstGeom>
          <a:noFill/>
        </p:spPr>
      </p:pic>
      <p:pic>
        <p:nvPicPr>
          <p:cNvPr id="4100" name="Picture 4" descr="http://aftovi.27210.gr/mediafiles/2013/10/POE-OTA_aftodioikisi.gr_.jpg"/>
          <p:cNvPicPr>
            <a:picLocks noChangeAspect="1" noChangeArrowheads="1"/>
          </p:cNvPicPr>
          <p:nvPr/>
        </p:nvPicPr>
        <p:blipFill>
          <a:blip r:embed="rId3" cstate="print"/>
          <a:srcRect l="5525" b="8099"/>
          <a:stretch>
            <a:fillRect/>
          </a:stretch>
        </p:blipFill>
        <p:spPr bwMode="auto">
          <a:xfrm>
            <a:off x="1583698" y="5300849"/>
            <a:ext cx="2052198" cy="13685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4098"/>
                                        </p:tgtEl>
                                        <p:attrNameLst>
                                          <p:attrName>style.visibility</p:attrName>
                                        </p:attrNameLst>
                                      </p:cBhvr>
                                      <p:to>
                                        <p:strVal val="visible"/>
                                      </p:to>
                                    </p:set>
                                    <p:anim calcmode="lin" valueType="num">
                                      <p:cBhvr>
                                        <p:cTn id="43" dur="1000" fill="hold"/>
                                        <p:tgtEl>
                                          <p:spTgt spid="4098"/>
                                        </p:tgtEl>
                                        <p:attrNameLst>
                                          <p:attrName>ppt_w</p:attrName>
                                        </p:attrNameLst>
                                      </p:cBhvr>
                                      <p:tavLst>
                                        <p:tav tm="0">
                                          <p:val>
                                            <p:fltVal val="0"/>
                                          </p:val>
                                        </p:tav>
                                        <p:tav tm="100000">
                                          <p:val>
                                            <p:strVal val="#ppt_w"/>
                                          </p:val>
                                        </p:tav>
                                      </p:tavLst>
                                    </p:anim>
                                    <p:anim calcmode="lin" valueType="num">
                                      <p:cBhvr>
                                        <p:cTn id="44" dur="1000" fill="hold"/>
                                        <p:tgtEl>
                                          <p:spTgt spid="4098"/>
                                        </p:tgtEl>
                                        <p:attrNameLst>
                                          <p:attrName>ppt_h</p:attrName>
                                        </p:attrNameLst>
                                      </p:cBhvr>
                                      <p:tavLst>
                                        <p:tav tm="0">
                                          <p:val>
                                            <p:fltVal val="0"/>
                                          </p:val>
                                        </p:tav>
                                        <p:tav tm="100000">
                                          <p:val>
                                            <p:strVal val="#ppt_h"/>
                                          </p:val>
                                        </p:tav>
                                      </p:tavLst>
                                    </p:anim>
                                    <p:anim calcmode="lin" valueType="num">
                                      <p:cBhvr>
                                        <p:cTn id="45" dur="1000" fill="hold"/>
                                        <p:tgtEl>
                                          <p:spTgt spid="4098"/>
                                        </p:tgtEl>
                                        <p:attrNameLst>
                                          <p:attrName>style.rotation</p:attrName>
                                        </p:attrNameLst>
                                      </p:cBhvr>
                                      <p:tavLst>
                                        <p:tav tm="0">
                                          <p:val>
                                            <p:fltVal val="90"/>
                                          </p:val>
                                        </p:tav>
                                        <p:tav tm="100000">
                                          <p:val>
                                            <p:fltVal val="0"/>
                                          </p:val>
                                        </p:tav>
                                      </p:tavLst>
                                    </p:anim>
                                    <p:animEffect transition="in" filter="fade">
                                      <p:cBhvr>
                                        <p:cTn id="46" dur="1000"/>
                                        <p:tgtEl>
                                          <p:spTgt spid="4098"/>
                                        </p:tgtEl>
                                      </p:cBhvr>
                                    </p:animEffect>
                                  </p:childTnLst>
                                </p:cTn>
                              </p:par>
                            </p:childTnLst>
                          </p:cTn>
                        </p:par>
                      </p:childTnLst>
                    </p:cTn>
                  </p:par>
                  <p:par>
                    <p:cTn id="47" fill="hold">
                      <p:stCondLst>
                        <p:cond delay="indefinite"/>
                      </p:stCondLst>
                      <p:childTnLst>
                        <p:par>
                          <p:cTn id="48" fill="hold">
                            <p:stCondLst>
                              <p:cond delay="0"/>
                            </p:stCondLst>
                            <p:childTnLst>
                              <p:par>
                                <p:cTn id="49" presetID="40" presetClass="entr" presetSubtype="0" fill="hold" nodeType="clickEffect">
                                  <p:stCondLst>
                                    <p:cond delay="0"/>
                                  </p:stCondLst>
                                  <p:iterate type="lt">
                                    <p:tmPct val="10000"/>
                                  </p:iterate>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
                                          </p:val>
                                        </p:tav>
                                        <p:tav tm="100000">
                                          <p:val>
                                            <p:strVal val="#ppt_y"/>
                                          </p:val>
                                        </p:tav>
                                      </p:tavLst>
                                    </p:anim>
                                  </p:childTnLst>
                                </p:cTn>
                              </p:par>
                              <p:par>
                                <p:cTn id="54" presetID="40" presetClass="entr" presetSubtype="0" fill="hold" nodeType="withEffect">
                                  <p:stCondLst>
                                    <p:cond delay="0"/>
                                  </p:stCondLst>
                                  <p:iterate type="lt">
                                    <p:tmPct val="10000"/>
                                  </p:iterate>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1"/>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
                                          </p:val>
                                        </p:tav>
                                        <p:tav tm="100000">
                                          <p:val>
                                            <p:strVal val="#ppt_y"/>
                                          </p:val>
                                        </p:tav>
                                      </p:tavLst>
                                    </p:anim>
                                  </p:childTnLst>
                                </p:cTn>
                              </p:par>
                              <p:par>
                                <p:cTn id="59" presetID="40" presetClass="entr" presetSubtype="0" fill="hold" nodeType="withEffect">
                                  <p:stCondLst>
                                    <p:cond delay="0"/>
                                  </p:stCondLst>
                                  <p:iterate type="lt">
                                    <p:tmPct val="10000"/>
                                  </p:iterate>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iterate type="lt">
                                    <p:tmPct val="5000"/>
                                  </p:iterate>
                                  <p:childTnLst>
                                    <p:set>
                                      <p:cBhvr>
                                        <p:cTn id="67" dur="1" fill="hold">
                                          <p:stCondLst>
                                            <p:cond delay="0"/>
                                          </p:stCondLst>
                                        </p:cTn>
                                        <p:tgtEl>
                                          <p:spTgt spid="4100"/>
                                        </p:tgtEl>
                                        <p:attrNameLst>
                                          <p:attrName>style.visibility</p:attrName>
                                        </p:attrNameLst>
                                      </p:cBhvr>
                                      <p:to>
                                        <p:strVal val="visible"/>
                                      </p:to>
                                    </p:set>
                                    <p:anim calcmode="lin" valueType="num">
                                      <p:cBhvr>
                                        <p:cTn id="68" dur="1000" fill="hold"/>
                                        <p:tgtEl>
                                          <p:spTgt spid="4100"/>
                                        </p:tgtEl>
                                        <p:attrNameLst>
                                          <p:attrName>ppt_w</p:attrName>
                                        </p:attrNameLst>
                                      </p:cBhvr>
                                      <p:tavLst>
                                        <p:tav tm="0">
                                          <p:val>
                                            <p:fltVal val="0"/>
                                          </p:val>
                                        </p:tav>
                                        <p:tav tm="100000">
                                          <p:val>
                                            <p:strVal val="#ppt_w"/>
                                          </p:val>
                                        </p:tav>
                                      </p:tavLst>
                                    </p:anim>
                                    <p:anim calcmode="lin" valueType="num">
                                      <p:cBhvr>
                                        <p:cTn id="69" dur="1000" fill="hold"/>
                                        <p:tgtEl>
                                          <p:spTgt spid="4100"/>
                                        </p:tgtEl>
                                        <p:attrNameLst>
                                          <p:attrName>ppt_h</p:attrName>
                                        </p:attrNameLst>
                                      </p:cBhvr>
                                      <p:tavLst>
                                        <p:tav tm="0">
                                          <p:val>
                                            <p:fltVal val="0"/>
                                          </p:val>
                                        </p:tav>
                                        <p:tav tm="100000">
                                          <p:val>
                                            <p:strVal val="#ppt_h"/>
                                          </p:val>
                                        </p:tav>
                                      </p:tavLst>
                                    </p:anim>
                                    <p:anim calcmode="lin" valueType="num">
                                      <p:cBhvr>
                                        <p:cTn id="70" dur="1000" fill="hold"/>
                                        <p:tgtEl>
                                          <p:spTgt spid="4100"/>
                                        </p:tgtEl>
                                        <p:attrNameLst>
                                          <p:attrName>style.rotation</p:attrName>
                                        </p:attrNameLst>
                                      </p:cBhvr>
                                      <p:tavLst>
                                        <p:tav tm="0">
                                          <p:val>
                                            <p:fltVal val="90"/>
                                          </p:val>
                                        </p:tav>
                                        <p:tav tm="100000">
                                          <p:val>
                                            <p:fltVal val="0"/>
                                          </p:val>
                                        </p:tav>
                                      </p:tavLst>
                                    </p:anim>
                                    <p:animEffect transition="in" filter="fade">
                                      <p:cBhvr>
                                        <p:cTn id="71" dur="1000"/>
                                        <p:tgtEl>
                                          <p:spTgt spid="4100"/>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strVal val="#ppt_w*0.70"/>
                                          </p:val>
                                        </p:tav>
                                        <p:tav tm="100000">
                                          <p:val>
                                            <p:strVal val="#ppt_w"/>
                                          </p:val>
                                        </p:tav>
                                      </p:tavLst>
                                    </p:anim>
                                    <p:anim calcmode="lin" valueType="num">
                                      <p:cBhvr>
                                        <p:cTn id="77" dur="1000" fill="hold"/>
                                        <p:tgtEl>
                                          <p:spTgt spid="13"/>
                                        </p:tgtEl>
                                        <p:attrNameLst>
                                          <p:attrName>ppt_h</p:attrName>
                                        </p:attrNameLst>
                                      </p:cBhvr>
                                      <p:tavLst>
                                        <p:tav tm="0">
                                          <p:val>
                                            <p:strVal val="#ppt_h"/>
                                          </p:val>
                                        </p:tav>
                                        <p:tav tm="100000">
                                          <p:val>
                                            <p:strVal val="#ppt_h"/>
                                          </p:val>
                                        </p:tav>
                                      </p:tavLst>
                                    </p:anim>
                                    <p:animEffect transition="in" filter="fade">
                                      <p:cBhvr>
                                        <p:cTn id="78" dur="10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1000" fill="hold"/>
                                        <p:tgtEl>
                                          <p:spTgt spid="10"/>
                                        </p:tgtEl>
                                        <p:attrNameLst>
                                          <p:attrName>ppt_w</p:attrName>
                                        </p:attrNameLst>
                                      </p:cBhvr>
                                      <p:tavLst>
                                        <p:tav tm="0">
                                          <p:val>
                                            <p:strVal val="#ppt_w*0.70"/>
                                          </p:val>
                                        </p:tav>
                                        <p:tav tm="100000">
                                          <p:val>
                                            <p:strVal val="#ppt_w"/>
                                          </p:val>
                                        </p:tav>
                                      </p:tavLst>
                                    </p:anim>
                                    <p:anim calcmode="lin" valueType="num">
                                      <p:cBhvr>
                                        <p:cTn id="84" dur="1000" fill="hold"/>
                                        <p:tgtEl>
                                          <p:spTgt spid="10"/>
                                        </p:tgtEl>
                                        <p:attrNameLst>
                                          <p:attrName>ppt_h</p:attrName>
                                        </p:attrNameLst>
                                      </p:cBhvr>
                                      <p:tavLst>
                                        <p:tav tm="0">
                                          <p:val>
                                            <p:strVal val="#ppt_h"/>
                                          </p:val>
                                        </p:tav>
                                        <p:tav tm="100000">
                                          <p:val>
                                            <p:strVal val="#ppt_h"/>
                                          </p:val>
                                        </p:tav>
                                      </p:tavLst>
                                    </p:anim>
                                    <p:animEffect transition="in" filter="fade">
                                      <p:cBhvr>
                                        <p:cTn id="8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59136" y="260648"/>
            <a:ext cx="7384864" cy="922114"/>
          </a:xfrm>
        </p:spPr>
        <p:txBody>
          <a:bodyPr>
            <a:normAutofit/>
          </a:bodyPr>
          <a:lstStyle/>
          <a:p>
            <a:r>
              <a:rPr lang="el-GR" b="1" cap="none" dirty="0" smtClean="0">
                <a:solidFill>
                  <a:schemeClr val="accent2">
                    <a:lumMod val="50000"/>
                  </a:schemeClr>
                </a:solidFill>
              </a:rPr>
              <a:t>Απάντηση  η  ελεημοσύνη</a:t>
            </a: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539552" y="1124744"/>
            <a:ext cx="8604448" cy="5733256"/>
          </a:xfrm>
        </p:spPr>
        <p:txBody>
          <a:bodyPr>
            <a:normAutofit fontScale="92500"/>
          </a:bodyPr>
          <a:lstStyle/>
          <a:p>
            <a:pPr algn="ctr">
              <a:buNone/>
            </a:pPr>
            <a:r>
              <a:rPr lang="el-GR" dirty="0" smtClean="0"/>
              <a:t>                                    </a:t>
            </a:r>
            <a:r>
              <a:rPr lang="el-GR" b="1" dirty="0" smtClean="0"/>
              <a:t>τῆς</a:t>
            </a:r>
            <a:r>
              <a:rPr lang="el-GR" b="1" dirty="0" smtClean="0"/>
              <a:t> </a:t>
            </a:r>
            <a:r>
              <a:rPr lang="el-GR" b="1" dirty="0" smtClean="0">
                <a:solidFill>
                  <a:srgbClr val="92D050"/>
                </a:solidFill>
              </a:rPr>
              <a:t>μὲν</a:t>
            </a:r>
            <a:r>
              <a:rPr lang="el-GR" b="1" dirty="0" smtClean="0"/>
              <a:t> </a:t>
            </a:r>
            <a:r>
              <a:rPr lang="el-GR" b="1" dirty="0" smtClean="0"/>
              <a:t>ἀπολαύσεως</a:t>
            </a:r>
            <a:r>
              <a:rPr lang="el-GR" b="1" dirty="0" smtClean="0"/>
              <a:t> </a:t>
            </a:r>
            <a:r>
              <a:rPr lang="el-GR" b="1" dirty="0" smtClean="0"/>
              <a:t>ἀπάγει</a:t>
            </a:r>
            <a:r>
              <a:rPr lang="el-GR" b="1" dirty="0" smtClean="0"/>
              <a:t>, </a:t>
            </a:r>
          </a:p>
          <a:p>
            <a:pPr>
              <a:buNone/>
            </a:pPr>
            <a:r>
              <a:rPr lang="el-GR" b="1" dirty="0" smtClean="0"/>
              <a:t>    Ὁ </a:t>
            </a:r>
            <a:r>
              <a:rPr lang="el-GR" b="1" dirty="0" smtClean="0">
                <a:solidFill>
                  <a:srgbClr val="92D050"/>
                </a:solidFill>
              </a:rPr>
              <a:t>γὰρ</a:t>
            </a:r>
            <a:r>
              <a:rPr lang="el-GR" b="1" dirty="0" smtClean="0"/>
              <a:t> θάνατος</a:t>
            </a:r>
          </a:p>
          <a:p>
            <a:pPr>
              <a:buNone/>
            </a:pPr>
            <a:r>
              <a:rPr lang="el-GR" b="1" dirty="0" smtClean="0"/>
              <a:t>                                         </a:t>
            </a:r>
            <a:r>
              <a:rPr lang="el-GR" b="1" dirty="0" smtClean="0"/>
              <a:t>πρὸς</a:t>
            </a:r>
            <a:r>
              <a:rPr lang="el-GR" b="1" dirty="0" smtClean="0"/>
              <a:t> </a:t>
            </a:r>
            <a:r>
              <a:rPr lang="el-GR" b="1" dirty="0" smtClean="0">
                <a:solidFill>
                  <a:srgbClr val="92D050"/>
                </a:solidFill>
              </a:rPr>
              <a:t>δὲ</a:t>
            </a:r>
            <a:r>
              <a:rPr lang="el-GR" b="1" dirty="0" smtClean="0"/>
              <a:t> </a:t>
            </a:r>
            <a:r>
              <a:rPr lang="el-GR" b="1" dirty="0" smtClean="0"/>
              <a:t>τὰς</a:t>
            </a:r>
            <a:r>
              <a:rPr lang="el-GR" b="1" dirty="0" smtClean="0"/>
              <a:t> </a:t>
            </a:r>
            <a:r>
              <a:rPr lang="el-GR" b="1" dirty="0" smtClean="0"/>
              <a:t>εὐθύνας</a:t>
            </a:r>
            <a:r>
              <a:rPr lang="el-GR" b="1" dirty="0" smtClean="0"/>
              <a:t> </a:t>
            </a:r>
            <a:r>
              <a:rPr lang="el-GR" b="1" dirty="0" smtClean="0"/>
              <a:t>ἄγει</a:t>
            </a:r>
            <a:r>
              <a:rPr lang="el-GR" b="1" dirty="0" smtClean="0"/>
              <a:t>.</a:t>
            </a:r>
          </a:p>
          <a:p>
            <a:pPr>
              <a:buNone/>
            </a:pPr>
            <a:r>
              <a:rPr lang="el-GR" b="1" dirty="0" smtClean="0">
                <a:solidFill>
                  <a:srgbClr val="00B050"/>
                </a:solidFill>
              </a:rPr>
              <a:t>             </a:t>
            </a:r>
          </a:p>
          <a:p>
            <a:pPr>
              <a:buNone/>
            </a:pPr>
            <a:r>
              <a:rPr lang="el-GR" b="1" dirty="0" smtClean="0">
                <a:solidFill>
                  <a:srgbClr val="00B050"/>
                </a:solidFill>
              </a:rPr>
              <a:t>      </a:t>
            </a:r>
            <a:r>
              <a:rPr lang="el-GR" b="1" dirty="0" smtClean="0">
                <a:solidFill>
                  <a:srgbClr val="00B050"/>
                </a:solidFill>
              </a:rPr>
              <a:t>Ἵν</a:t>
            </a:r>
            <a:r>
              <a:rPr lang="el-GR" b="1" dirty="0" smtClean="0"/>
              <a:t>'  </a:t>
            </a:r>
            <a:r>
              <a:rPr lang="el-GR" b="1" dirty="0" smtClean="0">
                <a:solidFill>
                  <a:srgbClr val="92D050"/>
                </a:solidFill>
              </a:rPr>
              <a:t>οὖν</a:t>
            </a:r>
            <a:r>
              <a:rPr lang="el-GR" b="1" dirty="0" smtClean="0">
                <a:solidFill>
                  <a:srgbClr val="92D050"/>
                </a:solidFill>
              </a:rPr>
              <a:t> </a:t>
            </a:r>
            <a:r>
              <a:rPr lang="el-GR" b="1" dirty="0" smtClean="0"/>
              <a:t> </a:t>
            </a:r>
            <a:r>
              <a:rPr lang="el-GR" b="1" dirty="0" smtClean="0"/>
              <a:t>τοῦτο</a:t>
            </a:r>
            <a:r>
              <a:rPr lang="el-GR" b="1" dirty="0" smtClean="0"/>
              <a:t>  </a:t>
            </a:r>
            <a:r>
              <a:rPr lang="el-GR" b="1" dirty="0" smtClean="0"/>
              <a:t>μὴ</a:t>
            </a:r>
            <a:r>
              <a:rPr lang="el-GR" b="1" dirty="0" smtClean="0"/>
              <a:t>  </a:t>
            </a:r>
            <a:r>
              <a:rPr lang="el-GR" b="1" dirty="0" smtClean="0"/>
              <a:t>γένηται</a:t>
            </a:r>
            <a:r>
              <a:rPr lang="el-GR" b="1" dirty="0" smtClean="0"/>
              <a:t>, </a:t>
            </a:r>
          </a:p>
          <a:p>
            <a:pPr>
              <a:buNone/>
            </a:pPr>
            <a:r>
              <a:rPr lang="el-GR" b="1" dirty="0" smtClean="0"/>
              <a:t>     </a:t>
            </a:r>
            <a:r>
              <a:rPr lang="el-GR" b="1" dirty="0" smtClean="0"/>
              <a:t>πολλῇ</a:t>
            </a:r>
            <a:r>
              <a:rPr lang="el-GR" b="1" dirty="0" smtClean="0"/>
              <a:t>   </a:t>
            </a:r>
            <a:r>
              <a:rPr lang="el-GR" b="1" dirty="0" smtClean="0"/>
              <a:t>χρησώμεθα</a:t>
            </a:r>
            <a:r>
              <a:rPr lang="el-GR" b="1" dirty="0" smtClean="0"/>
              <a:t>  </a:t>
            </a:r>
          </a:p>
          <a:p>
            <a:pPr>
              <a:buNone/>
            </a:pPr>
            <a:r>
              <a:rPr lang="el-GR" b="1" dirty="0" smtClean="0"/>
              <a:t>                  </a:t>
            </a:r>
            <a:r>
              <a:rPr lang="el-GR" b="1" dirty="0" smtClean="0"/>
              <a:t>τῇ</a:t>
            </a:r>
            <a:r>
              <a:rPr lang="el-GR" b="1" dirty="0" smtClean="0"/>
              <a:t> </a:t>
            </a:r>
            <a:r>
              <a:rPr lang="el-GR" b="1" dirty="0" smtClean="0"/>
              <a:t>ἐλεημοσύνῃ</a:t>
            </a:r>
            <a:r>
              <a:rPr lang="el-GR" b="1" dirty="0" smtClean="0"/>
              <a:t>.  </a:t>
            </a:r>
          </a:p>
          <a:p>
            <a:pPr>
              <a:buNone/>
            </a:pPr>
            <a:r>
              <a:rPr lang="el-GR" b="1" dirty="0" smtClean="0"/>
              <a:t>            </a:t>
            </a:r>
            <a:r>
              <a:rPr lang="el-GR" b="1" dirty="0" smtClean="0"/>
              <a:t>Αὕτη</a:t>
            </a:r>
            <a:r>
              <a:rPr lang="el-GR" b="1" dirty="0" smtClean="0"/>
              <a:t>  </a:t>
            </a:r>
            <a:r>
              <a:rPr lang="el-GR" b="1" dirty="0" smtClean="0">
                <a:solidFill>
                  <a:srgbClr val="92D050"/>
                </a:solidFill>
              </a:rPr>
              <a:t>γάρ  </a:t>
            </a:r>
            <a:r>
              <a:rPr lang="el-GR" b="1" dirty="0" smtClean="0"/>
              <a:t>ἐστιν</a:t>
            </a:r>
            <a:r>
              <a:rPr lang="el-GR" b="1" dirty="0" smtClean="0"/>
              <a:t>  ἡ βασίλισσα  </a:t>
            </a:r>
            <a:r>
              <a:rPr lang="el-GR" b="1" dirty="0" smtClean="0"/>
              <a:t>τῶν</a:t>
            </a:r>
            <a:r>
              <a:rPr lang="el-GR" b="1" dirty="0" smtClean="0"/>
              <a:t> </a:t>
            </a:r>
            <a:r>
              <a:rPr lang="el-GR" b="1" dirty="0" smtClean="0"/>
              <a:t>ἀρετῶν</a:t>
            </a:r>
            <a:r>
              <a:rPr lang="el-GR" b="1" dirty="0" smtClean="0"/>
              <a:t>,</a:t>
            </a:r>
          </a:p>
          <a:p>
            <a:pPr>
              <a:buNone/>
            </a:pPr>
            <a:r>
              <a:rPr lang="el-GR" b="1" dirty="0" smtClean="0">
                <a:solidFill>
                  <a:srgbClr val="00B050"/>
                </a:solidFill>
              </a:rPr>
              <a:t>          ἣ</a:t>
            </a:r>
            <a:r>
              <a:rPr lang="el-GR" b="1" dirty="0" smtClean="0"/>
              <a:t>  </a:t>
            </a:r>
            <a:r>
              <a:rPr lang="el-GR" b="1" dirty="0" smtClean="0"/>
              <a:t>καὶ</a:t>
            </a:r>
            <a:r>
              <a:rPr lang="el-GR" b="1" dirty="0" smtClean="0"/>
              <a:t> </a:t>
            </a:r>
            <a:r>
              <a:rPr lang="el-GR" b="1" dirty="0" smtClean="0"/>
              <a:t>ἐξαιρήσεται</a:t>
            </a:r>
            <a:r>
              <a:rPr lang="el-GR" b="1" dirty="0" smtClean="0"/>
              <a:t>  </a:t>
            </a:r>
            <a:r>
              <a:rPr lang="el-GR" b="1" dirty="0" smtClean="0"/>
              <a:t>ἡμᾶς</a:t>
            </a:r>
            <a:r>
              <a:rPr lang="el-GR" b="1" dirty="0" smtClean="0"/>
              <a:t>  </a:t>
            </a:r>
            <a:r>
              <a:rPr lang="el-GR" b="1" dirty="0" smtClean="0"/>
              <a:t>τῆς</a:t>
            </a:r>
            <a:r>
              <a:rPr lang="el-GR" b="1" dirty="0" smtClean="0"/>
              <a:t> τιμωρίας. </a:t>
            </a:r>
            <a:endParaRPr lang="el-GR" b="1" dirty="0"/>
          </a:p>
        </p:txBody>
      </p:sp>
      <p:cxnSp>
        <p:nvCxnSpPr>
          <p:cNvPr id="9" name="8 - Ευθύγραμμο βέλος σύνδεσης"/>
          <p:cNvCxnSpPr/>
          <p:nvPr/>
        </p:nvCxnSpPr>
        <p:spPr>
          <a:xfrm>
            <a:off x="3635896" y="2060848"/>
            <a:ext cx="108012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flipV="1">
            <a:off x="3707904" y="1700808"/>
            <a:ext cx="9361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https://encrypted-tbn0.gstatic.com/images?q=tbn:ANd9GcQ1m7Z7o415UoGtctdockLKlH9DZ2g_xosTvELCDYSPcZTFDt7j"/>
          <p:cNvPicPr>
            <a:picLocks noChangeAspect="1" noChangeArrowheads="1"/>
          </p:cNvPicPr>
          <p:nvPr/>
        </p:nvPicPr>
        <p:blipFill>
          <a:blip r:embed="rId2" cstate="print"/>
          <a:srcRect l="2632" t="3264" r="2632" b="5345"/>
          <a:stretch>
            <a:fillRect/>
          </a:stretch>
        </p:blipFill>
        <p:spPr bwMode="auto">
          <a:xfrm>
            <a:off x="6084168" y="2852936"/>
            <a:ext cx="2592288" cy="2016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074"/>
                                        </p:tgtEl>
                                        <p:attrNameLst>
                                          <p:attrName>style.visibility</p:attrName>
                                        </p:attrNameLst>
                                      </p:cBhvr>
                                      <p:to>
                                        <p:strVal val="visible"/>
                                      </p:to>
                                    </p:set>
                                    <p:animEffect transition="in" filter="circle(in)">
                                      <p:cBhvr>
                                        <p:cTn id="61" dur="2000"/>
                                        <p:tgtEl>
                                          <p:spTgt spid="3074"/>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6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8" dur="10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0" presetClass="entr" presetSubtype="0" fill="hold" nodeType="clickEffect">
                                  <p:stCondLst>
                                    <p:cond delay="0"/>
                                  </p:stCondLst>
                                  <p:iterate type="lt">
                                    <p:tmPct val="10000"/>
                                  </p:iterate>
                                  <p:childTnLst>
                                    <p:set>
                                      <p:cBhvr>
                                        <p:cTn id="72" dur="1" fill="hold">
                                          <p:stCondLst>
                                            <p:cond delay="0"/>
                                          </p:stCondLst>
                                        </p:cTn>
                                        <p:tgtEl>
                                          <p:spTgt spid="3">
                                            <p:txEl>
                                              <p:pRg st="8" end="8"/>
                                            </p:txEl>
                                          </p:spTgt>
                                        </p:tgtEl>
                                        <p:attrNameLst>
                                          <p:attrName>style.visibility</p:attrName>
                                        </p:attrNameLst>
                                      </p:cBhvr>
                                      <p:to>
                                        <p:strVal val="visible"/>
                                      </p:to>
                                    </p:set>
                                    <p:animEffect transition="in" filter="fade">
                                      <p:cBhvr>
                                        <p:cTn id="73" dur="1000"/>
                                        <p:tgtEl>
                                          <p:spTgt spid="3">
                                            <p:txEl>
                                              <p:pRg st="8" end="8"/>
                                            </p:txEl>
                                          </p:spTgt>
                                        </p:tgtEl>
                                      </p:cBhvr>
                                    </p:animEffect>
                                    <p:anim calcmode="lin" valueType="num">
                                      <p:cBhvr>
                                        <p:cTn id="74" dur="10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75"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240848" cy="706090"/>
          </a:xfrm>
        </p:spPr>
        <p:txBody>
          <a:bodyPr>
            <a:normAutofit/>
          </a:bodyPr>
          <a:lstStyle/>
          <a:p>
            <a:pPr algn="ctr"/>
            <a:r>
              <a:rPr lang="el-GR" b="1" cap="none" dirty="0" smtClean="0">
                <a:solidFill>
                  <a:schemeClr val="accent2">
                    <a:lumMod val="50000"/>
                  </a:schemeClr>
                </a:solidFill>
              </a:rPr>
              <a:t>Ελεημοσύνη- συγχώρεση</a:t>
            </a: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251520" y="1052736"/>
            <a:ext cx="6984776" cy="5328592"/>
          </a:xfrm>
        </p:spPr>
        <p:txBody>
          <a:bodyPr>
            <a:normAutofit fontScale="92500" lnSpcReduction="10000"/>
          </a:bodyPr>
          <a:lstStyle/>
          <a:p>
            <a:pPr>
              <a:buNone/>
            </a:pPr>
            <a:r>
              <a:rPr lang="el-GR" b="1" dirty="0" smtClean="0">
                <a:solidFill>
                  <a:srgbClr val="92D050"/>
                </a:solidFill>
              </a:rPr>
              <a:t>δὴ</a:t>
            </a:r>
            <a:r>
              <a:rPr lang="el-GR" b="1" dirty="0" smtClean="0"/>
              <a:t>  </a:t>
            </a:r>
            <a:r>
              <a:rPr lang="el-GR" b="1" dirty="0" smtClean="0"/>
              <a:t>ποιήσωμεν</a:t>
            </a:r>
            <a:r>
              <a:rPr lang="el-GR" b="1" dirty="0" smtClean="0"/>
              <a:t>  </a:t>
            </a:r>
            <a:r>
              <a:rPr lang="el-GR" b="1" dirty="0" smtClean="0"/>
              <a:t>τὰ</a:t>
            </a:r>
            <a:r>
              <a:rPr lang="el-GR" b="1" dirty="0" smtClean="0"/>
              <a:t> </a:t>
            </a:r>
            <a:r>
              <a:rPr lang="el-GR" b="1" dirty="0" smtClean="0"/>
              <a:t>περιττὰ</a:t>
            </a:r>
            <a:r>
              <a:rPr lang="el-GR" b="1" dirty="0" smtClean="0"/>
              <a:t>  χρήσιμα,</a:t>
            </a:r>
          </a:p>
          <a:p>
            <a:pPr>
              <a:buNone/>
            </a:pPr>
            <a:r>
              <a:rPr lang="el-GR" b="1" dirty="0" smtClean="0"/>
              <a:t> </a:t>
            </a:r>
          </a:p>
          <a:p>
            <a:pPr>
              <a:buNone/>
            </a:pPr>
            <a:r>
              <a:rPr lang="el-GR" sz="3600" b="1" dirty="0" smtClean="0">
                <a:solidFill>
                  <a:srgbClr val="7030A0"/>
                </a:solidFill>
              </a:rPr>
              <a:t>προέμενοι</a:t>
            </a:r>
            <a:r>
              <a:rPr lang="el-GR" sz="3600" b="1" dirty="0" smtClean="0">
                <a:solidFill>
                  <a:srgbClr val="7030A0"/>
                </a:solidFill>
              </a:rPr>
              <a:t>  </a:t>
            </a:r>
            <a:r>
              <a:rPr lang="el-GR" b="1" dirty="0" smtClean="0"/>
              <a:t>τὸν</a:t>
            </a:r>
            <a:r>
              <a:rPr lang="el-GR" b="1" dirty="0" smtClean="0"/>
              <a:t> </a:t>
            </a:r>
            <a:r>
              <a:rPr lang="el-GR" b="1" dirty="0" smtClean="0"/>
              <a:t>πολὺν</a:t>
            </a:r>
            <a:r>
              <a:rPr lang="el-GR" b="1" dirty="0" smtClean="0"/>
              <a:t>  </a:t>
            </a:r>
            <a:r>
              <a:rPr lang="el-GR" b="1" dirty="0" smtClean="0"/>
              <a:t>πλοῦτον</a:t>
            </a:r>
            <a:r>
              <a:rPr lang="el-GR" b="1" dirty="0" smtClean="0"/>
              <a:t>,  </a:t>
            </a:r>
          </a:p>
          <a:p>
            <a:pPr>
              <a:buNone/>
            </a:pPr>
            <a:endParaRPr lang="el-GR" b="1" dirty="0" smtClean="0"/>
          </a:p>
          <a:p>
            <a:pPr>
              <a:buNone/>
            </a:pPr>
            <a:r>
              <a:rPr lang="el-GR" b="1" dirty="0" smtClean="0">
                <a:solidFill>
                  <a:srgbClr val="00B050"/>
                </a:solidFill>
              </a:rPr>
              <a:t>καὶ</a:t>
            </a:r>
            <a:r>
              <a:rPr lang="el-GR" b="1" dirty="0" smtClean="0"/>
              <a:t>  </a:t>
            </a:r>
            <a:r>
              <a:rPr lang="el-GR" b="1" dirty="0" smtClean="0"/>
              <a:t>ἐν</a:t>
            </a:r>
            <a:r>
              <a:rPr lang="el-GR" b="1" dirty="0" smtClean="0"/>
              <a:t>  </a:t>
            </a:r>
            <a:r>
              <a:rPr lang="el-GR" b="1" dirty="0" smtClean="0"/>
              <a:t>τῇ</a:t>
            </a:r>
            <a:r>
              <a:rPr lang="el-GR" b="1" dirty="0" smtClean="0"/>
              <a:t>  </a:t>
            </a:r>
            <a:r>
              <a:rPr lang="el-GR" b="1" dirty="0" smtClean="0"/>
              <a:t>ἡμέρᾳ</a:t>
            </a:r>
            <a:r>
              <a:rPr lang="el-GR" b="1" dirty="0" smtClean="0"/>
              <a:t>  </a:t>
            </a:r>
            <a:r>
              <a:rPr lang="el-GR" b="1" dirty="0" smtClean="0"/>
              <a:t>τῆς</a:t>
            </a:r>
            <a:r>
              <a:rPr lang="el-GR" b="1" dirty="0" smtClean="0"/>
              <a:t> κρίσεως </a:t>
            </a:r>
          </a:p>
          <a:p>
            <a:pPr>
              <a:buNone/>
            </a:pPr>
            <a:endParaRPr lang="el-GR" b="1" dirty="0" smtClean="0"/>
          </a:p>
          <a:p>
            <a:pPr>
              <a:buNone/>
            </a:pPr>
            <a:r>
              <a:rPr lang="el-GR" b="1" dirty="0" smtClean="0"/>
              <a:t>ὁ </a:t>
            </a:r>
            <a:r>
              <a:rPr lang="el-GR" b="1" dirty="0" smtClean="0"/>
              <a:t>Θεὸς</a:t>
            </a:r>
            <a:r>
              <a:rPr lang="el-GR" b="1" dirty="0" smtClean="0"/>
              <a:t> μεταδώσει συγγνώμης </a:t>
            </a:r>
            <a:r>
              <a:rPr lang="el-GR" b="1" dirty="0" smtClean="0"/>
              <a:t>ἡμῖν</a:t>
            </a:r>
            <a:r>
              <a:rPr lang="el-GR" b="1" dirty="0" smtClean="0"/>
              <a:t> ,</a:t>
            </a:r>
          </a:p>
          <a:p>
            <a:pPr>
              <a:buNone/>
            </a:pPr>
            <a:endParaRPr lang="el-GR" b="1" dirty="0" smtClean="0"/>
          </a:p>
          <a:p>
            <a:pPr>
              <a:buNone/>
            </a:pPr>
            <a:r>
              <a:rPr lang="el-GR" b="1" dirty="0" smtClean="0">
                <a:solidFill>
                  <a:srgbClr val="00B050"/>
                </a:solidFill>
              </a:rPr>
              <a:t>κἂν</a:t>
            </a:r>
            <a:r>
              <a:rPr lang="el-GR" b="1" dirty="0" smtClean="0"/>
              <a:t> </a:t>
            </a:r>
            <a:r>
              <a:rPr lang="el-GR" b="1" dirty="0" smtClean="0"/>
              <a:t>μυρία</a:t>
            </a:r>
            <a:r>
              <a:rPr lang="el-GR" b="1" dirty="0" smtClean="0"/>
              <a:t> </a:t>
            </a:r>
            <a:r>
              <a:rPr lang="el-GR" b="1" dirty="0" smtClean="0"/>
              <a:t>ὦμεν</a:t>
            </a:r>
            <a:r>
              <a:rPr lang="el-GR" b="1" dirty="0" smtClean="0"/>
              <a:t> </a:t>
            </a:r>
            <a:r>
              <a:rPr lang="el-GR" b="1" dirty="0" smtClean="0"/>
              <a:t>πεπλημμεληκότες</a:t>
            </a:r>
            <a:r>
              <a:rPr lang="el-GR" b="1" dirty="0" smtClean="0"/>
              <a:t>.</a:t>
            </a:r>
          </a:p>
          <a:p>
            <a:pPr>
              <a:buNone/>
            </a:pPr>
            <a:r>
              <a:rPr lang="el-GR" b="1" dirty="0" smtClean="0"/>
              <a:t>.</a:t>
            </a:r>
            <a:endParaRPr lang="el-GR" b="1" dirty="0"/>
          </a:p>
        </p:txBody>
      </p:sp>
      <p:pic>
        <p:nvPicPr>
          <p:cNvPr id="2050" name="Picture 2" descr="http://3.bp.blogspot.com/-iAR2-uLkJbA/VILMLNds1CI/AAAAAAAABwI/es1LFlccJ3o/s1600/agaph.jpg"/>
          <p:cNvPicPr>
            <a:picLocks noChangeAspect="1" noChangeArrowheads="1"/>
          </p:cNvPicPr>
          <p:nvPr/>
        </p:nvPicPr>
        <p:blipFill>
          <a:blip r:embed="rId2" cstate="print"/>
          <a:srcRect l="31188" r="15169" b="9281"/>
          <a:stretch>
            <a:fillRect/>
          </a:stretch>
        </p:blipFill>
        <p:spPr bwMode="auto">
          <a:xfrm>
            <a:off x="6012160" y="4437112"/>
            <a:ext cx="2880320" cy="1808573"/>
          </a:xfrm>
          <a:prstGeom prst="rect">
            <a:avLst/>
          </a:prstGeom>
          <a:noFill/>
        </p:spPr>
      </p:pic>
      <p:pic>
        <p:nvPicPr>
          <p:cNvPr id="19457" name="Picture 1" descr="C:\Users\elard_000\Desktop\Modules-Παραθυράκια.jpg"/>
          <p:cNvPicPr>
            <a:picLocks noChangeAspect="1" noChangeArrowheads="1"/>
          </p:cNvPicPr>
          <p:nvPr/>
        </p:nvPicPr>
        <p:blipFill>
          <a:blip r:embed="rId3" cstate="print"/>
          <a:srcRect t="15441" r="10748"/>
          <a:stretch>
            <a:fillRect/>
          </a:stretch>
        </p:blipFill>
        <p:spPr bwMode="auto">
          <a:xfrm rot="987647">
            <a:off x="6156176" y="1052736"/>
            <a:ext cx="2686697" cy="27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19457"/>
                                        </p:tgtEl>
                                        <p:attrNameLst>
                                          <p:attrName>style.visibility</p:attrName>
                                        </p:attrNameLst>
                                      </p:cBhvr>
                                      <p:to>
                                        <p:strVal val="visible"/>
                                      </p:to>
                                    </p:set>
                                    <p:anim calcmode="lin" valueType="num">
                                      <p:cBhvr>
                                        <p:cTn id="24" dur="1000" fill="hold"/>
                                        <p:tgtEl>
                                          <p:spTgt spid="19457"/>
                                        </p:tgtEl>
                                        <p:attrNameLst>
                                          <p:attrName>ppt_w</p:attrName>
                                        </p:attrNameLst>
                                      </p:cBhvr>
                                      <p:tavLst>
                                        <p:tav tm="0">
                                          <p:val>
                                            <p:fltVal val="0"/>
                                          </p:val>
                                        </p:tav>
                                        <p:tav tm="100000">
                                          <p:val>
                                            <p:strVal val="#ppt_w"/>
                                          </p:val>
                                        </p:tav>
                                      </p:tavLst>
                                    </p:anim>
                                    <p:anim calcmode="lin" valueType="num">
                                      <p:cBhvr>
                                        <p:cTn id="25" dur="1000" fill="hold"/>
                                        <p:tgtEl>
                                          <p:spTgt spid="19457"/>
                                        </p:tgtEl>
                                        <p:attrNameLst>
                                          <p:attrName>ppt_h</p:attrName>
                                        </p:attrNameLst>
                                      </p:cBhvr>
                                      <p:tavLst>
                                        <p:tav tm="0">
                                          <p:val>
                                            <p:fltVal val="0"/>
                                          </p:val>
                                        </p:tav>
                                        <p:tav tm="100000">
                                          <p:val>
                                            <p:strVal val="#ppt_h"/>
                                          </p:val>
                                        </p:tav>
                                      </p:tavLst>
                                    </p:anim>
                                    <p:anim calcmode="lin" valueType="num">
                                      <p:cBhvr>
                                        <p:cTn id="26" dur="1000" fill="hold"/>
                                        <p:tgtEl>
                                          <p:spTgt spid="19457"/>
                                        </p:tgtEl>
                                        <p:attrNameLst>
                                          <p:attrName>style.rotation</p:attrName>
                                        </p:attrNameLst>
                                      </p:cBhvr>
                                      <p:tavLst>
                                        <p:tav tm="0">
                                          <p:val>
                                            <p:fltVal val="90"/>
                                          </p:val>
                                        </p:tav>
                                        <p:tav tm="100000">
                                          <p:val>
                                            <p:fltVal val="0"/>
                                          </p:val>
                                        </p:tav>
                                      </p:tavLst>
                                    </p:anim>
                                    <p:animEffect transition="in" filter="fade">
                                      <p:cBhvr>
                                        <p:cTn id="27" dur="1000"/>
                                        <p:tgtEl>
                                          <p:spTgt spid="194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p:cTn id="47" dur="1000" fill="hold"/>
                                        <p:tgtEl>
                                          <p:spTgt spid="2050"/>
                                        </p:tgtEl>
                                        <p:attrNameLst>
                                          <p:attrName>ppt_x</p:attrName>
                                        </p:attrNameLst>
                                      </p:cBhvr>
                                      <p:tavLst>
                                        <p:tav tm="0">
                                          <p:val>
                                            <p:strVal val="#ppt_x-.2"/>
                                          </p:val>
                                        </p:tav>
                                        <p:tav tm="100000">
                                          <p:val>
                                            <p:strVal val="#ppt_x"/>
                                          </p:val>
                                        </p:tav>
                                      </p:tavLst>
                                    </p:anim>
                                    <p:anim calcmode="lin" valueType="num">
                                      <p:cBhvr>
                                        <p:cTn id="4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35605" y="-315416"/>
            <a:ext cx="8520881" cy="1647056"/>
          </a:xfrm>
        </p:spPr>
        <p:txBody>
          <a:bodyPr>
            <a:noAutofit/>
          </a:bodyPr>
          <a:lstStyle/>
          <a:p>
            <a:pPr algn="ctr"/>
            <a:r>
              <a:rPr lang="el-GR" b="1" cap="none" dirty="0" smtClean="0">
                <a:solidFill>
                  <a:schemeClr val="accent2">
                    <a:lumMod val="50000"/>
                  </a:schemeClr>
                </a:solidFill>
              </a:rPr>
              <a:t>Ημέρα της </a:t>
            </a:r>
            <a:r>
              <a:rPr lang="el-GR" b="1" cap="none" dirty="0" smtClean="0">
                <a:solidFill>
                  <a:schemeClr val="accent2">
                    <a:lumMod val="50000"/>
                  </a:schemeClr>
                </a:solidFill>
              </a:rPr>
              <a:t>Κρίσεως- Η κλίμαξ των αρετών</a:t>
            </a:r>
            <a:endParaRPr lang="el-GR" b="1" cap="none" dirty="0" smtClean="0">
              <a:solidFill>
                <a:schemeClr val="accent2">
                  <a:lumMod val="50000"/>
                </a:schemeClr>
              </a:solidFill>
            </a:endParaRPr>
          </a:p>
        </p:txBody>
      </p:sp>
      <p:sp>
        <p:nvSpPr>
          <p:cNvPr id="27650" name="AutoShape 2" descr="http://www.diakonima.gr/wp-content/uploads/2011/02/krisis-ceb1cf80cf8ccebacf81ceb5cf89.jpg"/>
          <p:cNvSpPr>
            <a:spLocks noChangeAspect="1" noChangeArrowheads="1"/>
          </p:cNvSpPr>
          <p:nvPr/>
        </p:nvSpPr>
        <p:spPr bwMode="auto">
          <a:xfrm>
            <a:off x="155575" y="-1881188"/>
            <a:ext cx="3105150" cy="39243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7652" name="AutoShape 4" descr="http://www.diakonima.gr/wp-content/uploads/2011/02/krisis-ceb1cf80cf8ccebacf81ceb5cf89.jpg"/>
          <p:cNvSpPr>
            <a:spLocks noChangeAspect="1" noChangeArrowheads="1"/>
          </p:cNvSpPr>
          <p:nvPr/>
        </p:nvSpPr>
        <p:spPr bwMode="auto">
          <a:xfrm>
            <a:off x="155575" y="-1881188"/>
            <a:ext cx="3105150" cy="39243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7654" name="AutoShape 6" descr="http://www.diakonima.gr/wp-content/uploads/2011/02/krisis-ceb1cf80cf8ccebacf81ceb5cf89.jpg"/>
          <p:cNvSpPr>
            <a:spLocks noChangeAspect="1" noChangeArrowheads="1"/>
          </p:cNvSpPr>
          <p:nvPr/>
        </p:nvSpPr>
        <p:spPr bwMode="auto">
          <a:xfrm>
            <a:off x="155575" y="-1881188"/>
            <a:ext cx="3105150" cy="39243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7658" name="Picture 10" descr="http://www.augoustinos-kantiotis.gr/wp-content/uploads/2011/02/%CE%92%CE%84%CE%A0%CE%B1%CF%81%CE%BF%CF%85%CF%83%CE%B9%CE%B1.jpg"/>
          <p:cNvPicPr>
            <a:picLocks noChangeAspect="1" noChangeArrowheads="1"/>
          </p:cNvPicPr>
          <p:nvPr/>
        </p:nvPicPr>
        <p:blipFill>
          <a:blip r:embed="rId2" cstate="print"/>
          <a:srcRect/>
          <a:stretch>
            <a:fillRect/>
          </a:stretch>
        </p:blipFill>
        <p:spPr bwMode="auto">
          <a:xfrm>
            <a:off x="725224" y="980728"/>
            <a:ext cx="3575616" cy="5299115"/>
          </a:xfrm>
          <a:prstGeom prst="rect">
            <a:avLst/>
          </a:prstGeom>
          <a:noFill/>
        </p:spPr>
      </p:pic>
      <p:pic>
        <p:nvPicPr>
          <p:cNvPr id="4" name="Εικόνα 3"/>
          <p:cNvPicPr>
            <a:picLocks noChangeAspect="1"/>
          </p:cNvPicPr>
          <p:nvPr/>
        </p:nvPicPr>
        <p:blipFill>
          <a:blip r:embed="rId3"/>
          <a:stretch>
            <a:fillRect/>
          </a:stretch>
        </p:blipFill>
        <p:spPr>
          <a:xfrm>
            <a:off x="4696045" y="966330"/>
            <a:ext cx="4159182" cy="5472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circle(in)">
                                      <p:cBhvr>
                                        <p:cTn id="7" dur="2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cap="none" dirty="0">
                <a:solidFill>
                  <a:schemeClr val="accent2">
                    <a:lumMod val="50000"/>
                  </a:schemeClr>
                </a:solidFill>
              </a:rPr>
              <a:t>Ημέρα της </a:t>
            </a:r>
            <a:r>
              <a:rPr lang="el-GR" b="1" cap="none" dirty="0" smtClean="0">
                <a:solidFill>
                  <a:schemeClr val="accent2">
                    <a:lumMod val="50000"/>
                  </a:schemeClr>
                </a:solidFill>
              </a:rPr>
              <a:t>Κρίσεως- Βατικανό</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77888" y="1412776"/>
            <a:ext cx="7776864" cy="5184576"/>
          </a:xfrm>
          <a:prstGeom prst="rect">
            <a:avLst/>
          </a:prstGeom>
        </p:spPr>
      </p:pic>
    </p:spTree>
    <p:extLst>
      <p:ext uri="{BB962C8B-B14F-4D97-AF65-F5344CB8AC3E}">
        <p14:creationId xmlns:p14="http://schemas.microsoft.com/office/powerpoint/2010/main" val="406495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60648"/>
            <a:ext cx="7498080" cy="778416"/>
          </a:xfrm>
        </p:spPr>
        <p:txBody>
          <a:bodyPr>
            <a:normAutofit/>
          </a:bodyPr>
          <a:lstStyle/>
          <a:p>
            <a:pPr algn="ctr"/>
            <a:r>
              <a:rPr lang="el-GR" b="1" cap="none" dirty="0" smtClean="0">
                <a:solidFill>
                  <a:schemeClr val="accent2">
                    <a:lumMod val="50000"/>
                  </a:schemeClr>
                </a:solidFill>
              </a:rPr>
              <a:t>Διερεύνηση εννοιολογική(1)</a:t>
            </a:r>
            <a:endParaRPr lang="el-GR" b="1" cap="none" dirty="0">
              <a:solidFill>
                <a:schemeClr val="accent2">
                  <a:lumMod val="50000"/>
                </a:schemeClr>
              </a:solidFill>
            </a:endParaRPr>
          </a:p>
        </p:txBody>
      </p:sp>
      <p:sp>
        <p:nvSpPr>
          <p:cNvPr id="3" name="2 - Θέση περιεχομένου"/>
          <p:cNvSpPr>
            <a:spLocks noGrp="1"/>
          </p:cNvSpPr>
          <p:nvPr>
            <p:ph sz="half" idx="1"/>
          </p:nvPr>
        </p:nvSpPr>
        <p:spPr>
          <a:xfrm>
            <a:off x="539552" y="1556792"/>
            <a:ext cx="4392488" cy="4663440"/>
          </a:xfrm>
        </p:spPr>
        <p:txBody>
          <a:bodyPr>
            <a:normAutofit fontScale="47500" lnSpcReduction="20000"/>
          </a:bodyPr>
          <a:lstStyle/>
          <a:p>
            <a:pPr>
              <a:buNone/>
            </a:pPr>
            <a:r>
              <a:rPr lang="el-GR" sz="3400" b="1" dirty="0" smtClean="0">
                <a:solidFill>
                  <a:schemeClr val="bg2">
                    <a:lumMod val="50000"/>
                  </a:schemeClr>
                </a:solidFill>
              </a:rPr>
              <a:t>      </a:t>
            </a:r>
            <a:r>
              <a:rPr lang="el-GR" sz="5100" b="1" dirty="0" smtClean="0">
                <a:solidFill>
                  <a:schemeClr val="bg2">
                    <a:lumMod val="50000"/>
                  </a:schemeClr>
                </a:solidFill>
                <a:latin typeface="Arial" pitchFamily="34" charset="0"/>
                <a:cs typeface="Arial" pitchFamily="34" charset="0"/>
              </a:rPr>
              <a:t>Άνθρωπος</a:t>
            </a:r>
          </a:p>
          <a:p>
            <a:pPr>
              <a:buNone/>
            </a:pPr>
            <a:r>
              <a:rPr lang="el-GR" dirty="0" smtClean="0"/>
              <a:t>    </a:t>
            </a:r>
          </a:p>
          <a:p>
            <a:pPr>
              <a:buNone/>
            </a:pPr>
            <a:r>
              <a:rPr lang="el-GR" sz="3600" b="1" dirty="0" smtClean="0">
                <a:latin typeface="Verdana" pitchFamily="34" charset="0"/>
                <a:ea typeface="Verdana" pitchFamily="34" charset="0"/>
                <a:cs typeface="Verdana" pitchFamily="34" charset="0"/>
              </a:rPr>
              <a:t>    Αποκτά  εφόδια, </a:t>
            </a:r>
          </a:p>
          <a:p>
            <a:pPr>
              <a:buNone/>
            </a:pPr>
            <a:r>
              <a:rPr lang="el-GR" sz="3600" b="1" dirty="0" smtClean="0">
                <a:latin typeface="Verdana" pitchFamily="34" charset="0"/>
                <a:ea typeface="Verdana" pitchFamily="34" charset="0"/>
                <a:cs typeface="Verdana" pitchFamily="34" charset="0"/>
              </a:rPr>
              <a:t>    έχει Λόγο (= ομιλία και νου, συνείδηση)</a:t>
            </a:r>
          </a:p>
          <a:p>
            <a:pPr>
              <a:buNone/>
            </a:pPr>
            <a:r>
              <a:rPr lang="el-GR" sz="3600" b="1" dirty="0" smtClean="0">
                <a:latin typeface="Verdana" pitchFamily="34" charset="0"/>
                <a:ea typeface="Verdana" pitchFamily="34" charset="0"/>
                <a:cs typeface="Verdana" pitchFamily="34" charset="0"/>
              </a:rPr>
              <a:t>    Οικονομική διακύμανση:</a:t>
            </a:r>
          </a:p>
          <a:p>
            <a:pPr>
              <a:buNone/>
            </a:pPr>
            <a:r>
              <a:rPr lang="el-GR" sz="3600" b="1" dirty="0" smtClean="0">
                <a:latin typeface="Verdana" pitchFamily="34" charset="0"/>
                <a:ea typeface="Verdana" pitchFamily="34" charset="0"/>
                <a:cs typeface="Verdana" pitchFamily="34" charset="0"/>
              </a:rPr>
              <a:t>    άλλοι πεινούν, </a:t>
            </a:r>
          </a:p>
          <a:p>
            <a:pPr>
              <a:buNone/>
            </a:pPr>
            <a:r>
              <a:rPr lang="el-GR" sz="3600" b="1" dirty="0" smtClean="0">
                <a:latin typeface="Verdana" pitchFamily="34" charset="0"/>
                <a:ea typeface="Verdana" pitchFamily="34" charset="0"/>
                <a:cs typeface="Verdana" pitchFamily="34" charset="0"/>
              </a:rPr>
              <a:t>    άλλοι συγκεντρώνουν πολλά</a:t>
            </a:r>
          </a:p>
          <a:p>
            <a:pPr>
              <a:buNone/>
            </a:pPr>
            <a:r>
              <a:rPr lang="el-GR" sz="3600" b="1" dirty="0" smtClean="0">
                <a:latin typeface="Verdana" pitchFamily="34" charset="0"/>
                <a:ea typeface="Verdana" pitchFamily="34" charset="0"/>
                <a:cs typeface="Verdana" pitchFamily="34" charset="0"/>
              </a:rPr>
              <a:t>    χωρίς να τα μοιράζονται</a:t>
            </a:r>
          </a:p>
          <a:p>
            <a:pPr>
              <a:buNone/>
            </a:pPr>
            <a:endParaRPr lang="el-GR" sz="3600" b="1" dirty="0" smtClean="0">
              <a:latin typeface="Verdana" pitchFamily="34" charset="0"/>
              <a:ea typeface="Verdana" pitchFamily="34" charset="0"/>
              <a:cs typeface="Verdana" pitchFamily="34" charset="0"/>
            </a:endParaRPr>
          </a:p>
          <a:p>
            <a:pPr>
              <a:buNone/>
            </a:pPr>
            <a:endParaRPr lang="el-GR" sz="3600" b="1" dirty="0" smtClean="0">
              <a:latin typeface="Verdana" pitchFamily="34" charset="0"/>
              <a:ea typeface="Verdana" pitchFamily="34" charset="0"/>
              <a:cs typeface="Verdana" pitchFamily="34" charset="0"/>
            </a:endParaRPr>
          </a:p>
          <a:p>
            <a:pPr>
              <a:buNone/>
            </a:pPr>
            <a:endParaRPr lang="el-GR" sz="3600" b="1" dirty="0" smtClean="0">
              <a:latin typeface="Verdana" pitchFamily="34" charset="0"/>
              <a:ea typeface="Verdana" pitchFamily="34" charset="0"/>
              <a:cs typeface="Verdana" pitchFamily="34" charset="0"/>
            </a:endParaRPr>
          </a:p>
          <a:p>
            <a:pPr>
              <a:buNone/>
            </a:pPr>
            <a:r>
              <a:rPr lang="el-GR" sz="3600" b="1" dirty="0" smtClean="0">
                <a:latin typeface="Verdana" pitchFamily="34" charset="0"/>
                <a:ea typeface="Verdana" pitchFamily="34" charset="0"/>
                <a:cs typeface="Verdana" pitchFamily="34" charset="0"/>
              </a:rPr>
              <a:t>    </a:t>
            </a:r>
          </a:p>
          <a:p>
            <a:pPr>
              <a:buNone/>
            </a:pPr>
            <a:r>
              <a:rPr lang="el-GR" sz="3600" b="1" dirty="0" smtClean="0">
                <a:latin typeface="Verdana" pitchFamily="34" charset="0"/>
                <a:ea typeface="Verdana" pitchFamily="34" charset="0"/>
                <a:cs typeface="Verdana" pitchFamily="34" charset="0"/>
              </a:rPr>
              <a:t>    κοινωνική αδικία,    ανηθικότητα, </a:t>
            </a:r>
          </a:p>
          <a:p>
            <a:pPr>
              <a:buNone/>
            </a:pPr>
            <a:r>
              <a:rPr lang="el-GR" sz="3600" b="1" dirty="0" smtClean="0">
                <a:latin typeface="Verdana" pitchFamily="34" charset="0"/>
                <a:ea typeface="Verdana" pitchFamily="34" charset="0"/>
                <a:cs typeface="Verdana" pitchFamily="34" charset="0"/>
              </a:rPr>
              <a:t>   άνθρωπος,  αν και έλλογο ον</a:t>
            </a:r>
          </a:p>
          <a:p>
            <a:pPr>
              <a:buNone/>
            </a:pPr>
            <a:r>
              <a:rPr lang="el-GR" sz="3600" b="1" dirty="0" smtClean="0">
                <a:latin typeface="Verdana" pitchFamily="34" charset="0"/>
                <a:ea typeface="Verdana" pitchFamily="34" charset="0"/>
                <a:cs typeface="Verdana" pitchFamily="34" charset="0"/>
              </a:rPr>
              <a:t>    πιο θηρίο από τα θηρία</a:t>
            </a:r>
          </a:p>
          <a:p>
            <a:pPr>
              <a:buNone/>
            </a:pPr>
            <a:r>
              <a:rPr lang="el-GR" sz="3600" b="1" dirty="0" smtClean="0">
                <a:latin typeface="Verdana" pitchFamily="34" charset="0"/>
                <a:ea typeface="Verdana" pitchFamily="34" charset="0"/>
                <a:cs typeface="Verdana" pitchFamily="34" charset="0"/>
              </a:rPr>
              <a:t>     </a:t>
            </a:r>
            <a:endParaRPr lang="el-GR" sz="3600" b="1" dirty="0">
              <a:latin typeface="Verdana" pitchFamily="34" charset="0"/>
              <a:ea typeface="Verdana" pitchFamily="34" charset="0"/>
              <a:cs typeface="Verdana" pitchFamily="34" charset="0"/>
            </a:endParaRPr>
          </a:p>
        </p:txBody>
      </p:sp>
      <p:sp>
        <p:nvSpPr>
          <p:cNvPr id="4" name="3 - Θέση περιεχομένου"/>
          <p:cNvSpPr>
            <a:spLocks noGrp="1"/>
          </p:cNvSpPr>
          <p:nvPr>
            <p:ph sz="half" idx="2"/>
          </p:nvPr>
        </p:nvSpPr>
        <p:spPr>
          <a:xfrm>
            <a:off x="4932040" y="1524000"/>
            <a:ext cx="4001648" cy="4663440"/>
          </a:xfrm>
        </p:spPr>
        <p:txBody>
          <a:bodyPr>
            <a:normAutofit fontScale="47500" lnSpcReduction="20000"/>
          </a:bodyPr>
          <a:lstStyle/>
          <a:p>
            <a:pPr>
              <a:buNone/>
            </a:pPr>
            <a:r>
              <a:rPr lang="el-GR" sz="4000" b="1" dirty="0" smtClean="0">
                <a:solidFill>
                  <a:schemeClr val="bg2">
                    <a:lumMod val="50000"/>
                  </a:schemeClr>
                </a:solidFill>
                <a:latin typeface="Arial" pitchFamily="34" charset="0"/>
                <a:cs typeface="Arial" pitchFamily="34" charset="0"/>
              </a:rPr>
              <a:t>  </a:t>
            </a:r>
            <a:r>
              <a:rPr lang="el-GR" sz="5100" b="1" dirty="0" smtClean="0">
                <a:solidFill>
                  <a:schemeClr val="bg2">
                    <a:lumMod val="50000"/>
                  </a:schemeClr>
                </a:solidFill>
                <a:latin typeface="Arial" pitchFamily="34" charset="0"/>
                <a:cs typeface="Arial" pitchFamily="34" charset="0"/>
              </a:rPr>
              <a:t>Άλογα Θηρία</a:t>
            </a:r>
          </a:p>
          <a:p>
            <a:pPr>
              <a:buNone/>
            </a:pPr>
            <a:r>
              <a:rPr lang="el-GR" sz="5100" b="1" dirty="0" smtClean="0">
                <a:solidFill>
                  <a:schemeClr val="bg2">
                    <a:lumMod val="50000"/>
                  </a:schemeClr>
                </a:solidFill>
                <a:latin typeface="Arial" pitchFamily="34" charset="0"/>
                <a:cs typeface="Arial" pitchFamily="34" charset="0"/>
              </a:rPr>
              <a:t>     </a:t>
            </a:r>
          </a:p>
          <a:p>
            <a:pPr>
              <a:buNone/>
            </a:pPr>
            <a:r>
              <a:rPr lang="el-GR" sz="3100" b="1" dirty="0" smtClean="0">
                <a:solidFill>
                  <a:schemeClr val="bg2">
                    <a:lumMod val="50000"/>
                  </a:schemeClr>
                </a:solidFill>
                <a:latin typeface="Arial" pitchFamily="34" charset="0"/>
                <a:cs typeface="Arial" pitchFamily="34" charset="0"/>
              </a:rPr>
              <a:t>     </a:t>
            </a:r>
            <a:r>
              <a:rPr lang="el-GR" sz="3600" b="1" dirty="0" smtClean="0">
                <a:latin typeface="Verdana" pitchFamily="34" charset="0"/>
                <a:ea typeface="Verdana" pitchFamily="34" charset="0"/>
                <a:cs typeface="Verdana" pitchFamily="34" charset="0"/>
              </a:rPr>
              <a:t>Διαθέτουν τα εφόδια με τα οποία τα προίκισε η φύση για την επιβίωσή τους</a:t>
            </a:r>
          </a:p>
          <a:p>
            <a:pPr>
              <a:buNone/>
            </a:pPr>
            <a:r>
              <a:rPr lang="el-GR" sz="3600" b="1" dirty="0" smtClean="0">
                <a:latin typeface="Verdana" pitchFamily="34" charset="0"/>
                <a:ea typeface="Verdana" pitchFamily="34" charset="0"/>
                <a:cs typeface="Verdana" pitchFamily="34" charset="0"/>
              </a:rPr>
              <a:t>     Κανένα δεν έχει προσωπική περιουσία</a:t>
            </a:r>
          </a:p>
          <a:p>
            <a:pPr>
              <a:buNone/>
            </a:pPr>
            <a:r>
              <a:rPr lang="el-GR" sz="3600" b="1" dirty="0" smtClean="0">
                <a:latin typeface="Verdana" pitchFamily="34" charset="0"/>
                <a:ea typeface="Verdana" pitchFamily="34" charset="0"/>
                <a:cs typeface="Verdana" pitchFamily="34" charset="0"/>
              </a:rPr>
              <a:t>     Κανένα δεν υπερτερεί </a:t>
            </a:r>
          </a:p>
          <a:p>
            <a:pPr>
              <a:buNone/>
            </a:pPr>
            <a:r>
              <a:rPr lang="el-GR" sz="3600" b="1" dirty="0" smtClean="0">
                <a:latin typeface="Verdana" pitchFamily="34" charset="0"/>
                <a:ea typeface="Verdana" pitchFamily="34" charset="0"/>
                <a:cs typeface="Verdana" pitchFamily="34" charset="0"/>
              </a:rPr>
              <a:t>     οικονομικά</a:t>
            </a:r>
          </a:p>
          <a:p>
            <a:pPr>
              <a:buNone/>
            </a:pPr>
            <a:endParaRPr lang="el-GR" sz="3600" b="1" dirty="0" smtClean="0">
              <a:latin typeface="Verdana" pitchFamily="34" charset="0"/>
              <a:ea typeface="Verdana" pitchFamily="34" charset="0"/>
              <a:cs typeface="Verdana" pitchFamily="34" charset="0"/>
            </a:endParaRPr>
          </a:p>
          <a:p>
            <a:pPr>
              <a:buNone/>
            </a:pPr>
            <a:endParaRPr lang="el-GR" sz="3600" b="1" dirty="0" smtClean="0">
              <a:latin typeface="Verdana" pitchFamily="34" charset="0"/>
              <a:ea typeface="Verdana" pitchFamily="34" charset="0"/>
              <a:cs typeface="Verdana" pitchFamily="34" charset="0"/>
            </a:endParaRPr>
          </a:p>
          <a:p>
            <a:pPr>
              <a:buNone/>
            </a:pPr>
            <a:endParaRPr lang="el-GR" sz="3600" b="1" dirty="0" smtClean="0">
              <a:latin typeface="Verdana" pitchFamily="34" charset="0"/>
              <a:ea typeface="Verdana" pitchFamily="34" charset="0"/>
              <a:cs typeface="Verdana" pitchFamily="34" charset="0"/>
            </a:endParaRPr>
          </a:p>
          <a:p>
            <a:pPr>
              <a:buNone/>
            </a:pPr>
            <a:endParaRPr lang="el-GR" sz="3600" b="1" dirty="0" smtClean="0">
              <a:latin typeface="Verdana" pitchFamily="34" charset="0"/>
              <a:ea typeface="Verdana" pitchFamily="34" charset="0"/>
              <a:cs typeface="Verdana" pitchFamily="34" charset="0"/>
            </a:endParaRPr>
          </a:p>
          <a:p>
            <a:pPr>
              <a:buNone/>
            </a:pPr>
            <a:endParaRPr lang="el-GR" sz="3600" b="1" dirty="0" smtClean="0">
              <a:latin typeface="Verdana" pitchFamily="34" charset="0"/>
              <a:ea typeface="Verdana" pitchFamily="34" charset="0"/>
              <a:cs typeface="Verdana" pitchFamily="34" charset="0"/>
            </a:endParaRPr>
          </a:p>
          <a:p>
            <a:pPr>
              <a:buNone/>
            </a:pPr>
            <a:r>
              <a:rPr lang="el-GR" sz="3600" b="1" dirty="0" smtClean="0">
                <a:latin typeface="Verdana" pitchFamily="34" charset="0"/>
                <a:ea typeface="Verdana" pitchFamily="34" charset="0"/>
                <a:cs typeface="Verdana" pitchFamily="34" charset="0"/>
              </a:rPr>
              <a:t>       Εξίσωση- υπόδειγμα</a:t>
            </a:r>
          </a:p>
        </p:txBody>
      </p:sp>
      <p:sp>
        <p:nvSpPr>
          <p:cNvPr id="5" name="4 - Βέλος προς τα κάτω"/>
          <p:cNvSpPr/>
          <p:nvPr/>
        </p:nvSpPr>
        <p:spPr>
          <a:xfrm>
            <a:off x="2627784" y="4005064"/>
            <a:ext cx="34061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5 - Βέλος προς τα κάτω"/>
          <p:cNvSpPr/>
          <p:nvPr/>
        </p:nvSpPr>
        <p:spPr>
          <a:xfrm>
            <a:off x="6300192" y="4221088"/>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4" end="4"/>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5" end="5"/>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2000"/>
                                        <p:tgtEl>
                                          <p:spTgt spid="3">
                                            <p:txEl>
                                              <p:pRg st="13" end="13"/>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fade">
                                      <p:cBhvr>
                                        <p:cTn id="73" dur="2000"/>
                                        <p:tgtEl>
                                          <p:spTgt spid="3">
                                            <p:txEl>
                                              <p:pRg st="14" end="14"/>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
                                            <p:txEl>
                                              <p:pRg st="15" end="15"/>
                                            </p:txEl>
                                          </p:spTgt>
                                        </p:tgtEl>
                                        <p:attrNameLst>
                                          <p:attrName>style.visibility</p:attrName>
                                        </p:attrNameLst>
                                      </p:cBhvr>
                                      <p:to>
                                        <p:strVal val="visible"/>
                                      </p:to>
                                    </p:set>
                                    <p:animEffect transition="in" filter="fade">
                                      <p:cBhvr>
                                        <p:cTn id="76" dur="2000"/>
                                        <p:tgtEl>
                                          <p:spTgt spid="3">
                                            <p:txEl>
                                              <p:pRg st="15" end="1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500" fill="hold"/>
                                        <p:tgtEl>
                                          <p:spTgt spid="6"/>
                                        </p:tgtEl>
                                        <p:attrNameLst>
                                          <p:attrName>ppt_w</p:attrName>
                                        </p:attrNameLst>
                                      </p:cBhvr>
                                      <p:tavLst>
                                        <p:tav tm="0">
                                          <p:val>
                                            <p:fltVal val="0"/>
                                          </p:val>
                                        </p:tav>
                                        <p:tav tm="100000">
                                          <p:val>
                                            <p:strVal val="#ppt_w"/>
                                          </p:val>
                                        </p:tav>
                                      </p:tavLst>
                                    </p:anim>
                                    <p:anim calcmode="lin" valueType="num">
                                      <p:cBhvr>
                                        <p:cTn id="8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nodeType="clickEffect">
                                  <p:stCondLst>
                                    <p:cond delay="0"/>
                                  </p:stCondLst>
                                  <p:childTnLst>
                                    <p:set>
                                      <p:cBhvr>
                                        <p:cTn id="86" dur="1" fill="hold">
                                          <p:stCondLst>
                                            <p:cond delay="0"/>
                                          </p:stCondLst>
                                        </p:cTn>
                                        <p:tgtEl>
                                          <p:spTgt spid="4">
                                            <p:txEl>
                                              <p:pRg st="11" end="11"/>
                                            </p:txEl>
                                          </p:spTgt>
                                        </p:tgtEl>
                                        <p:attrNameLst>
                                          <p:attrName>style.visibility</p:attrName>
                                        </p:attrNameLst>
                                      </p:cBhvr>
                                      <p:to>
                                        <p:strVal val="visible"/>
                                      </p:to>
                                    </p:set>
                                    <p:anim calcmode="lin" valueType="num">
                                      <p:cBhvr>
                                        <p:cTn id="8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8" dur="500" fill="hold"/>
                                        <p:tgtEl>
                                          <p:spTgt spid="4">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980728"/>
            <a:ext cx="8686800" cy="838200"/>
          </a:xfrm>
        </p:spPr>
        <p:txBody>
          <a:bodyPr>
            <a:normAutofit/>
          </a:bodyPr>
          <a:lstStyle/>
          <a:p>
            <a:pPr algn="ctr"/>
            <a:r>
              <a:rPr lang="el-GR" sz="2800" b="1" cap="none" dirty="0" smtClean="0">
                <a:solidFill>
                  <a:schemeClr val="bg2">
                    <a:lumMod val="50000"/>
                  </a:schemeClr>
                </a:solidFill>
              </a:rPr>
              <a:t>Τα κοινά των ανθρώπων</a:t>
            </a:r>
          </a:p>
        </p:txBody>
      </p:sp>
      <p:sp>
        <p:nvSpPr>
          <p:cNvPr id="3" name="2 - Θέση περιεχομένου"/>
          <p:cNvSpPr>
            <a:spLocks noGrp="1"/>
          </p:cNvSpPr>
          <p:nvPr>
            <p:ph idx="1"/>
          </p:nvPr>
        </p:nvSpPr>
        <p:spPr>
          <a:xfrm>
            <a:off x="503040" y="1844824"/>
            <a:ext cx="8640960" cy="5256584"/>
          </a:xfrm>
        </p:spPr>
        <p:txBody>
          <a:bodyPr/>
          <a:lstStyle/>
          <a:p>
            <a:r>
              <a:rPr lang="el-GR" b="1" dirty="0" smtClean="0"/>
              <a:t>Ο περιβάλλων φυσικός κόσμος</a:t>
            </a:r>
          </a:p>
          <a:p>
            <a:r>
              <a:rPr lang="el-GR" b="1" dirty="0" smtClean="0"/>
              <a:t>Τα ουράνια σώματα</a:t>
            </a:r>
          </a:p>
          <a:p>
            <a:r>
              <a:rPr lang="el-GR" b="1" dirty="0" smtClean="0"/>
              <a:t>Η ροή της ζωής: γέννηση, ανάπτυξη, </a:t>
            </a:r>
          </a:p>
          <a:p>
            <a:pPr>
              <a:buNone/>
            </a:pPr>
            <a:r>
              <a:rPr lang="el-GR" b="1" dirty="0" smtClean="0"/>
              <a:t>     φθορά, θάνατος</a:t>
            </a:r>
          </a:p>
          <a:p>
            <a:r>
              <a:rPr lang="el-GR" b="1" dirty="0" smtClean="0"/>
              <a:t>Περιστατικά της ζωής : υγεία- αρρώστιες</a:t>
            </a:r>
          </a:p>
          <a:p>
            <a:r>
              <a:rPr lang="el-GR" b="1" dirty="0" smtClean="0"/>
              <a:t>Βιοτικές ανάγκες βασικές: τροφή, ενδυμασία</a:t>
            </a:r>
          </a:p>
          <a:p>
            <a:r>
              <a:rPr lang="el-GR" b="1" dirty="0" smtClean="0"/>
              <a:t>Πνευματικά αγαθά</a:t>
            </a:r>
          </a:p>
          <a:p>
            <a:pPr>
              <a:buNone/>
            </a:pPr>
            <a:endParaRPr lang="el-GR" b="1" dirty="0"/>
          </a:p>
        </p:txBody>
      </p:sp>
      <p:sp>
        <p:nvSpPr>
          <p:cNvPr id="4" name="3 - Δεξιό άγκιστρο"/>
          <p:cNvSpPr/>
          <p:nvPr/>
        </p:nvSpPr>
        <p:spPr>
          <a:xfrm>
            <a:off x="6084168" y="2060848"/>
            <a:ext cx="288032"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5" name="4 - TextBox"/>
          <p:cNvSpPr txBox="1"/>
          <p:nvPr/>
        </p:nvSpPr>
        <p:spPr>
          <a:xfrm>
            <a:off x="6444208" y="2276872"/>
            <a:ext cx="2008499" cy="523220"/>
          </a:xfrm>
          <a:prstGeom prst="rect">
            <a:avLst/>
          </a:prstGeom>
          <a:noFill/>
        </p:spPr>
        <p:txBody>
          <a:bodyPr wrap="none" rtlCol="0">
            <a:spAutoFit/>
          </a:bodyPr>
          <a:lstStyle/>
          <a:p>
            <a:r>
              <a:rPr lang="el-GR" sz="2800" i="1" dirty="0" smtClean="0">
                <a:latin typeface="Arial" pitchFamily="34" charset="0"/>
                <a:cs typeface="Arial" pitchFamily="34" charset="0"/>
              </a:rPr>
              <a:t>αναλλοίωτα</a:t>
            </a:r>
            <a:endParaRPr lang="el-GR" sz="2800" i="1" dirty="0">
              <a:latin typeface="Arial" pitchFamily="34" charset="0"/>
              <a:cs typeface="Arial" pitchFamily="34" charset="0"/>
            </a:endParaRPr>
          </a:p>
        </p:txBody>
      </p:sp>
      <p:sp>
        <p:nvSpPr>
          <p:cNvPr id="6" name="5 - Ορθογώνιο"/>
          <p:cNvSpPr/>
          <p:nvPr/>
        </p:nvSpPr>
        <p:spPr>
          <a:xfrm>
            <a:off x="1635996" y="332656"/>
            <a:ext cx="5586786" cy="646331"/>
          </a:xfrm>
          <a:prstGeom prst="rect">
            <a:avLst/>
          </a:prstGeom>
        </p:spPr>
        <p:txBody>
          <a:bodyPr wrap="none">
            <a:spAutoFit/>
          </a:bodyPr>
          <a:lstStyle/>
          <a:p>
            <a:pPr algn="ctr">
              <a:spcBef>
                <a:spcPct val="0"/>
              </a:spcBef>
            </a:pPr>
            <a:r>
              <a:rPr lang="el-GR" sz="3600" b="1" dirty="0" smtClean="0">
                <a:solidFill>
                  <a:schemeClr val="accent2">
                    <a:lumMod val="50000"/>
                  </a:schemeClr>
                </a:solidFill>
                <a:effectLst>
                  <a:reflection blurRad="12700" stA="48000" endA="300" endPos="55000" dir="5400000" sy="-90000" algn="bl" rotWithShape="0"/>
                </a:effectLst>
                <a:latin typeface="+mj-lt"/>
                <a:ea typeface="+mj-ea"/>
                <a:cs typeface="+mj-cs"/>
              </a:rPr>
              <a:t>Διερεύνηση εννοιολογική(2)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2" end="2"/>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6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86544"/>
            <a:ext cx="8686800" cy="838200"/>
          </a:xfrm>
        </p:spPr>
        <p:txBody>
          <a:bodyPr/>
          <a:lstStyle/>
          <a:p>
            <a:pPr algn="ctr"/>
            <a:r>
              <a:rPr lang="el-GR" b="1" cap="none" dirty="0" smtClean="0">
                <a:solidFill>
                  <a:schemeClr val="accent2">
                    <a:lumMod val="50000"/>
                  </a:schemeClr>
                </a:solidFill>
              </a:rPr>
              <a:t>Διερεύνηση εννοιολογική(3)</a:t>
            </a:r>
            <a:endParaRPr lang="el-GR" dirty="0">
              <a:solidFill>
                <a:schemeClr val="accent2">
                  <a:lumMod val="50000"/>
                </a:schemeClr>
              </a:solidFill>
            </a:endParaRPr>
          </a:p>
        </p:txBody>
      </p:sp>
      <p:sp>
        <p:nvSpPr>
          <p:cNvPr id="3" name="2 - Θέση περιεχομένου"/>
          <p:cNvSpPr>
            <a:spLocks noGrp="1"/>
          </p:cNvSpPr>
          <p:nvPr>
            <p:ph idx="1"/>
          </p:nvPr>
        </p:nvSpPr>
        <p:spPr>
          <a:xfrm>
            <a:off x="179512" y="1340768"/>
            <a:ext cx="8686800" cy="5112568"/>
          </a:xfrm>
        </p:spPr>
        <p:txBody>
          <a:bodyPr>
            <a:normAutofit lnSpcReduction="10000"/>
          </a:bodyPr>
          <a:lstStyle/>
          <a:p>
            <a:r>
              <a:rPr lang="el-GR" b="1" dirty="0" smtClean="0"/>
              <a:t>Διαπίστωση: παρά την κοινότητα αγαθών και αναγκών παρατηρείται πλεονεξία και ανισοκατανομή</a:t>
            </a:r>
          </a:p>
          <a:p>
            <a:r>
              <a:rPr lang="el-GR" b="1" dirty="0" smtClean="0"/>
              <a:t>Το παράλογο της ανθρώπινης συμπεριφοράς δίνεται με ρητορικό ερώτημα</a:t>
            </a:r>
          </a:p>
          <a:p>
            <a:r>
              <a:rPr lang="el-GR" b="1" dirty="0" smtClean="0"/>
              <a:t>Το τελεσίδικο γεγονός του θανάτου φέρνει και άλλα στοιχεία για τις αξίες της ζωής καθώς σηματοδοτεί : έξοδο από τη ζωή – απόλαυση </a:t>
            </a:r>
          </a:p>
          <a:p>
            <a:pPr>
              <a:buNone/>
            </a:pPr>
            <a:r>
              <a:rPr lang="el-GR" b="1" dirty="0" smtClean="0"/>
              <a:t>    και  δοκιμασία-έλεγχο για απόδοση ευθυνών-       πιθανή τιμωρία</a:t>
            </a:r>
          </a:p>
          <a:p>
            <a:endParaRPr lang="el-GR" b="1"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686800" cy="838200"/>
          </a:xfrm>
        </p:spPr>
        <p:txBody>
          <a:bodyPr/>
          <a:lstStyle/>
          <a:p>
            <a:pPr algn="ctr"/>
            <a:r>
              <a:rPr lang="el-GR" b="1" cap="none" dirty="0" smtClean="0">
                <a:solidFill>
                  <a:schemeClr val="accent2">
                    <a:lumMod val="50000"/>
                  </a:schemeClr>
                </a:solidFill>
              </a:rPr>
              <a:t>Διερεύνηση εννοιολογική(4)</a:t>
            </a:r>
            <a:endParaRPr lang="el-GR" dirty="0">
              <a:solidFill>
                <a:schemeClr val="accent2">
                  <a:lumMod val="50000"/>
                </a:schemeClr>
              </a:solidFill>
            </a:endParaRPr>
          </a:p>
        </p:txBody>
      </p:sp>
      <p:sp>
        <p:nvSpPr>
          <p:cNvPr id="3" name="2 - Θέση περιεχομένου"/>
          <p:cNvSpPr>
            <a:spLocks noGrp="1"/>
          </p:cNvSpPr>
          <p:nvPr>
            <p:ph idx="1"/>
          </p:nvPr>
        </p:nvSpPr>
        <p:spPr>
          <a:xfrm>
            <a:off x="0" y="1124744"/>
            <a:ext cx="8812088" cy="4955381"/>
          </a:xfrm>
        </p:spPr>
        <p:txBody>
          <a:bodyPr>
            <a:normAutofit fontScale="85000" lnSpcReduction="10000"/>
          </a:bodyPr>
          <a:lstStyle/>
          <a:p>
            <a:pPr>
              <a:buNone/>
            </a:pPr>
            <a:r>
              <a:rPr lang="el-GR" dirty="0" smtClean="0"/>
              <a:t>  </a:t>
            </a:r>
            <a:r>
              <a:rPr lang="el-GR" b="1" dirty="0" smtClean="0"/>
              <a:t>Πρόταση- λύση από Χρυσόστομο: ελεημοσύνη= πρώτη στην ιεραρχία αρετών </a:t>
            </a:r>
            <a:r>
              <a:rPr lang="el-GR" b="1" i="1" dirty="0" smtClean="0"/>
              <a:t>γιατί</a:t>
            </a:r>
          </a:p>
          <a:p>
            <a:r>
              <a:rPr lang="el-GR" b="1" dirty="0" smtClean="0"/>
              <a:t>Αλαφρώνει από την άχρηστη πολυτέλεια και τα περιττά υλικά αγαθά που βουλιάζουν την ψυχή </a:t>
            </a:r>
          </a:p>
          <a:p>
            <a:r>
              <a:rPr lang="el-GR" b="1" dirty="0" smtClean="0"/>
              <a:t>Γεννά  ή συνδέεται και με άλλες αρετές (αγάπη)</a:t>
            </a:r>
          </a:p>
          <a:p>
            <a:r>
              <a:rPr lang="el-GR" b="1" dirty="0" smtClean="0"/>
              <a:t>Η ψυχή ελαφρότερη ανεβαίνει ως τον ουρανό,  ως το Θεό</a:t>
            </a:r>
          </a:p>
          <a:p>
            <a:r>
              <a:rPr lang="el-GR" b="1" dirty="0" smtClean="0"/>
              <a:t>Αποτελεί  η ελεημοσύνη το συγχωροχάρτι του αμαρτωλού,  το εισιτήριό του για την μεταθανάτια ζωή</a:t>
            </a:r>
          </a:p>
          <a:p>
            <a:r>
              <a:rPr lang="el-GR" b="1" dirty="0" smtClean="0"/>
              <a:t>Είναι ανταποδοτική  σε πνευματικό επίπεδο: δεν αναμένει ανταπόδοση ο ευεργετών από τον ευεργετούμενο αλλά σώζει από τον αιώνιο πνευματικό θάνατο μέσω του Χριστού-Κριτή</a:t>
            </a:r>
          </a:p>
          <a:p>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c/cf/Johnchrysostom.jpg/250px-Johnchrysostom.jpg"/>
          <p:cNvPicPr>
            <a:picLocks noChangeAspect="1" noChangeArrowheads="1"/>
          </p:cNvPicPr>
          <p:nvPr/>
        </p:nvPicPr>
        <p:blipFill>
          <a:blip r:embed="rId2" cstate="print"/>
          <a:srcRect/>
          <a:stretch>
            <a:fillRect/>
          </a:stretch>
        </p:blipFill>
        <p:spPr bwMode="auto">
          <a:xfrm>
            <a:off x="3347864" y="188640"/>
            <a:ext cx="5403491" cy="6419349"/>
          </a:xfrm>
          <a:prstGeom prst="rect">
            <a:avLst/>
          </a:prstGeom>
          <a:noFill/>
        </p:spPr>
      </p:pic>
      <p:sp>
        <p:nvSpPr>
          <p:cNvPr id="6" name="5 - Ορθογώνιο"/>
          <p:cNvSpPr/>
          <p:nvPr/>
        </p:nvSpPr>
        <p:spPr>
          <a:xfrm>
            <a:off x="539552" y="1340768"/>
            <a:ext cx="2232248" cy="3539430"/>
          </a:xfrm>
          <a:prstGeom prst="rect">
            <a:avLst/>
          </a:prstGeom>
        </p:spPr>
        <p:txBody>
          <a:bodyPr wrap="square">
            <a:spAutoFit/>
          </a:bodyPr>
          <a:lstStyle/>
          <a:p>
            <a:pPr>
              <a:buNone/>
            </a:pPr>
            <a:r>
              <a:rPr lang="el-GR" sz="2800" b="1" i="1" dirty="0" smtClean="0">
                <a:solidFill>
                  <a:schemeClr val="accent2">
                    <a:lumMod val="50000"/>
                  </a:schemeClr>
                </a:solidFill>
              </a:rPr>
              <a:t>Απεικόνιση </a:t>
            </a:r>
          </a:p>
          <a:p>
            <a:pPr>
              <a:buNone/>
            </a:pPr>
            <a:r>
              <a:rPr lang="el-GR" sz="2800" b="1" i="1" dirty="0" smtClean="0">
                <a:solidFill>
                  <a:schemeClr val="accent2">
                    <a:lumMod val="50000"/>
                  </a:schemeClr>
                </a:solidFill>
              </a:rPr>
              <a:t>του Αγίου Ιωάννη </a:t>
            </a:r>
          </a:p>
          <a:p>
            <a:pPr>
              <a:buNone/>
            </a:pPr>
            <a:r>
              <a:rPr lang="el-GR" sz="2800" b="1" i="1" dirty="0" smtClean="0">
                <a:solidFill>
                  <a:schemeClr val="accent2">
                    <a:lumMod val="50000"/>
                  </a:schemeClr>
                </a:solidFill>
              </a:rPr>
              <a:t>του Χρυσοστόμου</a:t>
            </a:r>
          </a:p>
          <a:p>
            <a:pPr>
              <a:buNone/>
            </a:pPr>
            <a:r>
              <a:rPr lang="el-GR" sz="2800" b="1" i="1" dirty="0" smtClean="0">
                <a:solidFill>
                  <a:schemeClr val="accent2">
                    <a:lumMod val="50000"/>
                  </a:schemeClr>
                </a:solidFill>
              </a:rPr>
              <a:t> σε μωσαϊκό </a:t>
            </a:r>
          </a:p>
          <a:p>
            <a:pPr>
              <a:buNone/>
            </a:pPr>
            <a:r>
              <a:rPr lang="el-GR" sz="2800" b="1" i="1" dirty="0" smtClean="0">
                <a:solidFill>
                  <a:schemeClr val="accent2">
                    <a:lumMod val="50000"/>
                  </a:schemeClr>
                </a:solidFill>
              </a:rPr>
              <a:t>της  Αγίας Σοφίας</a:t>
            </a:r>
            <a:endParaRPr lang="el-GR" sz="2800" b="1" i="1" dirty="0">
              <a:solidFill>
                <a:schemeClr val="accent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686800" cy="838200"/>
          </a:xfrm>
        </p:spPr>
        <p:txBody>
          <a:bodyPr>
            <a:normAutofit/>
          </a:bodyPr>
          <a:lstStyle/>
          <a:p>
            <a:pPr algn="ctr"/>
            <a:r>
              <a:rPr lang="el-GR" b="1" cap="none" dirty="0" smtClean="0">
                <a:solidFill>
                  <a:schemeClr val="accent2">
                    <a:lumMod val="50000"/>
                  </a:schemeClr>
                </a:solidFill>
              </a:rPr>
              <a:t>Περί ελεημοσύνης (1)</a:t>
            </a:r>
          </a:p>
        </p:txBody>
      </p:sp>
      <p:sp>
        <p:nvSpPr>
          <p:cNvPr id="3" name="2 - Θέση περιεχομένου"/>
          <p:cNvSpPr>
            <a:spLocks noGrp="1"/>
          </p:cNvSpPr>
          <p:nvPr>
            <p:ph idx="1"/>
          </p:nvPr>
        </p:nvSpPr>
        <p:spPr>
          <a:xfrm>
            <a:off x="251520" y="1484784"/>
            <a:ext cx="8686800" cy="5115198"/>
          </a:xfrm>
        </p:spPr>
        <p:txBody>
          <a:bodyPr/>
          <a:lstStyle/>
          <a:p>
            <a:pPr algn="just"/>
            <a:r>
              <a:rPr lang="el-GR" b="1" dirty="0" smtClean="0">
                <a:solidFill>
                  <a:srgbClr val="C00000"/>
                </a:solidFill>
              </a:rPr>
              <a:t>Μακάριοι οι ελεήμονες, ότι αυτοί </a:t>
            </a:r>
            <a:r>
              <a:rPr lang="el-GR" b="1" dirty="0" smtClean="0">
                <a:solidFill>
                  <a:srgbClr val="C00000"/>
                </a:solidFill>
              </a:rPr>
              <a:t>ελεηθήσονται</a:t>
            </a:r>
            <a:r>
              <a:rPr lang="el-GR" b="1" dirty="0" smtClean="0"/>
              <a:t>. Ο Ιησούς Χριστός ο οποίος μακαρίζει τους ελεήμονες, είναι ο Ίδιος οικτίρμων και ελεήμων, μακρόθυμος και πολυέλεος, κατά τον λόγο του προφήτου Δαβίδ. Αφού όμως ο Θεός είναι ελεήμων και μας προτρέπει να γίνουμε κι εμείς ελεήμονες, επομένως μας προτρέπει να Του ομοιάσουμε. Ο άνθρωπος, λοιπόν, που είναι ελεήμων, είναι μιμητής του Κυρίου</a:t>
            </a:r>
            <a:endParaRPr lang="el-G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686800" cy="838200"/>
          </a:xfrm>
        </p:spPr>
        <p:txBody>
          <a:bodyPr/>
          <a:lstStyle/>
          <a:p>
            <a:pPr algn="ctr"/>
            <a:r>
              <a:rPr lang="el-GR" b="1" cap="none" dirty="0" smtClean="0">
                <a:solidFill>
                  <a:schemeClr val="accent2">
                    <a:lumMod val="50000"/>
                  </a:schemeClr>
                </a:solidFill>
              </a:rPr>
              <a:t>Περί ελεημοσύνης (2)</a:t>
            </a:r>
            <a:endParaRPr lang="el-GR" dirty="0">
              <a:solidFill>
                <a:schemeClr val="accent2">
                  <a:lumMod val="50000"/>
                </a:schemeClr>
              </a:solidFill>
            </a:endParaRPr>
          </a:p>
        </p:txBody>
      </p:sp>
      <p:sp>
        <p:nvSpPr>
          <p:cNvPr id="3" name="2 - Θέση περιεχομένου"/>
          <p:cNvSpPr>
            <a:spLocks noGrp="1"/>
          </p:cNvSpPr>
          <p:nvPr>
            <p:ph idx="1"/>
          </p:nvPr>
        </p:nvSpPr>
        <p:spPr>
          <a:xfrm>
            <a:off x="0" y="1052736"/>
            <a:ext cx="8964488" cy="5112568"/>
          </a:xfrm>
        </p:spPr>
        <p:txBody>
          <a:bodyPr>
            <a:normAutofit fontScale="25000" lnSpcReduction="20000"/>
          </a:bodyPr>
          <a:lstStyle/>
          <a:p>
            <a:r>
              <a:rPr lang="el-GR" sz="12000" b="1" dirty="0" smtClean="0"/>
              <a:t> Ο πτωχός αδελφός  πρόσωπο άξιο ευλάβειας και σεβασμού. </a:t>
            </a:r>
          </a:p>
          <a:p>
            <a:r>
              <a:rPr lang="el-GR" sz="12000" b="1" dirty="0" smtClean="0"/>
              <a:t> Ο ελεών </a:t>
            </a:r>
            <a:r>
              <a:rPr lang="el-GR" sz="12000" b="1" dirty="0" smtClean="0"/>
              <a:t>πτωχόν</a:t>
            </a:r>
            <a:r>
              <a:rPr lang="el-GR" sz="12000" b="1" dirty="0" smtClean="0"/>
              <a:t> δανείζει Θεόν. «Εάν ο Θεός δανείζεται από εμάς, επομένως είναι χρεώστης μας. Στην μέλλουσα ζωή, θέλεις να έχεις τον Θεό κριτή ή χρεώστη;»</a:t>
            </a:r>
          </a:p>
          <a:p>
            <a:r>
              <a:rPr lang="el-GR" sz="12000" b="1" dirty="0" smtClean="0"/>
              <a:t> Στην μέλλουσα Κρίση «ενώ εσύ σωπαίνεις η ελεημοσύνη θα σε υπερασπίζεται. Ή, καλύτερα, ενώ εσύ σωπαίνεις, αμέτρητα στόματα ευχαριστούν για σένα. Λοιπόν τρέξε και αγόρασε την σωτηρία δια της ελεημοσύνης».</a:t>
            </a:r>
          </a:p>
          <a:p>
            <a:r>
              <a:rPr lang="el-GR" sz="12000" b="1" dirty="0" smtClean="0"/>
              <a:t> Η Ελεημοσύνη είναι η μητέρα της αγάπης, της αγάπης που χαρακτηρίζει το Χριστιανισμό,. Αυτή είναι η σκάλα που μας συνδέει με τον ουρανό, ο σύνδεσμος των μελών του σώματος του Χριστού</a:t>
            </a:r>
          </a:p>
          <a:p>
            <a:endParaRPr lang="el-GR" sz="12000" b="1" dirty="0" smtClean="0"/>
          </a:p>
          <a:p>
            <a:r>
              <a:rPr lang="el-GR" sz="12000" b="1" dirty="0" smtClean="0"/>
              <a:t/>
            </a:r>
            <a:br>
              <a:rPr lang="el-GR" sz="12000" b="1" dirty="0" smtClean="0"/>
            </a:br>
            <a:endParaRPr lang="el-GR" sz="12000" b="1" dirty="0" smtClean="0"/>
          </a:p>
          <a:p>
            <a:endParaRPr lang="el-GR" sz="120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686800" cy="962744"/>
          </a:xfrm>
        </p:spPr>
        <p:txBody>
          <a:bodyPr/>
          <a:lstStyle/>
          <a:p>
            <a:pPr algn="ctr"/>
            <a:r>
              <a:rPr lang="el-GR" b="1" cap="none" dirty="0" smtClean="0">
                <a:solidFill>
                  <a:schemeClr val="accent2">
                    <a:lumMod val="50000"/>
                  </a:schemeClr>
                </a:solidFill>
              </a:rPr>
              <a:t>Περί ελεημοσύνης (3)</a:t>
            </a:r>
            <a:endParaRPr lang="el-GR" dirty="0">
              <a:solidFill>
                <a:schemeClr val="accent2">
                  <a:lumMod val="50000"/>
                </a:schemeClr>
              </a:solidFill>
            </a:endParaRPr>
          </a:p>
        </p:txBody>
      </p:sp>
      <p:sp>
        <p:nvSpPr>
          <p:cNvPr id="3" name="2 - Θέση περιεχομένου"/>
          <p:cNvSpPr>
            <a:spLocks noGrp="1"/>
          </p:cNvSpPr>
          <p:nvPr>
            <p:ph idx="1"/>
          </p:nvPr>
        </p:nvSpPr>
        <p:spPr/>
        <p:txBody>
          <a:bodyPr>
            <a:normAutofit fontScale="92500" lnSpcReduction="20000"/>
          </a:bodyPr>
          <a:lstStyle/>
          <a:p>
            <a:r>
              <a:rPr lang="el-GR" b="1" dirty="0" smtClean="0"/>
              <a:t>Ας μην σκεφθεί κανείς ότι δεν έχει τα απαραίτητα υλικά αγαθά για να κάνει ελεημοσύνη. </a:t>
            </a:r>
          </a:p>
          <a:p>
            <a:r>
              <a:rPr lang="el-GR" b="1" dirty="0" smtClean="0"/>
              <a:t>Διότι ελεημοσύνη είναι και ένα ποτήρι κρύο νερό που θα προσφέρουμε στο όνομα του Χριστού. Ελεημοσύνη είναι και μία ευχή που θα κάνουμε στον Χριστό για κάποιον αδελφό μας. Ελεημοσύνη είναι και η λύπη που θα δοκιμάσουμε για μία δοκιμασία ή αρρώστια του αδελφού μας.</a:t>
            </a:r>
          </a:p>
          <a:p>
            <a:r>
              <a:rPr lang="el-GR" b="1" dirty="0" smtClean="0"/>
              <a:t>Ελεημοσύνη είναι να έχεις καρδιά. Διότι κατά τον λόγο ενός μεγάλου Αγίου, του </a:t>
            </a:r>
            <a:r>
              <a:rPr lang="el-GR" b="1" dirty="0" smtClean="0"/>
              <a:t>αββά</a:t>
            </a:r>
            <a:r>
              <a:rPr lang="el-GR" b="1" dirty="0" smtClean="0"/>
              <a:t> </a:t>
            </a:r>
            <a:r>
              <a:rPr lang="el-GR" b="1" dirty="0" smtClean="0"/>
              <a:t>Παμβώ</a:t>
            </a:r>
            <a:r>
              <a:rPr lang="el-GR" b="1" dirty="0" smtClean="0"/>
              <a:t>, εάν έχεις καρδιά μπορείς να σωθείς.</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686800" cy="838200"/>
          </a:xfrm>
        </p:spPr>
        <p:txBody>
          <a:bodyPr>
            <a:normAutofit/>
          </a:bodyPr>
          <a:lstStyle/>
          <a:p>
            <a:pPr algn="ctr"/>
            <a:r>
              <a:rPr lang="el-GR" sz="3200" b="1" cap="none" dirty="0" smtClean="0">
                <a:solidFill>
                  <a:schemeClr val="accent2">
                    <a:lumMod val="50000"/>
                  </a:schemeClr>
                </a:solidFill>
              </a:rPr>
              <a:t>Πώς πρέπει να γίνεται η ελεημοσύνη;</a:t>
            </a:r>
          </a:p>
        </p:txBody>
      </p:sp>
      <p:sp>
        <p:nvSpPr>
          <p:cNvPr id="3" name="2 - Θέση περιεχομένου"/>
          <p:cNvSpPr>
            <a:spLocks noGrp="1"/>
          </p:cNvSpPr>
          <p:nvPr>
            <p:ph idx="1"/>
          </p:nvPr>
        </p:nvSpPr>
        <p:spPr>
          <a:xfrm>
            <a:off x="0" y="1124744"/>
            <a:ext cx="9144000" cy="5733256"/>
          </a:xfrm>
        </p:spPr>
        <p:txBody>
          <a:bodyPr>
            <a:normAutofit fontScale="55000" lnSpcReduction="20000"/>
          </a:bodyPr>
          <a:lstStyle/>
          <a:p>
            <a:r>
              <a:rPr lang="el-GR" b="1" dirty="0" smtClean="0"/>
              <a:t>Μην εξετάζεις τη ζωή αυτού που ελεείς, ούτε να ζητείς ευθύνες για τη συμπεριφορά του. Γιατί γι αυτό λέγεται ελεημοσύνη, για να δίνουμε και στους ανάξιους και όχι μόνο αυτούς που κατόρθωσαν την αρετή αλλά και εκείνους που αμάρτησαν. </a:t>
            </a:r>
          </a:p>
          <a:p>
            <a:r>
              <a:rPr lang="el-GR" b="1" dirty="0" smtClean="0"/>
              <a:t>Να μη λέμε ότι ο τάδε είναι κακός και δεν αξίζει να ευεργετηθεί, να προσέχεις την ανάγκη του μόνο. Γιατί κι αν ακόμα είναι τιποτένιος και παραπεταμένος κι αν είναι άξιος περιφρόνησης, ο Χριστός σου λογαριάζει την ανταμοιβή, σα να ευεργετήθηκε αυτός στο πρόσωπο του φτωχού. </a:t>
            </a:r>
          </a:p>
          <a:p>
            <a:r>
              <a:rPr lang="el-GR" b="1" dirty="0" smtClean="0"/>
              <a:t>Άκουσε τι λέει ο Κύριος με είδατε </a:t>
            </a:r>
            <a:r>
              <a:rPr lang="el-GR" b="1" dirty="0" smtClean="0"/>
              <a:t>μέ</a:t>
            </a:r>
            <a:r>
              <a:rPr lang="el-GR" b="1" dirty="0" smtClean="0"/>
              <a:t> </a:t>
            </a:r>
            <a:r>
              <a:rPr lang="el-GR" b="1" dirty="0" smtClean="0"/>
              <a:t>εἴδατε</a:t>
            </a:r>
            <a:r>
              <a:rPr lang="el-GR" b="1" dirty="0" smtClean="0"/>
              <a:t> πεινασμένο </a:t>
            </a:r>
            <a:r>
              <a:rPr lang="el-GR" b="1" dirty="0" smtClean="0"/>
              <a:t>καί</a:t>
            </a:r>
            <a:r>
              <a:rPr lang="el-GR" b="1" dirty="0" smtClean="0"/>
              <a:t> </a:t>
            </a:r>
            <a:r>
              <a:rPr lang="el-GR" b="1" dirty="0" smtClean="0"/>
              <a:t>μέ</a:t>
            </a:r>
            <a:r>
              <a:rPr lang="el-GR" b="1" dirty="0" smtClean="0"/>
              <a:t> θρέψατε, γυμνό </a:t>
            </a:r>
            <a:r>
              <a:rPr lang="el-GR" b="1" dirty="0" smtClean="0"/>
              <a:t>καί</a:t>
            </a:r>
            <a:r>
              <a:rPr lang="el-GR" b="1" dirty="0" smtClean="0"/>
              <a:t> </a:t>
            </a:r>
            <a:r>
              <a:rPr lang="el-GR" b="1" dirty="0" smtClean="0"/>
              <a:t>μέ</a:t>
            </a:r>
            <a:r>
              <a:rPr lang="el-GR" b="1" dirty="0" smtClean="0"/>
              <a:t> ντύσατε, </a:t>
            </a:r>
            <a:r>
              <a:rPr lang="el-GR" b="1" dirty="0" smtClean="0"/>
              <a:t>ἄρρωστο</a:t>
            </a:r>
            <a:r>
              <a:rPr lang="el-GR" b="1" dirty="0" smtClean="0"/>
              <a:t> </a:t>
            </a:r>
            <a:r>
              <a:rPr lang="el-GR" b="1" dirty="0" smtClean="0"/>
              <a:t>καί</a:t>
            </a:r>
            <a:r>
              <a:rPr lang="el-GR" b="1" dirty="0" smtClean="0"/>
              <a:t> φυλακισμένο </a:t>
            </a:r>
            <a:r>
              <a:rPr lang="el-GR" b="1" dirty="0" smtClean="0"/>
              <a:t>καί</a:t>
            </a:r>
            <a:r>
              <a:rPr lang="el-GR" b="1" dirty="0" smtClean="0"/>
              <a:t> </a:t>
            </a:r>
            <a:r>
              <a:rPr lang="el-GR" b="1" dirty="0" smtClean="0"/>
              <a:t>μέ</a:t>
            </a:r>
            <a:r>
              <a:rPr lang="el-GR" b="1" dirty="0" smtClean="0"/>
              <a:t> </a:t>
            </a:r>
            <a:r>
              <a:rPr lang="el-GR" b="1" dirty="0" smtClean="0"/>
              <a:t>ἐπισκεφθήκατε</a:t>
            </a:r>
            <a:r>
              <a:rPr lang="el-GR" b="1" dirty="0" smtClean="0"/>
              <a:t>, διότι </a:t>
            </a:r>
            <a:r>
              <a:rPr lang="el-GR" b="1" dirty="0" smtClean="0"/>
              <a:t>ὅ,τι</a:t>
            </a:r>
            <a:r>
              <a:rPr lang="el-GR" b="1" dirty="0" smtClean="0"/>
              <a:t> κάνατε </a:t>
            </a:r>
            <a:r>
              <a:rPr lang="el-GR" b="1" dirty="0" smtClean="0"/>
              <a:t>στόν</a:t>
            </a:r>
            <a:r>
              <a:rPr lang="el-GR" b="1" dirty="0" smtClean="0"/>
              <a:t> κάθε φτωχό, πεινασμένο, </a:t>
            </a:r>
            <a:r>
              <a:rPr lang="el-GR" b="1" dirty="0" smtClean="0"/>
              <a:t>ὀρφανό</a:t>
            </a:r>
            <a:r>
              <a:rPr lang="el-GR" b="1" dirty="0" smtClean="0"/>
              <a:t>, </a:t>
            </a:r>
            <a:r>
              <a:rPr lang="el-GR" b="1" dirty="0" smtClean="0"/>
              <a:t>ἄρρωστο</a:t>
            </a:r>
            <a:r>
              <a:rPr lang="el-GR" b="1" dirty="0" smtClean="0"/>
              <a:t>, </a:t>
            </a:r>
            <a:r>
              <a:rPr lang="el-GR" b="1" dirty="0" smtClean="0"/>
              <a:t>εἶναι</a:t>
            </a:r>
            <a:r>
              <a:rPr lang="el-GR" b="1" dirty="0" smtClean="0"/>
              <a:t> </a:t>
            </a:r>
            <a:r>
              <a:rPr lang="el-GR" b="1" dirty="0" smtClean="0"/>
              <a:t>σάν</a:t>
            </a:r>
            <a:r>
              <a:rPr lang="el-GR" b="1" dirty="0" smtClean="0"/>
              <a:t> </a:t>
            </a:r>
            <a:r>
              <a:rPr lang="el-GR" b="1" dirty="0" smtClean="0"/>
              <a:t>νά</a:t>
            </a:r>
            <a:r>
              <a:rPr lang="el-GR" b="1" dirty="0" smtClean="0"/>
              <a:t> </a:t>
            </a:r>
            <a:r>
              <a:rPr lang="el-GR" b="1" dirty="0" smtClean="0"/>
              <a:t>τό</a:t>
            </a:r>
            <a:r>
              <a:rPr lang="el-GR" b="1" dirty="0" smtClean="0"/>
              <a:t> κάνατε σέ μένα.</a:t>
            </a:r>
          </a:p>
          <a:p>
            <a:r>
              <a:rPr lang="el-GR" b="1" dirty="0" smtClean="0"/>
              <a:t>Η ελεημοσύνη δεν κρίνεται με βάση την ποσότητα αυτών που δίνονται αλλά με βάση τη γενναιοδωρία της διάθεσης. Παντού μας χρειάζεται η καλή διάθεση, παντού η αγάπη προς το Θεό.</a:t>
            </a:r>
          </a:p>
          <a:p>
            <a:r>
              <a:rPr lang="el-GR" b="1" dirty="0" smtClean="0"/>
              <a:t>Είναι φυσικό την ελεημοσύνη να την κάνει όχι εκείνος που έχει μεγάλη περιουσία, αλλά εκείνος που έχει θερμή διάθεση, γιατί και η γνωστή χήρα του Ευαγγελίου έριξε τότε δυο οβολούς στο χρηματοκιβώτιο του ναού και όμως ξεπέρασε εκείνους που υπερηφανεύονταν για τη γενναιοδωρία τους.</a:t>
            </a:r>
          </a:p>
          <a:p>
            <a:r>
              <a:rPr lang="el-GR" b="1" dirty="0" smtClean="0"/>
              <a:t>Ποτέ να μη δυσανασχετούμε με αυτούς που μας πλησιάζουν αλλά αν μεν μπορούμε να ανακουφίσουμε τη φτώχεια τους, αυτό ας το κάνουμε με πολλή χαρά και ευφροσύνη, όχι σα να προσφέρουμε κάτι αλλά σα να κερδίζουμε εμείς οι ίδιοι πάρα πολλά.</a:t>
            </a:r>
            <a:endParaRPr lang="el-G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260648"/>
            <a:ext cx="7498080" cy="706090"/>
          </a:xfrm>
        </p:spPr>
        <p:txBody>
          <a:bodyPr>
            <a:normAutofit/>
          </a:bodyPr>
          <a:lstStyle/>
          <a:p>
            <a:pPr algn="ctr"/>
            <a:r>
              <a:rPr lang="el-GR" b="1" cap="none" dirty="0" smtClean="0">
                <a:solidFill>
                  <a:schemeClr val="accent2">
                    <a:lumMod val="50000"/>
                  </a:schemeClr>
                </a:solidFill>
              </a:rPr>
              <a:t>Παράλληλο κείμενο</a:t>
            </a: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0" y="1052736"/>
            <a:ext cx="9144000" cy="6165304"/>
          </a:xfrm>
        </p:spPr>
        <p:txBody>
          <a:bodyPr>
            <a:normAutofit fontScale="70000" lnSpcReduction="20000"/>
          </a:bodyPr>
          <a:lstStyle/>
          <a:p>
            <a:pPr>
              <a:buNone/>
            </a:pPr>
            <a:r>
              <a:rPr lang="el-GR" dirty="0" smtClean="0"/>
              <a:t>       </a:t>
            </a:r>
            <a:r>
              <a:rPr lang="el-GR" b="1" dirty="0" smtClean="0"/>
              <a:t>Ὁ </a:t>
            </a:r>
            <a:r>
              <a:rPr lang="el-GR" b="1" dirty="0" smtClean="0"/>
              <a:t>Χριστὸς</a:t>
            </a:r>
            <a:r>
              <a:rPr lang="el-GR" b="1" dirty="0" smtClean="0"/>
              <a:t> πλούσιος </a:t>
            </a:r>
            <a:r>
              <a:rPr lang="el-GR" b="1" dirty="0" smtClean="0"/>
              <a:t>ὤν</a:t>
            </a:r>
            <a:r>
              <a:rPr lang="el-GR" b="1" dirty="0" smtClean="0"/>
              <a:t> </a:t>
            </a:r>
            <a:r>
              <a:rPr lang="el-GR" b="1" dirty="0" smtClean="0"/>
              <a:t>ἐπτώχευσε</a:t>
            </a:r>
            <a:r>
              <a:rPr lang="el-GR" b="1" dirty="0" smtClean="0"/>
              <a:t>, </a:t>
            </a:r>
            <a:r>
              <a:rPr lang="el-GR" b="1" dirty="0" smtClean="0"/>
              <a:t>ἵνα</a:t>
            </a:r>
            <a:r>
              <a:rPr lang="el-GR" b="1" dirty="0" smtClean="0"/>
              <a:t> </a:t>
            </a:r>
            <a:r>
              <a:rPr lang="el-GR" b="1" dirty="0" smtClean="0"/>
              <a:t>καὶ</a:t>
            </a:r>
            <a:r>
              <a:rPr lang="el-GR" b="1" dirty="0" smtClean="0"/>
              <a:t> </a:t>
            </a:r>
            <a:r>
              <a:rPr lang="el-GR" b="1" dirty="0" smtClean="0"/>
              <a:t>ἡμεῖς</a:t>
            </a:r>
            <a:r>
              <a:rPr lang="el-GR" b="1" dirty="0" smtClean="0"/>
              <a:t> </a:t>
            </a:r>
            <a:r>
              <a:rPr lang="el-GR" b="1" dirty="0" smtClean="0"/>
              <a:t>τοὺς</a:t>
            </a:r>
            <a:r>
              <a:rPr lang="el-GR" b="1" dirty="0" smtClean="0"/>
              <a:t> </a:t>
            </a:r>
            <a:r>
              <a:rPr lang="el-GR" b="1" dirty="0" smtClean="0"/>
              <a:t>πτωχοὺς</a:t>
            </a:r>
            <a:r>
              <a:rPr lang="el-GR" b="1" dirty="0" smtClean="0"/>
              <a:t> </a:t>
            </a:r>
            <a:r>
              <a:rPr lang="el-GR" b="1" dirty="0" smtClean="0"/>
              <a:t>ὡς</a:t>
            </a:r>
            <a:r>
              <a:rPr lang="el-GR" b="1" dirty="0" smtClean="0"/>
              <a:t> </a:t>
            </a:r>
            <a:r>
              <a:rPr lang="el-GR" b="1" dirty="0" smtClean="0"/>
              <a:t>ἀδελφοὺς</a:t>
            </a:r>
            <a:r>
              <a:rPr lang="el-GR" b="1" dirty="0" smtClean="0"/>
              <a:t> </a:t>
            </a:r>
            <a:r>
              <a:rPr lang="el-GR" b="1" dirty="0" smtClean="0"/>
              <a:t>τοῦ</a:t>
            </a:r>
            <a:r>
              <a:rPr lang="el-GR" b="1" dirty="0" smtClean="0"/>
              <a:t> </a:t>
            </a:r>
            <a:r>
              <a:rPr lang="el-GR" b="1" dirty="0" smtClean="0"/>
              <a:t>ἡμετέρου</a:t>
            </a:r>
            <a:r>
              <a:rPr lang="el-GR" b="1" dirty="0" smtClean="0"/>
              <a:t> Δημιουργού </a:t>
            </a:r>
            <a:r>
              <a:rPr lang="el-GR" b="1" dirty="0" smtClean="0"/>
              <a:t>καὶ</a:t>
            </a:r>
            <a:r>
              <a:rPr lang="el-GR" b="1" dirty="0" smtClean="0"/>
              <a:t> </a:t>
            </a:r>
            <a:r>
              <a:rPr lang="el-GR" b="1" dirty="0" smtClean="0"/>
              <a:t>κριτοῦ</a:t>
            </a:r>
            <a:r>
              <a:rPr lang="el-GR" b="1" dirty="0" smtClean="0"/>
              <a:t> </a:t>
            </a:r>
            <a:r>
              <a:rPr lang="el-GR" b="1" dirty="0" smtClean="0"/>
              <a:t>ἐλεήσωμεν</a:t>
            </a:r>
            <a:r>
              <a:rPr lang="el-GR" b="1" dirty="0" smtClean="0"/>
              <a:t>. </a:t>
            </a:r>
            <a:r>
              <a:rPr lang="el-GR" b="1" dirty="0" smtClean="0"/>
              <a:t>Καὶ</a:t>
            </a:r>
            <a:r>
              <a:rPr lang="el-GR" b="1" dirty="0" smtClean="0"/>
              <a:t> τί </a:t>
            </a:r>
            <a:r>
              <a:rPr lang="el-GR" b="1" dirty="0" smtClean="0"/>
              <a:t>τῆς</a:t>
            </a:r>
            <a:r>
              <a:rPr lang="el-GR" b="1" dirty="0" smtClean="0"/>
              <a:t> </a:t>
            </a:r>
            <a:r>
              <a:rPr lang="el-GR" b="1" dirty="0" smtClean="0"/>
              <a:t>φιλοπτωχίας</a:t>
            </a:r>
            <a:r>
              <a:rPr lang="el-GR" b="1" dirty="0" smtClean="0"/>
              <a:t> </a:t>
            </a:r>
            <a:r>
              <a:rPr lang="el-GR" b="1" dirty="0" smtClean="0"/>
              <a:t>τὸ</a:t>
            </a:r>
            <a:r>
              <a:rPr lang="el-GR" b="1" dirty="0" smtClean="0"/>
              <a:t> κέρδος; </a:t>
            </a:r>
            <a:r>
              <a:rPr lang="el-GR" b="1" dirty="0" smtClean="0"/>
              <a:t>Ἐν</a:t>
            </a:r>
            <a:r>
              <a:rPr lang="el-GR" b="1" dirty="0" smtClean="0"/>
              <a:t> </a:t>
            </a:r>
            <a:r>
              <a:rPr lang="el-GR" b="1" dirty="0" smtClean="0"/>
              <a:t>ἡμέρᾷ</a:t>
            </a:r>
            <a:r>
              <a:rPr lang="el-GR" b="1" dirty="0" smtClean="0"/>
              <a:t> </a:t>
            </a:r>
            <a:r>
              <a:rPr lang="el-GR" b="1" dirty="0" smtClean="0"/>
              <a:t>πονηρᾷ</a:t>
            </a:r>
            <a:r>
              <a:rPr lang="el-GR" b="1" dirty="0" smtClean="0"/>
              <a:t> </a:t>
            </a:r>
            <a:r>
              <a:rPr lang="el-GR" b="1" dirty="0" smtClean="0"/>
              <a:t>ῥύσεται</a:t>
            </a:r>
            <a:r>
              <a:rPr lang="el-GR" b="1" dirty="0" smtClean="0"/>
              <a:t> </a:t>
            </a:r>
            <a:r>
              <a:rPr lang="el-GR" b="1" dirty="0" smtClean="0"/>
              <a:t>αὐτὸν</a:t>
            </a:r>
            <a:r>
              <a:rPr lang="el-GR" b="1" dirty="0" smtClean="0"/>
              <a:t> ὁ Κύριος. </a:t>
            </a:r>
            <a:r>
              <a:rPr lang="el-GR" b="1" dirty="0" smtClean="0"/>
              <a:t>Δηλοῖ</a:t>
            </a:r>
            <a:r>
              <a:rPr lang="el-GR" b="1" dirty="0" smtClean="0"/>
              <a:t> </a:t>
            </a:r>
            <a:r>
              <a:rPr lang="el-GR" b="1" dirty="0" smtClean="0"/>
              <a:t>δὲ</a:t>
            </a:r>
            <a:r>
              <a:rPr lang="el-GR" b="1" dirty="0" smtClean="0"/>
              <a:t> </a:t>
            </a:r>
            <a:r>
              <a:rPr lang="el-GR" b="1" dirty="0" smtClean="0"/>
              <a:t>τὴν</a:t>
            </a:r>
            <a:r>
              <a:rPr lang="el-GR" b="1" dirty="0" smtClean="0"/>
              <a:t> </a:t>
            </a:r>
            <a:r>
              <a:rPr lang="el-GR" b="1" dirty="0" smtClean="0"/>
              <a:t>τῆς</a:t>
            </a:r>
            <a:r>
              <a:rPr lang="el-GR" b="1" dirty="0" smtClean="0"/>
              <a:t> κρίσεως </a:t>
            </a:r>
            <a:r>
              <a:rPr lang="el-GR" b="1" dirty="0" smtClean="0"/>
              <a:t>ὀδύνας</a:t>
            </a:r>
            <a:r>
              <a:rPr lang="el-GR" b="1" dirty="0" smtClean="0"/>
              <a:t> </a:t>
            </a:r>
            <a:r>
              <a:rPr lang="el-GR" b="1" dirty="0" smtClean="0"/>
              <a:t>τοῖς</a:t>
            </a:r>
            <a:r>
              <a:rPr lang="el-GR" b="1" dirty="0" smtClean="0"/>
              <a:t> </a:t>
            </a:r>
            <a:r>
              <a:rPr lang="el-GR" b="1" dirty="0" smtClean="0"/>
              <a:t>ἁμαρτωλοῖς</a:t>
            </a:r>
            <a:r>
              <a:rPr lang="el-GR" b="1" dirty="0" smtClean="0"/>
              <a:t> </a:t>
            </a:r>
            <a:r>
              <a:rPr lang="el-GR" b="1" dirty="0" smtClean="0"/>
              <a:t>καὶ</a:t>
            </a:r>
            <a:r>
              <a:rPr lang="el-GR" b="1" dirty="0" smtClean="0"/>
              <a:t> πόνους </a:t>
            </a:r>
            <a:r>
              <a:rPr lang="el-GR" b="1" dirty="0" smtClean="0"/>
              <a:t>ἐπιφέρουσαν</a:t>
            </a:r>
            <a:r>
              <a:rPr lang="el-GR" b="1" dirty="0" smtClean="0"/>
              <a:t>. </a:t>
            </a:r>
            <a:r>
              <a:rPr lang="el-GR" b="1" dirty="0" smtClean="0"/>
              <a:t>Ῥύσεται</a:t>
            </a:r>
            <a:r>
              <a:rPr lang="el-GR" b="1" dirty="0" smtClean="0"/>
              <a:t> </a:t>
            </a:r>
            <a:r>
              <a:rPr lang="el-GR" b="1" dirty="0" smtClean="0"/>
              <a:t>φῶς</a:t>
            </a:r>
            <a:r>
              <a:rPr lang="el-GR" b="1" dirty="0" smtClean="0"/>
              <a:t> </a:t>
            </a:r>
            <a:r>
              <a:rPr lang="el-GR" b="1" dirty="0" smtClean="0"/>
              <a:t>τοὺς</a:t>
            </a:r>
            <a:r>
              <a:rPr lang="el-GR" b="1" dirty="0" smtClean="0"/>
              <a:t> </a:t>
            </a:r>
            <a:r>
              <a:rPr lang="el-GR" b="1" dirty="0" smtClean="0"/>
              <a:t>φιλοπτώχους</a:t>
            </a:r>
            <a:r>
              <a:rPr lang="el-GR" b="1" dirty="0" smtClean="0"/>
              <a:t> ὁ Κύριος. </a:t>
            </a:r>
            <a:r>
              <a:rPr lang="el-GR" b="1" dirty="0" smtClean="0"/>
              <a:t>Χρεωστεῖ</a:t>
            </a:r>
            <a:r>
              <a:rPr lang="el-GR" b="1" dirty="0" smtClean="0"/>
              <a:t> </a:t>
            </a:r>
            <a:r>
              <a:rPr lang="el-GR" b="1" dirty="0" smtClean="0"/>
              <a:t>γὰρ</a:t>
            </a:r>
            <a:r>
              <a:rPr lang="el-GR" b="1" dirty="0" smtClean="0"/>
              <a:t> </a:t>
            </a:r>
            <a:r>
              <a:rPr lang="el-GR" b="1" dirty="0" smtClean="0"/>
              <a:t>αὐτοῖς</a:t>
            </a:r>
            <a:r>
              <a:rPr lang="el-GR" b="1" dirty="0" smtClean="0"/>
              <a:t> </a:t>
            </a:r>
            <a:r>
              <a:rPr lang="el-GR" b="1" dirty="0" smtClean="0"/>
              <a:t>φιλανθρωπίαν</a:t>
            </a:r>
            <a:r>
              <a:rPr lang="el-GR" b="1" dirty="0" smtClean="0"/>
              <a:t>, </a:t>
            </a:r>
            <a:r>
              <a:rPr lang="el-GR" b="1" dirty="0" smtClean="0"/>
              <a:t>ὡς</a:t>
            </a:r>
            <a:r>
              <a:rPr lang="el-GR" b="1" dirty="0" smtClean="0"/>
              <a:t> </a:t>
            </a:r>
            <a:r>
              <a:rPr lang="el-GR" b="1" dirty="0" smtClean="0"/>
              <a:t>αὐτὸς</a:t>
            </a:r>
            <a:r>
              <a:rPr lang="el-GR" b="1" dirty="0" smtClean="0"/>
              <a:t> </a:t>
            </a:r>
            <a:r>
              <a:rPr lang="el-GR" b="1" dirty="0" smtClean="0"/>
              <a:t>τὴν</a:t>
            </a:r>
            <a:r>
              <a:rPr lang="el-GR" b="1" dirty="0" smtClean="0"/>
              <a:t> </a:t>
            </a:r>
            <a:r>
              <a:rPr lang="el-GR" b="1" dirty="0" smtClean="0"/>
              <a:t>ἐλεημοσύνην</a:t>
            </a:r>
            <a:r>
              <a:rPr lang="el-GR" b="1" dirty="0" smtClean="0"/>
              <a:t> παρ’ </a:t>
            </a:r>
            <a:r>
              <a:rPr lang="el-GR" b="1" dirty="0" smtClean="0"/>
              <a:t>αὐτοῖς</a:t>
            </a:r>
            <a:r>
              <a:rPr lang="el-GR" b="1" dirty="0" smtClean="0"/>
              <a:t> </a:t>
            </a:r>
            <a:r>
              <a:rPr lang="el-GR" b="1" dirty="0" smtClean="0"/>
              <a:t>δανεισάμενος</a:t>
            </a:r>
            <a:r>
              <a:rPr lang="el-GR" b="1" dirty="0" smtClean="0"/>
              <a:t>· </a:t>
            </a:r>
            <a:r>
              <a:rPr lang="el-GR" b="1" dirty="0" smtClean="0"/>
              <a:t>καὶ</a:t>
            </a:r>
            <a:r>
              <a:rPr lang="el-GR" b="1" dirty="0" smtClean="0"/>
              <a:t> </a:t>
            </a:r>
            <a:r>
              <a:rPr lang="el-GR" b="1" dirty="0" smtClean="0"/>
              <a:t>διὰ</a:t>
            </a:r>
            <a:r>
              <a:rPr lang="el-GR" b="1" dirty="0" smtClean="0"/>
              <a:t> </a:t>
            </a:r>
            <a:r>
              <a:rPr lang="el-GR" b="1" dirty="0" smtClean="0"/>
              <a:t>μὲν</a:t>
            </a:r>
            <a:r>
              <a:rPr lang="el-GR" b="1" dirty="0" smtClean="0"/>
              <a:t> </a:t>
            </a:r>
            <a:r>
              <a:rPr lang="el-GR" b="1" dirty="0" smtClean="0"/>
              <a:t>τοῦ</a:t>
            </a:r>
            <a:r>
              <a:rPr lang="el-GR" b="1" dirty="0" smtClean="0"/>
              <a:t> Σολομώντος </a:t>
            </a:r>
            <a:r>
              <a:rPr lang="el-GR" b="1" dirty="0" smtClean="0"/>
              <a:t>εἰπὼν</a:t>
            </a:r>
            <a:r>
              <a:rPr lang="el-GR" b="1" dirty="0" smtClean="0"/>
              <a:t>· Ὁ </a:t>
            </a:r>
            <a:r>
              <a:rPr lang="el-GR" b="1" dirty="0" smtClean="0"/>
              <a:t>ἐλεῶν</a:t>
            </a:r>
            <a:r>
              <a:rPr lang="el-GR" b="1" dirty="0" smtClean="0"/>
              <a:t> </a:t>
            </a:r>
            <a:r>
              <a:rPr lang="el-GR" b="1" dirty="0" smtClean="0"/>
              <a:t>πτωχὸν</a:t>
            </a:r>
            <a:r>
              <a:rPr lang="el-GR" b="1" dirty="0" smtClean="0"/>
              <a:t> δανείζει Θεόν. </a:t>
            </a:r>
          </a:p>
          <a:p>
            <a:pPr algn="r">
              <a:buNone/>
            </a:pPr>
            <a:r>
              <a:rPr lang="el-GR" b="1" dirty="0" smtClean="0"/>
              <a:t>(</a:t>
            </a:r>
            <a:r>
              <a:rPr lang="el-GR" b="1" dirty="0" smtClean="0"/>
              <a:t>Ἀθανάσιος</a:t>
            </a:r>
            <a:r>
              <a:rPr lang="el-GR" b="1" dirty="0" smtClean="0"/>
              <a:t> ὁ Μέγας, 27.196.29-38) </a:t>
            </a:r>
          </a:p>
          <a:p>
            <a:pPr algn="ctr">
              <a:buNone/>
            </a:pPr>
            <a:r>
              <a:rPr lang="el-GR" b="1" dirty="0" smtClean="0"/>
              <a:t>Μετάφραση </a:t>
            </a:r>
          </a:p>
          <a:p>
            <a:pPr algn="just">
              <a:buNone/>
            </a:pPr>
            <a:r>
              <a:rPr lang="el-GR" b="1" dirty="0" smtClean="0"/>
              <a:t>        Ο Χριστός, ενώ ήταν πλούσιος πτώχευσε, για να ελεήσουμε και εμείς τους φτωχούς σαν αδερφούς του Δημιουργού μας και κριτή. Και ποιο είναι το κέρδος της αγάπης προς τους φτωχούς; Σε μια δύσκολη ημέρα ο Κύριος θα τον σώσει. Και φανερώνει την ημέρα της Κρίσης που φέρνει πόνους και βάσανα για τους αμαρτωλούς. Θα σώσει ο Κύριος ως φως αυτούς που αγαπούν τους φτωχούς. Γιατί χρωστάει φιλανθρωπία σ' αυτούς, επειδή ο ίδιος δανείστηκε την ελεημοσύνη από αυτούς και μέσω του Σολομώντα είπε: Εκείνος που ελεεί το φτωχό δανείζει το Θεό.</a:t>
            </a:r>
          </a:p>
          <a:p>
            <a:pPr algn="just">
              <a:buNone/>
            </a:pPr>
            <a:r>
              <a:rPr lang="el-GR" b="1" dirty="0" smtClean="0"/>
              <a:t> </a:t>
            </a:r>
            <a:endParaRPr lang="el-GR"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60648"/>
            <a:ext cx="8686800" cy="838200"/>
          </a:xfrm>
        </p:spPr>
        <p:txBody>
          <a:bodyPr>
            <a:normAutofit/>
          </a:bodyPr>
          <a:lstStyle/>
          <a:p>
            <a:pPr algn="ctr"/>
            <a:r>
              <a:rPr lang="el-GR" b="1" cap="none" dirty="0" smtClean="0">
                <a:solidFill>
                  <a:schemeClr val="accent2">
                    <a:lumMod val="50000"/>
                  </a:schemeClr>
                </a:solidFill>
              </a:rPr>
              <a:t>Εργασίες</a:t>
            </a:r>
          </a:p>
        </p:txBody>
      </p:sp>
      <p:sp>
        <p:nvSpPr>
          <p:cNvPr id="3" name="2 - Θέση περιεχομένου"/>
          <p:cNvSpPr>
            <a:spLocks noGrp="1"/>
          </p:cNvSpPr>
          <p:nvPr>
            <p:ph idx="1"/>
          </p:nvPr>
        </p:nvSpPr>
        <p:spPr>
          <a:xfrm>
            <a:off x="152400" y="1340768"/>
            <a:ext cx="8991600" cy="5099397"/>
          </a:xfrm>
        </p:spPr>
        <p:txBody>
          <a:bodyPr/>
          <a:lstStyle/>
          <a:p>
            <a:r>
              <a:rPr lang="el-GR" b="1" dirty="0" smtClean="0"/>
              <a:t>Βρείτε σε έντυπο ή ηλεκτρονικό λεξικό τη σημασία των λέξεων : </a:t>
            </a:r>
            <a:r>
              <a:rPr lang="el-GR" b="1" i="1" dirty="0" smtClean="0"/>
              <a:t>ελεημοσύνη, άλογος, άτοπον, πένης-πενία, ισονομία, ευθύνη, αρετή, συγγνώμη, ημέρα της κρίσεως</a:t>
            </a:r>
          </a:p>
          <a:p>
            <a:r>
              <a:rPr lang="el-GR" b="1" dirty="0" smtClean="0"/>
              <a:t>Να συσχετίσετε το κείμενο με τη βιογραφία και το έργο του Χρυσοστόμου</a:t>
            </a:r>
          </a:p>
          <a:p>
            <a:r>
              <a:rPr lang="el-GR" b="1" dirty="0" smtClean="0"/>
              <a:t>Να καταγράψετε παραδείγματα ελεημοσύνης  στη σύγχρονη κοινωνική καθημερινότητα</a:t>
            </a:r>
            <a:r>
              <a:rPr lang="en-US" b="1" dirty="0" smtClean="0"/>
              <a:t> </a:t>
            </a:r>
            <a:r>
              <a:rPr lang="el-GR" b="1" dirty="0" smtClean="0"/>
              <a:t>και τους λόγους που οδηγούν σε τέτοιες πρακτικές</a:t>
            </a:r>
            <a:endParaRPr lang="en-US" b="1"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b="1" cap="none" dirty="0" smtClean="0">
                <a:solidFill>
                  <a:schemeClr val="accent2">
                    <a:lumMod val="50000"/>
                  </a:schemeClr>
                </a:solidFill>
              </a:rPr>
              <a:t>Δικτυογραφία</a:t>
            </a:r>
            <a:r>
              <a:rPr lang="el-GR" b="1" cap="none" dirty="0" smtClean="0">
                <a:solidFill>
                  <a:schemeClr val="accent2">
                    <a:lumMod val="50000"/>
                  </a:schemeClr>
                </a:solidFill>
              </a:rPr>
              <a:t/>
            </a:r>
            <a:br>
              <a:rPr lang="el-GR" b="1" cap="none" dirty="0" smtClean="0">
                <a:solidFill>
                  <a:schemeClr val="accent2">
                    <a:lumMod val="50000"/>
                  </a:schemeClr>
                </a:solidFill>
              </a:rPr>
            </a:b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251520" y="1196752"/>
            <a:ext cx="7992888" cy="3816423"/>
          </a:xfrm>
        </p:spPr>
        <p:txBody>
          <a:bodyPr>
            <a:normAutofit fontScale="85000" lnSpcReduction="20000"/>
          </a:bodyPr>
          <a:lstStyle/>
          <a:p>
            <a:r>
              <a:rPr lang="el-GR" b="1" dirty="0" smtClean="0"/>
              <a:t>Ηλεκτρονική μορφή του σχολικού βιβλίου</a:t>
            </a:r>
          </a:p>
          <a:p>
            <a:r>
              <a:rPr lang="en-US" b="1" dirty="0" smtClean="0">
                <a:solidFill>
                  <a:schemeClr val="accent2">
                    <a:lumMod val="50000"/>
                  </a:schemeClr>
                </a:solidFill>
                <a:hlinkClick r:id="rId3"/>
              </a:rPr>
              <a:t>http://el.wikipedia.org/wiki/%CE%99%CF%89%CE%AC%CE%BD%CE%BD%CE%B7%CF%82_%CE%BF_%CE%A7%CF%81%CF%85%CF%83%CF%8C%CF%83%CF%84%CE%BF%CE%BC%CE%BF%CF%82</a:t>
            </a:r>
            <a:r>
              <a:rPr lang="el-GR" b="1" dirty="0" smtClean="0">
                <a:solidFill>
                  <a:schemeClr val="accent2">
                    <a:lumMod val="50000"/>
                  </a:schemeClr>
                </a:solidFill>
              </a:rPr>
              <a:t> </a:t>
            </a:r>
          </a:p>
          <a:p>
            <a:r>
              <a:rPr lang="en-US" b="1" dirty="0" smtClean="0">
                <a:solidFill>
                  <a:schemeClr val="accent2">
                    <a:lumMod val="50000"/>
                  </a:schemeClr>
                </a:solidFill>
                <a:hlinkClick r:id="rId4"/>
              </a:rPr>
              <a:t>http://www.aganargyroi.gr/index.php/2011-07-02-05-10-51/451-2011-10-12-16-37-25.html</a:t>
            </a:r>
            <a:r>
              <a:rPr lang="el-GR" b="1" dirty="0" smtClean="0">
                <a:solidFill>
                  <a:schemeClr val="accent2">
                    <a:lumMod val="50000"/>
                  </a:schemeClr>
                </a:solidFill>
              </a:rPr>
              <a:t> </a:t>
            </a:r>
          </a:p>
          <a:p>
            <a:r>
              <a:rPr lang="en-US" b="1" dirty="0" smtClean="0">
                <a:solidFill>
                  <a:schemeClr val="accent2">
                    <a:lumMod val="50000"/>
                  </a:schemeClr>
                </a:solidFill>
                <a:hlinkClick r:id="rId5"/>
              </a:rPr>
              <a:t>http://www.pigizois.net/tefxi_filadia/101_150/118.htm</a:t>
            </a:r>
            <a:r>
              <a:rPr lang="el-GR" b="1" dirty="0" smtClean="0">
                <a:solidFill>
                  <a:schemeClr val="accent2">
                    <a:lumMod val="50000"/>
                  </a:schemeClr>
                </a:solidFill>
              </a:rPr>
              <a:t> </a:t>
            </a:r>
          </a:p>
          <a:p>
            <a:r>
              <a:rPr lang="en-US" b="1" dirty="0" smtClean="0"/>
              <a:t>Google </a:t>
            </a:r>
            <a:r>
              <a:rPr lang="el-GR" b="1" dirty="0" smtClean="0"/>
              <a:t>εικόνες</a:t>
            </a:r>
          </a:p>
          <a:p>
            <a:endParaRPr lang="el-GR" dirty="0" smtClean="0"/>
          </a:p>
          <a:p>
            <a:endParaRPr lang="el-GR" dirty="0"/>
          </a:p>
        </p:txBody>
      </p:sp>
      <p:sp>
        <p:nvSpPr>
          <p:cNvPr id="4" name="3 - TextBox"/>
          <p:cNvSpPr txBox="1"/>
          <p:nvPr/>
        </p:nvSpPr>
        <p:spPr>
          <a:xfrm>
            <a:off x="3275856" y="5517232"/>
            <a:ext cx="3235181" cy="954107"/>
          </a:xfrm>
          <a:prstGeom prst="rect">
            <a:avLst/>
          </a:prstGeom>
          <a:noFill/>
        </p:spPr>
        <p:txBody>
          <a:bodyPr wrap="none" rtlCol="0">
            <a:spAutoFit/>
          </a:bodyPr>
          <a:lstStyle/>
          <a:p>
            <a:r>
              <a:rPr lang="en-US" b="1" dirty="0" smtClean="0">
                <a:solidFill>
                  <a:schemeClr val="bg2">
                    <a:lumMod val="25000"/>
                  </a:schemeClr>
                </a:solidFill>
              </a:rPr>
              <a:t> </a:t>
            </a:r>
            <a:r>
              <a:rPr lang="el-GR" sz="2800" b="1" dirty="0" smtClean="0">
                <a:solidFill>
                  <a:schemeClr val="bg2">
                    <a:lumMod val="25000"/>
                  </a:schemeClr>
                </a:solidFill>
              </a:rPr>
              <a:t>Ελένη Αδαμοπούλου</a:t>
            </a:r>
          </a:p>
          <a:p>
            <a:pPr algn="ctr"/>
            <a:r>
              <a:rPr lang="el-GR" sz="2800" b="1" dirty="0" smtClean="0">
                <a:solidFill>
                  <a:schemeClr val="bg2">
                    <a:lumMod val="25000"/>
                  </a:schemeClr>
                </a:solidFill>
              </a:rPr>
              <a:t> </a:t>
            </a:r>
            <a:r>
              <a:rPr lang="el-GR" sz="2400" b="1" i="1" dirty="0" smtClean="0">
                <a:solidFill>
                  <a:schemeClr val="bg2">
                    <a:lumMod val="25000"/>
                  </a:schemeClr>
                </a:solidFill>
              </a:rPr>
              <a:t>Σχ. Έτος 2014-2015</a:t>
            </a:r>
            <a:endParaRPr lang="el-GR" sz="2800" b="1"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88640"/>
            <a:ext cx="7498080" cy="850106"/>
          </a:xfrm>
        </p:spPr>
        <p:txBody>
          <a:bodyPr/>
          <a:lstStyle/>
          <a:p>
            <a:pPr algn="ctr"/>
            <a:r>
              <a:rPr lang="el-GR" b="1" cap="none" dirty="0" smtClean="0">
                <a:solidFill>
                  <a:schemeClr val="accent2">
                    <a:lumMod val="50000"/>
                  </a:schemeClr>
                </a:solidFill>
              </a:rPr>
              <a:t>Βιογραφία</a:t>
            </a: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539552" y="1052736"/>
            <a:ext cx="8028384" cy="5616624"/>
          </a:xfrm>
        </p:spPr>
        <p:txBody>
          <a:bodyPr>
            <a:normAutofit/>
          </a:bodyPr>
          <a:lstStyle/>
          <a:p>
            <a:r>
              <a:rPr lang="el-GR" b="1" dirty="0" smtClean="0"/>
              <a:t>Γέννηση: Αντιόχεια της Συρίας ( 344-354)</a:t>
            </a:r>
          </a:p>
          <a:p>
            <a:r>
              <a:rPr lang="el-GR" b="1" dirty="0" smtClean="0"/>
              <a:t>Δράση: Αντιόχεια - Κωνσταντινούπολη </a:t>
            </a:r>
          </a:p>
          <a:p>
            <a:r>
              <a:rPr lang="el-GR" b="1" dirty="0" smtClean="0"/>
              <a:t>Επίσκοπος Κωνσταντινουπόλεως</a:t>
            </a:r>
          </a:p>
          <a:p>
            <a:r>
              <a:rPr lang="el-GR" b="1" dirty="0" smtClean="0"/>
              <a:t>Πέθανε εκδιωγμένος από την αυτοκρατορική αυλή το 407, λόγω του αυστηρού ελέγχου που της ασκούσε</a:t>
            </a:r>
          </a:p>
          <a:p>
            <a:r>
              <a:rPr lang="el-GR" b="1" dirty="0" smtClean="0"/>
              <a:t>Από τους πλέον λαοφιλείς ιεράρχες</a:t>
            </a:r>
          </a:p>
          <a:p>
            <a:r>
              <a:rPr lang="el-GR" b="1" dirty="0" smtClean="0"/>
              <a:t>Σπουδαίο, ανεκτίμητο και διαχρονικό συγγραφικό έργο, ποιμαντικό και θεολογικό </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98080" cy="850106"/>
          </a:xfrm>
        </p:spPr>
        <p:txBody>
          <a:bodyPr>
            <a:normAutofit/>
          </a:bodyPr>
          <a:lstStyle/>
          <a:p>
            <a:pPr algn="ctr"/>
            <a:r>
              <a:rPr lang="el-GR" b="1" dirty="0" smtClean="0">
                <a:solidFill>
                  <a:schemeClr val="accent2">
                    <a:lumMod val="50000"/>
                  </a:schemeClr>
                </a:solidFill>
              </a:rPr>
              <a:t>Α</a:t>
            </a:r>
            <a:r>
              <a:rPr lang="el-GR" b="1" cap="none" dirty="0" smtClean="0">
                <a:solidFill>
                  <a:schemeClr val="accent2">
                    <a:lumMod val="50000"/>
                  </a:schemeClr>
                </a:solidFill>
              </a:rPr>
              <a:t>ρχιεπίσκοπο</a:t>
            </a:r>
            <a:r>
              <a:rPr lang="el-GR" b="1" dirty="0" smtClean="0">
                <a:solidFill>
                  <a:schemeClr val="accent2">
                    <a:lumMod val="50000"/>
                  </a:schemeClr>
                </a:solidFill>
              </a:rPr>
              <a:t>ς</a:t>
            </a:r>
          </a:p>
        </p:txBody>
      </p:sp>
      <p:sp>
        <p:nvSpPr>
          <p:cNvPr id="3" name="2 - Θέση περιεχομένου"/>
          <p:cNvSpPr>
            <a:spLocks noGrp="1"/>
          </p:cNvSpPr>
          <p:nvPr>
            <p:ph idx="1"/>
          </p:nvPr>
        </p:nvSpPr>
        <p:spPr>
          <a:xfrm>
            <a:off x="395536" y="1124744"/>
            <a:ext cx="7704856" cy="5544616"/>
          </a:xfrm>
        </p:spPr>
        <p:txBody>
          <a:bodyPr>
            <a:normAutofit fontScale="85000" lnSpcReduction="20000"/>
          </a:bodyPr>
          <a:lstStyle/>
          <a:p>
            <a:pPr>
              <a:buFont typeface="Wingdings" pitchFamily="2" charset="2"/>
              <a:buChar char="q"/>
            </a:pPr>
            <a:r>
              <a:rPr lang="el-GR" dirty="0" smtClean="0"/>
              <a:t> </a:t>
            </a:r>
            <a:r>
              <a:rPr lang="el-GR" b="1" dirty="0" smtClean="0"/>
              <a:t>Αναπτύσσει ευρύτατο ποιμαντικό, κοινωνικό και φιλανθρωπικό έργο.</a:t>
            </a:r>
          </a:p>
          <a:p>
            <a:pPr>
              <a:buFont typeface="Wingdings" pitchFamily="2" charset="2"/>
              <a:buChar char="q"/>
            </a:pPr>
            <a:r>
              <a:rPr lang="el-GR" b="1" dirty="0" smtClean="0"/>
              <a:t>Κύριο μέλημα του είναι η ηθική καλλιέργεια του ποιμνίου</a:t>
            </a:r>
          </a:p>
          <a:p>
            <a:pPr>
              <a:buFont typeface="Wingdings" pitchFamily="2" charset="2"/>
              <a:buChar char="q"/>
            </a:pPr>
            <a:r>
              <a:rPr lang="el-GR" b="1" dirty="0" smtClean="0"/>
              <a:t>Ιδρύει σειρά ευαγών ιδρυμάτων με σκοπό την ανακούφιση των φτωχών, ορφανών, ξένων και αρρώστων </a:t>
            </a:r>
          </a:p>
          <a:p>
            <a:pPr>
              <a:buFont typeface="Wingdings" pitchFamily="2" charset="2"/>
              <a:buChar char="q"/>
            </a:pPr>
            <a:r>
              <a:rPr lang="el-GR" b="1" dirty="0" smtClean="0"/>
              <a:t> Οργανώνει ημερήσιο συσσίτιο για  7000 απόρους της Πόλης. </a:t>
            </a:r>
          </a:p>
          <a:p>
            <a:pPr>
              <a:buFont typeface="Wingdings" pitchFamily="2" charset="2"/>
              <a:buChar char="q"/>
            </a:pPr>
            <a:r>
              <a:rPr lang="el-GR" b="1" dirty="0" smtClean="0"/>
              <a:t>Καταργεί κάθε πολυτέλεια στην εκκλησία, περιορίζει στο ελάχιστο τα έξοδα διατροφής του κλήρου, εκποιεί διάφορα πολύτιμα σκεύη και τιμαλφή που δεν ήταν απαραίτητα και δίνει τα χρήματα σε έργα αγάπης</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el/thumb/f/fd/Chrysostom37.jpg/150px-Chrysostom37.jpg"/>
          <p:cNvPicPr>
            <a:picLocks noChangeAspect="1" noChangeArrowheads="1"/>
          </p:cNvPicPr>
          <p:nvPr/>
        </p:nvPicPr>
        <p:blipFill>
          <a:blip r:embed="rId2" cstate="print"/>
          <a:srcRect/>
          <a:stretch>
            <a:fillRect/>
          </a:stretch>
        </p:blipFill>
        <p:spPr bwMode="auto">
          <a:xfrm>
            <a:off x="6228184" y="1412776"/>
            <a:ext cx="2699792" cy="3383741"/>
          </a:xfrm>
          <a:prstGeom prst="rect">
            <a:avLst/>
          </a:prstGeom>
          <a:noFill/>
        </p:spPr>
      </p:pic>
      <p:sp>
        <p:nvSpPr>
          <p:cNvPr id="9" name="8 - TextBox"/>
          <p:cNvSpPr txBox="1"/>
          <p:nvPr/>
        </p:nvSpPr>
        <p:spPr>
          <a:xfrm>
            <a:off x="6156176" y="5085184"/>
            <a:ext cx="2714782" cy="369332"/>
          </a:xfrm>
          <a:prstGeom prst="rect">
            <a:avLst/>
          </a:prstGeom>
          <a:noFill/>
        </p:spPr>
        <p:txBody>
          <a:bodyPr wrap="none" rtlCol="0">
            <a:spAutoFit/>
          </a:bodyPr>
          <a:lstStyle/>
          <a:p>
            <a:r>
              <a:rPr lang="el-GR" dirty="0" smtClean="0"/>
              <a:t>Κώδικας 8, Λόγοι, 10ος αι.</a:t>
            </a:r>
            <a:endParaRPr lang="el-GR" dirty="0"/>
          </a:p>
        </p:txBody>
      </p:sp>
      <p:sp>
        <p:nvSpPr>
          <p:cNvPr id="11" name="10 - Ορθογώνιο"/>
          <p:cNvSpPr/>
          <p:nvPr/>
        </p:nvSpPr>
        <p:spPr>
          <a:xfrm>
            <a:off x="179512" y="1196752"/>
            <a:ext cx="6480720" cy="5262979"/>
          </a:xfrm>
          <a:prstGeom prst="rect">
            <a:avLst/>
          </a:prstGeom>
        </p:spPr>
        <p:txBody>
          <a:bodyPr wrap="square">
            <a:spAutoFit/>
          </a:bodyPr>
          <a:lstStyle/>
          <a:p>
            <a:pPr>
              <a:buFont typeface="Wingdings" pitchFamily="2" charset="2"/>
              <a:buChar char="Ø"/>
            </a:pPr>
            <a:r>
              <a:rPr lang="el-GR" sz="2400" b="1" dirty="0" smtClean="0">
                <a:solidFill>
                  <a:schemeClr val="bg2">
                    <a:lumMod val="25000"/>
                  </a:schemeClr>
                </a:solidFill>
              </a:rPr>
              <a:t>Διαθέτει άφθαστο χάρισμα του λόγου με παρρησία </a:t>
            </a:r>
          </a:p>
          <a:p>
            <a:pPr>
              <a:buFont typeface="Wingdings" pitchFamily="2" charset="2"/>
              <a:buChar char="Ø"/>
            </a:pPr>
            <a:r>
              <a:rPr lang="el-GR" sz="2400" b="1" dirty="0" smtClean="0">
                <a:solidFill>
                  <a:schemeClr val="bg2">
                    <a:lumMod val="25000"/>
                  </a:schemeClr>
                </a:solidFill>
              </a:rPr>
              <a:t>Εμβαθύνει στα μεγάλα ερωτήματα της ανθρώπινης ύπαρξης και στα καθημερινά προβλήματα της κοινωνίας. </a:t>
            </a:r>
          </a:p>
          <a:p>
            <a:pPr>
              <a:buFont typeface="Wingdings" pitchFamily="2" charset="2"/>
              <a:buChar char="Ø"/>
            </a:pPr>
            <a:r>
              <a:rPr lang="el-GR" sz="2400" b="1" dirty="0" smtClean="0">
                <a:solidFill>
                  <a:schemeClr val="bg2">
                    <a:lumMod val="25000"/>
                  </a:schemeClr>
                </a:solidFill>
              </a:rPr>
              <a:t>Στηλιτεύει την ανηθικότητα και τη διαφθορά, καταγγέλλει την κοινωνική αδικία</a:t>
            </a:r>
          </a:p>
          <a:p>
            <a:pPr>
              <a:buFont typeface="Wingdings" pitchFamily="2" charset="2"/>
              <a:buChar char="Ø"/>
            </a:pPr>
            <a:r>
              <a:rPr lang="el-GR" sz="2400" b="1" dirty="0" smtClean="0">
                <a:solidFill>
                  <a:schemeClr val="bg2">
                    <a:lumMod val="25000"/>
                  </a:schemeClr>
                </a:solidFill>
              </a:rPr>
              <a:t>Στιγματίζει τη σπατάλη, την επίδειξη των πλουσίων και των αρχόντων </a:t>
            </a:r>
          </a:p>
          <a:p>
            <a:pPr>
              <a:buFont typeface="Wingdings" pitchFamily="2" charset="2"/>
              <a:buChar char="Ø"/>
            </a:pPr>
            <a:r>
              <a:rPr lang="el-GR" sz="2400" b="1" dirty="0" smtClean="0">
                <a:solidFill>
                  <a:schemeClr val="bg2">
                    <a:lumMod val="25000"/>
                  </a:schemeClr>
                </a:solidFill>
              </a:rPr>
              <a:t>Καταδικάζει τις αυθαιρεσίες του πολιτικού συστήματος και του διεφθαρμένου κλήρου</a:t>
            </a:r>
          </a:p>
          <a:p>
            <a:pPr>
              <a:buFont typeface="Wingdings" pitchFamily="2" charset="2"/>
              <a:buChar char="Ø"/>
            </a:pPr>
            <a:r>
              <a:rPr lang="el-GR" sz="2400" b="1" dirty="0" smtClean="0">
                <a:solidFill>
                  <a:schemeClr val="bg2">
                    <a:lumMod val="25000"/>
                  </a:schemeClr>
                </a:solidFill>
              </a:rPr>
              <a:t>Στέκεται δίπλα στους αδυνάτους, τους ταπεινούς, τους αδικημένους, τους απλούς καθημερινούς ανώνυμους συνανθρώπους του</a:t>
            </a:r>
            <a:endParaRPr lang="el-GR" sz="2400" b="1"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1000" fill="hold"/>
                                        <p:tgtEl>
                                          <p:spTgt spid="11">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1000" fill="hold"/>
                                        <p:tgtEl>
                                          <p:spTgt spid="11">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 calcmode="lin" valueType="num">
                                      <p:cBhvr>
                                        <p:cTn id="42" dur="1000" fill="hold"/>
                                        <p:tgtEl>
                                          <p:spTgt spid="11">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1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332656"/>
            <a:ext cx="7498080" cy="850424"/>
          </a:xfrm>
        </p:spPr>
        <p:txBody>
          <a:bodyPr>
            <a:normAutofit/>
          </a:bodyPr>
          <a:lstStyle/>
          <a:p>
            <a:pPr algn="ctr"/>
            <a:r>
              <a:rPr lang="el-GR" b="1" cap="none" dirty="0" smtClean="0">
                <a:solidFill>
                  <a:schemeClr val="accent2">
                    <a:lumMod val="50000"/>
                  </a:schemeClr>
                </a:solidFill>
              </a:rPr>
              <a:t>Άνθρωπος και άλογα θηρία</a:t>
            </a:r>
            <a:endParaRPr lang="el-GR" b="1" cap="none" dirty="0">
              <a:solidFill>
                <a:schemeClr val="accent2">
                  <a:lumMod val="50000"/>
                </a:schemeClr>
              </a:solidFill>
            </a:endParaRPr>
          </a:p>
        </p:txBody>
      </p:sp>
      <p:sp>
        <p:nvSpPr>
          <p:cNvPr id="3" name="2 - Ορθογώνιο"/>
          <p:cNvSpPr/>
          <p:nvPr/>
        </p:nvSpPr>
        <p:spPr>
          <a:xfrm>
            <a:off x="395536" y="1052736"/>
            <a:ext cx="8496944" cy="4801314"/>
          </a:xfrm>
          <a:prstGeom prst="rect">
            <a:avLst/>
          </a:prstGeom>
        </p:spPr>
        <p:txBody>
          <a:bodyPr wrap="square">
            <a:spAutoFit/>
          </a:bodyPr>
          <a:lstStyle/>
          <a:p>
            <a:pPr algn="ctr">
              <a:lnSpc>
                <a:spcPct val="150000"/>
              </a:lnSpc>
            </a:pPr>
            <a:r>
              <a:rPr lang="el-GR" sz="3600" dirty="0" smtClean="0"/>
              <a:t>Ἀγαπητοί</a:t>
            </a:r>
            <a:r>
              <a:rPr lang="el-GR" sz="3600" dirty="0" smtClean="0"/>
              <a:t>, </a:t>
            </a:r>
            <a:r>
              <a:rPr lang="el-GR" sz="3600" dirty="0" err="1" smtClean="0"/>
              <a:t>μὴ</a:t>
            </a:r>
            <a:r>
              <a:rPr lang="el-GR" sz="3600" dirty="0" smtClean="0"/>
              <a:t>   </a:t>
            </a:r>
            <a:r>
              <a:rPr lang="el-GR" sz="3600" dirty="0" err="1" smtClean="0"/>
              <a:t>γινώμεθα</a:t>
            </a:r>
            <a:r>
              <a:rPr lang="el-GR" sz="3600" dirty="0" smtClean="0"/>
              <a:t>     θηριωδέστεροι                                                             </a:t>
            </a:r>
            <a:r>
              <a:rPr lang="el-GR" sz="3600" dirty="0" err="1" smtClean="0"/>
              <a:t>τῶν</a:t>
            </a:r>
            <a:r>
              <a:rPr lang="el-GR" sz="3600" dirty="0" smtClean="0"/>
              <a:t> </a:t>
            </a:r>
            <a:r>
              <a:rPr lang="el-GR" sz="3600" dirty="0" err="1" smtClean="0"/>
              <a:t>ἀλόγων</a:t>
            </a:r>
            <a:r>
              <a:rPr lang="el-GR" sz="3600" dirty="0" smtClean="0"/>
              <a:t>. </a:t>
            </a:r>
          </a:p>
          <a:p>
            <a:pPr algn="ctr">
              <a:lnSpc>
                <a:spcPct val="150000"/>
              </a:lnSpc>
            </a:pPr>
            <a:endParaRPr lang="el-GR" sz="3600" dirty="0" smtClean="0"/>
          </a:p>
          <a:p>
            <a:pPr>
              <a:lnSpc>
                <a:spcPct val="150000"/>
              </a:lnSpc>
            </a:pPr>
            <a:r>
              <a:rPr lang="el-GR" sz="3600" dirty="0" err="1" smtClean="0"/>
              <a:t>Ἐκείνοις</a:t>
            </a:r>
            <a:r>
              <a:rPr lang="el-GR" sz="3600" dirty="0" smtClean="0"/>
              <a:t>  </a:t>
            </a:r>
            <a:r>
              <a:rPr lang="el-GR" sz="3600" dirty="0" smtClean="0"/>
              <a:t>πάντα (</a:t>
            </a:r>
            <a:r>
              <a:rPr lang="el-GR" sz="3600" dirty="0" smtClean="0"/>
              <a:t>εἰσί</a:t>
            </a:r>
            <a:r>
              <a:rPr lang="en-US" sz="3600" dirty="0" smtClean="0"/>
              <a:t>/</a:t>
            </a:r>
            <a:r>
              <a:rPr lang="el-GR" sz="3600" dirty="0" smtClean="0"/>
              <a:t>ἐστί</a:t>
            </a:r>
            <a:r>
              <a:rPr lang="el-GR" sz="3600" dirty="0" smtClean="0"/>
              <a:t>) </a:t>
            </a:r>
            <a:r>
              <a:rPr lang="el-GR" sz="3600" dirty="0" smtClean="0"/>
              <a:t>κοινὰ</a:t>
            </a:r>
            <a:endParaRPr lang="el-GR" sz="3600" dirty="0" smtClean="0"/>
          </a:p>
          <a:p>
            <a:pPr>
              <a:lnSpc>
                <a:spcPct val="150000"/>
              </a:lnSpc>
            </a:pPr>
            <a:r>
              <a:rPr lang="el-GR" sz="3600" dirty="0" smtClean="0">
                <a:solidFill>
                  <a:srgbClr val="92D050"/>
                </a:solidFill>
              </a:rPr>
              <a:t> </a:t>
            </a:r>
            <a:r>
              <a:rPr lang="el-GR" sz="3600" dirty="0" smtClean="0">
                <a:solidFill>
                  <a:srgbClr val="92D050"/>
                </a:solidFill>
              </a:rPr>
              <a:t>καὶ</a:t>
            </a:r>
            <a:r>
              <a:rPr lang="el-GR" sz="3600" dirty="0" smtClean="0">
                <a:solidFill>
                  <a:srgbClr val="92D050"/>
                </a:solidFill>
              </a:rPr>
              <a:t>   </a:t>
            </a:r>
            <a:r>
              <a:rPr lang="el-GR" sz="3600" dirty="0" smtClean="0"/>
              <a:t>οὐδὲν</a:t>
            </a:r>
            <a:r>
              <a:rPr lang="el-GR" sz="3600" dirty="0" smtClean="0"/>
              <a:t>   </a:t>
            </a:r>
            <a:r>
              <a:rPr lang="el-GR" sz="3600" dirty="0" smtClean="0"/>
              <a:t>ἔχει</a:t>
            </a:r>
            <a:r>
              <a:rPr lang="el-GR" sz="3600" dirty="0" smtClean="0"/>
              <a:t>    πλέον   </a:t>
            </a:r>
            <a:r>
              <a:rPr lang="el-GR" sz="3600" dirty="0" smtClean="0"/>
              <a:t>τοῦ</a:t>
            </a:r>
            <a:r>
              <a:rPr lang="el-GR" sz="3600" dirty="0" smtClean="0"/>
              <a:t> </a:t>
            </a:r>
            <a:r>
              <a:rPr lang="el-GR" sz="3600" dirty="0" smtClean="0"/>
              <a:t>ἄλλου</a:t>
            </a:r>
            <a:r>
              <a:rPr lang="el-GR" sz="3600" dirty="0" smtClean="0"/>
              <a:t> · </a:t>
            </a:r>
          </a:p>
          <a:p>
            <a:endParaRPr lang="el-GR" sz="3600" dirty="0" smtClean="0"/>
          </a:p>
        </p:txBody>
      </p:sp>
      <p:cxnSp>
        <p:nvCxnSpPr>
          <p:cNvPr id="6" name="5 - Ευθύγραμμο βέλος σύνδεσης"/>
          <p:cNvCxnSpPr/>
          <p:nvPr/>
        </p:nvCxnSpPr>
        <p:spPr>
          <a:xfrm flipV="1">
            <a:off x="1259632" y="2389823"/>
            <a:ext cx="21602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rotWithShape="1">
          <a:blip r:embed="rId2"/>
          <a:srcRect l="16434" t="12393" r="17828"/>
          <a:stretch/>
        </p:blipFill>
        <p:spPr>
          <a:xfrm>
            <a:off x="6767736" y="1796253"/>
            <a:ext cx="2092290" cy="1848772"/>
          </a:xfrm>
          <a:prstGeom prst="rect">
            <a:avLst/>
          </a:prstGeom>
        </p:spPr>
      </p:pic>
      <p:pic>
        <p:nvPicPr>
          <p:cNvPr id="9" name="Εικόνα 8"/>
          <p:cNvPicPr>
            <a:picLocks noChangeAspect="1"/>
          </p:cNvPicPr>
          <p:nvPr/>
        </p:nvPicPr>
        <p:blipFill rotWithShape="1">
          <a:blip r:embed="rId3"/>
          <a:srcRect l="6720" t="5227" r="12641" b="7414"/>
          <a:stretch/>
        </p:blipFill>
        <p:spPr>
          <a:xfrm>
            <a:off x="3779912" y="5237750"/>
            <a:ext cx="1440160" cy="1560173"/>
          </a:xfrm>
          <a:prstGeom prst="rect">
            <a:avLst/>
          </a:prstGeom>
        </p:spPr>
      </p:pic>
      <p:pic>
        <p:nvPicPr>
          <p:cNvPr id="10" name="Εικόνα 9"/>
          <p:cNvPicPr>
            <a:picLocks noChangeAspect="1"/>
          </p:cNvPicPr>
          <p:nvPr/>
        </p:nvPicPr>
        <p:blipFill rotWithShape="1">
          <a:blip r:embed="rId4"/>
          <a:srcRect l="16491" t="8006" r="14783" b="9371"/>
          <a:stretch/>
        </p:blipFill>
        <p:spPr>
          <a:xfrm>
            <a:off x="683568" y="1912739"/>
            <a:ext cx="1993481" cy="1594786"/>
          </a:xfrm>
          <a:prstGeom prst="rect">
            <a:avLst/>
          </a:prstGeom>
        </p:spPr>
      </p:pic>
      <p:pic>
        <p:nvPicPr>
          <p:cNvPr id="11" name="Εικόνα 10"/>
          <p:cNvPicPr>
            <a:picLocks noChangeAspect="1"/>
          </p:cNvPicPr>
          <p:nvPr/>
        </p:nvPicPr>
        <p:blipFill rotWithShape="1">
          <a:blip r:embed="rId5"/>
          <a:srcRect l="5244" r="14001"/>
          <a:stretch/>
        </p:blipFill>
        <p:spPr>
          <a:xfrm>
            <a:off x="971600" y="5237750"/>
            <a:ext cx="1957060" cy="1362987"/>
          </a:xfrm>
          <a:prstGeom prst="rect">
            <a:avLst/>
          </a:prstGeom>
        </p:spPr>
      </p:pic>
      <p:pic>
        <p:nvPicPr>
          <p:cNvPr id="12" name="Εικόνα 11"/>
          <p:cNvPicPr>
            <a:picLocks noChangeAspect="1"/>
          </p:cNvPicPr>
          <p:nvPr/>
        </p:nvPicPr>
        <p:blipFill rotWithShape="1">
          <a:blip r:embed="rId6"/>
          <a:srcRect l="-2399" r="20480"/>
          <a:stretch/>
        </p:blipFill>
        <p:spPr>
          <a:xfrm>
            <a:off x="6418642" y="5180869"/>
            <a:ext cx="2016224" cy="1476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rotWithShape="1">
          <a:blip r:embed="rId2"/>
          <a:srcRect l="13782" t="3807" r="62597" b="73096"/>
          <a:stretch/>
        </p:blipFill>
        <p:spPr>
          <a:xfrm>
            <a:off x="227895" y="4609642"/>
            <a:ext cx="2736304" cy="2006622"/>
          </a:xfrm>
          <a:prstGeom prst="rect">
            <a:avLst/>
          </a:prstGeom>
        </p:spPr>
      </p:pic>
      <p:sp>
        <p:nvSpPr>
          <p:cNvPr id="4" name="Ορθογώνιο 3"/>
          <p:cNvSpPr/>
          <p:nvPr/>
        </p:nvSpPr>
        <p:spPr>
          <a:xfrm>
            <a:off x="1043608" y="583454"/>
            <a:ext cx="8280920" cy="3970318"/>
          </a:xfrm>
          <a:prstGeom prst="rect">
            <a:avLst/>
          </a:prstGeom>
        </p:spPr>
        <p:txBody>
          <a:bodyPr wrap="square">
            <a:spAutoFit/>
          </a:bodyPr>
          <a:lstStyle/>
          <a:p>
            <a:r>
              <a:rPr lang="el-GR" sz="3600" dirty="0" err="1"/>
              <a:t>σὺ</a:t>
            </a:r>
            <a:r>
              <a:rPr lang="el-GR" sz="3600" dirty="0"/>
              <a:t>    </a:t>
            </a:r>
            <a:r>
              <a:rPr lang="el-GR" sz="3600" dirty="0" err="1">
                <a:solidFill>
                  <a:srgbClr val="92D050"/>
                </a:solidFill>
              </a:rPr>
              <a:t>δὲ</a:t>
            </a:r>
            <a:r>
              <a:rPr lang="el-GR" sz="3600" dirty="0"/>
              <a:t> </a:t>
            </a:r>
            <a:r>
              <a:rPr lang="el-GR" sz="3600" dirty="0" err="1"/>
              <a:t>γίνῃ</a:t>
            </a:r>
            <a:r>
              <a:rPr lang="el-GR" sz="3600" dirty="0"/>
              <a:t>   </a:t>
            </a:r>
            <a:r>
              <a:rPr lang="el-GR" sz="3600" dirty="0" err="1"/>
              <a:t>χαλεπώτερος</a:t>
            </a:r>
            <a:r>
              <a:rPr lang="el-GR" sz="3600" dirty="0"/>
              <a:t>  θηρίου, </a:t>
            </a:r>
            <a:endParaRPr lang="el-GR" sz="3600" dirty="0" smtClean="0"/>
          </a:p>
          <a:p>
            <a:endParaRPr lang="el-GR" sz="3600" dirty="0"/>
          </a:p>
          <a:p>
            <a:r>
              <a:rPr lang="el-GR" sz="3600" b="1" dirty="0">
                <a:solidFill>
                  <a:srgbClr val="7030A0"/>
                </a:solidFill>
              </a:rPr>
              <a:t>                                     </a:t>
            </a:r>
            <a:r>
              <a:rPr lang="el-GR" sz="3600" b="1" dirty="0" err="1">
                <a:solidFill>
                  <a:srgbClr val="7030A0"/>
                </a:solidFill>
              </a:rPr>
              <a:t>ὤν</a:t>
            </a:r>
            <a:r>
              <a:rPr lang="el-GR" sz="3600" b="1" dirty="0">
                <a:solidFill>
                  <a:srgbClr val="7030A0"/>
                </a:solidFill>
              </a:rPr>
              <a:t> </a:t>
            </a:r>
            <a:r>
              <a:rPr lang="el-GR" sz="3600" dirty="0" err="1"/>
              <a:t>ἄνθρωπος</a:t>
            </a:r>
            <a:r>
              <a:rPr lang="el-GR" sz="3600" dirty="0" smtClean="0"/>
              <a:t>,</a:t>
            </a:r>
          </a:p>
          <a:p>
            <a:endParaRPr lang="el-GR" sz="3600" dirty="0"/>
          </a:p>
          <a:p>
            <a:r>
              <a:rPr lang="el-GR" sz="3600" b="1" dirty="0"/>
              <a:t>     </a:t>
            </a:r>
            <a:r>
              <a:rPr lang="el-GR" sz="3600" b="1" dirty="0" err="1">
                <a:solidFill>
                  <a:srgbClr val="7030A0"/>
                </a:solidFill>
              </a:rPr>
              <a:t>κατακλείων</a:t>
            </a:r>
            <a:r>
              <a:rPr lang="el-GR" sz="3600" b="1" dirty="0">
                <a:solidFill>
                  <a:srgbClr val="7030A0"/>
                </a:solidFill>
              </a:rPr>
              <a:t> </a:t>
            </a:r>
            <a:r>
              <a:rPr lang="el-GR" sz="3600" dirty="0" err="1"/>
              <a:t>τροφὰς</a:t>
            </a:r>
            <a:r>
              <a:rPr lang="el-GR" sz="3600" dirty="0"/>
              <a:t> </a:t>
            </a:r>
            <a:endParaRPr lang="el-GR" sz="3600" dirty="0" smtClean="0"/>
          </a:p>
          <a:p>
            <a:r>
              <a:rPr lang="el-GR" sz="3600" dirty="0" smtClean="0"/>
              <a:t>μυρίων </a:t>
            </a:r>
            <a:r>
              <a:rPr lang="el-GR" sz="3600" dirty="0" err="1"/>
              <a:t>πενήτων</a:t>
            </a:r>
            <a:r>
              <a:rPr lang="el-GR" sz="3600" dirty="0"/>
              <a:t> </a:t>
            </a:r>
            <a:r>
              <a:rPr lang="el-GR" sz="3600" dirty="0" smtClean="0"/>
              <a:t>   </a:t>
            </a:r>
            <a:r>
              <a:rPr lang="el-GR" sz="3600" dirty="0" err="1" smtClean="0">
                <a:solidFill>
                  <a:prstClr val="black"/>
                </a:solidFill>
              </a:rPr>
              <a:t>μιᾷ</a:t>
            </a:r>
            <a:r>
              <a:rPr lang="el-GR" sz="3600" dirty="0" smtClean="0">
                <a:solidFill>
                  <a:prstClr val="black"/>
                </a:solidFill>
              </a:rPr>
              <a:t> </a:t>
            </a:r>
            <a:r>
              <a:rPr lang="el-GR" sz="3600" dirty="0" err="1">
                <a:solidFill>
                  <a:prstClr val="black"/>
                </a:solidFill>
              </a:rPr>
              <a:t>οἰκίᾳ</a:t>
            </a:r>
            <a:r>
              <a:rPr lang="el-GR" sz="3600" dirty="0">
                <a:solidFill>
                  <a:prstClr val="black"/>
                </a:solidFill>
              </a:rPr>
              <a:t>. </a:t>
            </a:r>
            <a:endParaRPr lang="el-GR" sz="3600" dirty="0" smtClean="0"/>
          </a:p>
          <a:p>
            <a:r>
              <a:rPr lang="el-GR" sz="3600" dirty="0" smtClean="0"/>
              <a:t>                                     </a:t>
            </a:r>
            <a:endParaRPr lang="el-GR" sz="3600" dirty="0"/>
          </a:p>
        </p:txBody>
      </p:sp>
      <p:pic>
        <p:nvPicPr>
          <p:cNvPr id="5" name="Εικόνα 4"/>
          <p:cNvPicPr>
            <a:picLocks noChangeAspect="1"/>
          </p:cNvPicPr>
          <p:nvPr/>
        </p:nvPicPr>
        <p:blipFill rotWithShape="1">
          <a:blip r:embed="rId2"/>
          <a:srcRect l="7482" t="33203" r="43701" b="5906"/>
          <a:stretch/>
        </p:blipFill>
        <p:spPr>
          <a:xfrm rot="21014042">
            <a:off x="3545795" y="4185850"/>
            <a:ext cx="2405676" cy="2250471"/>
          </a:xfrm>
          <a:prstGeom prst="rect">
            <a:avLst/>
          </a:prstGeom>
        </p:spPr>
      </p:pic>
      <p:pic>
        <p:nvPicPr>
          <p:cNvPr id="6" name="Εικόνα 5"/>
          <p:cNvPicPr>
            <a:picLocks noChangeAspect="1"/>
          </p:cNvPicPr>
          <p:nvPr/>
        </p:nvPicPr>
        <p:blipFill rotWithShape="1">
          <a:blip r:embed="rId2"/>
          <a:srcRect l="67322" r="4332" b="47900"/>
          <a:stretch/>
        </p:blipFill>
        <p:spPr>
          <a:xfrm rot="386770">
            <a:off x="6592302" y="2795410"/>
            <a:ext cx="2413540" cy="3327087"/>
          </a:xfrm>
          <a:prstGeom prst="rect">
            <a:avLst/>
          </a:prstGeom>
        </p:spPr>
      </p:pic>
      <p:pic>
        <p:nvPicPr>
          <p:cNvPr id="10" name="Εικόνα 9"/>
          <p:cNvPicPr>
            <a:picLocks noChangeAspect="1"/>
          </p:cNvPicPr>
          <p:nvPr/>
        </p:nvPicPr>
        <p:blipFill rotWithShape="1">
          <a:blip r:embed="rId2"/>
          <a:srcRect l="70472" t="76285" r="5907" b="7655"/>
          <a:stretch/>
        </p:blipFill>
        <p:spPr>
          <a:xfrm>
            <a:off x="1842026" y="1369068"/>
            <a:ext cx="3060664" cy="1341574"/>
          </a:xfrm>
          <a:prstGeom prst="rect">
            <a:avLst/>
          </a:prstGeom>
        </p:spPr>
      </p:pic>
    </p:spTree>
    <p:extLst>
      <p:ext uri="{BB962C8B-B14F-4D97-AF65-F5344CB8AC3E}">
        <p14:creationId xmlns:p14="http://schemas.microsoft.com/office/powerpoint/2010/main" val="122794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168840" cy="562074"/>
          </a:xfrm>
        </p:spPr>
        <p:txBody>
          <a:bodyPr>
            <a:noAutofit/>
          </a:bodyPr>
          <a:lstStyle/>
          <a:p>
            <a:pPr algn="ctr"/>
            <a:r>
              <a:rPr lang="el-GR" b="1" cap="none" dirty="0" smtClean="0">
                <a:solidFill>
                  <a:schemeClr val="accent2">
                    <a:lumMod val="50000"/>
                  </a:schemeClr>
                </a:solidFill>
              </a:rPr>
              <a:t>Από κοινού…</a:t>
            </a:r>
            <a:endParaRPr lang="el-GR" b="1" cap="none" dirty="0">
              <a:solidFill>
                <a:schemeClr val="accent2">
                  <a:lumMod val="50000"/>
                </a:schemeClr>
              </a:solidFill>
            </a:endParaRPr>
          </a:p>
        </p:txBody>
      </p:sp>
      <p:sp>
        <p:nvSpPr>
          <p:cNvPr id="3" name="2 - Θέση περιεχομένου"/>
          <p:cNvSpPr>
            <a:spLocks noGrp="1"/>
          </p:cNvSpPr>
          <p:nvPr>
            <p:ph idx="1"/>
          </p:nvPr>
        </p:nvSpPr>
        <p:spPr>
          <a:xfrm>
            <a:off x="611560" y="1124744"/>
            <a:ext cx="8280920" cy="2376264"/>
          </a:xfrm>
        </p:spPr>
        <p:txBody>
          <a:bodyPr>
            <a:normAutofit fontScale="92500" lnSpcReduction="20000"/>
          </a:bodyPr>
          <a:lstStyle/>
          <a:p>
            <a:pPr>
              <a:buNone/>
            </a:pPr>
            <a:r>
              <a:rPr lang="el-GR" dirty="0" smtClean="0"/>
              <a:t>   </a:t>
            </a:r>
            <a:r>
              <a:rPr lang="el-GR" b="1" dirty="0" smtClean="0"/>
              <a:t>Καίτοι </a:t>
            </a:r>
            <a:r>
              <a:rPr lang="el-GR" b="1" dirty="0" smtClean="0">
                <a:solidFill>
                  <a:srgbClr val="92D050"/>
                </a:solidFill>
              </a:rPr>
              <a:t>γε</a:t>
            </a:r>
            <a:r>
              <a:rPr lang="el-GR" b="1" dirty="0" smtClean="0"/>
              <a:t> </a:t>
            </a:r>
            <a:r>
              <a:rPr lang="el-GR" b="1" dirty="0" smtClean="0"/>
              <a:t> </a:t>
            </a:r>
            <a:r>
              <a:rPr lang="el-GR" b="1" dirty="0" smtClean="0"/>
              <a:t>οὐχ</a:t>
            </a:r>
            <a:r>
              <a:rPr lang="el-GR" b="1" dirty="0" smtClean="0"/>
              <a:t>  </a:t>
            </a:r>
            <a:r>
              <a:rPr lang="el-GR" b="1" dirty="0" smtClean="0"/>
              <a:t>ἡ φύσις </a:t>
            </a:r>
            <a:r>
              <a:rPr lang="el-GR" b="1" dirty="0" smtClean="0"/>
              <a:t> μόνη  κοινή  </a:t>
            </a:r>
            <a:r>
              <a:rPr lang="el-GR" b="1" dirty="0" smtClean="0"/>
              <a:t>ἡμῖν</a:t>
            </a:r>
            <a:r>
              <a:rPr lang="el-GR" b="1" dirty="0" smtClean="0"/>
              <a:t>,</a:t>
            </a:r>
          </a:p>
          <a:p>
            <a:pPr>
              <a:buNone/>
            </a:pPr>
            <a:r>
              <a:rPr lang="el-GR" b="1" dirty="0" smtClean="0"/>
              <a:t> </a:t>
            </a:r>
            <a:r>
              <a:rPr lang="el-GR" b="1" dirty="0" smtClean="0">
                <a:solidFill>
                  <a:srgbClr val="92D050"/>
                </a:solidFill>
              </a:rPr>
              <a:t>ἀλλὰ</a:t>
            </a:r>
            <a:r>
              <a:rPr lang="el-GR" b="1" dirty="0" smtClean="0"/>
              <a:t>  </a:t>
            </a:r>
            <a:r>
              <a:rPr lang="el-GR" b="1" dirty="0" smtClean="0"/>
              <a:t>καὶ</a:t>
            </a:r>
            <a:r>
              <a:rPr lang="el-GR" b="1" dirty="0" smtClean="0"/>
              <a:t>  </a:t>
            </a:r>
            <a:r>
              <a:rPr lang="el-GR" b="1" dirty="0" smtClean="0"/>
              <a:t>ἕτερα</a:t>
            </a:r>
            <a:r>
              <a:rPr lang="el-GR" b="1" dirty="0" smtClean="0"/>
              <a:t>  πλείονα (</a:t>
            </a:r>
            <a:r>
              <a:rPr lang="el-GR" b="1" dirty="0" smtClean="0"/>
              <a:t>ἐστί</a:t>
            </a:r>
            <a:r>
              <a:rPr lang="el-GR" b="1" dirty="0" smtClean="0"/>
              <a:t> /</a:t>
            </a:r>
            <a:r>
              <a:rPr lang="el-GR" b="1" dirty="0" smtClean="0"/>
              <a:t>εἰσί</a:t>
            </a:r>
            <a:r>
              <a:rPr lang="el-GR" b="1" dirty="0" smtClean="0"/>
              <a:t> κοινά)·</a:t>
            </a:r>
          </a:p>
          <a:p>
            <a:pPr>
              <a:buNone/>
            </a:pPr>
            <a:r>
              <a:rPr lang="el-GR" b="1" dirty="0" smtClean="0"/>
              <a:t>    </a:t>
            </a:r>
            <a:r>
              <a:rPr lang="el-GR" b="1" dirty="0" smtClean="0"/>
              <a:t>οὐρανὸς</a:t>
            </a:r>
            <a:r>
              <a:rPr lang="el-GR" b="1" dirty="0" smtClean="0"/>
              <a:t>  </a:t>
            </a:r>
            <a:r>
              <a:rPr lang="el-GR" b="1" dirty="0" smtClean="0">
                <a:solidFill>
                  <a:srgbClr val="92D050"/>
                </a:solidFill>
              </a:rPr>
              <a:t>καὶ</a:t>
            </a:r>
            <a:r>
              <a:rPr lang="el-GR" b="1" dirty="0" smtClean="0"/>
              <a:t>  </a:t>
            </a:r>
            <a:r>
              <a:rPr lang="el-GR" b="1" dirty="0" smtClean="0"/>
              <a:t>ἥλιος</a:t>
            </a:r>
            <a:r>
              <a:rPr lang="el-GR" b="1" dirty="0" smtClean="0"/>
              <a:t>  </a:t>
            </a:r>
            <a:r>
              <a:rPr lang="el-GR" b="1" dirty="0" smtClean="0">
                <a:solidFill>
                  <a:srgbClr val="92D050"/>
                </a:solidFill>
              </a:rPr>
              <a:t>καὶ</a:t>
            </a:r>
            <a:r>
              <a:rPr lang="el-GR" b="1" dirty="0" smtClean="0"/>
              <a:t>  σελήνη  </a:t>
            </a:r>
            <a:r>
              <a:rPr lang="el-GR" b="1" dirty="0" smtClean="0">
                <a:solidFill>
                  <a:srgbClr val="92D050"/>
                </a:solidFill>
              </a:rPr>
              <a:t>καὶ</a:t>
            </a:r>
            <a:r>
              <a:rPr lang="el-GR" b="1" dirty="0" smtClean="0">
                <a:solidFill>
                  <a:srgbClr val="92D050"/>
                </a:solidFill>
              </a:rPr>
              <a:t> </a:t>
            </a:r>
            <a:r>
              <a:rPr lang="el-GR" b="1" dirty="0" smtClean="0"/>
              <a:t> </a:t>
            </a:r>
            <a:r>
              <a:rPr lang="el-GR" b="1" dirty="0" smtClean="0"/>
              <a:t>ἀστέρες</a:t>
            </a:r>
            <a:r>
              <a:rPr lang="el-GR" b="1" dirty="0" smtClean="0"/>
              <a:t> </a:t>
            </a:r>
          </a:p>
          <a:p>
            <a:pPr>
              <a:buNone/>
            </a:pPr>
            <a:r>
              <a:rPr lang="el-GR" b="1" dirty="0" smtClean="0"/>
              <a:t> </a:t>
            </a:r>
            <a:r>
              <a:rPr lang="el-GR" b="1" dirty="0" smtClean="0"/>
              <a:t>          </a:t>
            </a:r>
            <a:r>
              <a:rPr lang="el-GR" b="1" dirty="0" smtClean="0">
                <a:solidFill>
                  <a:srgbClr val="C00000"/>
                </a:solidFill>
              </a:rPr>
              <a:t>κοινὸς</a:t>
            </a:r>
            <a:r>
              <a:rPr lang="el-GR" b="1" dirty="0" smtClean="0">
                <a:solidFill>
                  <a:srgbClr val="C00000"/>
                </a:solidFill>
              </a:rPr>
              <a:t> </a:t>
            </a:r>
            <a:r>
              <a:rPr lang="el-GR" b="1" dirty="0" smtClean="0"/>
              <a:t>( </a:t>
            </a:r>
            <a:r>
              <a:rPr lang="el-GR" b="1" dirty="0" smtClean="0"/>
              <a:t>/κοινή/κοινοί )  (</a:t>
            </a:r>
            <a:r>
              <a:rPr lang="el-GR" b="1" dirty="0" smtClean="0"/>
              <a:t>ἐστί</a:t>
            </a:r>
            <a:r>
              <a:rPr lang="el-GR" b="1" dirty="0" smtClean="0"/>
              <a:t> /</a:t>
            </a:r>
            <a:r>
              <a:rPr lang="el-GR" b="1" dirty="0" smtClean="0"/>
              <a:t>εἰσί</a:t>
            </a:r>
            <a:r>
              <a:rPr lang="el-GR" b="1" dirty="0" smtClean="0"/>
              <a:t>)</a:t>
            </a:r>
          </a:p>
          <a:p>
            <a:pPr>
              <a:buNone/>
            </a:pPr>
            <a:r>
              <a:rPr lang="el-GR" b="1" dirty="0" smtClean="0">
                <a:solidFill>
                  <a:srgbClr val="92D050"/>
                </a:solidFill>
              </a:rPr>
              <a:t>                    </a:t>
            </a:r>
            <a:endParaRPr lang="el-GR" b="1" dirty="0"/>
          </a:p>
        </p:txBody>
      </p:sp>
      <p:pic>
        <p:nvPicPr>
          <p:cNvPr id="4" name="Εικόνα 3"/>
          <p:cNvPicPr>
            <a:picLocks noChangeAspect="1"/>
          </p:cNvPicPr>
          <p:nvPr/>
        </p:nvPicPr>
        <p:blipFill rotWithShape="1">
          <a:blip r:embed="rId2"/>
          <a:srcRect l="12206" t="13507" r="49211" b="45549"/>
          <a:stretch/>
        </p:blipFill>
        <p:spPr>
          <a:xfrm>
            <a:off x="2339752" y="3284984"/>
            <a:ext cx="4320480" cy="3438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40" presetClass="entr" presetSubtype="0" fill="hold" nodeType="withEffect">
                                  <p:stCondLst>
                                    <p:cond delay="0"/>
                                  </p:stCondLst>
                                  <p:iterate type="lt">
                                    <p:tmPct val="1000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40" presetClass="entr" presetSubtype="0" fill="hold" nodeType="with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lgn="ctr">
              <a:buNone/>
            </a:pPr>
            <a:r>
              <a:rPr lang="el-GR" sz="3000" b="1" dirty="0" err="1" smtClean="0">
                <a:solidFill>
                  <a:srgbClr val="92D050"/>
                </a:solidFill>
              </a:rPr>
              <a:t>καὶ</a:t>
            </a:r>
            <a:r>
              <a:rPr lang="el-GR" sz="3000" b="1" dirty="0" smtClean="0">
                <a:solidFill>
                  <a:srgbClr val="92D050"/>
                </a:solidFill>
              </a:rPr>
              <a:t> </a:t>
            </a:r>
            <a:r>
              <a:rPr lang="el-GR" dirty="0" smtClean="0"/>
              <a:t> </a:t>
            </a:r>
            <a:r>
              <a:rPr lang="el-GR" dirty="0"/>
              <a:t>ἀὴρ</a:t>
            </a:r>
            <a:r>
              <a:rPr lang="el-GR" dirty="0"/>
              <a:t>  </a:t>
            </a:r>
            <a:r>
              <a:rPr lang="el-GR" sz="3000" b="1" dirty="0">
                <a:solidFill>
                  <a:srgbClr val="92D050"/>
                </a:solidFill>
              </a:rPr>
              <a:t>καὶ</a:t>
            </a:r>
            <a:r>
              <a:rPr lang="el-GR" sz="3000" b="1" dirty="0">
                <a:solidFill>
                  <a:srgbClr val="92D050"/>
                </a:solidFill>
              </a:rPr>
              <a:t>  </a:t>
            </a:r>
            <a:r>
              <a:rPr lang="el-GR" dirty="0"/>
              <a:t>θάλασσα  </a:t>
            </a:r>
            <a:r>
              <a:rPr lang="el-GR" sz="3000" b="1" dirty="0">
                <a:solidFill>
                  <a:srgbClr val="92D050"/>
                </a:solidFill>
              </a:rPr>
              <a:t>καὶ</a:t>
            </a:r>
            <a:r>
              <a:rPr lang="el-GR" sz="3000" b="1" dirty="0">
                <a:solidFill>
                  <a:srgbClr val="92D050"/>
                </a:solidFill>
              </a:rPr>
              <a:t> </a:t>
            </a:r>
            <a:r>
              <a:rPr lang="el-GR" dirty="0"/>
              <a:t> </a:t>
            </a:r>
            <a:r>
              <a:rPr lang="el-GR" dirty="0"/>
              <a:t>γῆ</a:t>
            </a:r>
            <a:r>
              <a:rPr lang="el-GR" dirty="0"/>
              <a:t> </a:t>
            </a:r>
          </a:p>
          <a:p>
            <a:pPr marL="0" indent="0">
              <a:buNone/>
            </a:pPr>
            <a:r>
              <a:rPr lang="el-GR" b="1" dirty="0" smtClean="0">
                <a:solidFill>
                  <a:srgbClr val="C00000"/>
                </a:solidFill>
              </a:rPr>
              <a:t>                      </a:t>
            </a:r>
            <a:r>
              <a:rPr lang="el-GR" b="1" dirty="0" err="1" smtClean="0">
                <a:solidFill>
                  <a:srgbClr val="C00000"/>
                </a:solidFill>
              </a:rPr>
              <a:t>κοινὸς</a:t>
            </a:r>
            <a:r>
              <a:rPr lang="el-GR" b="1" dirty="0" smtClean="0">
                <a:solidFill>
                  <a:srgbClr val="C00000"/>
                </a:solidFill>
              </a:rPr>
              <a:t> </a:t>
            </a:r>
            <a:r>
              <a:rPr lang="el-GR" b="1" dirty="0"/>
              <a:t>( /</a:t>
            </a:r>
            <a:r>
              <a:rPr lang="el-GR" b="1" dirty="0" smtClean="0"/>
              <a:t>κοινή)  </a:t>
            </a:r>
            <a:r>
              <a:rPr lang="el-GR" b="1" dirty="0"/>
              <a:t>(</a:t>
            </a:r>
            <a:r>
              <a:rPr lang="el-GR" b="1" dirty="0" err="1"/>
              <a:t>ἐστί</a:t>
            </a:r>
            <a:r>
              <a:rPr lang="el-GR" b="1" dirty="0"/>
              <a:t> </a:t>
            </a:r>
            <a:r>
              <a:rPr lang="el-GR" b="1" dirty="0" smtClean="0"/>
              <a:t>)</a:t>
            </a:r>
            <a:endParaRPr lang="el-GR" b="1" dirty="0"/>
          </a:p>
          <a:p>
            <a:pPr marL="0" indent="0">
              <a:buNone/>
            </a:pPr>
            <a:endParaRPr lang="el-GR" dirty="0"/>
          </a:p>
        </p:txBody>
      </p:sp>
      <p:pic>
        <p:nvPicPr>
          <p:cNvPr id="4" name="Εικόνα 3"/>
          <p:cNvPicPr>
            <a:picLocks noChangeAspect="1"/>
          </p:cNvPicPr>
          <p:nvPr/>
        </p:nvPicPr>
        <p:blipFill rotWithShape="1">
          <a:blip r:embed="rId2"/>
          <a:srcRect l="56690" t="50392" r="3940" b="9714"/>
          <a:stretch/>
        </p:blipFill>
        <p:spPr>
          <a:xfrm>
            <a:off x="2339752" y="2924944"/>
            <a:ext cx="4896544" cy="3721373"/>
          </a:xfrm>
          <a:prstGeom prst="rect">
            <a:avLst/>
          </a:prstGeom>
        </p:spPr>
      </p:pic>
    </p:spTree>
    <p:extLst>
      <p:ext uri="{BB962C8B-B14F-4D97-AF65-F5344CB8AC3E}">
        <p14:creationId xmlns:p14="http://schemas.microsoft.com/office/powerpoint/2010/main" val="17554940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727</TotalTime>
  <Words>1498</Words>
  <Application>Microsoft Office PowerPoint</Application>
  <PresentationFormat>Προβολή στην οθόνη (4:3)</PresentationFormat>
  <Paragraphs>177</Paragraphs>
  <Slides>26</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26</vt:i4>
      </vt:variant>
    </vt:vector>
  </HeadingPairs>
  <TitlesOfParts>
    <vt:vector size="34" baseType="lpstr">
      <vt:lpstr>Arial</vt:lpstr>
      <vt:lpstr>Calibri</vt:lpstr>
      <vt:lpstr>Franklin Gothic Book</vt:lpstr>
      <vt:lpstr>Franklin Gothic Medium</vt:lpstr>
      <vt:lpstr>Verdana</vt:lpstr>
      <vt:lpstr>Wingdings</vt:lpstr>
      <vt:lpstr>Wingdings 2</vt:lpstr>
      <vt:lpstr>Διαστημικό</vt:lpstr>
      <vt:lpstr>Μακάριοι  Οι Ελεήμονες</vt:lpstr>
      <vt:lpstr>Παρουσίαση του PowerPoint</vt:lpstr>
      <vt:lpstr>Βιογραφία</vt:lpstr>
      <vt:lpstr>Αρχιεπίσκοπος</vt:lpstr>
      <vt:lpstr>Παρουσίαση του PowerPoint</vt:lpstr>
      <vt:lpstr>Άνθρωπος και άλογα θηρία</vt:lpstr>
      <vt:lpstr>Παρουσίαση του PowerPoint</vt:lpstr>
      <vt:lpstr>Από κοινού…</vt:lpstr>
      <vt:lpstr>Παρουσίαση του PowerPoint</vt:lpstr>
      <vt:lpstr>Από κοινού…</vt:lpstr>
      <vt:lpstr>Απορία  Χρυσοστόμου</vt:lpstr>
      <vt:lpstr>Απάντηση  η  ελεημοσύνη</vt:lpstr>
      <vt:lpstr>Ελεημοσύνη- συγχώρεση</vt:lpstr>
      <vt:lpstr>Ημέρα της Κρίσεως- Η κλίμαξ των αρετών</vt:lpstr>
      <vt:lpstr>Ημέρα της Κρίσεως- Βατικανό</vt:lpstr>
      <vt:lpstr>Διερεύνηση εννοιολογική(1)</vt:lpstr>
      <vt:lpstr>Τα κοινά των ανθρώπων</vt:lpstr>
      <vt:lpstr>Διερεύνηση εννοιολογική(3)</vt:lpstr>
      <vt:lpstr>Διερεύνηση εννοιολογική(4)</vt:lpstr>
      <vt:lpstr>Περί ελεημοσύνης (1)</vt:lpstr>
      <vt:lpstr>Περί ελεημοσύνης (2)</vt:lpstr>
      <vt:lpstr>Περί ελεημοσύνης (3)</vt:lpstr>
      <vt:lpstr>Πώς πρέπει να γίνεται η ελεημοσύνη;</vt:lpstr>
      <vt:lpstr>Παράλληλο κείμενο</vt:lpstr>
      <vt:lpstr>Εργασίες</vt:lpstr>
      <vt:lpstr>Δικτυογραφία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elard_000</dc:creator>
  <cp:lastModifiedBy>elardriv@hol.gr</cp:lastModifiedBy>
  <cp:revision>32</cp:revision>
  <dcterms:created xsi:type="dcterms:W3CDTF">2014-12-09T21:01:42Z</dcterms:created>
  <dcterms:modified xsi:type="dcterms:W3CDTF">2019-02-16T20:37:09Z</dcterms:modified>
</cp:coreProperties>
</file>