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VjfrZd9y/xLOOOUXNfE1XAfJk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ce8d2d21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ce8d2d2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ce8d2d21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ce8d2d2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ce8d2d21f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ce8d2d21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ce8d2d21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ce8d2d2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ce8d2d21f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ce8d2d21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ce8d2d21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ce8d2d2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ce8d2d21f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ce8d2d21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ce8d2d21f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ace8d2d21f_2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34e910ea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34e910e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ce8d2d21f_2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ce8d2d21f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ce8d2d21f_2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ce8d2d21f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ό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w3schools.com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blogs.sch.gr/lyktycher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soufli.gr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/>
              <a:t>ΕΦΑΡΜΟΓΕΣ ΠΛΉΡΟΦΟΡΙΚΗΣ Α ΄ΓΕΝΙΚΟΥ ΛΥΚΕΙΟΥ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l-GR"/>
              <a:t>ΚΕΦΑΛΑΙΟ 11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Εισαγωγή στην HTML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b="9739" l="12717" r="54239" t="38062"/>
          <a:stretch/>
        </p:blipFill>
        <p:spPr>
          <a:xfrm>
            <a:off x="838200" y="2345635"/>
            <a:ext cx="4028661" cy="3578087"/>
          </a:xfrm>
          <a:prstGeom prst="rect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12251" l="47500" r="14021" t="39608"/>
          <a:stretch/>
        </p:blipFill>
        <p:spPr>
          <a:xfrm>
            <a:off x="6096000" y="2345635"/>
            <a:ext cx="5086920" cy="35780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Οι ετικέτες επικεφαλίδων &lt;h&gt;....&lt;/h&gt; </a:t>
            </a:r>
            <a:endParaRPr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29845" l="15651" r="62283" t="29555"/>
          <a:stretch/>
        </p:blipFill>
        <p:spPr>
          <a:xfrm>
            <a:off x="636104" y="2040835"/>
            <a:ext cx="3984046" cy="41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36804" l="37894" r="40652" t="39874"/>
          <a:stretch/>
        </p:blipFill>
        <p:spPr>
          <a:xfrm>
            <a:off x="6096000" y="2456607"/>
            <a:ext cx="5022346" cy="30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l-G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ΑΣΚΗΣΗ</a:t>
            </a:r>
            <a:endParaRPr/>
          </a:p>
        </p:txBody>
      </p:sp>
      <p:sp>
        <p:nvSpPr>
          <p:cNvPr id="156" name="Google Shape;156;p10"/>
          <p:cNvSpPr txBox="1"/>
          <p:nvPr>
            <p:ph idx="1" type="body"/>
          </p:nvPr>
        </p:nvSpPr>
        <p:spPr>
          <a:xfrm>
            <a:off x="838200" y="1825625"/>
            <a:ext cx="9246704" cy="102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Μεταβείτε στο </a:t>
            </a:r>
            <a:r>
              <a:rPr lang="el-GR" u="sng">
                <a:solidFill>
                  <a:schemeClr val="hlink"/>
                </a:solidFill>
                <a:hlinkClick r:id="rId3"/>
              </a:rPr>
              <a:t>https://www.w3schools.com/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 b="5303" l="0" r="761" t="3069"/>
          <a:stretch/>
        </p:blipFill>
        <p:spPr>
          <a:xfrm>
            <a:off x="1736035" y="2337421"/>
            <a:ext cx="8242852" cy="427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Κλικ στο κουμπί🡪Try it Yourself</a:t>
            </a:r>
            <a:endParaRPr/>
          </a:p>
        </p:txBody>
      </p:sp>
      <p:pic>
        <p:nvPicPr>
          <p:cNvPr id="163" name="Google Shape;16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519" l="0" r="1135" t="4442"/>
          <a:stretch/>
        </p:blipFill>
        <p:spPr>
          <a:xfrm>
            <a:off x="1060175" y="1690688"/>
            <a:ext cx="9223512" cy="467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1537252" y="5062330"/>
            <a:ext cx="3975652" cy="369332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Εδώ είναι ο κειμενογράφος της HTML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6096000" y="5062330"/>
            <a:ext cx="3975652" cy="369332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Εδώ είναι η προεπισκόπηση σε Browser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Πειραματιστείτε με τις ετικέτες &lt;h&gt;…&lt;/h&gt; ώστε να εμφανιστεί η οθόνη</a:t>
            </a:r>
            <a:endParaRPr/>
          </a:p>
        </p:txBody>
      </p:sp>
      <p:pic>
        <p:nvPicPr>
          <p:cNvPr id="171" name="Google Shape;17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621" l="50000" r="-340" t="27177"/>
          <a:stretch/>
        </p:blipFill>
        <p:spPr>
          <a:xfrm>
            <a:off x="3988905" y="2059226"/>
            <a:ext cx="7633251" cy="34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e8d2d21f_0_0"/>
          <p:cNvSpPr txBox="1"/>
          <p:nvPr>
            <p:ph type="title"/>
          </p:nvPr>
        </p:nvSpPr>
        <p:spPr>
          <a:xfrm>
            <a:off x="839800" y="365125"/>
            <a:ext cx="10515600" cy="7326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ετικέτα &lt;br&gt; για αλλαγή γραμμής</a:t>
            </a:r>
            <a:endParaRPr/>
          </a:p>
        </p:txBody>
      </p:sp>
      <p:pic>
        <p:nvPicPr>
          <p:cNvPr id="177" name="Google Shape;177;gace8d2d21f_0_0"/>
          <p:cNvPicPr preferRelativeResize="0"/>
          <p:nvPr/>
        </p:nvPicPr>
        <p:blipFill rotWithShape="1">
          <a:blip r:embed="rId3">
            <a:alphaModFix/>
          </a:blip>
          <a:srcRect b="0" l="0" r="0" t="22940"/>
          <a:stretch/>
        </p:blipFill>
        <p:spPr>
          <a:xfrm>
            <a:off x="208500" y="1914525"/>
            <a:ext cx="11865351" cy="37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e8d2d21f_0_10"/>
          <p:cNvSpPr txBox="1"/>
          <p:nvPr>
            <p:ph idx="4294967295" type="title"/>
          </p:nvPr>
        </p:nvSpPr>
        <p:spPr>
          <a:xfrm>
            <a:off x="839800" y="365125"/>
            <a:ext cx="10515600" cy="7326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ετικέτα &lt;br&gt; για αλλαγή γραμμής</a:t>
            </a:r>
            <a:endParaRPr/>
          </a:p>
        </p:txBody>
      </p:sp>
      <p:pic>
        <p:nvPicPr>
          <p:cNvPr id="183" name="Google Shape;183;gace8d2d21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0" y="1712925"/>
            <a:ext cx="12039601" cy="37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ce8d2d21f_0_16"/>
          <p:cNvSpPr txBox="1"/>
          <p:nvPr>
            <p:ph idx="4294967295" type="title"/>
          </p:nvPr>
        </p:nvSpPr>
        <p:spPr>
          <a:xfrm>
            <a:off x="839800" y="365125"/>
            <a:ext cx="10515600" cy="7326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ετικέτα &lt;br&gt; για αλλαγή γραμμής</a:t>
            </a:r>
            <a:endParaRPr/>
          </a:p>
        </p:txBody>
      </p:sp>
      <p:pic>
        <p:nvPicPr>
          <p:cNvPr id="189" name="Google Shape;189;gace8d2d21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25" y="2175750"/>
            <a:ext cx="11962324" cy="3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ce8d2d21f_0_21"/>
          <p:cNvSpPr txBox="1"/>
          <p:nvPr>
            <p:ph type="title"/>
          </p:nvPr>
        </p:nvSpPr>
        <p:spPr>
          <a:xfrm>
            <a:off x="838200" y="365125"/>
            <a:ext cx="10515600" cy="1030500"/>
          </a:xfrm>
          <a:prstGeom prst="rect">
            <a:avLst/>
          </a:prstGeom>
          <a:solidFill>
            <a:srgbClr val="C9DAF8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ετικέτα &lt;br&gt; για αλλαγή γραμμής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ace8d2d21f_0_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gace8d2d21f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589376"/>
            <a:ext cx="12191999" cy="433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838200" y="365125"/>
            <a:ext cx="10515600" cy="974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l-GR" sz="2800"/>
              <a:t>Η ετικέτα </a:t>
            </a:r>
            <a:r>
              <a:rPr b="1" lang="el-GR" sz="2800"/>
              <a:t>&lt;Α HREF="URL"&gt;... &lt;/Α&gt;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1" lang="el-GR"/>
            </a:br>
            <a:endParaRPr/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Για τη δημιουργία ενός συνδέσμου σε μια HTML ιστοσελίδα, χρησιμοποιούμε τις ετικέτες &lt;Α&gt; και (anchor).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		&lt;Α HREF="http://www.sch.gr"&gt;ΠΣΔ &lt;/Α&gt;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Στην ιστοσελίδα είναι ορατό μόνο το δεύτερο μέρος (στην παραπάνω περίπτωση «ΠΣΔ») και όταν κάνουμε κλικ πάνω του, ο φυλλομετρητής χρησιμοποιεί το πρώτο μέρος (υπερκείμενο) ως σημείο προορισμού.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l-GR"/>
              <a:t>Τι είναι η HTML</a:t>
            </a:r>
            <a:br>
              <a:rPr b="1" lang="el-GR"/>
            </a:b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Η HTML είναι το ακρωνύμιο των λέξεων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Hyper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Text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Markup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Language</a:t>
            </a:r>
            <a:r>
              <a:rPr lang="el-GR"/>
              <a:t>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δηλαδή Γλώσσα Χαρακτηρισμού Υπερ-Κειμένου και είναι η βασική γλώσσα με την οποία πραγματοποιείται η δόμηση σελίδων του Παγκόσμιου Ιστού.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ce8d2d21f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FFD966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l-GR" sz="2800"/>
              <a:t>Η ετικέτα &lt;Α HREF="URL"&gt;... &lt;/Α&gt;</a:t>
            </a:r>
            <a:endParaRPr/>
          </a:p>
        </p:txBody>
      </p:sp>
      <p:pic>
        <p:nvPicPr>
          <p:cNvPr id="208" name="Google Shape;208;gace8d2d21f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00" y="1922900"/>
            <a:ext cx="11419552" cy="40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ce8d2d21f_1_0"/>
          <p:cNvSpPr txBox="1"/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solidFill>
            <a:srgbClr val="C27BA0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/>
              <a:t>Η ετικέτα &lt;ul&gt; &lt;li&gt;....&lt;/li&gt;&lt;/ul&gt; για λίστες χωρίς αρίθμηση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gace8d2d21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25" y="2425850"/>
            <a:ext cx="12040974" cy="248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ce8d2d21f_1_5"/>
          <p:cNvSpPr txBox="1"/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solidFill>
            <a:srgbClr val="D9D2E9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/>
              <a:t>Η ετικέτα &lt;ol&gt; &lt;li&gt;....&lt;li&gt; &lt;/ol&gt; για λίστες με αρίθμηση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gace8d2d21f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50" y="1841825"/>
            <a:ext cx="11946901" cy="41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l-GR"/>
              <a:t>Εισαγωγή Εικόνας</a:t>
            </a:r>
            <a:br>
              <a:rPr b="1" lang="el-GR"/>
            </a:br>
            <a:endParaRPr/>
          </a:p>
        </p:txBody>
      </p:sp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Για την εικόνα image.gif, που βρίσκεται στον ίδιο φάκελο με το αρχείο της ιστοσελίδας, μπορούμε να χρησιμοποιήσουμε την ακόλουθη ετικέτα (tag):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&lt;P&gt; &lt;IMG SRC="image.gif"&gt; &lt;/P&gt;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l-G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ΑΣΚΗΣΗ</a:t>
            </a:r>
            <a:endParaRPr/>
          </a:p>
        </p:txBody>
      </p:sp>
      <p:sp>
        <p:nvSpPr>
          <p:cNvPr id="232" name="Google Shape;232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Επισκεφτείτε την αρχική ιστοσελίδα του ιστότοπου του σχολείου μας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https://blogs.sch.gr/lyktycher/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κ</a:t>
            </a:r>
            <a:r>
              <a:rPr lang="el-GR"/>
              <a:t>αι εντοπίστε τον κώδικα HTML που περιέχει.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ce8d2d21f_2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l-G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ΑΣΚΗΣΗ</a:t>
            </a:r>
            <a:endParaRPr/>
          </a:p>
        </p:txBody>
      </p:sp>
      <p:sp>
        <p:nvSpPr>
          <p:cNvPr id="238" name="Google Shape;238;gace8d2d21f_2_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/>
              <a:t>Επισκεφτείτε την ιστοσελίδα του Δήμου σας και καταγράψτε 10 ετικέτες HTML που χρησιμοποιούνται σε αυτή.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https://soufli.gr/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34e910ea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Υλικό από το Φωτόδεντρο</a:t>
            </a:r>
            <a:endParaRPr/>
          </a:p>
        </p:txBody>
      </p:sp>
      <p:sp>
        <p:nvSpPr>
          <p:cNvPr id="244" name="Google Shape;244;ga34e910ead_0_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http://aesop.iep.edu.gr/node/7259/1893</a:t>
            </a:r>
            <a:endParaRPr/>
          </a:p>
        </p:txBody>
      </p:sp>
      <p:sp>
        <p:nvSpPr>
          <p:cNvPr id="245" name="Google Shape;245;ga34e910ead_0_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l-GR"/>
              <a:t>Τι είναι η HTML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Η HTML δεν είναι μια γλώσσα προγραμματισμού αλλά μια περιγραφική γλώσσα, δηλαδή ένας ειδικός τρόπος γραφής κειμένου.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Oρίζει ένα σύνολο κοινών στυλ για τις Web σελίδες, όπως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τίτλοι (titles),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επικεφαλίδες (headings),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παράγραφοι (paragraphs),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λίστες (lists)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πίνακες (tables).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l-GR" sz="2380"/>
              <a:t>Κάθε στοιχείο έχει ένα όνομα και περιέχεται μέσα στα σύμβολα &lt; &gt;, που αποκαλούνται ετικέτες (tags).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ace8d2d21f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582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ce8d2d21f_2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Πώς βλέπω τον πηγαίο κώδικα μιας ιστοσελίδας</a:t>
            </a:r>
            <a:endParaRPr/>
          </a:p>
        </p:txBody>
      </p:sp>
      <p:sp>
        <p:nvSpPr>
          <p:cNvPr id="117" name="Google Shape;117;gace8d2d21f_2_2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Δεξί κλικ </a:t>
            </a:r>
            <a:endParaRPr/>
          </a:p>
        </p:txBody>
      </p:sp>
      <p:sp>
        <p:nvSpPr>
          <p:cNvPr id="118" name="Google Shape;118;gace8d2d21f_2_28"/>
          <p:cNvSpPr txBox="1"/>
          <p:nvPr>
            <p:ph idx="2" type="body"/>
          </p:nvPr>
        </p:nvSpPr>
        <p:spPr>
          <a:xfrm>
            <a:off x="9105275" y="3436450"/>
            <a:ext cx="2870400" cy="9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380 γραμμές κώδικα!!!</a:t>
            </a:r>
            <a:endParaRPr/>
          </a:p>
        </p:txBody>
      </p:sp>
      <p:pic>
        <p:nvPicPr>
          <p:cNvPr id="119" name="Google Shape;119;gace8d2d21f_2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25" y="1973200"/>
            <a:ext cx="8419474" cy="473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582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l-GR"/>
              <a:t>Μια πρώτη γνωριμία με τις βασικές ετικέτες </a:t>
            </a:r>
            <a:br>
              <a:rPr b="1" lang="el-GR"/>
            </a:br>
            <a:endParaRPr/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Τα αρχεία της HTML περιέχουν τα ακόλουθα 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/>
              <a:t>το </a:t>
            </a:r>
            <a:r>
              <a:rPr b="1" lang="el-GR"/>
              <a:t>κείμενο</a:t>
            </a:r>
            <a:r>
              <a:rPr lang="el-GR"/>
              <a:t> της ιστοσελίδας.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/>
              <a:t>τις </a:t>
            </a:r>
            <a:r>
              <a:rPr b="1" lang="el-GR"/>
              <a:t>ετικέτες</a:t>
            </a:r>
            <a:r>
              <a:rPr lang="el-GR"/>
              <a:t> της HTML, που υποδεικνύουν τα στοιχεία, τη δομή και τη μορφοποίηση των ιστοσελίδων, καθώς επίσης και τους συνδέσμους υπερ-κειμένου προς άλλες ιστοσελίδες ή προς αρχεία άλλων μορφών (πολυμέσα).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&lt;ΌνομαΕτικέτας&gt; επηρεαζόμενο κείμενο &lt;/ΌνομαΕτικέτας&gt;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Βασικές ετικέτες</a:t>
            </a:r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7032" l="14564" r="16630" t="45021"/>
          <a:stretch/>
        </p:blipFill>
        <p:spPr>
          <a:xfrm>
            <a:off x="698890" y="2107095"/>
            <a:ext cx="10654910" cy="417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2020-11-08T16:14:01Z</dcterms:created>
  <dc:creator>Student</dc:creator>
</cp:coreProperties>
</file>