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0080625" cy="5670550" type="screen4x3"/>
  <p:notesSz cx="7772400" cy="10058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474" y="-198"/>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Θέση κεφαλίδας 1"/>
          <p:cNvSpPr txBox="1">
            <a:spLocks noGrp="1"/>
          </p:cNvSpPr>
          <p:nvPr>
            <p:ph type="hdr" sz="quarter"/>
          </p:nvPr>
        </p:nvSpPr>
        <p:spPr>
          <a:xfrm>
            <a:off x="0" y="0"/>
            <a:ext cx="3372840" cy="502560"/>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Arial" pitchFamily="2"/>
            </a:endParaRPr>
          </a:p>
        </p:txBody>
      </p:sp>
      <p:sp>
        <p:nvSpPr>
          <p:cNvPr id="3" name="Θέση ημερομηνίας 2"/>
          <p:cNvSpPr txBox="1">
            <a:spLocks noGrp="1"/>
          </p:cNvSpPr>
          <p:nvPr>
            <p:ph type="dt" sz="quarter" idx="1"/>
          </p:nvPr>
        </p:nvSpPr>
        <p:spPr>
          <a:xfrm>
            <a:off x="4399200" y="0"/>
            <a:ext cx="3372840" cy="502560"/>
          </a:xfrm>
          <a:prstGeom prst="rect">
            <a:avLst/>
          </a:prstGeom>
          <a:noFill/>
          <a:ln>
            <a:noFill/>
          </a:ln>
        </p:spPr>
        <p:txBody>
          <a:bodyPr wrap="none" lIns="90000" tIns="45000" rIns="90000" bIns="45000" anchorCtr="0" compatLnSpc="0"/>
          <a:lstStyle/>
          <a:p>
            <a:pPr marL="0" marR="0" lvl="0" indent="0" algn="r"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Arial" pitchFamily="2"/>
            </a:endParaRPr>
          </a:p>
        </p:txBody>
      </p:sp>
      <p:sp>
        <p:nvSpPr>
          <p:cNvPr id="4" name="Θέση υποσέλιδου 3"/>
          <p:cNvSpPr txBox="1">
            <a:spLocks noGrp="1"/>
          </p:cNvSpPr>
          <p:nvPr>
            <p:ph type="ftr" sz="quarter" idx="2"/>
          </p:nvPr>
        </p:nvSpPr>
        <p:spPr>
          <a:xfrm>
            <a:off x="0" y="9555480"/>
            <a:ext cx="3372840" cy="502560"/>
          </a:xfrm>
          <a:prstGeom prst="rect">
            <a:avLst/>
          </a:prstGeom>
          <a:noFill/>
          <a:ln>
            <a:noFill/>
          </a:ln>
        </p:spPr>
        <p:txBody>
          <a:bodyPr wrap="none" lIns="90000" tIns="45000" rIns="90000" bIns="45000" anchor="b" anchorCtr="0" compatLnSpc="0"/>
          <a:lstStyle/>
          <a:p>
            <a:pPr marL="0" marR="0" lvl="0" indent="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Arial" pitchFamily="2"/>
            </a:endParaRPr>
          </a:p>
        </p:txBody>
      </p:sp>
      <p:sp>
        <p:nvSpPr>
          <p:cNvPr id="5" name="Θέση αριθμού διαφάνειας 4"/>
          <p:cNvSpPr txBox="1">
            <a:spLocks noGrp="1"/>
          </p:cNvSpPr>
          <p:nvPr>
            <p:ph type="sldNum" sz="quarter" idx="3"/>
          </p:nvPr>
        </p:nvSpPr>
        <p:spPr>
          <a:xfrm>
            <a:off x="4399200" y="9555480"/>
            <a:ext cx="3372840" cy="502560"/>
          </a:xfrm>
          <a:prstGeom prst="rect">
            <a:avLst/>
          </a:prstGeom>
          <a:noFill/>
          <a:ln>
            <a:noFill/>
          </a:ln>
        </p:spPr>
        <p:txBody>
          <a:bodyPr wrap="none" lIns="90000" tIns="45000" rIns="90000" bIns="45000" anchor="b" anchorCtr="0" compatLnSpc="0"/>
          <a:lstStyle/>
          <a:p>
            <a:pPr marL="0" marR="0" lvl="0" indent="0" algn="r" hangingPunct="0">
              <a:lnSpc>
                <a:spcPct val="100000"/>
              </a:lnSpc>
              <a:spcBef>
                <a:spcPts val="0"/>
              </a:spcBef>
              <a:spcAft>
                <a:spcPts val="0"/>
              </a:spcAft>
              <a:buNone/>
              <a:tabLst/>
              <a:defRPr sz="1400"/>
            </a:pPr>
            <a:fld id="{3DA63769-83AE-4C95-B8E1-2E477BED0D47}" type="slidenum">
              <a:t>‹#›</a:t>
            </a:fld>
            <a:endParaRPr lang="en-US" sz="1400" b="0" i="0" u="none" strike="noStrike" kern="1200" cap="none">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val="35256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idx="2"/>
          </p:nvPr>
        </p:nvSpPr>
        <p:spPr>
          <a:xfrm>
            <a:off x="533520" y="764280"/>
            <a:ext cx="6704640" cy="3771360"/>
          </a:xfrm>
          <a:prstGeom prst="rect">
            <a:avLst/>
          </a:prstGeom>
          <a:noFill/>
          <a:ln>
            <a:noFill/>
            <a:prstDash val="solid"/>
          </a:ln>
        </p:spPr>
      </p:sp>
      <p:sp>
        <p:nvSpPr>
          <p:cNvPr id="3" name="Θέση σημειώσεων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Θέση κεφαλίδας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hangingPunct="0">
              <a:buNone/>
              <a:tabLst/>
              <a:defRPr lang="en-US" sz="1400" kern="1200">
                <a:latin typeface="Liberation Serif" pitchFamily="18"/>
                <a:ea typeface="Segoe UI" pitchFamily="2"/>
                <a:cs typeface="Tahoma" pitchFamily="2"/>
              </a:defRPr>
            </a:lvl1pPr>
          </a:lstStyle>
          <a:p>
            <a:pPr lvl="0"/>
            <a:endParaRPr lang="en-US"/>
          </a:p>
        </p:txBody>
      </p:sp>
      <p:sp>
        <p:nvSpPr>
          <p:cNvPr id="5" name="Θέση ημερομηνίας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hangingPunct="0">
              <a:buNone/>
              <a:tabLst/>
              <a:defRPr lang="en-US" sz="1400" kern="1200">
                <a:latin typeface="Liberation Serif" pitchFamily="18"/>
                <a:ea typeface="Segoe UI" pitchFamily="2"/>
                <a:cs typeface="Tahoma" pitchFamily="2"/>
              </a:defRPr>
            </a:lvl1pPr>
          </a:lstStyle>
          <a:p>
            <a:pPr lvl="0"/>
            <a:endParaRPr lang="en-US"/>
          </a:p>
        </p:txBody>
      </p:sp>
      <p:sp>
        <p:nvSpPr>
          <p:cNvPr id="6" name="Θέση υποσέλιδου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Θέση αριθμού διαφάνειας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hangingPunct="0">
              <a:buNone/>
              <a:tabLst/>
              <a:defRPr lang="en-US" sz="1400" kern="1200">
                <a:latin typeface="Liberation Serif" pitchFamily="18"/>
                <a:ea typeface="Segoe UI" pitchFamily="2"/>
                <a:cs typeface="Tahoma" pitchFamily="2"/>
              </a:defRPr>
            </a:lvl1pPr>
          </a:lstStyle>
          <a:p>
            <a:pPr lvl="0"/>
            <a:fld id="{446F6AE9-8287-4FE1-AB4F-57CD44BBD59B}" type="slidenum">
              <a:t>‹#›</a:t>
            </a:fld>
            <a:endParaRPr lang="en-US"/>
          </a:p>
        </p:txBody>
      </p:sp>
    </p:spTree>
    <p:extLst>
      <p:ext uri="{BB962C8B-B14F-4D97-AF65-F5344CB8AC3E}">
        <p14:creationId xmlns:p14="http://schemas.microsoft.com/office/powerpoint/2010/main" val="3745350137"/>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650" y="1762125"/>
            <a:ext cx="8569325" cy="1214438"/>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pPr lvl="0"/>
            <a:endParaRPr lang="en-US"/>
          </a:p>
        </p:txBody>
      </p:sp>
      <p:sp>
        <p:nvSpPr>
          <p:cNvPr id="5" name="Θέση υποσέλιδου 4"/>
          <p:cNvSpPr>
            <a:spLocks noGrp="1"/>
          </p:cNvSpPr>
          <p:nvPr>
            <p:ph type="ftr" sz="quarter" idx="11"/>
          </p:nvPr>
        </p:nvSpPr>
        <p:spPr/>
        <p:txBody>
          <a:bodyPr/>
          <a:lstStyle/>
          <a:p>
            <a:pPr lvl="0"/>
            <a:endParaRPr lang="en-US"/>
          </a:p>
        </p:txBody>
      </p:sp>
      <p:sp>
        <p:nvSpPr>
          <p:cNvPr id="6" name="Θέση αριθμού διαφάνειας 5"/>
          <p:cNvSpPr>
            <a:spLocks noGrp="1"/>
          </p:cNvSpPr>
          <p:nvPr>
            <p:ph type="sldNum" sz="quarter" idx="12"/>
          </p:nvPr>
        </p:nvSpPr>
        <p:spPr/>
        <p:txBody>
          <a:bodyPr/>
          <a:lstStyle/>
          <a:p>
            <a:pPr lvl="0"/>
            <a:fld id="{5ABB8AB5-F76D-4920-9E18-062BFD708097}" type="slidenum">
              <a:t>‹#›</a:t>
            </a:fld>
            <a:endParaRPr lang="en-US"/>
          </a:p>
        </p:txBody>
      </p:sp>
    </p:spTree>
    <p:extLst>
      <p:ext uri="{BB962C8B-B14F-4D97-AF65-F5344CB8AC3E}">
        <p14:creationId xmlns:p14="http://schemas.microsoft.com/office/powerpoint/2010/main" val="3163987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lvl="0"/>
            <a:endParaRPr lang="en-US"/>
          </a:p>
        </p:txBody>
      </p:sp>
      <p:sp>
        <p:nvSpPr>
          <p:cNvPr id="5" name="Θέση υποσέλιδου 4"/>
          <p:cNvSpPr>
            <a:spLocks noGrp="1"/>
          </p:cNvSpPr>
          <p:nvPr>
            <p:ph type="ftr" sz="quarter" idx="11"/>
          </p:nvPr>
        </p:nvSpPr>
        <p:spPr/>
        <p:txBody>
          <a:bodyPr/>
          <a:lstStyle/>
          <a:p>
            <a:pPr lvl="0"/>
            <a:endParaRPr lang="en-US"/>
          </a:p>
        </p:txBody>
      </p:sp>
      <p:sp>
        <p:nvSpPr>
          <p:cNvPr id="6" name="Θέση αριθμού διαφάνειας 5"/>
          <p:cNvSpPr>
            <a:spLocks noGrp="1"/>
          </p:cNvSpPr>
          <p:nvPr>
            <p:ph type="sldNum" sz="quarter" idx="12"/>
          </p:nvPr>
        </p:nvSpPr>
        <p:spPr/>
        <p:txBody>
          <a:bodyPr/>
          <a:lstStyle/>
          <a:p>
            <a:pPr lvl="0"/>
            <a:fld id="{0CDBD11A-D96C-4ECC-AEBF-4772F3647A00}" type="slidenum">
              <a:t>‹#›</a:t>
            </a:fld>
            <a:endParaRPr lang="en-US"/>
          </a:p>
        </p:txBody>
      </p:sp>
    </p:spTree>
    <p:extLst>
      <p:ext uri="{BB962C8B-B14F-4D97-AF65-F5344CB8AC3E}">
        <p14:creationId xmlns:p14="http://schemas.microsoft.com/office/powerpoint/2010/main" val="4113203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308850" y="225425"/>
            <a:ext cx="2266950" cy="43894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03238" y="225425"/>
            <a:ext cx="6653212" cy="43894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lvl="0"/>
            <a:endParaRPr lang="en-US"/>
          </a:p>
        </p:txBody>
      </p:sp>
      <p:sp>
        <p:nvSpPr>
          <p:cNvPr id="5" name="Θέση υποσέλιδου 4"/>
          <p:cNvSpPr>
            <a:spLocks noGrp="1"/>
          </p:cNvSpPr>
          <p:nvPr>
            <p:ph type="ftr" sz="quarter" idx="11"/>
          </p:nvPr>
        </p:nvSpPr>
        <p:spPr/>
        <p:txBody>
          <a:bodyPr/>
          <a:lstStyle/>
          <a:p>
            <a:pPr lvl="0"/>
            <a:endParaRPr lang="en-US"/>
          </a:p>
        </p:txBody>
      </p:sp>
      <p:sp>
        <p:nvSpPr>
          <p:cNvPr id="6" name="Θέση αριθμού διαφάνειας 5"/>
          <p:cNvSpPr>
            <a:spLocks noGrp="1"/>
          </p:cNvSpPr>
          <p:nvPr>
            <p:ph type="sldNum" sz="quarter" idx="12"/>
          </p:nvPr>
        </p:nvSpPr>
        <p:spPr/>
        <p:txBody>
          <a:bodyPr/>
          <a:lstStyle/>
          <a:p>
            <a:pPr lvl="0"/>
            <a:fld id="{AAF38940-E865-44F9-A953-F231024AB1BC}" type="slidenum">
              <a:t>‹#›</a:t>
            </a:fld>
            <a:endParaRPr lang="en-US"/>
          </a:p>
        </p:txBody>
      </p:sp>
    </p:spTree>
    <p:extLst>
      <p:ext uri="{BB962C8B-B14F-4D97-AF65-F5344CB8AC3E}">
        <p14:creationId xmlns:p14="http://schemas.microsoft.com/office/powerpoint/2010/main" val="3286519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lvl="0"/>
            <a:endParaRPr lang="en-US"/>
          </a:p>
        </p:txBody>
      </p:sp>
      <p:sp>
        <p:nvSpPr>
          <p:cNvPr id="5" name="Θέση υποσέλιδου 4"/>
          <p:cNvSpPr>
            <a:spLocks noGrp="1"/>
          </p:cNvSpPr>
          <p:nvPr>
            <p:ph type="ftr" sz="quarter" idx="11"/>
          </p:nvPr>
        </p:nvSpPr>
        <p:spPr/>
        <p:txBody>
          <a:bodyPr/>
          <a:lstStyle/>
          <a:p>
            <a:pPr lvl="0"/>
            <a:endParaRPr lang="en-US"/>
          </a:p>
        </p:txBody>
      </p:sp>
      <p:sp>
        <p:nvSpPr>
          <p:cNvPr id="6" name="Θέση αριθμού διαφάνειας 5"/>
          <p:cNvSpPr>
            <a:spLocks noGrp="1"/>
          </p:cNvSpPr>
          <p:nvPr>
            <p:ph type="sldNum" sz="quarter" idx="12"/>
          </p:nvPr>
        </p:nvSpPr>
        <p:spPr/>
        <p:txBody>
          <a:bodyPr/>
          <a:lstStyle/>
          <a:p>
            <a:pPr lvl="0"/>
            <a:fld id="{3B6A6CF6-F2A0-4D97-ABE9-2F79B64E58D2}" type="slidenum">
              <a:t>‹#›</a:t>
            </a:fld>
            <a:endParaRPr lang="en-US"/>
          </a:p>
        </p:txBody>
      </p:sp>
    </p:spTree>
    <p:extLst>
      <p:ext uri="{BB962C8B-B14F-4D97-AF65-F5344CB8AC3E}">
        <p14:creationId xmlns:p14="http://schemas.microsoft.com/office/powerpoint/2010/main" val="707605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96925" y="3643313"/>
            <a:ext cx="8567738" cy="112712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pPr lvl="0"/>
            <a:endParaRPr lang="en-US"/>
          </a:p>
        </p:txBody>
      </p:sp>
      <p:sp>
        <p:nvSpPr>
          <p:cNvPr id="5" name="Θέση υποσέλιδου 4"/>
          <p:cNvSpPr>
            <a:spLocks noGrp="1"/>
          </p:cNvSpPr>
          <p:nvPr>
            <p:ph type="ftr" sz="quarter" idx="11"/>
          </p:nvPr>
        </p:nvSpPr>
        <p:spPr/>
        <p:txBody>
          <a:bodyPr/>
          <a:lstStyle/>
          <a:p>
            <a:pPr lvl="0"/>
            <a:endParaRPr lang="en-US"/>
          </a:p>
        </p:txBody>
      </p:sp>
      <p:sp>
        <p:nvSpPr>
          <p:cNvPr id="6" name="Θέση αριθμού διαφάνειας 5"/>
          <p:cNvSpPr>
            <a:spLocks noGrp="1"/>
          </p:cNvSpPr>
          <p:nvPr>
            <p:ph type="sldNum" sz="quarter" idx="12"/>
          </p:nvPr>
        </p:nvSpPr>
        <p:spPr/>
        <p:txBody>
          <a:bodyPr/>
          <a:lstStyle/>
          <a:p>
            <a:pPr lvl="0"/>
            <a:fld id="{837FD068-7186-4A4E-BDEB-4834C08D6D40}" type="slidenum">
              <a:t>‹#›</a:t>
            </a:fld>
            <a:endParaRPr lang="en-US"/>
          </a:p>
        </p:txBody>
      </p:sp>
    </p:spTree>
    <p:extLst>
      <p:ext uri="{BB962C8B-B14F-4D97-AF65-F5344CB8AC3E}">
        <p14:creationId xmlns:p14="http://schemas.microsoft.com/office/powerpoint/2010/main" val="1205647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03238" y="1327150"/>
            <a:ext cx="4459287"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14925" y="1327150"/>
            <a:ext cx="4460875"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lvl="0"/>
            <a:endParaRPr lang="en-US"/>
          </a:p>
        </p:txBody>
      </p:sp>
      <p:sp>
        <p:nvSpPr>
          <p:cNvPr id="6" name="Θέση υποσέλιδου 5"/>
          <p:cNvSpPr>
            <a:spLocks noGrp="1"/>
          </p:cNvSpPr>
          <p:nvPr>
            <p:ph type="ftr" sz="quarter" idx="11"/>
          </p:nvPr>
        </p:nvSpPr>
        <p:spPr/>
        <p:txBody>
          <a:bodyPr/>
          <a:lstStyle/>
          <a:p>
            <a:pPr lvl="0"/>
            <a:endParaRPr lang="en-US"/>
          </a:p>
        </p:txBody>
      </p:sp>
      <p:sp>
        <p:nvSpPr>
          <p:cNvPr id="7" name="Θέση αριθμού διαφάνειας 6"/>
          <p:cNvSpPr>
            <a:spLocks noGrp="1"/>
          </p:cNvSpPr>
          <p:nvPr>
            <p:ph type="sldNum" sz="quarter" idx="12"/>
          </p:nvPr>
        </p:nvSpPr>
        <p:spPr/>
        <p:txBody>
          <a:bodyPr/>
          <a:lstStyle/>
          <a:p>
            <a:pPr lvl="0"/>
            <a:fld id="{F8A10F50-AF2E-423B-A92E-A583C0480B56}" type="slidenum">
              <a:t>‹#›</a:t>
            </a:fld>
            <a:endParaRPr lang="en-US"/>
          </a:p>
        </p:txBody>
      </p:sp>
    </p:spTree>
    <p:extLst>
      <p:ext uri="{BB962C8B-B14F-4D97-AF65-F5344CB8AC3E}">
        <p14:creationId xmlns:p14="http://schemas.microsoft.com/office/powerpoint/2010/main" val="959225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4825" y="227013"/>
            <a:ext cx="9072563" cy="944562"/>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lvl="0"/>
            <a:endParaRPr lang="en-US"/>
          </a:p>
        </p:txBody>
      </p:sp>
      <p:sp>
        <p:nvSpPr>
          <p:cNvPr id="8" name="Θέση υποσέλιδου 7"/>
          <p:cNvSpPr>
            <a:spLocks noGrp="1"/>
          </p:cNvSpPr>
          <p:nvPr>
            <p:ph type="ftr" sz="quarter" idx="11"/>
          </p:nvPr>
        </p:nvSpPr>
        <p:spPr/>
        <p:txBody>
          <a:bodyPr/>
          <a:lstStyle/>
          <a:p>
            <a:pPr lvl="0"/>
            <a:endParaRPr lang="en-US"/>
          </a:p>
        </p:txBody>
      </p:sp>
      <p:sp>
        <p:nvSpPr>
          <p:cNvPr id="9" name="Θέση αριθμού διαφάνειας 8"/>
          <p:cNvSpPr>
            <a:spLocks noGrp="1"/>
          </p:cNvSpPr>
          <p:nvPr>
            <p:ph type="sldNum" sz="quarter" idx="12"/>
          </p:nvPr>
        </p:nvSpPr>
        <p:spPr/>
        <p:txBody>
          <a:bodyPr/>
          <a:lstStyle/>
          <a:p>
            <a:pPr lvl="0"/>
            <a:fld id="{94DCF9B4-2570-4B18-897C-5CFF0605A18A}" type="slidenum">
              <a:t>‹#›</a:t>
            </a:fld>
            <a:endParaRPr lang="en-US"/>
          </a:p>
        </p:txBody>
      </p:sp>
    </p:spTree>
    <p:extLst>
      <p:ext uri="{BB962C8B-B14F-4D97-AF65-F5344CB8AC3E}">
        <p14:creationId xmlns:p14="http://schemas.microsoft.com/office/powerpoint/2010/main" val="2698846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lvl="0"/>
            <a:endParaRPr lang="en-US"/>
          </a:p>
        </p:txBody>
      </p:sp>
      <p:sp>
        <p:nvSpPr>
          <p:cNvPr id="4" name="Θέση υποσέλιδου 3"/>
          <p:cNvSpPr>
            <a:spLocks noGrp="1"/>
          </p:cNvSpPr>
          <p:nvPr>
            <p:ph type="ftr" sz="quarter" idx="11"/>
          </p:nvPr>
        </p:nvSpPr>
        <p:spPr/>
        <p:txBody>
          <a:bodyPr/>
          <a:lstStyle/>
          <a:p>
            <a:pPr lvl="0"/>
            <a:endParaRPr lang="en-US"/>
          </a:p>
        </p:txBody>
      </p:sp>
      <p:sp>
        <p:nvSpPr>
          <p:cNvPr id="5" name="Θέση αριθμού διαφάνειας 4"/>
          <p:cNvSpPr>
            <a:spLocks noGrp="1"/>
          </p:cNvSpPr>
          <p:nvPr>
            <p:ph type="sldNum" sz="quarter" idx="12"/>
          </p:nvPr>
        </p:nvSpPr>
        <p:spPr/>
        <p:txBody>
          <a:bodyPr/>
          <a:lstStyle/>
          <a:p>
            <a:pPr lvl="0"/>
            <a:fld id="{43C5C4E3-045E-446E-8C18-564902B513D2}" type="slidenum">
              <a:t>‹#›</a:t>
            </a:fld>
            <a:endParaRPr lang="en-US"/>
          </a:p>
        </p:txBody>
      </p:sp>
    </p:spTree>
    <p:extLst>
      <p:ext uri="{BB962C8B-B14F-4D97-AF65-F5344CB8AC3E}">
        <p14:creationId xmlns:p14="http://schemas.microsoft.com/office/powerpoint/2010/main" val="1428866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lvl="0"/>
            <a:endParaRPr lang="en-US"/>
          </a:p>
        </p:txBody>
      </p:sp>
      <p:sp>
        <p:nvSpPr>
          <p:cNvPr id="3" name="Θέση υποσέλιδου 2"/>
          <p:cNvSpPr>
            <a:spLocks noGrp="1"/>
          </p:cNvSpPr>
          <p:nvPr>
            <p:ph type="ftr" sz="quarter" idx="11"/>
          </p:nvPr>
        </p:nvSpPr>
        <p:spPr/>
        <p:txBody>
          <a:bodyPr/>
          <a:lstStyle/>
          <a:p>
            <a:pPr lvl="0"/>
            <a:endParaRPr lang="en-US"/>
          </a:p>
        </p:txBody>
      </p:sp>
      <p:sp>
        <p:nvSpPr>
          <p:cNvPr id="4" name="Θέση αριθμού διαφάνειας 3"/>
          <p:cNvSpPr>
            <a:spLocks noGrp="1"/>
          </p:cNvSpPr>
          <p:nvPr>
            <p:ph type="sldNum" sz="quarter" idx="12"/>
          </p:nvPr>
        </p:nvSpPr>
        <p:spPr/>
        <p:txBody>
          <a:bodyPr/>
          <a:lstStyle/>
          <a:p>
            <a:pPr lvl="0"/>
            <a:fld id="{170D37D7-0CAB-4C94-B772-FD1EB29BE995}" type="slidenum">
              <a:t>‹#›</a:t>
            </a:fld>
            <a:endParaRPr lang="en-US"/>
          </a:p>
        </p:txBody>
      </p:sp>
    </p:spTree>
    <p:extLst>
      <p:ext uri="{BB962C8B-B14F-4D97-AF65-F5344CB8AC3E}">
        <p14:creationId xmlns:p14="http://schemas.microsoft.com/office/powerpoint/2010/main" val="2114805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04825" y="225425"/>
            <a:ext cx="3316288" cy="960438"/>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lvl="0"/>
            <a:endParaRPr lang="en-US"/>
          </a:p>
        </p:txBody>
      </p:sp>
      <p:sp>
        <p:nvSpPr>
          <p:cNvPr id="6" name="Θέση υποσέλιδου 5"/>
          <p:cNvSpPr>
            <a:spLocks noGrp="1"/>
          </p:cNvSpPr>
          <p:nvPr>
            <p:ph type="ftr" sz="quarter" idx="11"/>
          </p:nvPr>
        </p:nvSpPr>
        <p:spPr/>
        <p:txBody>
          <a:bodyPr/>
          <a:lstStyle/>
          <a:p>
            <a:pPr lvl="0"/>
            <a:endParaRPr lang="en-US"/>
          </a:p>
        </p:txBody>
      </p:sp>
      <p:sp>
        <p:nvSpPr>
          <p:cNvPr id="7" name="Θέση αριθμού διαφάνειας 6"/>
          <p:cNvSpPr>
            <a:spLocks noGrp="1"/>
          </p:cNvSpPr>
          <p:nvPr>
            <p:ph type="sldNum" sz="quarter" idx="12"/>
          </p:nvPr>
        </p:nvSpPr>
        <p:spPr/>
        <p:txBody>
          <a:bodyPr/>
          <a:lstStyle/>
          <a:p>
            <a:pPr lvl="0"/>
            <a:fld id="{A54F3F2A-1BD9-4604-8AC5-59BBD88AD445}" type="slidenum">
              <a:t>‹#›</a:t>
            </a:fld>
            <a:endParaRPr lang="en-US"/>
          </a:p>
        </p:txBody>
      </p:sp>
    </p:spTree>
    <p:extLst>
      <p:ext uri="{BB962C8B-B14F-4D97-AF65-F5344CB8AC3E}">
        <p14:creationId xmlns:p14="http://schemas.microsoft.com/office/powerpoint/2010/main" val="1600099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976438" y="3968750"/>
            <a:ext cx="6048375" cy="469900"/>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lvl="0"/>
            <a:endParaRPr lang="en-US"/>
          </a:p>
        </p:txBody>
      </p:sp>
      <p:sp>
        <p:nvSpPr>
          <p:cNvPr id="6" name="Θέση υποσέλιδου 5"/>
          <p:cNvSpPr>
            <a:spLocks noGrp="1"/>
          </p:cNvSpPr>
          <p:nvPr>
            <p:ph type="ftr" sz="quarter" idx="11"/>
          </p:nvPr>
        </p:nvSpPr>
        <p:spPr/>
        <p:txBody>
          <a:bodyPr/>
          <a:lstStyle/>
          <a:p>
            <a:pPr lvl="0"/>
            <a:endParaRPr lang="en-US"/>
          </a:p>
        </p:txBody>
      </p:sp>
      <p:sp>
        <p:nvSpPr>
          <p:cNvPr id="7" name="Θέση αριθμού διαφάνειας 6"/>
          <p:cNvSpPr>
            <a:spLocks noGrp="1"/>
          </p:cNvSpPr>
          <p:nvPr>
            <p:ph type="sldNum" sz="quarter" idx="12"/>
          </p:nvPr>
        </p:nvSpPr>
        <p:spPr/>
        <p:txBody>
          <a:bodyPr/>
          <a:lstStyle/>
          <a:p>
            <a:pPr lvl="0"/>
            <a:fld id="{3DCE7816-F641-4954-9BFE-721934A14691}" type="slidenum">
              <a:t>‹#›</a:t>
            </a:fld>
            <a:endParaRPr lang="en-US"/>
          </a:p>
        </p:txBody>
      </p:sp>
    </p:spTree>
    <p:extLst>
      <p:ext uri="{BB962C8B-B14F-4D97-AF65-F5344CB8AC3E}">
        <p14:creationId xmlns:p14="http://schemas.microsoft.com/office/powerpoint/2010/main" val="1419833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Θέση τίτλου 1"/>
          <p:cNvSpPr txBox="1">
            <a:spLocks noGrp="1"/>
          </p:cNvSpPr>
          <p:nvPr>
            <p:ph type="title"/>
          </p:nvPr>
        </p:nvSpPr>
        <p:spPr>
          <a:xfrm>
            <a:off x="503999" y="226080"/>
            <a:ext cx="9071640" cy="94644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Θέση κειμένου 2"/>
          <p:cNvSpPr txBox="1">
            <a:spLocks noGrp="1"/>
          </p:cNvSpPr>
          <p:nvPr>
            <p:ph type="body" idx="1"/>
          </p:nvPr>
        </p:nvSpPr>
        <p:spPr>
          <a:xfrm>
            <a:off x="503999" y="1326600"/>
            <a:ext cx="9071640" cy="3288239"/>
          </a:xfrm>
          <a:prstGeom prst="rect">
            <a:avLst/>
          </a:prstGeom>
          <a:noFill/>
          <a:ln>
            <a:noFill/>
          </a:ln>
        </p:spPr>
        <p:txBody>
          <a:bodyPr lIns="0" tIns="0" rIns="0" bIns="0"/>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n-U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txBox="1">
            <a:spLocks noGrp="1"/>
          </p:cNvSpPr>
          <p:nvPr>
            <p:ph type="dt" sz="half" idx="2"/>
          </p:nvPr>
        </p:nvSpPr>
        <p:spPr>
          <a:xfrm>
            <a:off x="503999" y="5165280"/>
            <a:ext cx="2348280" cy="390600"/>
          </a:xfrm>
          <a:prstGeom prst="rect">
            <a:avLst/>
          </a:prstGeom>
          <a:noFill/>
          <a:ln>
            <a:noFill/>
          </a:ln>
        </p:spPr>
        <p:txBody>
          <a:bodyPr lIns="0" tIns="0" rIns="0" bIns="0" anchorCtr="0"/>
          <a:lstStyle>
            <a:lvl1pPr lvl="0" hangingPunct="0">
              <a:buNone/>
              <a:tabLst/>
              <a:defRPr lang="en-US" sz="1400" kern="1200">
                <a:latin typeface="Liberation Serif" pitchFamily="18"/>
                <a:ea typeface="Segoe UI" pitchFamily="2"/>
                <a:cs typeface="Tahoma" pitchFamily="2"/>
              </a:defRPr>
            </a:lvl1pPr>
          </a:lstStyle>
          <a:p>
            <a:pPr lvl="0"/>
            <a:endParaRPr lang="en-US"/>
          </a:p>
        </p:txBody>
      </p:sp>
      <p:sp>
        <p:nvSpPr>
          <p:cNvPr id="5" name="Θέση υποσέλιδου 4"/>
          <p:cNvSpPr txBox="1">
            <a:spLocks noGrp="1"/>
          </p:cNvSpPr>
          <p:nvPr>
            <p:ph type="ftr" sz="quarter" idx="3"/>
          </p:nvPr>
        </p:nvSpPr>
        <p:spPr>
          <a:xfrm>
            <a:off x="3447360" y="5165280"/>
            <a:ext cx="3195000" cy="390600"/>
          </a:xfrm>
          <a:prstGeom prst="rect">
            <a:avLst/>
          </a:prstGeom>
          <a:noFill/>
          <a:ln>
            <a:noFill/>
          </a:ln>
        </p:spPr>
        <p:txBody>
          <a:bodyPr lIns="0" tIns="0" rIns="0" bIns="0" anchorCtr="0"/>
          <a:lstStyle>
            <a:lvl1pPr lvl="0" algn="ctr" hangingPunct="0">
              <a:buNone/>
              <a:tabLst/>
              <a:defRPr lang="en-US" sz="1400" kern="1200">
                <a:latin typeface="Liberation Serif" pitchFamily="18"/>
                <a:ea typeface="Segoe UI" pitchFamily="2"/>
                <a:cs typeface="Tahoma" pitchFamily="2"/>
              </a:defRPr>
            </a:lvl1pPr>
          </a:lstStyle>
          <a:p>
            <a:pPr lvl="0"/>
            <a:endParaRPr lang="en-US"/>
          </a:p>
        </p:txBody>
      </p:sp>
      <p:sp>
        <p:nvSpPr>
          <p:cNvPr id="6" name="Θέση αριθμού διαφάνειας 5"/>
          <p:cNvSpPr txBox="1">
            <a:spLocks noGrp="1"/>
          </p:cNvSpPr>
          <p:nvPr>
            <p:ph type="sldNum" sz="quarter" idx="4"/>
          </p:nvPr>
        </p:nvSpPr>
        <p:spPr>
          <a:xfrm>
            <a:off x="7227360" y="5165280"/>
            <a:ext cx="2348280" cy="390600"/>
          </a:xfrm>
          <a:prstGeom prst="rect">
            <a:avLst/>
          </a:prstGeom>
          <a:noFill/>
          <a:ln>
            <a:noFill/>
          </a:ln>
        </p:spPr>
        <p:txBody>
          <a:bodyPr lIns="0" tIns="0" rIns="0" bIns="0" anchorCtr="0"/>
          <a:lstStyle>
            <a:lvl1pPr lvl="0" algn="r" hangingPunct="0">
              <a:buNone/>
              <a:tabLst/>
              <a:defRPr lang="en-US" sz="1400" kern="1200">
                <a:latin typeface="Liberation Serif" pitchFamily="18"/>
                <a:ea typeface="Segoe UI" pitchFamily="2"/>
                <a:cs typeface="Tahoma" pitchFamily="2"/>
              </a:defRPr>
            </a:lvl1pPr>
          </a:lstStyle>
          <a:p>
            <a:pPr lvl="0"/>
            <a:fld id="{A28C96D6-6665-4B72-AB61-3D4B4F50BDD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hangingPunct="0">
        <a:tabLst/>
        <a:defRPr lang="en-US" sz="4400"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hangingPunct="0">
        <a:spcBef>
          <a:spcPts val="1417"/>
        </a:spcBef>
        <a:spcAft>
          <a:spcPts val="0"/>
        </a:spcAft>
        <a:tabLst/>
        <a:defRPr lang="en-US" sz="3200" b="0" i="0" u="none" strike="noStrike" kern="1200" cap="none">
          <a:ln>
            <a:noFill/>
          </a:ln>
          <a:highlight>
            <a:scrgbClr r="0" g="0" b="0">
              <a:alpha val="0"/>
            </a:scrgbClr>
          </a:highlight>
          <a:latin typeface="Liberation Sans" pitchFamily="18"/>
          <a:ea typeface="Microsoft YaHei" pitchFamily="2"/>
          <a:cs typeface="Ari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503999" y="165600"/>
            <a:ext cx="9071640" cy="9010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solidFill>
                  <a:srgbClr val="000000"/>
                </a:solidFill>
                <a:highlight>
                  <a:srgbClr val="FFB66C"/>
                </a:highlight>
                <a:latin typeface="MV Boli" pitchFamily="18"/>
              </a:rPr>
              <a:t>MADRID</a:t>
            </a:r>
          </a:p>
        </p:txBody>
      </p:sp>
      <p:pic>
        <p:nvPicPr>
          <p:cNvPr id="3" name=""/>
          <p:cNvPicPr>
            <a:picLocks noChangeAspect="1"/>
          </p:cNvPicPr>
          <p:nvPr/>
        </p:nvPicPr>
        <p:blipFill>
          <a:blip r:embed="rId3">
            <a:lum/>
            <a:alphaModFix/>
          </a:blip>
          <a:srcRect/>
          <a:stretch>
            <a:fillRect/>
          </a:stretch>
        </p:blipFill>
        <p:spPr>
          <a:xfrm>
            <a:off x="5303520" y="1097280"/>
            <a:ext cx="4571640" cy="4480200"/>
          </a:xfrm>
          <a:prstGeom prst="rect">
            <a:avLst/>
          </a:prstGeom>
          <a:noFill/>
          <a:ln>
            <a:noFill/>
          </a:ln>
        </p:spPr>
      </p:pic>
      <p:sp>
        <p:nvSpPr>
          <p:cNvPr id="4" name="Ορθογώνιο 3"/>
          <p:cNvSpPr/>
          <p:nvPr/>
        </p:nvSpPr>
        <p:spPr>
          <a:xfrm>
            <a:off x="2800800" y="3108959"/>
            <a:ext cx="308160" cy="360"/>
          </a:xfrm>
          <a:prstGeom prst="rect">
            <a:avLst/>
          </a:prstGeom>
        </p:spPr>
        <p:txBody>
          <a:bodyPr wrap="square" lIns="90000" tIns="46800" rIns="90000" bIns="46800" fromWordArt="1" anchor="ctr" anchorCtr="1" compatLnSpc="0">
            <a:prstTxWarp prst="textPlain">
              <a:avLst/>
            </a:prstTxWarp>
          </a:bodyPr>
          <a:lstStyle/>
          <a:p>
            <a:pPr marL="0" marR="0" lvl="0" indent="0" algn="l" rtl="0" hangingPunct="0">
              <a:lnSpc>
                <a:spcPct val="100000"/>
              </a:lnSpc>
              <a:spcBef>
                <a:spcPts val="0"/>
              </a:spcBef>
              <a:spcAft>
                <a:spcPts val="0"/>
              </a:spcAft>
              <a:buNone/>
              <a:tabLst/>
            </a:pPr>
            <a:r>
              <a:rPr lang="en-US" sz="2400" b="0" i="0" u="none" strike="noStrike" kern="1200" baseline="0">
                <a:ln w="9360">
                  <a:solidFill>
                    <a:srgbClr val="000000"/>
                  </a:solidFill>
                  <a:prstDash val="solid"/>
                  <a:miter/>
                </a:ln>
                <a:noFill/>
                <a:effectLst>
                  <a:outerShdw dist="152735" dir="2700000" algn="tl">
                    <a:srgbClr val="868686"/>
                  </a:outerShdw>
                </a:effectLst>
                <a:latin typeface="Arial Black" pitchFamily="16"/>
                <a:ea typeface="MS Gothic" pitchFamily="2"/>
                <a:cs typeface="Tahoma" pitchFamily="2"/>
              </a:rPr>
              <a:t>Fontwork</a:t>
            </a:r>
          </a:p>
        </p:txBody>
      </p:sp>
      <p:pic>
        <p:nvPicPr>
          <p:cNvPr id="5" name=""/>
          <p:cNvPicPr>
            <a:picLocks noChangeAspect="1"/>
          </p:cNvPicPr>
          <p:nvPr/>
        </p:nvPicPr>
        <p:blipFill>
          <a:blip r:embed="rId4">
            <a:lum/>
            <a:alphaModFix/>
          </a:blip>
          <a:srcRect/>
          <a:stretch>
            <a:fillRect/>
          </a:stretch>
        </p:blipFill>
        <p:spPr>
          <a:xfrm>
            <a:off x="26427" y="1251100"/>
            <a:ext cx="5085893" cy="399939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503999" y="52200"/>
            <a:ext cx="8457119" cy="1136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a:solidFill>
                  <a:srgbClr val="000000"/>
                </a:solidFill>
                <a:highlight>
                  <a:srgbClr val="AFD095"/>
                </a:highlight>
                <a:latin typeface="Arial" pitchFamily="34"/>
              </a:rPr>
              <a:t>Art and culture:</a:t>
            </a:r>
            <a:br>
              <a:rPr lang="en-US" sz="2800">
                <a:solidFill>
                  <a:srgbClr val="000000"/>
                </a:solidFill>
                <a:highlight>
                  <a:srgbClr val="AFD095"/>
                </a:highlight>
                <a:latin typeface="Arial" pitchFamily="34"/>
              </a:rPr>
            </a:br>
            <a:r>
              <a:rPr lang="en-US" sz="2800">
                <a:solidFill>
                  <a:srgbClr val="000000"/>
                </a:solidFill>
                <a:highlight>
                  <a:srgbClr val="AFD095"/>
                </a:highlight>
                <a:latin typeface="Arial" pitchFamily="34"/>
              </a:rPr>
              <a:t>Museums and cultural centres</a:t>
            </a:r>
          </a:p>
        </p:txBody>
      </p:sp>
      <p:pic>
        <p:nvPicPr>
          <p:cNvPr id="3" name=""/>
          <p:cNvPicPr>
            <a:picLocks noChangeAspect="1"/>
          </p:cNvPicPr>
          <p:nvPr/>
        </p:nvPicPr>
        <p:blipFill>
          <a:blip r:embed="rId3">
            <a:lum/>
            <a:alphaModFix/>
          </a:blip>
          <a:srcRect/>
          <a:stretch>
            <a:fillRect/>
          </a:stretch>
        </p:blipFill>
        <p:spPr>
          <a:xfrm>
            <a:off x="1554479" y="1188719"/>
            <a:ext cx="6949440" cy="4203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548640" y="226080"/>
            <a:ext cx="9071640" cy="946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a:highlight>
                  <a:srgbClr val="B3CAC7"/>
                </a:highlight>
                <a:latin typeface="Arial" pitchFamily="34"/>
              </a:rPr>
              <a:t> The Prado Museum (Museo del Prado)</a:t>
            </a:r>
          </a:p>
        </p:txBody>
      </p:sp>
      <p:sp>
        <p:nvSpPr>
          <p:cNvPr id="3" name="Θέση κειμένου 2"/>
          <p:cNvSpPr txBox="1">
            <a:spLocks noGrp="1"/>
          </p:cNvSpPr>
          <p:nvPr>
            <p:ph type="body" idx="4294967295"/>
          </p:nvPr>
        </p:nvSpPr>
        <p:spPr>
          <a:xfrm>
            <a:off x="5112320" y="1179091"/>
            <a:ext cx="4426920" cy="4172971"/>
          </a:xfrm>
        </p:spPr>
        <p:txBody>
          <a:bodyP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n-U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en-US" sz="1600" dirty="0"/>
              <a:t>The Prado Museum (</a:t>
            </a:r>
            <a:r>
              <a:rPr lang="en-US" sz="1600" dirty="0" err="1"/>
              <a:t>Museo</a:t>
            </a:r>
            <a:r>
              <a:rPr lang="en-US" sz="1600" dirty="0"/>
              <a:t> del Prado) is a museum and art gallery that features one of the world's finest collections of European art, from the 12th century to the early 19th century, based on the former Spanish Royal Collection. It has the best collection of artworks by Goya, Velázquez, El Greco, Rubens, Titian, Hieronymus Bosch, José de Ribera, and </a:t>
            </a:r>
            <a:r>
              <a:rPr lang="en-US" sz="1600" dirty="0" err="1"/>
              <a:t>Patinir</a:t>
            </a:r>
            <a:r>
              <a:rPr lang="en-US" sz="1600" dirty="0"/>
              <a:t> as well as works by </a:t>
            </a:r>
            <a:r>
              <a:rPr lang="en-US" sz="1600" dirty="0" err="1"/>
              <a:t>Rogier</a:t>
            </a:r>
            <a:r>
              <a:rPr lang="en-US" sz="1600" dirty="0"/>
              <a:t> van der Weyden, Raphael </a:t>
            </a:r>
            <a:r>
              <a:rPr lang="en-US" sz="1600" dirty="0" err="1"/>
              <a:t>Sanzio</a:t>
            </a:r>
            <a:r>
              <a:rPr lang="en-US" sz="1600" dirty="0"/>
              <a:t>, Tintoretto, Veronese, Caravaggio, Van </a:t>
            </a:r>
            <a:r>
              <a:rPr lang="en-US" sz="1600" dirty="0" err="1"/>
              <a:t>Dyck</a:t>
            </a:r>
            <a:r>
              <a:rPr lang="en-US" sz="1600" dirty="0"/>
              <a:t>, Albrecht </a:t>
            </a:r>
            <a:r>
              <a:rPr lang="en-US" sz="1600" dirty="0" err="1"/>
              <a:t>Dürer</a:t>
            </a:r>
            <a:r>
              <a:rPr lang="en-US" sz="1600" dirty="0"/>
              <a:t>, Claude Lorrain, Murillo, and </a:t>
            </a:r>
            <a:r>
              <a:rPr lang="en-US" sz="1600" dirty="0" err="1"/>
              <a:t>Zurbarán</a:t>
            </a:r>
            <a:r>
              <a:rPr lang="en-US" sz="1600" dirty="0"/>
              <a:t>, among others. Some of the standout works exhibited at the museum include Las </a:t>
            </a:r>
            <a:r>
              <a:rPr lang="en-US" sz="1600" dirty="0" err="1"/>
              <a:t>Meninas</a:t>
            </a:r>
            <a:r>
              <a:rPr lang="en-US" sz="1600" dirty="0"/>
              <a:t>, La </a:t>
            </a:r>
            <a:r>
              <a:rPr lang="en-US" sz="1600" dirty="0" err="1"/>
              <a:t>maja</a:t>
            </a:r>
            <a:r>
              <a:rPr lang="en-US" sz="1600" dirty="0"/>
              <a:t> </a:t>
            </a:r>
            <a:r>
              <a:rPr lang="en-US" sz="1600" dirty="0" err="1"/>
              <a:t>vestida</a:t>
            </a:r>
            <a:r>
              <a:rPr lang="en-US" sz="1600" dirty="0"/>
              <a:t>, La </a:t>
            </a:r>
            <a:r>
              <a:rPr lang="en-US" sz="1600" dirty="0" err="1"/>
              <a:t>maja</a:t>
            </a:r>
            <a:r>
              <a:rPr lang="en-US" sz="1600" dirty="0"/>
              <a:t> </a:t>
            </a:r>
            <a:r>
              <a:rPr lang="en-US" sz="1600" dirty="0" err="1"/>
              <a:t>desnuda</a:t>
            </a:r>
            <a:r>
              <a:rPr lang="en-US" sz="1600" dirty="0"/>
              <a:t>, The Garden of Earthly Delights, The Immaculate Conception and The Judgement of Paris.</a:t>
            </a:r>
          </a:p>
        </p:txBody>
      </p:sp>
      <p:pic>
        <p:nvPicPr>
          <p:cNvPr id="4" name=""/>
          <p:cNvPicPr>
            <a:picLocks noChangeAspect="1"/>
          </p:cNvPicPr>
          <p:nvPr/>
        </p:nvPicPr>
        <p:blipFill>
          <a:blip r:embed="rId3">
            <a:lum/>
            <a:alphaModFix/>
          </a:blip>
          <a:srcRect/>
          <a:stretch>
            <a:fillRect/>
          </a:stretch>
        </p:blipFill>
        <p:spPr>
          <a:xfrm>
            <a:off x="640080" y="1371599"/>
            <a:ext cx="4472240" cy="346715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a:highlight>
                  <a:srgbClr val="BF819E"/>
                </a:highlight>
              </a:rPr>
              <a:t>The Thyssen-Bornemisza Museum (Museo Thyssen-Bornemisza)</a:t>
            </a:r>
          </a:p>
        </p:txBody>
      </p:sp>
      <p:sp>
        <p:nvSpPr>
          <p:cNvPr id="3" name="Θέση κειμένου 2"/>
          <p:cNvSpPr txBox="1">
            <a:spLocks noGrp="1"/>
          </p:cNvSpPr>
          <p:nvPr>
            <p:ph type="body" idx="4294967295"/>
          </p:nvPr>
        </p:nvSpPr>
        <p:spPr>
          <a:xfrm>
            <a:off x="5152680" y="1326600"/>
            <a:ext cx="4426920" cy="4172971"/>
          </a:xfrm>
        </p:spPr>
        <p:txBody>
          <a:bodyP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n-U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en-US" sz="1800" dirty="0"/>
              <a:t>The </a:t>
            </a:r>
            <a:r>
              <a:rPr lang="en-US" sz="1800" dirty="0" err="1"/>
              <a:t>Thyssen-Bornemisza</a:t>
            </a:r>
            <a:r>
              <a:rPr lang="en-US" sz="1800" dirty="0"/>
              <a:t> Museum (</a:t>
            </a:r>
            <a:r>
              <a:rPr lang="en-US" sz="1800" dirty="0" err="1"/>
              <a:t>Museo</a:t>
            </a:r>
            <a:r>
              <a:rPr lang="en-US" sz="1800" dirty="0"/>
              <a:t> </a:t>
            </a:r>
            <a:r>
              <a:rPr lang="en-US" sz="1800" dirty="0" err="1"/>
              <a:t>Thyssen-Bornemisza</a:t>
            </a:r>
            <a:r>
              <a:rPr lang="en-US" sz="1800" dirty="0"/>
              <a:t>) is an art museum that fills the historical gaps in its counterparts' collections: in the Prado's case, this includes Italian primitives and works from the English, Dutch, and German schools, while in the case of the Reina </a:t>
            </a:r>
            <a:r>
              <a:rPr lang="en-US" sz="1800" dirty="0" err="1"/>
              <a:t>Sofía</a:t>
            </a:r>
            <a:r>
              <a:rPr lang="en-US" sz="1800" dirty="0"/>
              <a:t>, the </a:t>
            </a:r>
            <a:r>
              <a:rPr lang="en-US" sz="1800" dirty="0" err="1"/>
              <a:t>Thyssen-Bornemisza</a:t>
            </a:r>
            <a:r>
              <a:rPr lang="en-US" sz="1800" dirty="0"/>
              <a:t> collection, once the second largest private collection in the world after the British Royal Collection,[139] includes Impressionists, Expressionists, and European and American paintings from the second half of the 20th century, with over 1,600 paintings.[140]</a:t>
            </a:r>
          </a:p>
        </p:txBody>
      </p:sp>
      <p:pic>
        <p:nvPicPr>
          <p:cNvPr id="4" name=""/>
          <p:cNvPicPr>
            <a:picLocks noChangeAspect="1"/>
          </p:cNvPicPr>
          <p:nvPr/>
        </p:nvPicPr>
        <p:blipFill>
          <a:blip r:embed="rId3">
            <a:lum/>
            <a:alphaModFix/>
          </a:blip>
          <a:srcRect/>
          <a:stretch>
            <a:fillRect/>
          </a:stretch>
        </p:blipFill>
        <p:spPr>
          <a:xfrm>
            <a:off x="182880" y="1236240"/>
            <a:ext cx="4754879" cy="3792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a:highlight>
                  <a:srgbClr val="FFA6A6"/>
                </a:highlight>
              </a:rPr>
              <a:t>MONUMENTS IN MADRID</a:t>
            </a:r>
          </a:p>
        </p:txBody>
      </p:sp>
      <p:pic>
        <p:nvPicPr>
          <p:cNvPr id="3" name=""/>
          <p:cNvPicPr>
            <a:picLocks noChangeAspect="1"/>
          </p:cNvPicPr>
          <p:nvPr/>
        </p:nvPicPr>
        <p:blipFill>
          <a:blip r:embed="rId3">
            <a:lum/>
            <a:alphaModFix/>
          </a:blip>
          <a:srcRect/>
          <a:stretch>
            <a:fillRect/>
          </a:stretch>
        </p:blipFill>
        <p:spPr>
          <a:xfrm>
            <a:off x="365760" y="1463039"/>
            <a:ext cx="4693320" cy="3515039"/>
          </a:xfrm>
          <a:prstGeom prst="rect">
            <a:avLst/>
          </a:prstGeom>
          <a:noFill/>
          <a:ln>
            <a:noFill/>
          </a:ln>
        </p:spPr>
      </p:pic>
      <p:pic>
        <p:nvPicPr>
          <p:cNvPr id="4" name=""/>
          <p:cNvPicPr>
            <a:picLocks noChangeAspect="1"/>
          </p:cNvPicPr>
          <p:nvPr/>
        </p:nvPicPr>
        <p:blipFill>
          <a:blip r:embed="rId4">
            <a:lum/>
            <a:alphaModFix/>
          </a:blip>
          <a:srcRect/>
          <a:stretch>
            <a:fillRect/>
          </a:stretch>
        </p:blipFill>
        <p:spPr>
          <a:xfrm>
            <a:off x="5274000" y="1463038"/>
            <a:ext cx="4601520" cy="35150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a:highlight>
                  <a:srgbClr val="FFB66C"/>
                </a:highlight>
              </a:rPr>
              <a:t>Fuente del </a:t>
            </a:r>
            <a:r>
              <a:rPr lang="en-US" sz="3200" dirty="0" err="1">
                <a:highlight>
                  <a:srgbClr val="FFB66C"/>
                </a:highlight>
              </a:rPr>
              <a:t>Ángel</a:t>
            </a:r>
            <a:r>
              <a:rPr lang="en-US" sz="3200" dirty="0">
                <a:highlight>
                  <a:srgbClr val="FFB66C"/>
                </a:highlight>
              </a:rPr>
              <a:t> </a:t>
            </a:r>
            <a:r>
              <a:rPr lang="en-US" sz="3200" dirty="0" err="1">
                <a:highlight>
                  <a:srgbClr val="FFB66C"/>
                </a:highlight>
              </a:rPr>
              <a:t>Caído</a:t>
            </a:r>
            <a:endParaRPr lang="en-US" sz="3200" dirty="0">
              <a:highlight>
                <a:srgbClr val="FFB66C"/>
              </a:highlight>
            </a:endParaRPr>
          </a:p>
        </p:txBody>
      </p:sp>
      <p:sp>
        <p:nvSpPr>
          <p:cNvPr id="3" name="Θέση κειμένου 2"/>
          <p:cNvSpPr txBox="1">
            <a:spLocks noGrp="1"/>
          </p:cNvSpPr>
          <p:nvPr>
            <p:ph type="body" idx="4294967295"/>
          </p:nvPr>
        </p:nvSpPr>
        <p:spPr>
          <a:xfrm>
            <a:off x="5120639" y="1463039"/>
            <a:ext cx="4426920" cy="3288239"/>
          </a:xfrm>
        </p:spPr>
        <p:txBody>
          <a:bodyP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n-U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en-US" sz="1600" dirty="0"/>
              <a:t>The Fuente del </a:t>
            </a:r>
            <a:r>
              <a:rPr lang="en-US" sz="1600" dirty="0" err="1"/>
              <a:t>Ángel</a:t>
            </a:r>
            <a:r>
              <a:rPr lang="en-US" sz="1600" dirty="0"/>
              <a:t> </a:t>
            </a:r>
            <a:r>
              <a:rPr lang="en-US" sz="1600" dirty="0" err="1"/>
              <a:t>Caído</a:t>
            </a:r>
            <a:r>
              <a:rPr lang="en-US" sz="1600" dirty="0"/>
              <a:t> (Fountain of the Fallen Angel or Monument of the Fallen Angel) is a fountain located in the </a:t>
            </a:r>
            <a:r>
              <a:rPr lang="en-US" sz="1600" dirty="0" err="1"/>
              <a:t>Buen</a:t>
            </a:r>
            <a:r>
              <a:rPr lang="en-US" sz="1600" dirty="0"/>
              <a:t> </a:t>
            </a:r>
            <a:r>
              <a:rPr lang="en-US" sz="1600" dirty="0" err="1"/>
              <a:t>Retiro</a:t>
            </a:r>
            <a:r>
              <a:rPr lang="en-US" sz="1600" dirty="0"/>
              <a:t> Park in Madrid, Spain.</a:t>
            </a:r>
          </a:p>
          <a:p>
            <a:pPr lvl="0"/>
            <a:r>
              <a:rPr lang="en-US" sz="1600" dirty="0"/>
              <a:t>The statue that crowns the monument is the masterpiece of Ricardo </a:t>
            </a:r>
            <a:r>
              <a:rPr lang="en-US" sz="1600" dirty="0" err="1"/>
              <a:t>Bellver</a:t>
            </a:r>
            <a:r>
              <a:rPr lang="en-US" sz="1600" dirty="0"/>
              <a:t> who realized it in plaster in 1877 while a 3rd year pensioner in Rome, inspired by verses from Paradise Lost of John Milton (Canto I). He submitted it to the 1877 edition of the </a:t>
            </a:r>
            <a:r>
              <a:rPr lang="en-US" sz="1600" dirty="0" err="1"/>
              <a:t>Exposiciones</a:t>
            </a:r>
            <a:r>
              <a:rPr lang="en-US" sz="1600" dirty="0"/>
              <a:t> </a:t>
            </a:r>
            <a:r>
              <a:rPr lang="en-US" sz="1600" dirty="0" err="1"/>
              <a:t>Nacionales</a:t>
            </a:r>
            <a:r>
              <a:rPr lang="en-US" sz="1600" dirty="0"/>
              <a:t> de </a:t>
            </a:r>
            <a:r>
              <a:rPr lang="en-US" sz="1600" dirty="0" err="1"/>
              <a:t>Bellas</a:t>
            </a:r>
            <a:r>
              <a:rPr lang="en-US" sz="1600" dirty="0"/>
              <a:t> </a:t>
            </a:r>
            <a:r>
              <a:rPr lang="en-US" sz="1600" dirty="0" err="1"/>
              <a:t>Artes</a:t>
            </a:r>
            <a:r>
              <a:rPr lang="en-US" sz="1600" dirty="0"/>
              <a:t> where it received the first </a:t>
            </a:r>
            <a:r>
              <a:rPr lang="en-US" sz="1600" dirty="0" err="1"/>
              <a:t>prize.The</a:t>
            </a:r>
            <a:r>
              <a:rPr lang="en-US" sz="1600" dirty="0"/>
              <a:t> state acquired the work and presented it to the 1878 Exposition </a:t>
            </a:r>
            <a:r>
              <a:rPr lang="en-US" sz="1600" dirty="0" err="1"/>
              <a:t>Universelle</a:t>
            </a:r>
            <a:r>
              <a:rPr lang="en-US" sz="1600" dirty="0"/>
              <a:t>. Since only works in marble and bronze were accepted, the statue was cast in bronze at this occasion and the plaster original destroyed.</a:t>
            </a:r>
          </a:p>
        </p:txBody>
      </p:sp>
      <p:pic>
        <p:nvPicPr>
          <p:cNvPr id="4" name=""/>
          <p:cNvPicPr>
            <a:picLocks noChangeAspect="1"/>
          </p:cNvPicPr>
          <p:nvPr/>
        </p:nvPicPr>
        <p:blipFill>
          <a:blip r:embed="rId3">
            <a:lum/>
            <a:alphaModFix/>
          </a:blip>
          <a:srcRect/>
          <a:stretch>
            <a:fillRect/>
          </a:stretch>
        </p:blipFill>
        <p:spPr>
          <a:xfrm>
            <a:off x="1097280" y="1371599"/>
            <a:ext cx="3383280" cy="3771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503999" y="226080"/>
            <a:ext cx="4248281" cy="946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err="1">
                <a:highlight>
                  <a:srgbClr val="FFFFA6"/>
                </a:highlight>
              </a:rPr>
              <a:t>Puerta</a:t>
            </a:r>
            <a:r>
              <a:rPr lang="en-US" sz="3200" dirty="0">
                <a:highlight>
                  <a:srgbClr val="FFFFA6"/>
                </a:highlight>
              </a:rPr>
              <a:t> de </a:t>
            </a:r>
            <a:r>
              <a:rPr lang="en-US" sz="3200" dirty="0" err="1">
                <a:highlight>
                  <a:srgbClr val="FFFFA6"/>
                </a:highlight>
              </a:rPr>
              <a:t>Alcalá</a:t>
            </a:r>
            <a:endParaRPr lang="en-US" sz="3200" dirty="0">
              <a:highlight>
                <a:srgbClr val="FFFFA6"/>
              </a:highlight>
            </a:endParaRPr>
          </a:p>
        </p:txBody>
      </p:sp>
      <p:sp>
        <p:nvSpPr>
          <p:cNvPr id="3" name="Θέση κειμένου 2"/>
          <p:cNvSpPr txBox="1">
            <a:spLocks noGrp="1"/>
          </p:cNvSpPr>
          <p:nvPr>
            <p:ph type="body" idx="4294967295"/>
          </p:nvPr>
        </p:nvSpPr>
        <p:spPr>
          <a:xfrm>
            <a:off x="5400352" y="675035"/>
            <a:ext cx="4426920" cy="4680520"/>
          </a:xfrm>
        </p:spPr>
        <p:txBody>
          <a:bodyP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n-U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en-US" sz="1400" dirty="0"/>
              <a:t>The </a:t>
            </a:r>
            <a:r>
              <a:rPr lang="en-US" sz="1400" dirty="0" err="1"/>
              <a:t>Puerta</a:t>
            </a:r>
            <a:r>
              <a:rPr lang="en-US" sz="1400" dirty="0"/>
              <a:t> de </a:t>
            </a:r>
            <a:r>
              <a:rPr lang="en-US" sz="1400" dirty="0" err="1"/>
              <a:t>Alcalá</a:t>
            </a:r>
            <a:r>
              <a:rPr lang="en-US" sz="1400" dirty="0"/>
              <a:t> is a Neo-classical monument in the Plaza de la </a:t>
            </a:r>
            <a:r>
              <a:rPr lang="en-US" sz="1400" dirty="0" err="1"/>
              <a:t>Independencia</a:t>
            </a:r>
            <a:r>
              <a:rPr lang="en-US" sz="1400" dirty="0"/>
              <a:t> in Madrid, Spain. It is regarded as the first modern post-Roman triumphal arch built in Europe, older than the similar monuments Arc de </a:t>
            </a:r>
            <a:r>
              <a:rPr lang="en-US" sz="1400" dirty="0" err="1"/>
              <a:t>Triomphe</a:t>
            </a:r>
            <a:r>
              <a:rPr lang="en-US" sz="1400" dirty="0"/>
              <a:t> in Paris and Brandenburg Gate in </a:t>
            </a:r>
            <a:r>
              <a:rPr lang="en-US" sz="1400" dirty="0" smtClean="0"/>
              <a:t>Berlin.</a:t>
            </a:r>
            <a:endParaRPr lang="el-GR" sz="1400" dirty="0" smtClean="0"/>
          </a:p>
          <a:p>
            <a:pPr lvl="0"/>
            <a:r>
              <a:rPr lang="en-US" sz="1400" dirty="0" smtClean="0"/>
              <a:t>It </a:t>
            </a:r>
            <a:r>
              <a:rPr lang="en-US" sz="1400" dirty="0"/>
              <a:t>was a gate of the former Walls of Philip IV. It stands near the city centre and several metres away from the main entrance to the </a:t>
            </a:r>
            <a:r>
              <a:rPr lang="en-US" sz="1400" dirty="0" err="1"/>
              <a:t>Parque</a:t>
            </a:r>
            <a:r>
              <a:rPr lang="en-US" sz="1400" dirty="0"/>
              <a:t> del </a:t>
            </a:r>
            <a:r>
              <a:rPr lang="en-US" sz="1400" dirty="0" err="1"/>
              <a:t>Buen</a:t>
            </a:r>
            <a:r>
              <a:rPr lang="en-US" sz="1400" dirty="0"/>
              <a:t> </a:t>
            </a:r>
            <a:r>
              <a:rPr lang="en-US" sz="1400" dirty="0" err="1"/>
              <a:t>Retiro</a:t>
            </a:r>
            <a:r>
              <a:rPr lang="en-US" sz="1400" dirty="0"/>
              <a:t>. The square is bisected by </a:t>
            </a:r>
            <a:r>
              <a:rPr lang="en-US" sz="1400" dirty="0" err="1"/>
              <a:t>Alcalá</a:t>
            </a:r>
            <a:r>
              <a:rPr lang="en-US" sz="1400" dirty="0"/>
              <a:t> </a:t>
            </a:r>
            <a:r>
              <a:rPr lang="en-US" sz="1400" dirty="0" err="1"/>
              <a:t>Street,Its</a:t>
            </a:r>
            <a:r>
              <a:rPr lang="en-US" sz="1400" dirty="0"/>
              <a:t> name originates from the old path from Madrid to the nearby town of </a:t>
            </a:r>
            <a:r>
              <a:rPr lang="en-US" sz="1400" dirty="0" err="1"/>
              <a:t>Alcalá</a:t>
            </a:r>
            <a:r>
              <a:rPr lang="en-US" sz="1400" dirty="0"/>
              <a:t> de Henares</a:t>
            </a:r>
            <a:r>
              <a:rPr lang="en-US" sz="1400" dirty="0" smtClean="0"/>
              <a:t>.</a:t>
            </a:r>
            <a:endParaRPr lang="en-US" sz="1400" dirty="0"/>
          </a:p>
          <a:p>
            <a:pPr lvl="0"/>
            <a:r>
              <a:rPr lang="en-US" sz="1400" dirty="0"/>
              <a:t>Madrid in the late 18th century still looked like a somewhat drab borough, surrounded by mediaeval walls. Around the year 1774, King Charles III commissioned Francesco Sabatini to construct a monumental gate in the city wall through which an expanded road to the city of </a:t>
            </a:r>
            <a:r>
              <a:rPr lang="en-US" sz="1400" dirty="0" err="1"/>
              <a:t>Alcalá</a:t>
            </a:r>
            <a:r>
              <a:rPr lang="en-US" sz="1400" dirty="0"/>
              <a:t> was to pass, replacing an older, smaller, gate that stood nearby. It was inaugurated in 1778.</a:t>
            </a:r>
          </a:p>
          <a:p>
            <a:pPr lvl="0"/>
            <a:endParaRPr lang="en-US" sz="1400" dirty="0"/>
          </a:p>
          <a:p>
            <a:pPr lvl="0"/>
            <a:endParaRPr lang="en-US" sz="1400" dirty="0"/>
          </a:p>
          <a:p>
            <a:pPr lvl="0"/>
            <a:endParaRPr lang="en-US" dirty="0"/>
          </a:p>
        </p:txBody>
      </p:sp>
      <p:pic>
        <p:nvPicPr>
          <p:cNvPr id="4" name=""/>
          <p:cNvPicPr>
            <a:picLocks noChangeAspect="1"/>
          </p:cNvPicPr>
          <p:nvPr/>
        </p:nvPicPr>
        <p:blipFill>
          <a:blip r:embed="rId3">
            <a:lum/>
            <a:alphaModFix/>
          </a:blip>
          <a:srcRect/>
          <a:stretch>
            <a:fillRect/>
          </a:stretch>
        </p:blipFill>
        <p:spPr>
          <a:xfrm>
            <a:off x="274320" y="1395115"/>
            <a:ext cx="4786920" cy="3474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a:highlight>
                  <a:srgbClr val="E8F2A1"/>
                </a:highlight>
              </a:rPr>
              <a:t>FOOD</a:t>
            </a:r>
          </a:p>
        </p:txBody>
      </p:sp>
      <p:pic>
        <p:nvPicPr>
          <p:cNvPr id="3" name=""/>
          <p:cNvPicPr>
            <a:picLocks noChangeAspect="1"/>
          </p:cNvPicPr>
          <p:nvPr/>
        </p:nvPicPr>
        <p:blipFill>
          <a:blip r:embed="rId3">
            <a:lum/>
            <a:alphaModFix/>
          </a:blip>
          <a:srcRect/>
          <a:stretch>
            <a:fillRect/>
          </a:stretch>
        </p:blipFill>
        <p:spPr>
          <a:xfrm>
            <a:off x="632160" y="2011679"/>
            <a:ext cx="3906684" cy="2926079"/>
          </a:xfrm>
          <a:prstGeom prst="rect">
            <a:avLst/>
          </a:prstGeom>
          <a:noFill/>
          <a:ln>
            <a:noFill/>
          </a:ln>
        </p:spPr>
      </p:pic>
      <p:sp>
        <p:nvSpPr>
          <p:cNvPr id="4" name="TextBox 3"/>
          <p:cNvSpPr txBox="1"/>
          <p:nvPr/>
        </p:nvSpPr>
        <p:spPr>
          <a:xfrm>
            <a:off x="1985039" y="1482479"/>
            <a:ext cx="94104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cap="none">
                <a:ln>
                  <a:noFill/>
                </a:ln>
                <a:latin typeface="Liberation Sans" pitchFamily="18"/>
                <a:ea typeface="Microsoft YaHei" pitchFamily="2"/>
                <a:cs typeface="Arial" pitchFamily="2"/>
              </a:rPr>
              <a:t>churros</a:t>
            </a:r>
          </a:p>
        </p:txBody>
      </p:sp>
      <p:pic>
        <p:nvPicPr>
          <p:cNvPr id="5" name=""/>
          <p:cNvPicPr>
            <a:picLocks noChangeAspect="1"/>
          </p:cNvPicPr>
          <p:nvPr/>
        </p:nvPicPr>
        <p:blipFill>
          <a:blip r:embed="rId4">
            <a:lum/>
            <a:alphaModFix/>
          </a:blip>
          <a:srcRect/>
          <a:stretch>
            <a:fillRect/>
          </a:stretch>
        </p:blipFill>
        <p:spPr>
          <a:xfrm>
            <a:off x="4937760" y="1970640"/>
            <a:ext cx="3961800" cy="2967119"/>
          </a:xfrm>
          <a:prstGeom prst="rect">
            <a:avLst/>
          </a:prstGeom>
          <a:noFill/>
          <a:ln>
            <a:noFill/>
          </a:ln>
        </p:spPr>
      </p:pic>
      <p:sp>
        <p:nvSpPr>
          <p:cNvPr id="6" name="TextBox 5"/>
          <p:cNvSpPr txBox="1"/>
          <p:nvPr/>
        </p:nvSpPr>
        <p:spPr>
          <a:xfrm>
            <a:off x="6583679" y="1554479"/>
            <a:ext cx="78732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cap="none">
                <a:ln>
                  <a:noFill/>
                </a:ln>
                <a:latin typeface="Liberation Sans" pitchFamily="18"/>
                <a:ea typeface="Microsoft YaHei" pitchFamily="2"/>
                <a:cs typeface="Arial" pitchFamily="2"/>
              </a:rPr>
              <a:t>paella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584</Words>
  <Application>Microsoft Office PowerPoint</Application>
  <PresentationFormat>Προβολή στην οθόνη (4:3)</PresentationFormat>
  <Paragraphs>19</Paragraphs>
  <Slides>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Default</vt:lpstr>
      <vt:lpstr>MADRID</vt:lpstr>
      <vt:lpstr>Art and culture: Museums and cultural centres</vt:lpstr>
      <vt:lpstr> The Prado Museum (Museo del Prado)</vt:lpstr>
      <vt:lpstr>The Thyssen-Bornemisza Museum (Museo Thyssen-Bornemisza)</vt:lpstr>
      <vt:lpstr>MONUMENTS IN MADRID</vt:lpstr>
      <vt:lpstr>Fuente del Ángel Caído</vt:lpstr>
      <vt:lpstr>Puerta de Alcalá</vt:lpstr>
      <vt:lpstr>FOOD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MADRID</dc:title>
  <dc:creator>ΜΠΕΤΤΥ</dc:creator>
  <cp:lastModifiedBy>betty</cp:lastModifiedBy>
  <cp:revision>2</cp:revision>
  <dcterms:created xsi:type="dcterms:W3CDTF">2020-04-26T19:40:53Z</dcterms:created>
  <dcterms:modified xsi:type="dcterms:W3CDTF">2020-04-29T12:49:47Z</dcterms:modified>
</cp:coreProperties>
</file>