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76" r:id="rId3"/>
    <p:sldId id="257" r:id="rId4"/>
    <p:sldId id="258" r:id="rId5"/>
    <p:sldId id="259" r:id="rId6"/>
    <p:sldId id="273" r:id="rId7"/>
    <p:sldId id="261" r:id="rId8"/>
    <p:sldId id="262" r:id="rId9"/>
    <p:sldId id="263" r:id="rId10"/>
    <p:sldId id="264" r:id="rId11"/>
    <p:sldId id="274" r:id="rId12"/>
    <p:sldId id="266" r:id="rId13"/>
    <p:sldId id="267" r:id="rId14"/>
    <p:sldId id="268" r:id="rId15"/>
    <p:sldId id="275" r:id="rId16"/>
    <p:sldId id="270" r:id="rId17"/>
    <p:sldId id="271" r:id="rId18"/>
    <p:sldId id="272" r:id="rId19"/>
    <p:sldId id="277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0000CC"/>
    <a:srgbClr val="000099"/>
    <a:srgbClr val="003300"/>
    <a:srgbClr val="800000"/>
    <a:srgbClr val="008000"/>
    <a:srgbClr val="666699"/>
    <a:srgbClr val="D9E7FD"/>
    <a:srgbClr val="6600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5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cb29a533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cb29a533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caafcec48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caafcec48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cb29a5333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cb29a5333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123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caafcec48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caafcec48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caafcec48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caafcec48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cb29a5333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cb29a5333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6788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cb29a5333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cb29a5333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cb29a5333f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cb29a5333f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cb32ea91a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cb32ea91a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cb29a533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cb29a533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0150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cb29a533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cb29a533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338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cb29a5333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cb29a5333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caafcec48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caafcec48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aafcec4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aafcec4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cb29a5333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cb29a5333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08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caafcec48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caafcec48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caafcec48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caafcec48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caafcec48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caafcec48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02429" y="272584"/>
            <a:ext cx="8520600" cy="4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ct val="39919"/>
              <a:buNone/>
            </a:pPr>
            <a:r>
              <a:rPr lang="el" sz="28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ΤΟ ΦΥΣΙΚΟ ΠΕΡΙΒΑΛΛΟΝ ΣΤΗΝ ΙΛΙΑΔΑ ΤΟΥ ΟΜΗΡΟΥ</a:t>
            </a:r>
            <a:endParaRPr sz="28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427" y="881679"/>
            <a:ext cx="7542751" cy="37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306133" y="386176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Ο Πάρης ορμά στη μάχη </a:t>
            </a:r>
            <a:endParaRPr lang="el" sz="40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σαν </a:t>
            </a:r>
            <a:r>
              <a:rPr lang="el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καλοθρεμμένο άλογο.</a:t>
            </a:r>
            <a:endParaRPr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91602">
              <a:srgbClr val="FFC00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82" y="613064"/>
            <a:ext cx="4128473" cy="341653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4561202" y="1041016"/>
            <a:ext cx="4582798" cy="175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l-GR" sz="3600" b="1" dirty="0">
                <a:solidFill>
                  <a:srgbClr val="980000"/>
                </a:solidFill>
                <a:latin typeface="Monotype Corsiva" panose="03010101010201010101" pitchFamily="66" charset="0"/>
              </a:rPr>
              <a:t>Κάποιες φορές αρκεί </a:t>
            </a:r>
            <a:endParaRPr lang="el-GR" sz="3600" b="1" dirty="0" smtClean="0">
              <a:solidFill>
                <a:srgbClr val="980000"/>
              </a:solidFill>
              <a:latin typeface="Monotype Corsiva" panose="03010101010201010101" pitchFamily="66" charset="0"/>
            </a:endParaRPr>
          </a:p>
          <a:p>
            <a:pPr lvl="0" algn="ctr"/>
            <a:r>
              <a:rPr lang="el-GR" sz="3600" b="1" dirty="0" smtClean="0">
                <a:solidFill>
                  <a:srgbClr val="980000"/>
                </a:solidFill>
                <a:latin typeface="Monotype Corsiva" panose="03010101010201010101" pitchFamily="66" charset="0"/>
              </a:rPr>
              <a:t>ένα </a:t>
            </a:r>
            <a:r>
              <a:rPr lang="el-GR" sz="3600" b="1" dirty="0">
                <a:solidFill>
                  <a:srgbClr val="980000"/>
                </a:solidFill>
                <a:latin typeface="Monotype Corsiva" panose="03010101010201010101" pitchFamily="66" charset="0"/>
              </a:rPr>
              <a:t>επίθετο για να μεταφέρει τη φύση </a:t>
            </a:r>
            <a:endParaRPr lang="el-GR" sz="3600" b="1" dirty="0" smtClean="0">
              <a:solidFill>
                <a:srgbClr val="980000"/>
              </a:solidFill>
              <a:latin typeface="Monotype Corsiva" panose="03010101010201010101" pitchFamily="66" charset="0"/>
            </a:endParaRPr>
          </a:p>
          <a:p>
            <a:pPr lvl="0" algn="ctr"/>
            <a:r>
              <a:rPr lang="el-GR" sz="3600" b="1" dirty="0" smtClean="0">
                <a:solidFill>
                  <a:srgbClr val="980000"/>
                </a:solidFill>
                <a:latin typeface="Monotype Corsiva" panose="03010101010201010101" pitchFamily="66" charset="0"/>
              </a:rPr>
              <a:t>μπροστά </a:t>
            </a:r>
            <a:r>
              <a:rPr lang="el-GR" sz="3600" b="1" dirty="0">
                <a:solidFill>
                  <a:srgbClr val="980000"/>
                </a:solidFill>
                <a:latin typeface="Monotype Corsiva" panose="03010101010201010101" pitchFamily="66" charset="0"/>
              </a:rPr>
              <a:t>στα μάτια μας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98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subTitle" idx="1"/>
          </p:nvPr>
        </p:nvSpPr>
        <p:spPr>
          <a:xfrm>
            <a:off x="84300" y="2136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4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Οι κορυφές του πολυλόφου </a:t>
            </a:r>
            <a:r>
              <a:rPr lang="el" sz="4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Ολύμπου.</a:t>
            </a:r>
            <a:endParaRPr sz="4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 txBox="1">
            <a:spLocks noGrp="1"/>
          </p:cNvSpPr>
          <p:nvPr>
            <p:ph type="subTitle" idx="1"/>
          </p:nvPr>
        </p:nvSpPr>
        <p:spPr>
          <a:xfrm>
            <a:off x="492454" y="813939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5400" b="1" dirty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Το μαύρο </a:t>
            </a:r>
            <a:r>
              <a:rPr lang="el" sz="5400" b="1" dirty="0" smtClean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κύμα.</a:t>
            </a:r>
            <a:endParaRPr sz="5400" b="1" dirty="0">
              <a:solidFill>
                <a:schemeClr val="bg1">
                  <a:lumMod val="95000"/>
                </a:schemeClr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>
            <a:spLocks noGrp="1"/>
          </p:cNvSpPr>
          <p:nvPr>
            <p:ph type="subTitle" idx="1"/>
          </p:nvPr>
        </p:nvSpPr>
        <p:spPr>
          <a:xfrm>
            <a:off x="-898822" y="78363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60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Το δασωμένο </a:t>
            </a:r>
            <a:r>
              <a:rPr lang="el" sz="60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βουνό.</a:t>
            </a:r>
            <a:endParaRPr sz="6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91602">
              <a:srgbClr val="FFC00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82" y="613064"/>
            <a:ext cx="4128473" cy="341653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4374777" y="717178"/>
            <a:ext cx="4911232" cy="245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l-GR" sz="3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Άλλες φορές ένα επίθετο μας αποκαλύπτει αντιλήψεις της ομηρικής εποχής σχετικές με το φυσικό </a:t>
            </a:r>
            <a:r>
              <a:rPr lang="el-GR" sz="3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περιβάλλον.</a:t>
            </a:r>
            <a:endParaRPr lang="el-GR" sz="3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98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>
            <a:spLocks noGrp="1"/>
          </p:cNvSpPr>
          <p:nvPr>
            <p:ph type="subTitle" idx="1"/>
          </p:nvPr>
        </p:nvSpPr>
        <p:spPr>
          <a:xfrm>
            <a:off x="83128" y="340307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4400" b="1" spc="230" dirty="0">
                <a:solidFill>
                  <a:srgbClr val="000099"/>
                </a:solidFill>
                <a:latin typeface="Monotype Corsiva" panose="03010101010201010101" pitchFamily="66" charset="0"/>
              </a:rPr>
              <a:t>Συννεφοσυνάχτης </a:t>
            </a:r>
            <a:r>
              <a:rPr lang="el" sz="4400" b="1" spc="230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Δίας.</a:t>
            </a:r>
            <a:endParaRPr sz="4400" b="1" spc="230" dirty="0">
              <a:solidFill>
                <a:srgbClr val="000099"/>
              </a:solidFill>
              <a:latin typeface="Monotype Corsiva" panose="03010101010201010101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>
            <a:spLocks noGrp="1"/>
          </p:cNvSpPr>
          <p:nvPr>
            <p:ph type="subTitle" idx="1"/>
          </p:nvPr>
        </p:nvSpPr>
        <p:spPr>
          <a:xfrm>
            <a:off x="5028126" y="1197259"/>
            <a:ext cx="4115874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6000" dirty="0">
                <a:solidFill>
                  <a:srgbClr val="666699"/>
                </a:solidFill>
                <a:latin typeface="Monotype Corsiva" panose="03010101010201010101" pitchFamily="66" charset="0"/>
              </a:rPr>
              <a:t>Αιγιδοφόρος </a:t>
            </a:r>
            <a:r>
              <a:rPr lang="el" sz="6000" dirty="0" smtClean="0">
                <a:solidFill>
                  <a:srgbClr val="666699"/>
                </a:solidFill>
                <a:latin typeface="Monotype Corsiva" panose="03010101010201010101" pitchFamily="66" charset="0"/>
              </a:rPr>
              <a:t>Δίας.</a:t>
            </a:r>
            <a:endParaRPr sz="6000" dirty="0">
              <a:solidFill>
                <a:srgbClr val="6666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5" name="Google Shape;13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07173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497603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9"/>
          <p:cNvSpPr txBox="1">
            <a:spLocks noGrp="1"/>
          </p:cNvSpPr>
          <p:nvPr>
            <p:ph type="subTitle" idx="1"/>
          </p:nvPr>
        </p:nvSpPr>
        <p:spPr>
          <a:xfrm>
            <a:off x="5029887" y="1215637"/>
            <a:ext cx="4114113" cy="2643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lvl="0" indent="-5715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" sz="4000" dirty="0">
                <a:solidFill>
                  <a:schemeClr val="tx1"/>
                </a:solidFill>
                <a:latin typeface="Monotype Corsiva" panose="03010101010201010101" pitchFamily="66" charset="0"/>
              </a:rPr>
              <a:t>αιγίδα </a:t>
            </a:r>
            <a:endParaRPr lang="el" sz="4000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marL="571500" lvl="0" indent="-5715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" sz="4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αἲξ, αἰγός </a:t>
            </a:r>
            <a:r>
              <a:rPr lang="el" sz="4000" dirty="0">
                <a:solidFill>
                  <a:schemeClr val="tx1"/>
                </a:solidFill>
                <a:latin typeface="Monotype Corsiva" panose="03010101010201010101" pitchFamily="66" charset="0"/>
              </a:rPr>
              <a:t>(γίδα) </a:t>
            </a:r>
            <a:endParaRPr lang="el" sz="4000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marL="571500" lvl="0" indent="-5715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" sz="4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καταιγίδα </a:t>
            </a:r>
            <a:endParaRPr sz="40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2" y="440826"/>
            <a:ext cx="4904509" cy="4132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ct val="39919"/>
              <a:buNone/>
            </a:pPr>
            <a:r>
              <a:rPr lang="e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/>
            </a:r>
            <a:br>
              <a:rPr lang="e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el" sz="4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Οι μαθητές του </a:t>
            </a:r>
            <a:r>
              <a:rPr lang="el" sz="4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Β4</a:t>
            </a:r>
            <a:endParaRPr sz="32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4390874" y="4399886"/>
            <a:ext cx="4039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σας </a:t>
            </a:r>
            <a:r>
              <a:rPr lang="el-GR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ευχαριστούν πολύ</a:t>
            </a:r>
            <a:r>
              <a:rPr lang="el-GR" sz="3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</a:t>
            </a:r>
            <a:endParaRPr lang="el-GR" sz="3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488372" y="958386"/>
            <a:ext cx="399011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 smtClean="0">
                <a:latin typeface="Monotype Corsiva" panose="03010101010201010101" pitchFamily="66" charset="0"/>
              </a:rPr>
              <a:t>ΜΠΑΚΕΛΛΑΣ	         ΜΑΡΙΟΣ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r>
              <a:rPr lang="el-GR" sz="1600" b="1" dirty="0" smtClean="0">
                <a:latin typeface="Monotype Corsiva" panose="03010101010201010101" pitchFamily="66" charset="0"/>
              </a:rPr>
              <a:t>ΜΠΑΛΑΣΚΑ	         ΜΑΡΙΑ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r>
              <a:rPr lang="el-GR" sz="1600" b="1" dirty="0" smtClean="0">
                <a:latin typeface="Monotype Corsiva" panose="03010101010201010101" pitchFamily="66" charset="0"/>
              </a:rPr>
              <a:t>ΜΠΟΖΙΝΑΚΗ	        ΒΙΚΤΩΡΙΑ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r>
              <a:rPr lang="el-GR" sz="1600" b="1" dirty="0" smtClean="0">
                <a:latin typeface="Monotype Corsiva" panose="03010101010201010101" pitchFamily="66" charset="0"/>
              </a:rPr>
              <a:t>ΜΠΟΣΙΩΛΗ	       ΕΛΕΝΗ</a:t>
            </a:r>
          </a:p>
          <a:p>
            <a:r>
              <a:rPr lang="el-GR" sz="1600" b="1" dirty="0" smtClean="0">
                <a:latin typeface="Monotype Corsiva" panose="03010101010201010101" pitchFamily="66" charset="0"/>
              </a:rPr>
              <a:t> ΝΤΟΑΣ</a:t>
            </a:r>
            <a:r>
              <a:rPr lang="el-GR" sz="1600" b="1" dirty="0">
                <a:latin typeface="Monotype Corsiva" panose="03010101010201010101" pitchFamily="66" charset="0"/>
              </a:rPr>
              <a:t>	</a:t>
            </a:r>
            <a:r>
              <a:rPr lang="el-GR" sz="1600" b="1" dirty="0" smtClean="0">
                <a:latin typeface="Monotype Corsiva" panose="03010101010201010101" pitchFamily="66" charset="0"/>
              </a:rPr>
              <a:t>                           ΒΑΣΙΛΕΙΟΣ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r>
              <a:rPr lang="el-GR" sz="1600" b="1" dirty="0">
                <a:latin typeface="Monotype Corsiva" panose="03010101010201010101" pitchFamily="66" charset="0"/>
              </a:rPr>
              <a:t>ΞΟΥΡΗ	</a:t>
            </a:r>
            <a:r>
              <a:rPr lang="el-GR" sz="1600" b="1" dirty="0" smtClean="0">
                <a:latin typeface="Monotype Corsiva" panose="03010101010201010101" pitchFamily="66" charset="0"/>
              </a:rPr>
              <a:t>                          ΜΕΛΙΝΑ ΠΑΠΑΓΕΩΡΓΙΟΥ</a:t>
            </a:r>
            <a:r>
              <a:rPr lang="el-GR" sz="1600" b="1" dirty="0">
                <a:latin typeface="Monotype Corsiva" panose="03010101010201010101" pitchFamily="66" charset="0"/>
              </a:rPr>
              <a:t>	</a:t>
            </a:r>
            <a:r>
              <a:rPr lang="el-GR" sz="1600" b="1" dirty="0" smtClean="0">
                <a:latin typeface="Monotype Corsiva" panose="03010101010201010101" pitchFamily="66" charset="0"/>
              </a:rPr>
              <a:t>      ΕΥΦΡΟΝΙΑ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r>
              <a:rPr lang="el-GR" sz="1600" b="1" dirty="0" smtClean="0">
                <a:latin typeface="Monotype Corsiva" panose="03010101010201010101" pitchFamily="66" charset="0"/>
              </a:rPr>
              <a:t>ΠΑΠΑΓΙΑΝΝΟΠΟΥΛΟΥ     ΖΩΗ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r>
              <a:rPr lang="el-GR" sz="1600" b="1" dirty="0">
                <a:latin typeface="Monotype Corsiva" panose="03010101010201010101" pitchFamily="66" charset="0"/>
              </a:rPr>
              <a:t>ΠΑΠΑΔΗΜΗΤΡΙΟΥ	</a:t>
            </a:r>
            <a:r>
              <a:rPr lang="el-GR" sz="1600" b="1" dirty="0" smtClean="0">
                <a:latin typeface="Monotype Corsiva" panose="03010101010201010101" pitchFamily="66" charset="0"/>
              </a:rPr>
              <a:t>      ΙΩΑΝΝΑ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r>
              <a:rPr lang="el-GR" sz="1600" b="1" dirty="0">
                <a:latin typeface="Monotype Corsiva" panose="03010101010201010101" pitchFamily="66" charset="0"/>
              </a:rPr>
              <a:t>ΠΑΠΑΗΛΙΟΥ	</a:t>
            </a:r>
            <a:r>
              <a:rPr lang="el-GR" sz="1600" b="1" dirty="0" smtClean="0">
                <a:latin typeface="Monotype Corsiva" panose="03010101010201010101" pitchFamily="66" charset="0"/>
              </a:rPr>
              <a:t>     ΤΡΥΦΩΝ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r>
              <a:rPr lang="el-GR" sz="1600" b="1" dirty="0" smtClean="0">
                <a:latin typeface="Monotype Corsiva" panose="03010101010201010101" pitchFamily="66" charset="0"/>
              </a:rPr>
              <a:t>ΠΑΠΑΘΑΝΑΣΟΠΟΥΛΟΥ   ΚΩΝΣΤΑΝΤΙΝΑ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r>
              <a:rPr lang="el-GR" sz="1600" b="1" dirty="0">
                <a:latin typeface="Monotype Corsiva" panose="03010101010201010101" pitchFamily="66" charset="0"/>
              </a:rPr>
              <a:t>ΠΑΡΡΑ	</a:t>
            </a:r>
            <a:r>
              <a:rPr lang="el-GR" sz="1600" b="1" dirty="0" smtClean="0">
                <a:latin typeface="Monotype Corsiva" panose="03010101010201010101" pitchFamily="66" charset="0"/>
              </a:rPr>
              <a:t>                          ΔΑΦΝΗ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4478482" y="943576"/>
            <a:ext cx="40421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latin typeface="Monotype Corsiva" panose="03010101010201010101" pitchFamily="66" charset="0"/>
              </a:rPr>
              <a:t>ΠΑΤΣΗ	</a:t>
            </a:r>
            <a:r>
              <a:rPr lang="el-GR" sz="1600" b="1" dirty="0" smtClean="0">
                <a:latin typeface="Monotype Corsiva" panose="03010101010201010101" pitchFamily="66" charset="0"/>
              </a:rPr>
              <a:t>                 ΦΩΤΕΙΝΗ</a:t>
            </a:r>
          </a:p>
          <a:p>
            <a:r>
              <a:rPr lang="el-GR" sz="1600" b="1" dirty="0" smtClean="0">
                <a:latin typeface="Monotype Corsiva" panose="03010101010201010101" pitchFamily="66" charset="0"/>
              </a:rPr>
              <a:t>ΠΕΠΑ</a:t>
            </a:r>
            <a:r>
              <a:rPr lang="el-GR" sz="1600" b="1" dirty="0">
                <a:latin typeface="Monotype Corsiva" panose="03010101010201010101" pitchFamily="66" charset="0"/>
              </a:rPr>
              <a:t>	</a:t>
            </a:r>
            <a:r>
              <a:rPr lang="el-GR" sz="1600" b="1" dirty="0" smtClean="0">
                <a:latin typeface="Monotype Corsiva" panose="03010101010201010101" pitchFamily="66" charset="0"/>
              </a:rPr>
              <a:t>                 ΔΙΟΝΥΣΙΑ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r>
              <a:rPr lang="el-GR" sz="1600" b="1" dirty="0" smtClean="0">
                <a:latin typeface="Monotype Corsiva" panose="03010101010201010101" pitchFamily="66" charset="0"/>
              </a:rPr>
              <a:t>ΠΕΤΡΟΠΟΥΛΟΥ         ΧΑΡΑ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r>
              <a:rPr lang="el-GR" sz="1600" b="1" dirty="0">
                <a:latin typeface="Monotype Corsiva" panose="03010101010201010101" pitchFamily="66" charset="0"/>
              </a:rPr>
              <a:t>ΠΛΕΣΣΑ	</a:t>
            </a:r>
            <a:r>
              <a:rPr lang="el-GR" sz="1600" b="1" dirty="0" smtClean="0">
                <a:latin typeface="Monotype Corsiva" panose="03010101010201010101" pitchFamily="66" charset="0"/>
              </a:rPr>
              <a:t>                  ΜΑΡΙΑ </a:t>
            </a:r>
            <a:r>
              <a:rPr lang="el-GR" sz="1600" b="1" dirty="0">
                <a:latin typeface="Monotype Corsiva" panose="03010101010201010101" pitchFamily="66" charset="0"/>
              </a:rPr>
              <a:t>ΕΛΕΝΗ</a:t>
            </a:r>
          </a:p>
          <a:p>
            <a:r>
              <a:rPr lang="el-GR" sz="1600" b="1" dirty="0">
                <a:latin typeface="Monotype Corsiva" panose="03010101010201010101" pitchFamily="66" charset="0"/>
              </a:rPr>
              <a:t>ΣΙΔΕΡΗΣ	</a:t>
            </a:r>
            <a:r>
              <a:rPr lang="el-GR" sz="1600" b="1" dirty="0" smtClean="0">
                <a:latin typeface="Monotype Corsiva" panose="03010101010201010101" pitchFamily="66" charset="0"/>
              </a:rPr>
              <a:t>                   ΔΗΜΗΤΡΙΟΣ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r>
              <a:rPr lang="el-GR" sz="1600" b="1" dirty="0">
                <a:latin typeface="Monotype Corsiva" panose="03010101010201010101" pitchFamily="66" charset="0"/>
              </a:rPr>
              <a:t>ΣΚΟΥΤΑΣ	</a:t>
            </a:r>
            <a:r>
              <a:rPr lang="el-GR" sz="1600" b="1" dirty="0" smtClean="0">
                <a:latin typeface="Monotype Corsiva" panose="03010101010201010101" pitchFamily="66" charset="0"/>
              </a:rPr>
              <a:t>                   ΗΛΙΑΣ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r>
              <a:rPr lang="el-GR" sz="1600" b="1" dirty="0">
                <a:latin typeface="Monotype Corsiva" panose="03010101010201010101" pitchFamily="66" charset="0"/>
              </a:rPr>
              <a:t>ΣΚΥΛΛΑΚΟΣ	ΠΑΝΑΓΙΩΤΗΣ </a:t>
            </a:r>
            <a:endParaRPr lang="el-GR" sz="1600" b="1" dirty="0" smtClean="0">
              <a:latin typeface="Monotype Corsiva" panose="03010101010201010101" pitchFamily="66" charset="0"/>
            </a:endParaRPr>
          </a:p>
          <a:p>
            <a:r>
              <a:rPr lang="el-GR" sz="1600" b="1" dirty="0" smtClean="0">
                <a:latin typeface="Monotype Corsiva" panose="03010101010201010101" pitchFamily="66" charset="0"/>
              </a:rPr>
              <a:t>ΣΜΑΡΝΑΚΗ</a:t>
            </a:r>
            <a:r>
              <a:rPr lang="el-GR" sz="1600" b="1" dirty="0">
                <a:latin typeface="Monotype Corsiva" panose="03010101010201010101" pitchFamily="66" charset="0"/>
              </a:rPr>
              <a:t>	ΒΑΣΙΛΙΚΗ</a:t>
            </a:r>
          </a:p>
          <a:p>
            <a:r>
              <a:rPr lang="el-GR" sz="1600" b="1" dirty="0">
                <a:latin typeface="Monotype Corsiva" panose="03010101010201010101" pitchFamily="66" charset="0"/>
              </a:rPr>
              <a:t>ΣΠΗΛΙΟΠΟΥΛΟΥ	ΕΛΕΝΗ - ΣΟΥΖΑΝΑ</a:t>
            </a:r>
          </a:p>
          <a:p>
            <a:r>
              <a:rPr lang="el-GR" sz="1600" b="1" dirty="0">
                <a:latin typeface="Monotype Corsiva" panose="03010101010201010101" pitchFamily="66" charset="0"/>
              </a:rPr>
              <a:t>ΣΠΗΛΙΟΣ	</a:t>
            </a:r>
            <a:r>
              <a:rPr lang="el-GR" sz="1600" b="1" dirty="0" smtClean="0">
                <a:latin typeface="Monotype Corsiva" panose="03010101010201010101" pitchFamily="66" charset="0"/>
              </a:rPr>
              <a:t>                     ΓΕΩΡΓΙΟΣ</a:t>
            </a:r>
            <a:endParaRPr lang="el-GR" sz="1600" b="1" dirty="0">
              <a:latin typeface="Monotype Corsiva" panose="03010101010201010101" pitchFamily="66" charset="0"/>
            </a:endParaRPr>
          </a:p>
          <a:p>
            <a:r>
              <a:rPr lang="el-GR" sz="1600" b="1" dirty="0">
                <a:latin typeface="Monotype Corsiva" panose="03010101010201010101" pitchFamily="66" charset="0"/>
              </a:rPr>
              <a:t>ΣΠΗΛΙΩΤΟΠΟΥΛΟΥ	ΠΑΝΑΓΙΩΤΑ</a:t>
            </a:r>
          </a:p>
          <a:p>
            <a:r>
              <a:rPr lang="el-GR" sz="1600" b="1" dirty="0">
                <a:latin typeface="Monotype Corsiva" panose="03010101010201010101" pitchFamily="66" charset="0"/>
              </a:rPr>
              <a:t>ΣΠΥΡΟΠΟΥΛΟΣ	</a:t>
            </a:r>
            <a:r>
              <a:rPr lang="el-GR" sz="1600" b="1" dirty="0" smtClean="0">
                <a:latin typeface="Monotype Corsiva" panose="03010101010201010101" pitchFamily="66" charset="0"/>
              </a:rPr>
              <a:t>ΠΑΝΑΓΙΩΤΗΣ</a:t>
            </a:r>
            <a:endParaRPr lang="el-GR" sz="1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35271" y="3966654"/>
            <a:ext cx="8520600" cy="4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SzPct val="39919"/>
            </a:pPr>
            <a:r>
              <a:rPr lang="el" sz="28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/>
            </a:r>
            <a:br>
              <a:rPr lang="el" sz="2800" b="1" dirty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e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/>
            </a:r>
            <a:br>
              <a:rPr lang="el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el" sz="4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Το τμήμα </a:t>
            </a:r>
            <a:r>
              <a:rPr lang="el" sz="4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Β4</a:t>
            </a:r>
            <a:r>
              <a:rPr lang="el" sz="4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 του 1</a:t>
            </a:r>
            <a:r>
              <a:rPr lang="el" sz="4000" b="1" baseline="30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ου</a:t>
            </a:r>
            <a:r>
              <a:rPr lang="el" sz="4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Γυμνασίου Πύργου,  στα πλαίσια του προγράμματος </a:t>
            </a:r>
            <a:br>
              <a:rPr lang="el" sz="4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5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Myth </a:t>
            </a:r>
            <a:r>
              <a:rPr lang="en-US" sz="5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to </a:t>
            </a:r>
            <a:r>
              <a:rPr lang="en-US" sz="5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Space</a:t>
            </a:r>
            <a:r>
              <a:rPr lang="el-GR" sz="5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br>
              <a:rPr lang="el-GR" sz="5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el" sz="4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συσχέτισε  το κείμενο της Ιλιάδας </a:t>
            </a:r>
            <a:br>
              <a:rPr lang="el" sz="4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l" sz="4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με το φυσικό περιβαλλον.</a:t>
            </a:r>
            <a:br>
              <a:rPr lang="el" sz="4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l" sz="4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 </a:t>
            </a:r>
            <a:r>
              <a:rPr lang="el" sz="4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Συγκεκριμένα........</a:t>
            </a:r>
            <a:endParaRPr sz="32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91602">
              <a:srgbClr val="FFC00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82" y="613064"/>
            <a:ext cx="4128473" cy="341653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4594099" y="1345816"/>
            <a:ext cx="4549901" cy="175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600" b="1" dirty="0">
                <a:solidFill>
                  <a:srgbClr val="980000"/>
                </a:solidFill>
                <a:latin typeface="Monotype Corsiva" panose="03010101010201010101" pitchFamily="66" charset="0"/>
              </a:rPr>
              <a:t>Οι συνέπειες του θυμού </a:t>
            </a:r>
            <a:endParaRPr lang="el" sz="3600" b="1" dirty="0" smtClean="0">
              <a:solidFill>
                <a:srgbClr val="980000"/>
              </a:solidFill>
              <a:latin typeface="Monotype Corsiva" panose="03010101010201010101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600" b="1" dirty="0" smtClean="0">
                <a:solidFill>
                  <a:srgbClr val="980000"/>
                </a:solidFill>
                <a:latin typeface="Monotype Corsiva" panose="03010101010201010101" pitchFamily="66" charset="0"/>
              </a:rPr>
              <a:t>του </a:t>
            </a:r>
            <a:r>
              <a:rPr lang="el" sz="3600" b="1" dirty="0">
                <a:solidFill>
                  <a:srgbClr val="980000"/>
                </a:solidFill>
                <a:latin typeface="Monotype Corsiva" panose="03010101010201010101" pitchFamily="66" charset="0"/>
              </a:rPr>
              <a:t>Αχιλλέα </a:t>
            </a:r>
            <a:r>
              <a:rPr lang="el" sz="3600" b="1" dirty="0" smtClean="0">
                <a:solidFill>
                  <a:srgbClr val="980000"/>
                </a:solidFill>
                <a:latin typeface="Monotype Corsiva" panose="03010101010201010101" pitchFamily="66" charset="0"/>
              </a:rPr>
              <a:t>συνδέονται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600" b="1" dirty="0" smtClean="0">
                <a:solidFill>
                  <a:srgbClr val="980000"/>
                </a:solidFill>
                <a:latin typeface="Monotype Corsiva" panose="03010101010201010101" pitchFamily="66" charset="0"/>
              </a:rPr>
              <a:t> </a:t>
            </a:r>
            <a:r>
              <a:rPr lang="el" sz="3600" b="1" dirty="0">
                <a:solidFill>
                  <a:srgbClr val="980000"/>
                </a:solidFill>
                <a:latin typeface="Monotype Corsiva" panose="03010101010201010101" pitchFamily="66" charset="0"/>
              </a:rPr>
              <a:t>από την αρχή του έργου </a:t>
            </a:r>
            <a:endParaRPr lang="el" sz="3600" b="1" dirty="0" smtClean="0">
              <a:solidFill>
                <a:srgbClr val="980000"/>
              </a:solidFill>
              <a:latin typeface="Monotype Corsiva" panose="03010101010201010101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600" b="1" dirty="0" smtClean="0">
                <a:solidFill>
                  <a:srgbClr val="980000"/>
                </a:solidFill>
                <a:latin typeface="Monotype Corsiva" panose="03010101010201010101" pitchFamily="66" charset="0"/>
              </a:rPr>
              <a:t>με </a:t>
            </a:r>
            <a:r>
              <a:rPr lang="el" sz="3600" b="1" dirty="0">
                <a:solidFill>
                  <a:srgbClr val="980000"/>
                </a:solidFill>
                <a:latin typeface="Monotype Corsiva" panose="03010101010201010101" pitchFamily="66" charset="0"/>
              </a:rPr>
              <a:t>το φυσικό </a:t>
            </a:r>
            <a:r>
              <a:rPr lang="el" sz="3600" b="1" dirty="0" smtClean="0">
                <a:solidFill>
                  <a:srgbClr val="980000"/>
                </a:solidFill>
                <a:latin typeface="Monotype Corsiva" panose="03010101010201010101" pitchFamily="66" charset="0"/>
              </a:rPr>
              <a:t>περιβάλλον.</a:t>
            </a:r>
            <a:endParaRPr sz="3600" b="1" dirty="0">
              <a:solidFill>
                <a:srgbClr val="98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400877" y="3854207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600" b="1" dirty="0">
                <a:solidFill>
                  <a:srgbClr val="CC3300"/>
                </a:solidFill>
                <a:latin typeface="Monotype Corsiva" panose="03010101010201010101" pitchFamily="66" charset="0"/>
              </a:rPr>
              <a:t>Τα σώματα των νεκρών του πολέμου</a:t>
            </a:r>
            <a:endParaRPr sz="3600" b="1" dirty="0">
              <a:solidFill>
                <a:srgbClr val="CC3300"/>
              </a:solidFill>
              <a:latin typeface="Monotype Corsiva" panose="03010101010201010101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3600" b="1" dirty="0">
                <a:solidFill>
                  <a:srgbClr val="CC3300"/>
                </a:solidFill>
                <a:latin typeface="Monotype Corsiva" panose="03010101010201010101" pitchFamily="66" charset="0"/>
              </a:rPr>
              <a:t> θα τα κατασπαράξουν τα σκυλιά και τα όρνια.</a:t>
            </a:r>
            <a:endParaRPr sz="3600" b="1" dirty="0">
              <a:solidFill>
                <a:srgbClr val="CC33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2277159" y="0"/>
            <a:ext cx="7409102" cy="10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buNone/>
            </a:pPr>
            <a:r>
              <a:rPr lang="el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Η ακρογιαλιά της Τροίας γίνεται το σκηνικό</a:t>
            </a:r>
            <a:endParaRPr sz="32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marL="0" lvl="0" indent="0" algn="l" rtl="0">
              <a:lnSpc>
                <a:spcPct val="100000"/>
              </a:lnSpc>
              <a:buNone/>
            </a:pPr>
            <a:r>
              <a:rPr lang="el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στο οποίο ξετυλίγονται σημαντικά γεγονότα.</a:t>
            </a:r>
            <a:endParaRPr sz="32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91602">
              <a:srgbClr val="FFC00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82" y="613064"/>
            <a:ext cx="4128473" cy="341653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4827180" y="1444428"/>
            <a:ext cx="4244083" cy="175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80000"/>
              </a:lnSpc>
              <a:buClr>
                <a:schemeClr val="dk1"/>
              </a:buClr>
              <a:buSzPts val="935"/>
            </a:pPr>
            <a:r>
              <a:rPr lang="el-GR" sz="36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Πολλές εκτεταμένες παρομοιώσεις φέρνουν στο προσκήνιο </a:t>
            </a:r>
          </a:p>
          <a:p>
            <a:pPr lvl="0" algn="ctr">
              <a:lnSpc>
                <a:spcPct val="80000"/>
              </a:lnSpc>
              <a:buClr>
                <a:schemeClr val="dk1"/>
              </a:buClr>
              <a:buSzPts val="935"/>
            </a:pPr>
            <a:r>
              <a:rPr lang="el-GR" sz="36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το φυσικό </a:t>
            </a:r>
            <a:r>
              <a:rPr lang="el-GR" sz="36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περιβάλλον.</a:t>
            </a:r>
            <a:endParaRPr lang="el-GR" sz="3600" b="1" dirty="0">
              <a:solidFill>
                <a:srgbClr val="800000"/>
              </a:solidFill>
              <a:latin typeface="Monotype Corsiva" panose="03010101010201010101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98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284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subTitle" idx="1"/>
          </p:nvPr>
        </p:nvSpPr>
        <p:spPr>
          <a:xfrm>
            <a:off x="206100" y="2159626"/>
            <a:ext cx="8937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l" sz="3600" b="1" dirty="0">
                <a:solidFill>
                  <a:srgbClr val="CCCCFF"/>
                </a:solidFill>
                <a:latin typeface="Monotype Corsiva" panose="03010101010201010101" pitchFamily="66" charset="0"/>
              </a:rPr>
              <a:t>Ο κρότος που δημιουργεί η μάχη </a:t>
            </a:r>
            <a:r>
              <a:rPr lang="el" sz="3600" b="1" dirty="0" smtClean="0">
                <a:solidFill>
                  <a:srgbClr val="CCCCFF"/>
                </a:solidFill>
                <a:latin typeface="Monotype Corsiva" panose="03010101010201010101" pitchFamily="66" charset="0"/>
              </a:rPr>
              <a:t>παρομοιάζεται 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l" sz="3600" b="1" dirty="0" smtClean="0">
                <a:solidFill>
                  <a:srgbClr val="CCCCFF"/>
                </a:solidFill>
                <a:latin typeface="Monotype Corsiva" panose="03010101010201010101" pitchFamily="66" charset="0"/>
              </a:rPr>
              <a:t>με </a:t>
            </a:r>
            <a:r>
              <a:rPr lang="el" sz="3600" b="1" dirty="0">
                <a:solidFill>
                  <a:srgbClr val="CCCCFF"/>
                </a:solidFill>
                <a:latin typeface="Monotype Corsiva" panose="03010101010201010101" pitchFamily="66" charset="0"/>
              </a:rPr>
              <a:t>τον ήχο από πολλά νερά που πέφτουν </a:t>
            </a:r>
            <a:endParaRPr lang="el" sz="3600" b="1" dirty="0" smtClean="0">
              <a:solidFill>
                <a:srgbClr val="CCCCFF"/>
              </a:solidFill>
              <a:latin typeface="Monotype Corsiva" panose="03010101010201010101" pitchFamily="66" charset="0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l" sz="3600" b="1" dirty="0" smtClean="0">
                <a:solidFill>
                  <a:srgbClr val="CCCCFF"/>
                </a:solidFill>
                <a:latin typeface="Monotype Corsiva" panose="03010101010201010101" pitchFamily="66" charset="0"/>
              </a:rPr>
              <a:t>σε </a:t>
            </a:r>
            <a:r>
              <a:rPr lang="el" sz="3600" b="1" dirty="0">
                <a:solidFill>
                  <a:srgbClr val="CCCCFF"/>
                </a:solidFill>
                <a:latin typeface="Monotype Corsiva" panose="03010101010201010101" pitchFamily="66" charset="0"/>
              </a:rPr>
              <a:t>βαθιά χαράδρα.</a:t>
            </a:r>
            <a:endParaRPr sz="3600" b="1" dirty="0">
              <a:solidFill>
                <a:srgbClr val="CCCCFF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/>
        </p:nvSpPr>
        <p:spPr>
          <a:xfrm>
            <a:off x="191386" y="0"/>
            <a:ext cx="6655981" cy="15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4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Οι γέροντες της Τροίας συζητούν ασταμάτητα σαν τα τζιτζίκια.</a:t>
            </a:r>
            <a:endParaRPr sz="4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subTitle" idx="1"/>
          </p:nvPr>
        </p:nvSpPr>
        <p:spPr>
          <a:xfrm>
            <a:off x="363298" y="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40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Τα λόγια του Οδυσσέα μοιάζουν </a:t>
            </a:r>
            <a:endParaRPr lang="el" sz="4000" b="1" dirty="0" smtClean="0">
              <a:solidFill>
                <a:srgbClr val="800000"/>
              </a:solidFill>
              <a:latin typeface="Monotype Corsiva" panose="03010101010201010101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40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με </a:t>
            </a:r>
            <a:r>
              <a:rPr lang="el" sz="40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χιονονιφάδες</a:t>
            </a:r>
            <a:endParaRPr sz="4000" b="1" dirty="0">
              <a:solidFill>
                <a:srgbClr val="80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173</Words>
  <Application>Microsoft Office PowerPoint</Application>
  <PresentationFormat>Προβολή στην οθόνη (16:9)</PresentationFormat>
  <Paragraphs>57</Paragraphs>
  <Slides>19</Slides>
  <Notes>19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3" baseType="lpstr">
      <vt:lpstr>Arial</vt:lpstr>
      <vt:lpstr>Monotype Corsiva</vt:lpstr>
      <vt:lpstr>Wingdings</vt:lpstr>
      <vt:lpstr>Simple Light</vt:lpstr>
      <vt:lpstr>ΤΟ ΦΥΣΙΚΟ ΠΕΡΙΒΑΛΛΟΝ ΣΤΗΝ ΙΛΙΑΔΑ ΤΟΥ ΟΜΗΡΟΥ</vt:lpstr>
      <vt:lpstr>  Το τμήμα Β4  του 1ου Γυμνασίου Πύργου,  στα πλαίσια του προγράμματος  Myth to Space  συσχέτισε  το κείμενο της Ιλιάδας  με το φυσικό περιβαλλον.   Συγκεκριμένα........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Οι μαθητές του Β4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ΦΥΣΙΚΟ ΠΕΡΙΒΑΛΛΟΝ ΣΤΗΝ ΙΛΙΑΔΑ ΤΟΥ ΟΜΗΡΟΥ</dc:title>
  <cp:lastModifiedBy>PC02</cp:lastModifiedBy>
  <cp:revision>14</cp:revision>
  <dcterms:modified xsi:type="dcterms:W3CDTF">2026-03-12T10:36:25Z</dcterms:modified>
</cp:coreProperties>
</file>