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610"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338685-1A98-4CDC-8BDC-04A18D0AC94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26A3F0CA-61A7-4860-87C3-5C44BB1920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72834316-5D7F-4975-B86F-DFCEDD4F83AD}"/>
              </a:ext>
            </a:extLst>
          </p:cNvPr>
          <p:cNvSpPr>
            <a:spLocks noGrp="1"/>
          </p:cNvSpPr>
          <p:nvPr>
            <p:ph type="dt" sz="half" idx="10"/>
          </p:nvPr>
        </p:nvSpPr>
        <p:spPr/>
        <p:txBody>
          <a:bodyPr/>
          <a:lstStyle/>
          <a:p>
            <a:fld id="{CED6A997-7E52-4E4D-A6E6-DC08BB83C23F}" type="datetimeFigureOut">
              <a:rPr lang="el-GR" smtClean="0"/>
              <a:t>27/9/2020</a:t>
            </a:fld>
            <a:endParaRPr lang="el-GR"/>
          </a:p>
        </p:txBody>
      </p:sp>
      <p:sp>
        <p:nvSpPr>
          <p:cNvPr id="5" name="Θέση υποσέλιδου 4">
            <a:extLst>
              <a:ext uri="{FF2B5EF4-FFF2-40B4-BE49-F238E27FC236}">
                <a16:creationId xmlns:a16="http://schemas.microsoft.com/office/drawing/2014/main" id="{A21F9F35-5967-4359-BE31-FEDEFAF913C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DD5F5D0-3EBE-4A45-A6D4-3664E94A8C15}"/>
              </a:ext>
            </a:extLst>
          </p:cNvPr>
          <p:cNvSpPr>
            <a:spLocks noGrp="1"/>
          </p:cNvSpPr>
          <p:nvPr>
            <p:ph type="sldNum" sz="quarter" idx="12"/>
          </p:nvPr>
        </p:nvSpPr>
        <p:spPr/>
        <p:txBody>
          <a:bodyPr/>
          <a:lstStyle/>
          <a:p>
            <a:fld id="{35851463-673D-4450-B1AF-FBCEAC7F96C5}" type="slidenum">
              <a:rPr lang="el-GR" smtClean="0"/>
              <a:t>‹#›</a:t>
            </a:fld>
            <a:endParaRPr lang="el-GR"/>
          </a:p>
        </p:txBody>
      </p:sp>
    </p:spTree>
    <p:extLst>
      <p:ext uri="{BB962C8B-B14F-4D97-AF65-F5344CB8AC3E}">
        <p14:creationId xmlns:p14="http://schemas.microsoft.com/office/powerpoint/2010/main" val="386453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578D86-F5CD-4955-9169-A10AE31E8DC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B6D2A88-F830-4F7E-850A-6A74320FEB6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F9C70D6-454A-4ADF-9605-194226BEDF2F}"/>
              </a:ext>
            </a:extLst>
          </p:cNvPr>
          <p:cNvSpPr>
            <a:spLocks noGrp="1"/>
          </p:cNvSpPr>
          <p:nvPr>
            <p:ph type="dt" sz="half" idx="10"/>
          </p:nvPr>
        </p:nvSpPr>
        <p:spPr/>
        <p:txBody>
          <a:bodyPr/>
          <a:lstStyle/>
          <a:p>
            <a:fld id="{CED6A997-7E52-4E4D-A6E6-DC08BB83C23F}" type="datetimeFigureOut">
              <a:rPr lang="el-GR" smtClean="0"/>
              <a:t>27/9/2020</a:t>
            </a:fld>
            <a:endParaRPr lang="el-GR"/>
          </a:p>
        </p:txBody>
      </p:sp>
      <p:sp>
        <p:nvSpPr>
          <p:cNvPr id="5" name="Θέση υποσέλιδου 4">
            <a:extLst>
              <a:ext uri="{FF2B5EF4-FFF2-40B4-BE49-F238E27FC236}">
                <a16:creationId xmlns:a16="http://schemas.microsoft.com/office/drawing/2014/main" id="{8EF53E54-1D02-435E-B3A1-E8472F9F480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47440DF-94BA-43B3-9716-A38721AE0605}"/>
              </a:ext>
            </a:extLst>
          </p:cNvPr>
          <p:cNvSpPr>
            <a:spLocks noGrp="1"/>
          </p:cNvSpPr>
          <p:nvPr>
            <p:ph type="sldNum" sz="quarter" idx="12"/>
          </p:nvPr>
        </p:nvSpPr>
        <p:spPr/>
        <p:txBody>
          <a:bodyPr/>
          <a:lstStyle/>
          <a:p>
            <a:fld id="{35851463-673D-4450-B1AF-FBCEAC7F96C5}" type="slidenum">
              <a:rPr lang="el-GR" smtClean="0"/>
              <a:t>‹#›</a:t>
            </a:fld>
            <a:endParaRPr lang="el-GR"/>
          </a:p>
        </p:txBody>
      </p:sp>
    </p:spTree>
    <p:extLst>
      <p:ext uri="{BB962C8B-B14F-4D97-AF65-F5344CB8AC3E}">
        <p14:creationId xmlns:p14="http://schemas.microsoft.com/office/powerpoint/2010/main" val="2315224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616E9FE-4FB0-4977-93CE-F95E306E088D}"/>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D51B0C3-CEA4-4C57-9745-B3E52C1D449F}"/>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D7E8E82-DDFF-4A51-B928-B6E52DCC3206}"/>
              </a:ext>
            </a:extLst>
          </p:cNvPr>
          <p:cNvSpPr>
            <a:spLocks noGrp="1"/>
          </p:cNvSpPr>
          <p:nvPr>
            <p:ph type="dt" sz="half" idx="10"/>
          </p:nvPr>
        </p:nvSpPr>
        <p:spPr/>
        <p:txBody>
          <a:bodyPr/>
          <a:lstStyle/>
          <a:p>
            <a:fld id="{CED6A997-7E52-4E4D-A6E6-DC08BB83C23F}" type="datetimeFigureOut">
              <a:rPr lang="el-GR" smtClean="0"/>
              <a:t>27/9/2020</a:t>
            </a:fld>
            <a:endParaRPr lang="el-GR"/>
          </a:p>
        </p:txBody>
      </p:sp>
      <p:sp>
        <p:nvSpPr>
          <p:cNvPr id="5" name="Θέση υποσέλιδου 4">
            <a:extLst>
              <a:ext uri="{FF2B5EF4-FFF2-40B4-BE49-F238E27FC236}">
                <a16:creationId xmlns:a16="http://schemas.microsoft.com/office/drawing/2014/main" id="{D498D0E8-63B9-4D95-8775-2DD9FF2AE8B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347A58C-A85C-45F6-80E4-9732E25E6A39}"/>
              </a:ext>
            </a:extLst>
          </p:cNvPr>
          <p:cNvSpPr>
            <a:spLocks noGrp="1"/>
          </p:cNvSpPr>
          <p:nvPr>
            <p:ph type="sldNum" sz="quarter" idx="12"/>
          </p:nvPr>
        </p:nvSpPr>
        <p:spPr/>
        <p:txBody>
          <a:bodyPr/>
          <a:lstStyle/>
          <a:p>
            <a:fld id="{35851463-673D-4450-B1AF-FBCEAC7F96C5}" type="slidenum">
              <a:rPr lang="el-GR" smtClean="0"/>
              <a:t>‹#›</a:t>
            </a:fld>
            <a:endParaRPr lang="el-GR"/>
          </a:p>
        </p:txBody>
      </p:sp>
    </p:spTree>
    <p:extLst>
      <p:ext uri="{BB962C8B-B14F-4D97-AF65-F5344CB8AC3E}">
        <p14:creationId xmlns:p14="http://schemas.microsoft.com/office/powerpoint/2010/main" val="24068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C5E659-01E1-478E-A1C8-DB69F235768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513CD18-31A2-410F-B187-3993D1314D4C}"/>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0106891-3763-41FC-B0BE-E066223B9AD2}"/>
              </a:ext>
            </a:extLst>
          </p:cNvPr>
          <p:cNvSpPr>
            <a:spLocks noGrp="1"/>
          </p:cNvSpPr>
          <p:nvPr>
            <p:ph type="dt" sz="half" idx="10"/>
          </p:nvPr>
        </p:nvSpPr>
        <p:spPr/>
        <p:txBody>
          <a:bodyPr/>
          <a:lstStyle/>
          <a:p>
            <a:fld id="{CED6A997-7E52-4E4D-A6E6-DC08BB83C23F}" type="datetimeFigureOut">
              <a:rPr lang="el-GR" smtClean="0"/>
              <a:t>27/9/2020</a:t>
            </a:fld>
            <a:endParaRPr lang="el-GR"/>
          </a:p>
        </p:txBody>
      </p:sp>
      <p:sp>
        <p:nvSpPr>
          <p:cNvPr id="5" name="Θέση υποσέλιδου 4">
            <a:extLst>
              <a:ext uri="{FF2B5EF4-FFF2-40B4-BE49-F238E27FC236}">
                <a16:creationId xmlns:a16="http://schemas.microsoft.com/office/drawing/2014/main" id="{072670F8-AF23-4A4E-9876-4A1601427B4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ECE0C98-7C80-4883-8220-814CF2401209}"/>
              </a:ext>
            </a:extLst>
          </p:cNvPr>
          <p:cNvSpPr>
            <a:spLocks noGrp="1"/>
          </p:cNvSpPr>
          <p:nvPr>
            <p:ph type="sldNum" sz="quarter" idx="12"/>
          </p:nvPr>
        </p:nvSpPr>
        <p:spPr/>
        <p:txBody>
          <a:bodyPr/>
          <a:lstStyle/>
          <a:p>
            <a:fld id="{35851463-673D-4450-B1AF-FBCEAC7F96C5}" type="slidenum">
              <a:rPr lang="el-GR" smtClean="0"/>
              <a:t>‹#›</a:t>
            </a:fld>
            <a:endParaRPr lang="el-GR"/>
          </a:p>
        </p:txBody>
      </p:sp>
    </p:spTree>
    <p:extLst>
      <p:ext uri="{BB962C8B-B14F-4D97-AF65-F5344CB8AC3E}">
        <p14:creationId xmlns:p14="http://schemas.microsoft.com/office/powerpoint/2010/main" val="219965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8B2F6B-ABFA-43B7-8403-C42BE2C0EA7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4123599-8C0E-46D5-A4D4-A857AE1693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EB0A1B1-9EF7-4018-B8E9-2C46C3820DBE}"/>
              </a:ext>
            </a:extLst>
          </p:cNvPr>
          <p:cNvSpPr>
            <a:spLocks noGrp="1"/>
          </p:cNvSpPr>
          <p:nvPr>
            <p:ph type="dt" sz="half" idx="10"/>
          </p:nvPr>
        </p:nvSpPr>
        <p:spPr/>
        <p:txBody>
          <a:bodyPr/>
          <a:lstStyle/>
          <a:p>
            <a:fld id="{CED6A997-7E52-4E4D-A6E6-DC08BB83C23F}" type="datetimeFigureOut">
              <a:rPr lang="el-GR" smtClean="0"/>
              <a:t>27/9/2020</a:t>
            </a:fld>
            <a:endParaRPr lang="el-GR"/>
          </a:p>
        </p:txBody>
      </p:sp>
      <p:sp>
        <p:nvSpPr>
          <p:cNvPr id="5" name="Θέση υποσέλιδου 4">
            <a:extLst>
              <a:ext uri="{FF2B5EF4-FFF2-40B4-BE49-F238E27FC236}">
                <a16:creationId xmlns:a16="http://schemas.microsoft.com/office/drawing/2014/main" id="{4B118C91-EB5F-4710-908E-812E14BB6DB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98AE934-49F1-4AAA-A553-FBD40337A0BB}"/>
              </a:ext>
            </a:extLst>
          </p:cNvPr>
          <p:cNvSpPr>
            <a:spLocks noGrp="1"/>
          </p:cNvSpPr>
          <p:nvPr>
            <p:ph type="sldNum" sz="quarter" idx="12"/>
          </p:nvPr>
        </p:nvSpPr>
        <p:spPr/>
        <p:txBody>
          <a:bodyPr/>
          <a:lstStyle/>
          <a:p>
            <a:fld id="{35851463-673D-4450-B1AF-FBCEAC7F96C5}" type="slidenum">
              <a:rPr lang="el-GR" smtClean="0"/>
              <a:t>‹#›</a:t>
            </a:fld>
            <a:endParaRPr lang="el-GR"/>
          </a:p>
        </p:txBody>
      </p:sp>
    </p:spTree>
    <p:extLst>
      <p:ext uri="{BB962C8B-B14F-4D97-AF65-F5344CB8AC3E}">
        <p14:creationId xmlns:p14="http://schemas.microsoft.com/office/powerpoint/2010/main" val="7178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C7439B-5BA0-4F67-B5F5-F27026F3A84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F1C16C8-225E-40DC-BC8C-794CBC18109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7F00183C-C2D2-49D2-946E-21C003F49B2E}"/>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1D81D231-1AB6-4ACE-83B5-CB7AAD6B7131}"/>
              </a:ext>
            </a:extLst>
          </p:cNvPr>
          <p:cNvSpPr>
            <a:spLocks noGrp="1"/>
          </p:cNvSpPr>
          <p:nvPr>
            <p:ph type="dt" sz="half" idx="10"/>
          </p:nvPr>
        </p:nvSpPr>
        <p:spPr/>
        <p:txBody>
          <a:bodyPr/>
          <a:lstStyle/>
          <a:p>
            <a:fld id="{CED6A997-7E52-4E4D-A6E6-DC08BB83C23F}" type="datetimeFigureOut">
              <a:rPr lang="el-GR" smtClean="0"/>
              <a:t>27/9/2020</a:t>
            </a:fld>
            <a:endParaRPr lang="el-GR"/>
          </a:p>
        </p:txBody>
      </p:sp>
      <p:sp>
        <p:nvSpPr>
          <p:cNvPr id="6" name="Θέση υποσέλιδου 5">
            <a:extLst>
              <a:ext uri="{FF2B5EF4-FFF2-40B4-BE49-F238E27FC236}">
                <a16:creationId xmlns:a16="http://schemas.microsoft.com/office/drawing/2014/main" id="{CD3AF751-98D4-4AB6-8E66-688DFE4314E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D748A9A-05C4-4CDC-982C-4AE3F430ACDE}"/>
              </a:ext>
            </a:extLst>
          </p:cNvPr>
          <p:cNvSpPr>
            <a:spLocks noGrp="1"/>
          </p:cNvSpPr>
          <p:nvPr>
            <p:ph type="sldNum" sz="quarter" idx="12"/>
          </p:nvPr>
        </p:nvSpPr>
        <p:spPr/>
        <p:txBody>
          <a:bodyPr/>
          <a:lstStyle/>
          <a:p>
            <a:fld id="{35851463-673D-4450-B1AF-FBCEAC7F96C5}" type="slidenum">
              <a:rPr lang="el-GR" smtClean="0"/>
              <a:t>‹#›</a:t>
            </a:fld>
            <a:endParaRPr lang="el-GR"/>
          </a:p>
        </p:txBody>
      </p:sp>
    </p:spTree>
    <p:extLst>
      <p:ext uri="{BB962C8B-B14F-4D97-AF65-F5344CB8AC3E}">
        <p14:creationId xmlns:p14="http://schemas.microsoft.com/office/powerpoint/2010/main" val="75201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2CF780-31A2-403E-BC78-9858C7C689C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2790422-3514-4E74-971A-A4BB9A10E8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2A0507D5-A0F5-447F-BFF6-6748B5DEC250}"/>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FA6430C2-5EBC-44E8-8D66-2F4630870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7CEA3D2-29C4-4E49-9E0D-31552E67479A}"/>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550360E5-D992-414F-BD52-858C0C27F73F}"/>
              </a:ext>
            </a:extLst>
          </p:cNvPr>
          <p:cNvSpPr>
            <a:spLocks noGrp="1"/>
          </p:cNvSpPr>
          <p:nvPr>
            <p:ph type="dt" sz="half" idx="10"/>
          </p:nvPr>
        </p:nvSpPr>
        <p:spPr/>
        <p:txBody>
          <a:bodyPr/>
          <a:lstStyle/>
          <a:p>
            <a:fld id="{CED6A997-7E52-4E4D-A6E6-DC08BB83C23F}" type="datetimeFigureOut">
              <a:rPr lang="el-GR" smtClean="0"/>
              <a:t>27/9/2020</a:t>
            </a:fld>
            <a:endParaRPr lang="el-GR"/>
          </a:p>
        </p:txBody>
      </p:sp>
      <p:sp>
        <p:nvSpPr>
          <p:cNvPr id="8" name="Θέση υποσέλιδου 7">
            <a:extLst>
              <a:ext uri="{FF2B5EF4-FFF2-40B4-BE49-F238E27FC236}">
                <a16:creationId xmlns:a16="http://schemas.microsoft.com/office/drawing/2014/main" id="{C95B7964-B0E3-4CC3-8DC3-60820FCCEAE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A18788B0-86A3-45F4-9412-FDB5B6F5521F}"/>
              </a:ext>
            </a:extLst>
          </p:cNvPr>
          <p:cNvSpPr>
            <a:spLocks noGrp="1"/>
          </p:cNvSpPr>
          <p:nvPr>
            <p:ph type="sldNum" sz="quarter" idx="12"/>
          </p:nvPr>
        </p:nvSpPr>
        <p:spPr/>
        <p:txBody>
          <a:bodyPr/>
          <a:lstStyle/>
          <a:p>
            <a:fld id="{35851463-673D-4450-B1AF-FBCEAC7F96C5}" type="slidenum">
              <a:rPr lang="el-GR" smtClean="0"/>
              <a:t>‹#›</a:t>
            </a:fld>
            <a:endParaRPr lang="el-GR"/>
          </a:p>
        </p:txBody>
      </p:sp>
    </p:spTree>
    <p:extLst>
      <p:ext uri="{BB962C8B-B14F-4D97-AF65-F5344CB8AC3E}">
        <p14:creationId xmlns:p14="http://schemas.microsoft.com/office/powerpoint/2010/main" val="2813370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9EBE65-9EAB-4B37-BC50-7D11E582CA9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E476256-AAF7-4740-B7E0-473257E4F23D}"/>
              </a:ext>
            </a:extLst>
          </p:cNvPr>
          <p:cNvSpPr>
            <a:spLocks noGrp="1"/>
          </p:cNvSpPr>
          <p:nvPr>
            <p:ph type="dt" sz="half" idx="10"/>
          </p:nvPr>
        </p:nvSpPr>
        <p:spPr/>
        <p:txBody>
          <a:bodyPr/>
          <a:lstStyle/>
          <a:p>
            <a:fld id="{CED6A997-7E52-4E4D-A6E6-DC08BB83C23F}" type="datetimeFigureOut">
              <a:rPr lang="el-GR" smtClean="0"/>
              <a:t>27/9/2020</a:t>
            </a:fld>
            <a:endParaRPr lang="el-GR"/>
          </a:p>
        </p:txBody>
      </p:sp>
      <p:sp>
        <p:nvSpPr>
          <p:cNvPr id="4" name="Θέση υποσέλιδου 3">
            <a:extLst>
              <a:ext uri="{FF2B5EF4-FFF2-40B4-BE49-F238E27FC236}">
                <a16:creationId xmlns:a16="http://schemas.microsoft.com/office/drawing/2014/main" id="{60AACC0B-0175-4AE2-9D64-313BC1A0630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6560FCF-FC0C-4CB4-9C15-E7213197F106}"/>
              </a:ext>
            </a:extLst>
          </p:cNvPr>
          <p:cNvSpPr>
            <a:spLocks noGrp="1"/>
          </p:cNvSpPr>
          <p:nvPr>
            <p:ph type="sldNum" sz="quarter" idx="12"/>
          </p:nvPr>
        </p:nvSpPr>
        <p:spPr/>
        <p:txBody>
          <a:bodyPr/>
          <a:lstStyle/>
          <a:p>
            <a:fld id="{35851463-673D-4450-B1AF-FBCEAC7F96C5}" type="slidenum">
              <a:rPr lang="el-GR" smtClean="0"/>
              <a:t>‹#›</a:t>
            </a:fld>
            <a:endParaRPr lang="el-GR"/>
          </a:p>
        </p:txBody>
      </p:sp>
    </p:spTree>
    <p:extLst>
      <p:ext uri="{BB962C8B-B14F-4D97-AF65-F5344CB8AC3E}">
        <p14:creationId xmlns:p14="http://schemas.microsoft.com/office/powerpoint/2010/main" val="3606095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25F829E-6189-476D-9CCE-60D71F77F08B}"/>
              </a:ext>
            </a:extLst>
          </p:cNvPr>
          <p:cNvSpPr>
            <a:spLocks noGrp="1"/>
          </p:cNvSpPr>
          <p:nvPr>
            <p:ph type="dt" sz="half" idx="10"/>
          </p:nvPr>
        </p:nvSpPr>
        <p:spPr/>
        <p:txBody>
          <a:bodyPr/>
          <a:lstStyle/>
          <a:p>
            <a:fld id="{CED6A997-7E52-4E4D-A6E6-DC08BB83C23F}" type="datetimeFigureOut">
              <a:rPr lang="el-GR" smtClean="0"/>
              <a:t>27/9/2020</a:t>
            </a:fld>
            <a:endParaRPr lang="el-GR"/>
          </a:p>
        </p:txBody>
      </p:sp>
      <p:sp>
        <p:nvSpPr>
          <p:cNvPr id="3" name="Θέση υποσέλιδου 2">
            <a:extLst>
              <a:ext uri="{FF2B5EF4-FFF2-40B4-BE49-F238E27FC236}">
                <a16:creationId xmlns:a16="http://schemas.microsoft.com/office/drawing/2014/main" id="{0DA41FB1-2359-46C0-9EA8-0F5A61D48B5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D7393F68-D703-4207-8B94-32B7B9A1480D}"/>
              </a:ext>
            </a:extLst>
          </p:cNvPr>
          <p:cNvSpPr>
            <a:spLocks noGrp="1"/>
          </p:cNvSpPr>
          <p:nvPr>
            <p:ph type="sldNum" sz="quarter" idx="12"/>
          </p:nvPr>
        </p:nvSpPr>
        <p:spPr/>
        <p:txBody>
          <a:bodyPr/>
          <a:lstStyle/>
          <a:p>
            <a:fld id="{35851463-673D-4450-B1AF-FBCEAC7F96C5}" type="slidenum">
              <a:rPr lang="el-GR" smtClean="0"/>
              <a:t>‹#›</a:t>
            </a:fld>
            <a:endParaRPr lang="el-GR"/>
          </a:p>
        </p:txBody>
      </p:sp>
    </p:spTree>
    <p:extLst>
      <p:ext uri="{BB962C8B-B14F-4D97-AF65-F5344CB8AC3E}">
        <p14:creationId xmlns:p14="http://schemas.microsoft.com/office/powerpoint/2010/main" val="428311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99551C-3AA1-4568-A144-BE6CF92108F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DFB62B8-BB59-4574-9D55-89A5CA910A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31849C49-11F3-43D0-ACDB-0EF8E798BF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67D9F87-EE6B-4966-8D9A-8F4D7FBDB755}"/>
              </a:ext>
            </a:extLst>
          </p:cNvPr>
          <p:cNvSpPr>
            <a:spLocks noGrp="1"/>
          </p:cNvSpPr>
          <p:nvPr>
            <p:ph type="dt" sz="half" idx="10"/>
          </p:nvPr>
        </p:nvSpPr>
        <p:spPr/>
        <p:txBody>
          <a:bodyPr/>
          <a:lstStyle/>
          <a:p>
            <a:fld id="{CED6A997-7E52-4E4D-A6E6-DC08BB83C23F}" type="datetimeFigureOut">
              <a:rPr lang="el-GR" smtClean="0"/>
              <a:t>27/9/2020</a:t>
            </a:fld>
            <a:endParaRPr lang="el-GR"/>
          </a:p>
        </p:txBody>
      </p:sp>
      <p:sp>
        <p:nvSpPr>
          <p:cNvPr id="6" name="Θέση υποσέλιδου 5">
            <a:extLst>
              <a:ext uri="{FF2B5EF4-FFF2-40B4-BE49-F238E27FC236}">
                <a16:creationId xmlns:a16="http://schemas.microsoft.com/office/drawing/2014/main" id="{C04E2B8D-DE55-495A-8A32-674D2241D01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54CD352-EFF8-4B2B-A1C9-93F846495204}"/>
              </a:ext>
            </a:extLst>
          </p:cNvPr>
          <p:cNvSpPr>
            <a:spLocks noGrp="1"/>
          </p:cNvSpPr>
          <p:nvPr>
            <p:ph type="sldNum" sz="quarter" idx="12"/>
          </p:nvPr>
        </p:nvSpPr>
        <p:spPr/>
        <p:txBody>
          <a:bodyPr/>
          <a:lstStyle/>
          <a:p>
            <a:fld id="{35851463-673D-4450-B1AF-FBCEAC7F96C5}" type="slidenum">
              <a:rPr lang="el-GR" smtClean="0"/>
              <a:t>‹#›</a:t>
            </a:fld>
            <a:endParaRPr lang="el-GR"/>
          </a:p>
        </p:txBody>
      </p:sp>
    </p:spTree>
    <p:extLst>
      <p:ext uri="{BB962C8B-B14F-4D97-AF65-F5344CB8AC3E}">
        <p14:creationId xmlns:p14="http://schemas.microsoft.com/office/powerpoint/2010/main" val="123694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E44C63-C331-4327-A9A0-8588DC6B9B2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18E1B35-4CFD-47FC-A9EF-B66EB728B8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DAA46856-5229-4FBC-AAA1-069F0D88B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EBAE039-3C7C-4E8A-84F9-D314A1E23057}"/>
              </a:ext>
            </a:extLst>
          </p:cNvPr>
          <p:cNvSpPr>
            <a:spLocks noGrp="1"/>
          </p:cNvSpPr>
          <p:nvPr>
            <p:ph type="dt" sz="half" idx="10"/>
          </p:nvPr>
        </p:nvSpPr>
        <p:spPr/>
        <p:txBody>
          <a:bodyPr/>
          <a:lstStyle/>
          <a:p>
            <a:fld id="{CED6A997-7E52-4E4D-A6E6-DC08BB83C23F}" type="datetimeFigureOut">
              <a:rPr lang="el-GR" smtClean="0"/>
              <a:t>27/9/2020</a:t>
            </a:fld>
            <a:endParaRPr lang="el-GR"/>
          </a:p>
        </p:txBody>
      </p:sp>
      <p:sp>
        <p:nvSpPr>
          <p:cNvPr id="6" name="Θέση υποσέλιδου 5">
            <a:extLst>
              <a:ext uri="{FF2B5EF4-FFF2-40B4-BE49-F238E27FC236}">
                <a16:creationId xmlns:a16="http://schemas.microsoft.com/office/drawing/2014/main" id="{253EB56C-B014-4A32-BB02-13D132F949E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B0E26BB-0F8B-4A9F-8049-200F71AB62DA}"/>
              </a:ext>
            </a:extLst>
          </p:cNvPr>
          <p:cNvSpPr>
            <a:spLocks noGrp="1"/>
          </p:cNvSpPr>
          <p:nvPr>
            <p:ph type="sldNum" sz="quarter" idx="12"/>
          </p:nvPr>
        </p:nvSpPr>
        <p:spPr/>
        <p:txBody>
          <a:bodyPr/>
          <a:lstStyle/>
          <a:p>
            <a:fld id="{35851463-673D-4450-B1AF-FBCEAC7F96C5}" type="slidenum">
              <a:rPr lang="el-GR" smtClean="0"/>
              <a:t>‹#›</a:t>
            </a:fld>
            <a:endParaRPr lang="el-GR"/>
          </a:p>
        </p:txBody>
      </p:sp>
    </p:spTree>
    <p:extLst>
      <p:ext uri="{BB962C8B-B14F-4D97-AF65-F5344CB8AC3E}">
        <p14:creationId xmlns:p14="http://schemas.microsoft.com/office/powerpoint/2010/main" val="317706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42DF633-367A-4044-AD4D-39A000B31F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14352C4-7571-44F9-91D6-BF72DB7E67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CA8AA26-3667-4F92-9696-CD09D3161F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6A997-7E52-4E4D-A6E6-DC08BB83C23F}" type="datetimeFigureOut">
              <a:rPr lang="el-GR" smtClean="0"/>
              <a:t>27/9/2020</a:t>
            </a:fld>
            <a:endParaRPr lang="el-GR"/>
          </a:p>
        </p:txBody>
      </p:sp>
      <p:sp>
        <p:nvSpPr>
          <p:cNvPr id="5" name="Θέση υποσέλιδου 4">
            <a:extLst>
              <a:ext uri="{FF2B5EF4-FFF2-40B4-BE49-F238E27FC236}">
                <a16:creationId xmlns:a16="http://schemas.microsoft.com/office/drawing/2014/main" id="{43E96AC9-D70E-4061-9FF9-AFB06A4D44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894F453-07C5-432D-ACE8-A9FD30210D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51463-673D-4450-B1AF-FBCEAC7F96C5}" type="slidenum">
              <a:rPr lang="el-GR" smtClean="0"/>
              <a:t>‹#›</a:t>
            </a:fld>
            <a:endParaRPr lang="el-GR"/>
          </a:p>
        </p:txBody>
      </p:sp>
    </p:spTree>
    <p:extLst>
      <p:ext uri="{BB962C8B-B14F-4D97-AF65-F5344CB8AC3E}">
        <p14:creationId xmlns:p14="http://schemas.microsoft.com/office/powerpoint/2010/main" val="3358714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82D08215-DADD-4149-8687-744DE48DC136}"/>
              </a:ext>
            </a:extLst>
          </p:cNvPr>
          <p:cNvSpPr>
            <a:spLocks noGrp="1"/>
          </p:cNvSpPr>
          <p:nvPr>
            <p:ph type="title"/>
          </p:nvPr>
        </p:nvSpPr>
        <p:spPr/>
        <p:txBody>
          <a:bodyPr>
            <a:normAutofit/>
          </a:bodyPr>
          <a:lstStyle/>
          <a:p>
            <a:br>
              <a:rPr lang="el-GR" dirty="0"/>
            </a:br>
            <a:br>
              <a:rPr lang="el-GR" dirty="0"/>
            </a:br>
            <a:endParaRPr lang="el-GR" dirty="0"/>
          </a:p>
        </p:txBody>
      </p:sp>
      <p:sp>
        <p:nvSpPr>
          <p:cNvPr id="9" name="Θέση εικόνας 8">
            <a:extLst>
              <a:ext uri="{FF2B5EF4-FFF2-40B4-BE49-F238E27FC236}">
                <a16:creationId xmlns:a16="http://schemas.microsoft.com/office/drawing/2014/main" id="{DA408F69-1E50-4919-9FFD-F0105CFE127B}"/>
              </a:ext>
            </a:extLst>
          </p:cNvPr>
          <p:cNvSpPr>
            <a:spLocks noGrp="1"/>
          </p:cNvSpPr>
          <p:nvPr>
            <p:ph type="pic" idx="1"/>
          </p:nvPr>
        </p:nvSpPr>
        <p:spPr/>
      </p:sp>
      <p:sp>
        <p:nvSpPr>
          <p:cNvPr id="10" name="Θέση κειμένου 9">
            <a:extLst>
              <a:ext uri="{FF2B5EF4-FFF2-40B4-BE49-F238E27FC236}">
                <a16:creationId xmlns:a16="http://schemas.microsoft.com/office/drawing/2014/main" id="{A9F94BA7-1781-4264-9C27-B48731E13306}"/>
              </a:ext>
            </a:extLst>
          </p:cNvPr>
          <p:cNvSpPr>
            <a:spLocks noGrp="1"/>
          </p:cNvSpPr>
          <p:nvPr>
            <p:ph type="body" sz="half" idx="2"/>
          </p:nvPr>
        </p:nvSpPr>
        <p:spPr>
          <a:xfrm>
            <a:off x="839789" y="335666"/>
            <a:ext cx="2482947" cy="3093334"/>
          </a:xfrm>
        </p:spPr>
        <p:txBody>
          <a:bodyPr>
            <a:normAutofit/>
          </a:bodyPr>
          <a:lstStyle/>
          <a:p>
            <a:endParaRPr lang="el-GR" sz="2000" b="1" dirty="0">
              <a:latin typeface="Garamond" panose="02020404030301010803" pitchFamily="18" charset="0"/>
            </a:endParaRPr>
          </a:p>
          <a:p>
            <a:endParaRPr lang="el-GR" sz="2000" b="1" dirty="0">
              <a:latin typeface="Garamond" panose="02020404030301010803" pitchFamily="18" charset="0"/>
            </a:endParaRPr>
          </a:p>
          <a:p>
            <a:r>
              <a:rPr lang="el-GR" sz="2000" b="1" dirty="0">
                <a:latin typeface="Garamond" panose="02020404030301010803" pitchFamily="18" charset="0"/>
              </a:rPr>
              <a:t>Πλέοντας προς</a:t>
            </a:r>
          </a:p>
          <a:p>
            <a:r>
              <a:rPr lang="el-GR" sz="2000" b="1" dirty="0">
                <a:latin typeface="Garamond" panose="02020404030301010803" pitchFamily="18" charset="0"/>
              </a:rPr>
              <a:t> τους Αιγός Ποταμούς</a:t>
            </a:r>
          </a:p>
          <a:p>
            <a:endParaRPr lang="el-GR" sz="1800" b="1" i="0" dirty="0">
              <a:solidFill>
                <a:srgbClr val="000000"/>
              </a:solidFill>
              <a:effectLst/>
              <a:latin typeface="Garamond" panose="02020404030301010803" pitchFamily="18" charset="0"/>
            </a:endParaRPr>
          </a:p>
          <a:p>
            <a:pPr algn="r"/>
            <a:endParaRPr lang="el-GR" sz="1800" b="1">
              <a:solidFill>
                <a:srgbClr val="000000"/>
              </a:solidFill>
              <a:latin typeface="Garamond" panose="02020404030301010803" pitchFamily="18" charset="0"/>
            </a:endParaRPr>
          </a:p>
          <a:p>
            <a:pPr algn="r"/>
            <a:r>
              <a:rPr lang="el-GR" sz="1800" b="1" i="0">
                <a:solidFill>
                  <a:srgbClr val="000000"/>
                </a:solidFill>
                <a:effectLst/>
                <a:latin typeface="Garamond" panose="02020404030301010803" pitchFamily="18" charset="0"/>
              </a:rPr>
              <a:t>Βιβλίο </a:t>
            </a:r>
            <a:r>
              <a:rPr lang="el-GR" sz="1800" b="1" i="0" dirty="0">
                <a:solidFill>
                  <a:srgbClr val="000000"/>
                </a:solidFill>
                <a:effectLst/>
                <a:latin typeface="Garamond" panose="02020404030301010803" pitchFamily="18" charset="0"/>
              </a:rPr>
              <a:t>2. Κεφάλαιο 1. §16-24</a:t>
            </a:r>
          </a:p>
          <a:p>
            <a:endParaRPr lang="el-GR" sz="2000" b="1" dirty="0">
              <a:latin typeface="Garamond" panose="02020404030301010803" pitchFamily="18" charset="0"/>
            </a:endParaRPr>
          </a:p>
        </p:txBody>
      </p:sp>
      <p:pic>
        <p:nvPicPr>
          <p:cNvPr id="5" name="Εικόνα 4">
            <a:extLst>
              <a:ext uri="{FF2B5EF4-FFF2-40B4-BE49-F238E27FC236}">
                <a16:creationId xmlns:a16="http://schemas.microsoft.com/office/drawing/2014/main" id="{42D60D6D-0B1B-4C4B-AB2A-A2107866ADCC}"/>
              </a:ext>
            </a:extLst>
          </p:cNvPr>
          <p:cNvPicPr>
            <a:picLocks noChangeAspect="1"/>
          </p:cNvPicPr>
          <p:nvPr/>
        </p:nvPicPr>
        <p:blipFill>
          <a:blip r:embed="rId2"/>
          <a:stretch>
            <a:fillRect/>
          </a:stretch>
        </p:blipFill>
        <p:spPr>
          <a:xfrm>
            <a:off x="3970119" y="189000"/>
            <a:ext cx="8032651" cy="6480000"/>
          </a:xfrm>
          <a:prstGeom prst="rect">
            <a:avLst/>
          </a:prstGeom>
        </p:spPr>
      </p:pic>
    </p:spTree>
    <p:extLst>
      <p:ext uri="{BB962C8B-B14F-4D97-AF65-F5344CB8AC3E}">
        <p14:creationId xmlns:p14="http://schemas.microsoft.com/office/powerpoint/2010/main" val="1923712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709116-23F0-49D0-AC05-D04466B180BB}"/>
              </a:ext>
            </a:extLst>
          </p:cNvPr>
          <p:cNvSpPr>
            <a:spLocks noGrp="1"/>
          </p:cNvSpPr>
          <p:nvPr>
            <p:ph type="title"/>
          </p:nvPr>
        </p:nvSpPr>
        <p:spPr/>
        <p:txBody>
          <a:bodyPr/>
          <a:lstStyle/>
          <a:p>
            <a:pPr algn="ctr"/>
            <a:r>
              <a:rPr lang="el-GR" dirty="0">
                <a:latin typeface="Garamond" panose="02020404030301010803" pitchFamily="18" charset="0"/>
              </a:rPr>
              <a:t>Κατάληψη θέσεων</a:t>
            </a:r>
          </a:p>
        </p:txBody>
      </p:sp>
      <p:pic>
        <p:nvPicPr>
          <p:cNvPr id="5" name="Θέση περιεχομένου 4">
            <a:extLst>
              <a:ext uri="{FF2B5EF4-FFF2-40B4-BE49-F238E27FC236}">
                <a16:creationId xmlns:a16="http://schemas.microsoft.com/office/drawing/2014/main" id="{06774B9A-77BE-432D-B4A7-B43330CA52C7}"/>
              </a:ext>
            </a:extLst>
          </p:cNvPr>
          <p:cNvPicPr>
            <a:picLocks noGrp="1" noChangeAspect="1"/>
          </p:cNvPicPr>
          <p:nvPr>
            <p:ph sz="half" idx="1"/>
          </p:nvPr>
        </p:nvPicPr>
        <p:blipFill>
          <a:blip r:embed="rId2"/>
          <a:stretch>
            <a:fillRect/>
          </a:stretch>
        </p:blipFill>
        <p:spPr>
          <a:xfrm>
            <a:off x="374591" y="1610449"/>
            <a:ext cx="6579506" cy="3352615"/>
          </a:xfrm>
          <a:prstGeom prst="rect">
            <a:avLst/>
          </a:prstGeom>
        </p:spPr>
      </p:pic>
      <p:sp>
        <p:nvSpPr>
          <p:cNvPr id="4" name="Θέση περιεχομένου 3">
            <a:extLst>
              <a:ext uri="{FF2B5EF4-FFF2-40B4-BE49-F238E27FC236}">
                <a16:creationId xmlns:a16="http://schemas.microsoft.com/office/drawing/2014/main" id="{ECFF3CB2-1927-44D0-8D7C-3BADDC4C20D2}"/>
              </a:ext>
            </a:extLst>
          </p:cNvPr>
          <p:cNvSpPr>
            <a:spLocks noGrp="1"/>
          </p:cNvSpPr>
          <p:nvPr>
            <p:ph sz="half" idx="2"/>
          </p:nvPr>
        </p:nvSpPr>
        <p:spPr>
          <a:xfrm>
            <a:off x="7417706" y="1690688"/>
            <a:ext cx="4399702" cy="4605939"/>
          </a:xfrm>
        </p:spPr>
        <p:txBody>
          <a:bodyPr>
            <a:normAutofit/>
          </a:bodyPr>
          <a:lstStyle/>
          <a:p>
            <a:r>
              <a:rPr lang="el-GR" dirty="0">
                <a:latin typeface="Garamond" panose="02020404030301010803" pitchFamily="18" charset="0"/>
              </a:rPr>
              <a:t>Ο Λύσανδρος την επόμενη νύχτα, κατά το ξημέρωμα, μετά το πρόγευμα, διέταξε να επιβιβαστούν τα πληρώματα στα πλοία κι ετοίμασε τα πάντα για ναυμαχία, ενώ διέταξε να μπουν τα παραπετάσματα στα πλοία και να μη βγει κανένα πλοίο από τη σειρά του ούτε να ανοιχθεί στο πέλαγος.</a:t>
            </a:r>
          </a:p>
        </p:txBody>
      </p:sp>
    </p:spTree>
    <p:extLst>
      <p:ext uri="{BB962C8B-B14F-4D97-AF65-F5344CB8AC3E}">
        <p14:creationId xmlns:p14="http://schemas.microsoft.com/office/powerpoint/2010/main" val="1980302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4DC849-DB36-4D41-80B3-BAE2EA7630FD}"/>
              </a:ext>
            </a:extLst>
          </p:cNvPr>
          <p:cNvSpPr>
            <a:spLocks noGrp="1"/>
          </p:cNvSpPr>
          <p:nvPr>
            <p:ph type="title"/>
          </p:nvPr>
        </p:nvSpPr>
        <p:spPr/>
        <p:txBody>
          <a:bodyPr/>
          <a:lstStyle/>
          <a:p>
            <a:pPr algn="ctr"/>
            <a:r>
              <a:rPr lang="el-GR" dirty="0">
                <a:latin typeface="Garamond" panose="02020404030301010803" pitchFamily="18" charset="0"/>
              </a:rPr>
              <a:t>Κατάληψη θέσεων</a:t>
            </a:r>
          </a:p>
        </p:txBody>
      </p:sp>
      <p:pic>
        <p:nvPicPr>
          <p:cNvPr id="6" name="Θέση περιεχομένου 5">
            <a:extLst>
              <a:ext uri="{FF2B5EF4-FFF2-40B4-BE49-F238E27FC236}">
                <a16:creationId xmlns:a16="http://schemas.microsoft.com/office/drawing/2014/main" id="{F9B39DE3-440A-4EA7-AC4A-351DEF8F0566}"/>
              </a:ext>
            </a:extLst>
          </p:cNvPr>
          <p:cNvPicPr>
            <a:picLocks noGrp="1" noChangeAspect="1"/>
          </p:cNvPicPr>
          <p:nvPr>
            <p:ph sz="half" idx="1"/>
          </p:nvPr>
        </p:nvPicPr>
        <p:blipFill>
          <a:blip r:embed="rId2"/>
          <a:stretch>
            <a:fillRect/>
          </a:stretch>
        </p:blipFill>
        <p:spPr>
          <a:xfrm>
            <a:off x="710877" y="1690688"/>
            <a:ext cx="6083461" cy="3098058"/>
          </a:xfrm>
        </p:spPr>
      </p:pic>
      <p:sp>
        <p:nvSpPr>
          <p:cNvPr id="4" name="Θέση περιεχομένου 3">
            <a:extLst>
              <a:ext uri="{FF2B5EF4-FFF2-40B4-BE49-F238E27FC236}">
                <a16:creationId xmlns:a16="http://schemas.microsoft.com/office/drawing/2014/main" id="{6AED373F-E214-44F8-9452-E0E3AA20D643}"/>
              </a:ext>
            </a:extLst>
          </p:cNvPr>
          <p:cNvSpPr>
            <a:spLocks noGrp="1"/>
          </p:cNvSpPr>
          <p:nvPr>
            <p:ph sz="half" idx="2"/>
          </p:nvPr>
        </p:nvSpPr>
        <p:spPr>
          <a:xfrm>
            <a:off x="7280476" y="1825625"/>
            <a:ext cx="4073324" cy="3255661"/>
          </a:xfrm>
        </p:spPr>
        <p:txBody>
          <a:bodyPr>
            <a:normAutofit fontScale="92500" lnSpcReduction="10000"/>
          </a:bodyPr>
          <a:lstStyle/>
          <a:p>
            <a:r>
              <a:rPr lang="el-GR" dirty="0">
                <a:latin typeface="Garamond" panose="02020404030301010803" pitchFamily="18" charset="0"/>
              </a:rPr>
              <a:t>Οι Αθηναίοι με την ανατολή του ήλιου παρατάχθηκαν μπροστά από το λιμάνι, κατά μέτωπο, έτοιμοι για ναυμαχία. Επειδή όμως ο Λύσανδρος δεν τους επιτέθηκε και η μέρα είχε πια προχωρήσει, απέπλευσαν για τους Αιγός Ποταμούς.</a:t>
            </a:r>
          </a:p>
        </p:txBody>
      </p:sp>
    </p:spTree>
    <p:extLst>
      <p:ext uri="{BB962C8B-B14F-4D97-AF65-F5344CB8AC3E}">
        <p14:creationId xmlns:p14="http://schemas.microsoft.com/office/powerpoint/2010/main" val="2505108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AF02AB-0AAE-4E33-AC5B-3E8ABAE59BE4}"/>
              </a:ext>
            </a:extLst>
          </p:cNvPr>
          <p:cNvSpPr>
            <a:spLocks noGrp="1"/>
          </p:cNvSpPr>
          <p:nvPr>
            <p:ph type="title"/>
          </p:nvPr>
        </p:nvSpPr>
        <p:spPr/>
        <p:txBody>
          <a:bodyPr/>
          <a:lstStyle/>
          <a:p>
            <a:pPr algn="ctr"/>
            <a:r>
              <a:rPr lang="el-GR" dirty="0">
                <a:latin typeface="Garamond" panose="02020404030301010803" pitchFamily="18" charset="0"/>
              </a:rPr>
              <a:t>Ο Λύσανδρος κατασκοπεύει τους Αθηναίους</a:t>
            </a:r>
          </a:p>
        </p:txBody>
      </p:sp>
      <p:sp>
        <p:nvSpPr>
          <p:cNvPr id="4" name="Θέση περιεχομένου 3">
            <a:extLst>
              <a:ext uri="{FF2B5EF4-FFF2-40B4-BE49-F238E27FC236}">
                <a16:creationId xmlns:a16="http://schemas.microsoft.com/office/drawing/2014/main" id="{55AAAF89-16A5-4003-8FA9-9A58D3BA8CF7}"/>
              </a:ext>
            </a:extLst>
          </p:cNvPr>
          <p:cNvSpPr>
            <a:spLocks noGrp="1"/>
          </p:cNvSpPr>
          <p:nvPr>
            <p:ph sz="half" idx="2"/>
          </p:nvPr>
        </p:nvSpPr>
        <p:spPr/>
        <p:txBody>
          <a:bodyPr>
            <a:normAutofit/>
          </a:bodyPr>
          <a:lstStyle/>
          <a:p>
            <a:r>
              <a:rPr lang="el-GR" sz="2400" b="0" i="0" dirty="0">
                <a:solidFill>
                  <a:srgbClr val="000000"/>
                </a:solidFill>
                <a:effectLst/>
                <a:latin typeface="Garamond" panose="02020404030301010803" pitchFamily="18" charset="0"/>
              </a:rPr>
              <a:t> Ο Λύσανδρος εντωμεταξύ έδωσε διαταγή στα πιο γρήγορα από τα πλοία του να παρακολουθήσουν τους Αθηναίους και αφού παρατηρήσουν τί κάνουν, όταν αποβιβαστούν, να φύγουν και να του δώσουν αναφορά. Και δεν αποβίβασε τους στρατιώτες του προτού γυρίσουν αυτά. Και το ίδιο επαναλάμβανε για τέσσερις μέρες, ενώ οι Αθηναίοι εξακολουθούσαν να ανοίγονται εναντίον του.</a:t>
            </a:r>
            <a:endParaRPr lang="el-GR" sz="2400" dirty="0">
              <a:latin typeface="Garamond" panose="02020404030301010803" pitchFamily="18" charset="0"/>
            </a:endParaRPr>
          </a:p>
        </p:txBody>
      </p:sp>
      <p:pic>
        <p:nvPicPr>
          <p:cNvPr id="8" name="Θέση περιεχομένου 7">
            <a:extLst>
              <a:ext uri="{FF2B5EF4-FFF2-40B4-BE49-F238E27FC236}">
                <a16:creationId xmlns:a16="http://schemas.microsoft.com/office/drawing/2014/main" id="{F6305376-95F9-43DE-8DF9-CAAB84671FE6}"/>
              </a:ext>
            </a:extLst>
          </p:cNvPr>
          <p:cNvPicPr>
            <a:picLocks noGrp="1" noChangeAspect="1"/>
          </p:cNvPicPr>
          <p:nvPr>
            <p:ph sz="half" idx="1"/>
          </p:nvPr>
        </p:nvPicPr>
        <p:blipFill>
          <a:blip r:embed="rId2"/>
          <a:stretch>
            <a:fillRect/>
          </a:stretch>
        </p:blipFill>
        <p:spPr>
          <a:xfrm>
            <a:off x="838200" y="2608506"/>
            <a:ext cx="5181600" cy="2785576"/>
          </a:xfrm>
          <a:prstGeom prst="rect">
            <a:avLst/>
          </a:prstGeom>
        </p:spPr>
      </p:pic>
    </p:spTree>
    <p:extLst>
      <p:ext uri="{BB962C8B-B14F-4D97-AF65-F5344CB8AC3E}">
        <p14:creationId xmlns:p14="http://schemas.microsoft.com/office/powerpoint/2010/main" val="179237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898B14-2B9D-4F80-BB73-8762E83F5914}"/>
              </a:ext>
            </a:extLst>
          </p:cNvPr>
          <p:cNvSpPr>
            <a:spLocks noGrp="1"/>
          </p:cNvSpPr>
          <p:nvPr>
            <p:ph type="title"/>
          </p:nvPr>
        </p:nvSpPr>
        <p:spPr/>
        <p:txBody>
          <a:bodyPr/>
          <a:lstStyle/>
          <a:p>
            <a:pPr algn="ctr"/>
            <a:r>
              <a:rPr lang="el-GR" dirty="0">
                <a:latin typeface="Garamond" panose="02020404030301010803" pitchFamily="18" charset="0"/>
              </a:rPr>
              <a:t>Οι Αθηναίοι είχαν ως ορμητήριο τη Σάμο</a:t>
            </a:r>
          </a:p>
        </p:txBody>
      </p:sp>
      <p:pic>
        <p:nvPicPr>
          <p:cNvPr id="1026" name="Picture 2" descr="ΤΟ ΑΘΗΝΑΪΚΟ ΝΑΥΤΙΚΟ">
            <a:extLst>
              <a:ext uri="{FF2B5EF4-FFF2-40B4-BE49-F238E27FC236}">
                <a16:creationId xmlns:a16="http://schemas.microsoft.com/office/drawing/2014/main" id="{D7769434-5230-4A5A-ABAF-E30FD064A92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043112" y="3177381"/>
            <a:ext cx="2771775" cy="1647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titled Document">
            <a:extLst>
              <a:ext uri="{FF2B5EF4-FFF2-40B4-BE49-F238E27FC236}">
                <a16:creationId xmlns:a16="http://schemas.microsoft.com/office/drawing/2014/main" id="{5886F183-2305-4800-8EF1-D9DA6CC8BCF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68327" y="2043720"/>
            <a:ext cx="5685473" cy="3543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148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F5E1AE-06FB-4AC6-8F2E-8822BE96E266}"/>
              </a:ext>
            </a:extLst>
          </p:cNvPr>
          <p:cNvSpPr>
            <a:spLocks noGrp="1"/>
          </p:cNvSpPr>
          <p:nvPr>
            <p:ph type="title"/>
          </p:nvPr>
        </p:nvSpPr>
        <p:spPr/>
        <p:txBody>
          <a:bodyPr/>
          <a:lstStyle/>
          <a:p>
            <a:pPr algn="ctr"/>
            <a:r>
              <a:rPr lang="el-GR" dirty="0">
                <a:latin typeface="Garamond" panose="02020404030301010803" pitchFamily="18" charset="0"/>
              </a:rPr>
              <a:t>Έβλαπταν τη γη του Βασιλιά</a:t>
            </a:r>
          </a:p>
        </p:txBody>
      </p:sp>
      <p:sp>
        <p:nvSpPr>
          <p:cNvPr id="4" name="Θέση περιεχομένου 3">
            <a:extLst>
              <a:ext uri="{FF2B5EF4-FFF2-40B4-BE49-F238E27FC236}">
                <a16:creationId xmlns:a16="http://schemas.microsoft.com/office/drawing/2014/main" id="{577722D7-AE72-486D-AE1B-66B2592EB4CE}"/>
              </a:ext>
            </a:extLst>
          </p:cNvPr>
          <p:cNvSpPr>
            <a:spLocks noGrp="1"/>
          </p:cNvSpPr>
          <p:nvPr>
            <p:ph sz="half" idx="2"/>
          </p:nvPr>
        </p:nvSpPr>
        <p:spPr/>
        <p:txBody>
          <a:bodyPr/>
          <a:lstStyle/>
          <a:p>
            <a:endParaRPr lang="el-GR" dirty="0"/>
          </a:p>
        </p:txBody>
      </p:sp>
      <p:pic>
        <p:nvPicPr>
          <p:cNvPr id="2050" name="Picture 2" descr="Ιωνία και Πανιώνιοι αγώνες. | Ενωση Βουρλιωτών Μικράς Ασίας">
            <a:extLst>
              <a:ext uri="{FF2B5EF4-FFF2-40B4-BE49-F238E27FC236}">
                <a16:creationId xmlns:a16="http://schemas.microsoft.com/office/drawing/2014/main" id="{94EB0C47-0D7C-477B-BA65-CF4B8F8431D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332934" y="1825625"/>
            <a:ext cx="4860132" cy="44862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Περί της ναυμαχίας στους Αιγός ποταμούς">
            <a:extLst>
              <a:ext uri="{FF2B5EF4-FFF2-40B4-BE49-F238E27FC236}">
                <a16:creationId xmlns:a16="http://schemas.microsoft.com/office/drawing/2014/main" id="{27B1F5AE-AAF5-45DD-95DB-75D36078C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252" y="2568252"/>
            <a:ext cx="4574214" cy="215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523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E7DC8E-DBBC-4933-A0EB-0879D1F2568B}"/>
              </a:ext>
            </a:extLst>
          </p:cNvPr>
          <p:cNvSpPr>
            <a:spLocks noGrp="1"/>
          </p:cNvSpPr>
          <p:nvPr>
            <p:ph type="title"/>
          </p:nvPr>
        </p:nvSpPr>
        <p:spPr>
          <a:xfrm>
            <a:off x="838200" y="364913"/>
            <a:ext cx="10515600" cy="1325563"/>
          </a:xfrm>
        </p:spPr>
        <p:txBody>
          <a:bodyPr/>
          <a:lstStyle/>
          <a:p>
            <a:r>
              <a:rPr lang="el-GR" dirty="0">
                <a:latin typeface="Garamond" panose="02020404030301010803" pitchFamily="18" charset="0"/>
              </a:rPr>
              <a:t>Έπλεαν εναντίον της Χίου και της Εφέσου</a:t>
            </a:r>
          </a:p>
        </p:txBody>
      </p:sp>
      <p:pic>
        <p:nvPicPr>
          <p:cNvPr id="3074" name="Picture 2" descr="Περιφερειακή Ενότητα Χίου - Βικιπαίδεια">
            <a:extLst>
              <a:ext uri="{FF2B5EF4-FFF2-40B4-BE49-F238E27FC236}">
                <a16:creationId xmlns:a16="http://schemas.microsoft.com/office/drawing/2014/main" id="{9B05ECC7-4A95-4ADC-9BE0-0D4485160A6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60798" y="1423686"/>
            <a:ext cx="2715131" cy="23044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Οι αμέτρητες όψεις του Ωραίου»: Η εξαιρετική έκθεση ταξιδεύει στη Χιο |  HuffPost Greece">
            <a:extLst>
              <a:ext uri="{FF2B5EF4-FFF2-40B4-BE49-F238E27FC236}">
                <a16:creationId xmlns:a16="http://schemas.microsoft.com/office/drawing/2014/main" id="{99F5BE08-1E2E-4145-AF23-EEF16FEB6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939" y="4124144"/>
            <a:ext cx="2562225" cy="17811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Ο ναός της Αρτέμιδας στην Έφεσο | ΑΡΧΑΙΩΝ ΤΟΠΟΣ">
            <a:extLst>
              <a:ext uri="{FF2B5EF4-FFF2-40B4-BE49-F238E27FC236}">
                <a16:creationId xmlns:a16="http://schemas.microsoft.com/office/drawing/2014/main" id="{9A253B82-ED9A-4A2C-AC8E-98305F8E94D7}"/>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129885" y="1647192"/>
            <a:ext cx="3639150" cy="25204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758FD8-2A4F-458E-BD44-D2FF137A7194}"/>
              </a:ext>
            </a:extLst>
          </p:cNvPr>
          <p:cNvSpPr txBox="1"/>
          <p:nvPr/>
        </p:nvSpPr>
        <p:spPr>
          <a:xfrm flipH="1">
            <a:off x="7129885" y="4479403"/>
            <a:ext cx="3414652" cy="369332"/>
          </a:xfrm>
          <a:prstGeom prst="rect">
            <a:avLst/>
          </a:prstGeom>
          <a:noFill/>
        </p:spPr>
        <p:txBody>
          <a:bodyPr wrap="square" rtlCol="0">
            <a:spAutoFit/>
          </a:bodyPr>
          <a:lstStyle/>
          <a:p>
            <a:r>
              <a:rPr lang="el-GR" dirty="0">
                <a:latin typeface="Garamond" panose="02020404030301010803" pitchFamily="18" charset="0"/>
              </a:rPr>
              <a:t>Ο ναός της Αρτέμιδος στην Έφεσο</a:t>
            </a:r>
          </a:p>
        </p:txBody>
      </p:sp>
    </p:spTree>
    <p:extLst>
      <p:ext uri="{BB962C8B-B14F-4D97-AF65-F5344CB8AC3E}">
        <p14:creationId xmlns:p14="http://schemas.microsoft.com/office/powerpoint/2010/main" val="2616812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380D11-E5DE-4987-BD75-D96C22B8AB54}"/>
              </a:ext>
            </a:extLst>
          </p:cNvPr>
          <p:cNvSpPr>
            <a:spLocks noGrp="1"/>
          </p:cNvSpPr>
          <p:nvPr>
            <p:ph type="title"/>
          </p:nvPr>
        </p:nvSpPr>
        <p:spPr/>
        <p:txBody>
          <a:bodyPr/>
          <a:lstStyle/>
          <a:p>
            <a:pPr algn="ctr"/>
            <a:r>
              <a:rPr lang="el-GR" dirty="0">
                <a:latin typeface="Garamond" panose="02020404030301010803" pitchFamily="18" charset="0"/>
              </a:rPr>
              <a:t>Ετοιμάζονταν για ναυμαχία και εξέλεξαν τρεις επιπλέον στρατηγούς</a:t>
            </a:r>
          </a:p>
        </p:txBody>
      </p:sp>
      <p:sp>
        <p:nvSpPr>
          <p:cNvPr id="3" name="Θέση περιεχομένου 2">
            <a:extLst>
              <a:ext uri="{FF2B5EF4-FFF2-40B4-BE49-F238E27FC236}">
                <a16:creationId xmlns:a16="http://schemas.microsoft.com/office/drawing/2014/main" id="{6327C582-0E65-4081-836B-ACDE164A57BE}"/>
              </a:ext>
            </a:extLst>
          </p:cNvPr>
          <p:cNvSpPr>
            <a:spLocks noGrp="1"/>
          </p:cNvSpPr>
          <p:nvPr>
            <p:ph sz="half" idx="1"/>
          </p:nvPr>
        </p:nvSpPr>
        <p:spPr>
          <a:xfrm>
            <a:off x="914399" y="1825624"/>
            <a:ext cx="5181600" cy="4351338"/>
          </a:xfrm>
        </p:spPr>
        <p:txBody>
          <a:bodyPr/>
          <a:lstStyle/>
          <a:p>
            <a:r>
              <a:rPr lang="el-GR" dirty="0" err="1">
                <a:latin typeface="Garamond" panose="02020404030301010803" pitchFamily="18" charset="0"/>
              </a:rPr>
              <a:t>Κόνων</a:t>
            </a:r>
            <a:r>
              <a:rPr lang="el-GR" dirty="0">
                <a:latin typeface="Garamond" panose="02020404030301010803" pitchFamily="18" charset="0"/>
              </a:rPr>
              <a:t>, Αδείμαντος, </a:t>
            </a:r>
            <a:r>
              <a:rPr lang="el-GR" dirty="0" err="1">
                <a:latin typeface="Garamond" panose="02020404030301010803" pitchFamily="18" charset="0"/>
              </a:rPr>
              <a:t>Φιλοκλής</a:t>
            </a:r>
            <a:endParaRPr lang="el-GR" dirty="0">
              <a:latin typeface="Garamond" panose="02020404030301010803" pitchFamily="18" charset="0"/>
            </a:endParaRPr>
          </a:p>
          <a:p>
            <a:endParaRPr lang="el-GR" dirty="0"/>
          </a:p>
        </p:txBody>
      </p:sp>
      <p:sp>
        <p:nvSpPr>
          <p:cNvPr id="4" name="Θέση περιεχομένου 3">
            <a:extLst>
              <a:ext uri="{FF2B5EF4-FFF2-40B4-BE49-F238E27FC236}">
                <a16:creationId xmlns:a16="http://schemas.microsoft.com/office/drawing/2014/main" id="{F1F9F574-C883-4D5E-AC48-74EEB752DC7B}"/>
              </a:ext>
            </a:extLst>
          </p:cNvPr>
          <p:cNvSpPr>
            <a:spLocks noGrp="1"/>
          </p:cNvSpPr>
          <p:nvPr>
            <p:ph sz="half" idx="2"/>
          </p:nvPr>
        </p:nvSpPr>
        <p:spPr>
          <a:xfrm>
            <a:off x="5957513" y="1690688"/>
            <a:ext cx="5181600" cy="4351338"/>
          </a:xfrm>
        </p:spPr>
        <p:txBody>
          <a:bodyPr/>
          <a:lstStyle/>
          <a:p>
            <a:r>
              <a:rPr lang="el-GR" dirty="0">
                <a:latin typeface="Garamond" panose="02020404030301010803" pitchFamily="18" charset="0"/>
              </a:rPr>
              <a:t>Μένανδρος, </a:t>
            </a:r>
            <a:r>
              <a:rPr lang="el-GR" dirty="0" err="1">
                <a:latin typeface="Garamond" panose="02020404030301010803" pitchFamily="18" charset="0"/>
              </a:rPr>
              <a:t>Τυδέας</a:t>
            </a:r>
            <a:r>
              <a:rPr lang="el-GR" dirty="0">
                <a:latin typeface="Garamond" panose="02020404030301010803" pitchFamily="18" charset="0"/>
              </a:rPr>
              <a:t>, Κηφισόδοτος</a:t>
            </a:r>
          </a:p>
          <a:p>
            <a:endParaRPr lang="el-GR" dirty="0"/>
          </a:p>
          <a:p>
            <a:endParaRPr lang="el-GR" dirty="0"/>
          </a:p>
        </p:txBody>
      </p:sp>
      <p:pic>
        <p:nvPicPr>
          <p:cNvPr id="4098" name="Picture 2">
            <a:extLst>
              <a:ext uri="{FF2B5EF4-FFF2-40B4-BE49-F238E27FC236}">
                <a16:creationId xmlns:a16="http://schemas.microsoft.com/office/drawing/2014/main" id="{7E4D16B4-0C2F-4B28-9480-4424A3365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621" y="2581656"/>
            <a:ext cx="2937245" cy="299734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Περί της ναυμαχίας στους Αιγός ποταμούς | Αρχαία ελλάδα, Περού">
            <a:extLst>
              <a:ext uri="{FF2B5EF4-FFF2-40B4-BE49-F238E27FC236}">
                <a16:creationId xmlns:a16="http://schemas.microsoft.com/office/drawing/2014/main" id="{3746508A-C7E2-42B4-AF8F-EF930089E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8782" y="3196430"/>
            <a:ext cx="283845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97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AA3683-6C46-4B1B-838E-3CB850903D2C}"/>
              </a:ext>
            </a:extLst>
          </p:cNvPr>
          <p:cNvSpPr>
            <a:spLocks noGrp="1"/>
          </p:cNvSpPr>
          <p:nvPr>
            <p:ph type="title"/>
          </p:nvPr>
        </p:nvSpPr>
        <p:spPr/>
        <p:txBody>
          <a:bodyPr>
            <a:noAutofit/>
          </a:bodyPr>
          <a:lstStyle/>
          <a:p>
            <a:pPr algn="ctr"/>
            <a:r>
              <a:rPr lang="el-GR" sz="3600" dirty="0">
                <a:latin typeface="Garamond" panose="02020404030301010803" pitchFamily="18" charset="0"/>
              </a:rPr>
              <a:t>Οι Σπαρτιάτες από τη Ρόδο έπλεαν παράλληλα προς τις ακτές της Ιωνίας με προορισμό τον Ελλήσποντο</a:t>
            </a:r>
          </a:p>
        </p:txBody>
      </p:sp>
      <p:sp>
        <p:nvSpPr>
          <p:cNvPr id="3" name="Θέση περιεχομένου 2">
            <a:extLst>
              <a:ext uri="{FF2B5EF4-FFF2-40B4-BE49-F238E27FC236}">
                <a16:creationId xmlns:a16="http://schemas.microsoft.com/office/drawing/2014/main" id="{62DC1AB1-6444-42DC-968D-C606A7A0B8FE}"/>
              </a:ext>
            </a:extLst>
          </p:cNvPr>
          <p:cNvSpPr>
            <a:spLocks noGrp="1"/>
          </p:cNvSpPr>
          <p:nvPr>
            <p:ph sz="half" idx="1"/>
          </p:nvPr>
        </p:nvSpPr>
        <p:spPr/>
        <p:txBody>
          <a:bodyPr/>
          <a:lstStyle/>
          <a:p>
            <a:pPr marL="0" indent="0">
              <a:buNone/>
            </a:pPr>
            <a:r>
              <a:rPr lang="el-GR" dirty="0">
                <a:latin typeface="Garamond" panose="02020404030301010803" pitchFamily="18" charset="0"/>
              </a:rPr>
              <a:t>Επιδίωκαν:</a:t>
            </a:r>
          </a:p>
          <a:p>
            <a:pPr marL="0" indent="0">
              <a:buNone/>
            </a:pPr>
            <a:r>
              <a:rPr lang="el-GR" dirty="0">
                <a:latin typeface="Garamond" panose="02020404030301010803" pitchFamily="18" charset="0"/>
              </a:rPr>
              <a:t>1. Να αποτρέψουν τον απόπλου των αθηναϊκών πλοίων που ήδη βρίσκονταν εκεί .</a:t>
            </a:r>
          </a:p>
          <a:p>
            <a:pPr marL="0" indent="0">
              <a:buNone/>
            </a:pPr>
            <a:endParaRPr lang="el-GR" dirty="0">
              <a:latin typeface="Garamond" panose="02020404030301010803" pitchFamily="18" charset="0"/>
            </a:endParaRPr>
          </a:p>
          <a:p>
            <a:pPr marL="0" indent="0">
              <a:buNone/>
            </a:pPr>
            <a:r>
              <a:rPr lang="el-GR" dirty="0">
                <a:latin typeface="Garamond" panose="02020404030301010803" pitchFamily="18" charset="0"/>
              </a:rPr>
              <a:t>2. Να επανακτήσουν τον έλεγχο των συμμαχικών τους πόλεων που είχαν αποστατήσει.</a:t>
            </a:r>
          </a:p>
        </p:txBody>
      </p:sp>
      <p:pic>
        <p:nvPicPr>
          <p:cNvPr id="5122" name="Picture 2" descr="Η ναυμαχία στους Αιγός Ποταμούς το 405.π.Χ">
            <a:extLst>
              <a:ext uri="{FF2B5EF4-FFF2-40B4-BE49-F238E27FC236}">
                <a16:creationId xmlns:a16="http://schemas.microsoft.com/office/drawing/2014/main" id="{CE645837-5395-4C2A-B848-C9282E05B64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85065" y="1949294"/>
            <a:ext cx="5254453" cy="41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225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C833D0-3766-4E67-868B-94A53C263265}"/>
              </a:ext>
            </a:extLst>
          </p:cNvPr>
          <p:cNvSpPr>
            <a:spLocks noGrp="1"/>
          </p:cNvSpPr>
          <p:nvPr>
            <p:ph type="title"/>
          </p:nvPr>
        </p:nvSpPr>
        <p:spPr/>
        <p:txBody>
          <a:bodyPr>
            <a:noAutofit/>
          </a:bodyPr>
          <a:lstStyle/>
          <a:p>
            <a:pPr algn="ctr"/>
            <a:r>
              <a:rPr lang="el-GR" sz="3600" dirty="0">
                <a:latin typeface="Garamond" panose="02020404030301010803" pitchFamily="18" charset="0"/>
              </a:rPr>
              <a:t>Οι Αθηναίοι από τη Χίο έβγαιναν στο ανοιχτό πέλαγος – Οι Σπαρτιάτες έπλεαν παραλιακά από την Άβυδο στη Λάμψακο</a:t>
            </a:r>
          </a:p>
        </p:txBody>
      </p:sp>
      <p:pic>
        <p:nvPicPr>
          <p:cNvPr id="7170" name="Picture 2" descr="₪₪₪ ΟΙ ΜΕΓΑΛΥΤΕΡΕΣ ΜΑΧΕΣ ΤΟΥ ΑΡΧΑΙΟΥ ΕΛΛΗΝΙΚΟΥ ΚΟΣΜΟΥ ₪₪₪ HD poseidonios o  rodios - YouTube">
            <a:extLst>
              <a:ext uri="{FF2B5EF4-FFF2-40B4-BE49-F238E27FC236}">
                <a16:creationId xmlns:a16="http://schemas.microsoft.com/office/drawing/2014/main" id="{C738B9DA-16FF-48F9-A4C2-146D4FF8DDD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21827" y="2461861"/>
            <a:ext cx="5497974" cy="3078866"/>
          </a:xfrm>
          <a:prstGeom prst="rect">
            <a:avLst/>
          </a:prstGeom>
          <a:noFill/>
          <a:extLst>
            <a:ext uri="{909E8E84-426E-40DD-AFC4-6F175D3DCCD1}">
              <a14:hiddenFill xmlns:a14="http://schemas.microsoft.com/office/drawing/2010/main">
                <a:solidFill>
                  <a:srgbClr val="FFFFFF"/>
                </a:solidFill>
              </a14:hiddenFill>
            </a:ext>
          </a:extLst>
        </p:spPr>
      </p:pic>
      <p:pic>
        <p:nvPicPr>
          <p:cNvPr id="8" name="Θέση περιεχομένου 7">
            <a:extLst>
              <a:ext uri="{FF2B5EF4-FFF2-40B4-BE49-F238E27FC236}">
                <a16:creationId xmlns:a16="http://schemas.microsoft.com/office/drawing/2014/main" id="{11849F43-D9B1-44EC-A603-4D78A5E4C16A}"/>
              </a:ext>
            </a:extLst>
          </p:cNvPr>
          <p:cNvPicPr>
            <a:picLocks noGrp="1" noChangeAspect="1"/>
          </p:cNvPicPr>
          <p:nvPr>
            <p:ph sz="half" idx="2"/>
          </p:nvPr>
        </p:nvPicPr>
        <p:blipFill>
          <a:blip r:embed="rId3"/>
          <a:stretch>
            <a:fillRect/>
          </a:stretch>
        </p:blipFill>
        <p:spPr>
          <a:xfrm>
            <a:off x="6172200" y="2056164"/>
            <a:ext cx="5181600" cy="3890260"/>
          </a:xfrm>
          <a:prstGeom prst="rect">
            <a:avLst/>
          </a:prstGeom>
        </p:spPr>
      </p:pic>
    </p:spTree>
    <p:extLst>
      <p:ext uri="{BB962C8B-B14F-4D97-AF65-F5344CB8AC3E}">
        <p14:creationId xmlns:p14="http://schemas.microsoft.com/office/powerpoint/2010/main" val="3231531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B5E8716-F3D7-4856-8AB0-3CE5CBF672CE}"/>
              </a:ext>
            </a:extLst>
          </p:cNvPr>
          <p:cNvSpPr>
            <a:spLocks noGrp="1"/>
          </p:cNvSpPr>
          <p:nvPr>
            <p:ph sz="half" idx="1"/>
          </p:nvPr>
        </p:nvSpPr>
        <p:spPr>
          <a:xfrm>
            <a:off x="300942" y="763929"/>
            <a:ext cx="3368233" cy="4178462"/>
          </a:xfrm>
        </p:spPr>
        <p:txBody>
          <a:bodyPr>
            <a:normAutofit/>
          </a:bodyPr>
          <a:lstStyle/>
          <a:p>
            <a:endParaRPr lang="el-GR" sz="3200" dirty="0"/>
          </a:p>
          <a:p>
            <a:endParaRPr lang="el-GR" sz="3200" dirty="0"/>
          </a:p>
          <a:p>
            <a:r>
              <a:rPr lang="el-GR" sz="3200" dirty="0">
                <a:latin typeface="Garamond" panose="02020404030301010803" pitchFamily="18" charset="0"/>
              </a:rPr>
              <a:t>Οι Σπαρτιάτες κυρίευσαν τη Λάμψακο, τη λεηλάτησαν, αλλά δεν υποδούλωσαν τους πολίτες της. </a:t>
            </a:r>
          </a:p>
        </p:txBody>
      </p:sp>
      <p:pic>
        <p:nvPicPr>
          <p:cNvPr id="8194" name="Picture 2" descr="ΜΑΘΗΜΑΤΑΦΙΛΟΛΟΓΙΑΣ: Ιστορία: Τι έγινε στους Αιγός Ποταμούς;">
            <a:extLst>
              <a:ext uri="{FF2B5EF4-FFF2-40B4-BE49-F238E27FC236}">
                <a16:creationId xmlns:a16="http://schemas.microsoft.com/office/drawing/2014/main" id="{81B968A3-8BB3-4F61-9010-156A053EA16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085863" y="1382658"/>
            <a:ext cx="7267937" cy="4069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859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C99F42-2FB7-4ED4-A5B8-6B70B4C87A35}"/>
              </a:ext>
            </a:extLst>
          </p:cNvPr>
          <p:cNvSpPr>
            <a:spLocks noGrp="1"/>
          </p:cNvSpPr>
          <p:nvPr>
            <p:ph type="title"/>
          </p:nvPr>
        </p:nvSpPr>
        <p:spPr/>
        <p:txBody>
          <a:bodyPr/>
          <a:lstStyle/>
          <a:p>
            <a:pPr algn="ctr"/>
            <a:r>
              <a:rPr lang="el-GR" dirty="0">
                <a:latin typeface="Garamond" panose="02020404030301010803" pitchFamily="18" charset="0"/>
              </a:rPr>
              <a:t>Οι Αθηναίοι τους ακολουθούσαν</a:t>
            </a:r>
          </a:p>
        </p:txBody>
      </p:sp>
      <p:sp>
        <p:nvSpPr>
          <p:cNvPr id="3" name="Θέση περιεχομένου 2">
            <a:extLst>
              <a:ext uri="{FF2B5EF4-FFF2-40B4-BE49-F238E27FC236}">
                <a16:creationId xmlns:a16="http://schemas.microsoft.com/office/drawing/2014/main" id="{DBA1545D-0C85-4605-B254-23523DA69803}"/>
              </a:ext>
            </a:extLst>
          </p:cNvPr>
          <p:cNvSpPr>
            <a:spLocks noGrp="1"/>
          </p:cNvSpPr>
          <p:nvPr>
            <p:ph sz="half" idx="1"/>
          </p:nvPr>
        </p:nvSpPr>
        <p:spPr/>
        <p:txBody>
          <a:bodyPr>
            <a:normAutofit fontScale="92500" lnSpcReduction="10000"/>
          </a:bodyPr>
          <a:lstStyle/>
          <a:p>
            <a:r>
              <a:rPr lang="el-GR" dirty="0">
                <a:latin typeface="Garamond" panose="02020404030301010803" pitchFamily="18" charset="0"/>
              </a:rPr>
              <a:t>Αγκυροβόλησαν </a:t>
            </a:r>
            <a:r>
              <a:rPr lang="el-GR" b="1" dirty="0">
                <a:solidFill>
                  <a:srgbClr val="FF0000"/>
                </a:solidFill>
                <a:latin typeface="Garamond" panose="02020404030301010803" pitchFamily="18" charset="0"/>
              </a:rPr>
              <a:t>στον </a:t>
            </a:r>
            <a:r>
              <a:rPr lang="el-GR" b="1" dirty="0" err="1">
                <a:solidFill>
                  <a:srgbClr val="FF0000"/>
                </a:solidFill>
                <a:latin typeface="Garamond" panose="02020404030301010803" pitchFamily="18" charset="0"/>
              </a:rPr>
              <a:t>Ελαιούντα</a:t>
            </a:r>
            <a:r>
              <a:rPr lang="el-GR" b="1" dirty="0">
                <a:solidFill>
                  <a:srgbClr val="FF0000"/>
                </a:solidFill>
                <a:latin typeface="Garamond" panose="02020404030301010803" pitchFamily="18" charset="0"/>
              </a:rPr>
              <a:t> </a:t>
            </a:r>
            <a:r>
              <a:rPr lang="el-GR" dirty="0">
                <a:latin typeface="Garamond" panose="02020404030301010803" pitchFamily="18" charset="0"/>
              </a:rPr>
              <a:t>της Χερσονήσου με 180 πλοία.</a:t>
            </a:r>
          </a:p>
          <a:p>
            <a:r>
              <a:rPr lang="el-GR" dirty="0" err="1">
                <a:latin typeface="Garamond" panose="02020404030301010803" pitchFamily="18" charset="0"/>
              </a:rPr>
              <a:t>Εκεί,την</a:t>
            </a:r>
            <a:r>
              <a:rPr lang="el-GR" dirty="0">
                <a:latin typeface="Garamond" panose="02020404030301010803" pitchFamily="18" charset="0"/>
              </a:rPr>
              <a:t> ώρα που έτρωγαν το μεσημεριανό τους, πληροφορήθηκαν τα νέα για τη Λάμψακο και αμέσως ανοίχτηκαν για </a:t>
            </a:r>
            <a:r>
              <a:rPr lang="el-GR" b="1" dirty="0">
                <a:solidFill>
                  <a:srgbClr val="FF0000"/>
                </a:solidFill>
                <a:latin typeface="Garamond" panose="02020404030301010803" pitchFamily="18" charset="0"/>
              </a:rPr>
              <a:t>τη Σηστό</a:t>
            </a:r>
            <a:r>
              <a:rPr lang="el-GR" dirty="0">
                <a:latin typeface="Garamond" panose="02020404030301010803" pitchFamily="18" charset="0"/>
              </a:rPr>
              <a:t>. Κι από εκεί, αφού εφοδιάστηκαν με τρόφιμα, έπλευσαν προς </a:t>
            </a:r>
            <a:r>
              <a:rPr lang="el-GR" b="1" dirty="0">
                <a:solidFill>
                  <a:srgbClr val="FF0000"/>
                </a:solidFill>
                <a:latin typeface="Garamond" panose="02020404030301010803" pitchFamily="18" charset="0"/>
              </a:rPr>
              <a:t>τους Αιγός Ποταμούς</a:t>
            </a:r>
            <a:r>
              <a:rPr lang="el-GR" dirty="0">
                <a:latin typeface="Garamond" panose="02020404030301010803" pitchFamily="18" charset="0"/>
              </a:rPr>
              <a:t>, απέναντι από τη Λάμψακο. Στο σημείο εκείνο το πλάτος του Ελλήσποντου είναι 2.775 μέτρα. Εκεί δείπνησαν. </a:t>
            </a:r>
          </a:p>
        </p:txBody>
      </p:sp>
      <p:pic>
        <p:nvPicPr>
          <p:cNvPr id="8" name="Θέση περιεχομένου 7">
            <a:extLst>
              <a:ext uri="{FF2B5EF4-FFF2-40B4-BE49-F238E27FC236}">
                <a16:creationId xmlns:a16="http://schemas.microsoft.com/office/drawing/2014/main" id="{788224E5-3111-4FD7-9062-919536B2C7E1}"/>
              </a:ext>
            </a:extLst>
          </p:cNvPr>
          <p:cNvPicPr>
            <a:picLocks noGrp="1" noChangeAspect="1"/>
          </p:cNvPicPr>
          <p:nvPr>
            <p:ph sz="half" idx="2"/>
          </p:nvPr>
        </p:nvPicPr>
        <p:blipFill>
          <a:blip r:embed="rId2"/>
          <a:stretch>
            <a:fillRect/>
          </a:stretch>
        </p:blipFill>
        <p:spPr>
          <a:xfrm>
            <a:off x="6172200" y="2058194"/>
            <a:ext cx="5181600" cy="3886200"/>
          </a:xfrm>
          <a:prstGeom prst="rect">
            <a:avLst/>
          </a:prstGeom>
        </p:spPr>
      </p:pic>
    </p:spTree>
    <p:extLst>
      <p:ext uri="{BB962C8B-B14F-4D97-AF65-F5344CB8AC3E}">
        <p14:creationId xmlns:p14="http://schemas.microsoft.com/office/powerpoint/2010/main" val="182857013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372</Words>
  <Application>Microsoft Office PowerPoint</Application>
  <PresentationFormat>Ευρεία οθόνη</PresentationFormat>
  <Paragraphs>33</Paragraphs>
  <Slides>12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Arial</vt:lpstr>
      <vt:lpstr>Calibri</vt:lpstr>
      <vt:lpstr>Calibri Light</vt:lpstr>
      <vt:lpstr>Garamond</vt:lpstr>
      <vt:lpstr>Θέμα του Office</vt:lpstr>
      <vt:lpstr>  </vt:lpstr>
      <vt:lpstr>Οι Αθηναίοι είχαν ως ορμητήριο τη Σάμο</vt:lpstr>
      <vt:lpstr>Έβλαπταν τη γη του Βασιλιά</vt:lpstr>
      <vt:lpstr>Έπλεαν εναντίον της Χίου και της Εφέσου</vt:lpstr>
      <vt:lpstr>Ετοιμάζονταν για ναυμαχία και εξέλεξαν τρεις επιπλέον στρατηγούς</vt:lpstr>
      <vt:lpstr>Οι Σπαρτιάτες από τη Ρόδο έπλεαν παράλληλα προς τις ακτές της Ιωνίας με προορισμό τον Ελλήσποντο</vt:lpstr>
      <vt:lpstr>Οι Αθηναίοι από τη Χίο έβγαιναν στο ανοιχτό πέλαγος – Οι Σπαρτιάτες έπλεαν παραλιακά από την Άβυδο στη Λάμψακο</vt:lpstr>
      <vt:lpstr>Παρουσίαση του PowerPoint</vt:lpstr>
      <vt:lpstr>Οι Αθηναίοι τους ακολουθούσαν</vt:lpstr>
      <vt:lpstr>Κατάληψη θέσεων</vt:lpstr>
      <vt:lpstr>Κατάληψη θέσεων</vt:lpstr>
      <vt:lpstr>Ο Λύσανδρος κατασκοπεύει τους Αθηναίους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ευρυδικη μητρογιαννοπουλου</dc:creator>
  <cp:lastModifiedBy>ευρυδικη μητρογιαννοπουλου</cp:lastModifiedBy>
  <cp:revision>20</cp:revision>
  <dcterms:created xsi:type="dcterms:W3CDTF">2020-09-24T17:49:58Z</dcterms:created>
  <dcterms:modified xsi:type="dcterms:W3CDTF">2020-09-27T08:05:10Z</dcterms:modified>
</cp:coreProperties>
</file>