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71" r:id="rId5"/>
    <p:sldId id="261" r:id="rId6"/>
    <p:sldId id="260" r:id="rId7"/>
    <p:sldId id="259" r:id="rId8"/>
    <p:sldId id="262" r:id="rId9"/>
    <p:sldId id="263" r:id="rId10"/>
    <p:sldId id="264" r:id="rId11"/>
    <p:sldId id="269" r:id="rId12"/>
    <p:sldId id="270" r:id="rId1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2558F-2EE3-4870-922D-29054CC13439}" type="datetimeFigureOut">
              <a:rPr lang="el-GR" smtClean="0"/>
              <a:pPr/>
              <a:t>30/11/2018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05441-E242-4BBD-A1CB-B7739D2F6CF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2558F-2EE3-4870-922D-29054CC13439}" type="datetimeFigureOut">
              <a:rPr lang="el-GR" smtClean="0"/>
              <a:pPr/>
              <a:t>30/11/2018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05441-E242-4BBD-A1CB-B7739D2F6CF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2558F-2EE3-4870-922D-29054CC13439}" type="datetimeFigureOut">
              <a:rPr lang="el-GR" smtClean="0"/>
              <a:pPr/>
              <a:t>30/11/2018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05441-E242-4BBD-A1CB-B7739D2F6CF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2558F-2EE3-4870-922D-29054CC13439}" type="datetimeFigureOut">
              <a:rPr lang="el-GR" smtClean="0"/>
              <a:pPr/>
              <a:t>30/11/2018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05441-E242-4BBD-A1CB-B7739D2F6CF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2558F-2EE3-4870-922D-29054CC13439}" type="datetimeFigureOut">
              <a:rPr lang="el-GR" smtClean="0"/>
              <a:pPr/>
              <a:t>30/11/2018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05441-E242-4BBD-A1CB-B7739D2F6CF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2558F-2EE3-4870-922D-29054CC13439}" type="datetimeFigureOut">
              <a:rPr lang="el-GR" smtClean="0"/>
              <a:pPr/>
              <a:t>30/11/2018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05441-E242-4BBD-A1CB-B7739D2F6CF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2558F-2EE3-4870-922D-29054CC13439}" type="datetimeFigureOut">
              <a:rPr lang="el-GR" smtClean="0"/>
              <a:pPr/>
              <a:t>30/11/2018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05441-E242-4BBD-A1CB-B7739D2F6CF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2558F-2EE3-4870-922D-29054CC13439}" type="datetimeFigureOut">
              <a:rPr lang="el-GR" smtClean="0"/>
              <a:pPr/>
              <a:t>30/11/2018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05441-E242-4BBD-A1CB-B7739D2F6CF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2558F-2EE3-4870-922D-29054CC13439}" type="datetimeFigureOut">
              <a:rPr lang="el-GR" smtClean="0"/>
              <a:pPr/>
              <a:t>30/11/2018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05441-E242-4BBD-A1CB-B7739D2F6CF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2558F-2EE3-4870-922D-29054CC13439}" type="datetimeFigureOut">
              <a:rPr lang="el-GR" smtClean="0"/>
              <a:pPr/>
              <a:t>30/11/2018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05441-E242-4BBD-A1CB-B7739D2F6CF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2558F-2EE3-4870-922D-29054CC13439}" type="datetimeFigureOut">
              <a:rPr lang="el-GR" smtClean="0"/>
              <a:pPr/>
              <a:t>30/11/2018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05441-E242-4BBD-A1CB-B7739D2F6CF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2558F-2EE3-4870-922D-29054CC13439}" type="datetimeFigureOut">
              <a:rPr lang="el-GR" smtClean="0"/>
              <a:pPr/>
              <a:t>30/11/2018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405441-E242-4BBD-A1CB-B7739D2F6CF5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42910" y="714356"/>
            <a:ext cx="7772400" cy="1470025"/>
          </a:xfrm>
        </p:spPr>
        <p:txBody>
          <a:bodyPr>
            <a:normAutofit/>
          </a:bodyPr>
          <a:lstStyle/>
          <a:p>
            <a:r>
              <a:rPr lang="el-GR" b="1" dirty="0"/>
              <a:t>Ομάδες τροφίμων και ισορροπημένη διατροφή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432027" y="5795889"/>
            <a:ext cx="6400800" cy="928694"/>
          </a:xfrm>
        </p:spPr>
        <p:txBody>
          <a:bodyPr>
            <a:normAutofit fontScale="92500" lnSpcReduction="20000"/>
          </a:bodyPr>
          <a:lstStyle/>
          <a:p>
            <a:r>
              <a:rPr lang="el-GR" dirty="0" smtClean="0"/>
              <a:t>Δημάκης Μάριος</a:t>
            </a:r>
          </a:p>
          <a:p>
            <a:r>
              <a:rPr lang="el-GR" dirty="0" smtClean="0"/>
              <a:t>Καθηγητής Φυσικής Αγωγής</a:t>
            </a:r>
            <a:endParaRPr lang="el-GR" dirty="0"/>
          </a:p>
        </p:txBody>
      </p:sp>
      <p:pic>
        <p:nvPicPr>
          <p:cNvPr id="35842" name="Picture 2" descr="Αποτέλεσμα εικόνας για ομαδες τροφιμω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2285992"/>
            <a:ext cx="4476750" cy="33623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PIRAMIDA-DIATROFI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7158" y="1214422"/>
            <a:ext cx="8484600" cy="5380652"/>
          </a:xfrm>
        </p:spPr>
      </p:pic>
      <p:sp>
        <p:nvSpPr>
          <p:cNvPr id="5" name="4 - TextBox"/>
          <p:cNvSpPr txBox="1"/>
          <p:nvPr/>
        </p:nvSpPr>
        <p:spPr>
          <a:xfrm>
            <a:off x="928662" y="214290"/>
            <a:ext cx="74295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l-GR" sz="2400" dirty="0"/>
          </a:p>
          <a:p>
            <a:pPr algn="ctr"/>
            <a:r>
              <a:rPr lang="el-GR" sz="4000" dirty="0"/>
              <a:t> </a:t>
            </a:r>
            <a:r>
              <a:rPr lang="el-GR" sz="4000" b="1" dirty="0"/>
              <a:t>Πυραμίδα Υγιεινής Διατροφής </a:t>
            </a:r>
            <a:endParaRPr lang="el-G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68346"/>
          </a:xfrm>
        </p:spPr>
        <p:txBody>
          <a:bodyPr/>
          <a:lstStyle/>
          <a:p>
            <a:pPr algn="l"/>
            <a:r>
              <a:rPr lang="el-GR" dirty="0" smtClean="0"/>
              <a:t>Ολοκληρώνοντας…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l-GR" b="1" dirty="0" smtClean="0"/>
              <a:t>Υγιεινές συνήθειες...</a:t>
            </a:r>
          </a:p>
          <a:p>
            <a:pPr>
              <a:buFont typeface="Wingdings" pitchFamily="2" charset="2"/>
              <a:buChar char="ü"/>
            </a:pPr>
            <a:r>
              <a:rPr lang="el-GR" dirty="0"/>
              <a:t>Η διατροφή μας πρέπει </a:t>
            </a:r>
            <a:r>
              <a:rPr lang="el-GR" dirty="0" smtClean="0"/>
              <a:t>να περιλαμβάνει </a:t>
            </a:r>
            <a:r>
              <a:rPr lang="el-GR" dirty="0"/>
              <a:t>όλα τα είδη τροφών</a:t>
            </a:r>
            <a:r>
              <a:rPr lang="el-GR" dirty="0" smtClean="0"/>
              <a:t>.</a:t>
            </a:r>
          </a:p>
          <a:p>
            <a:pPr>
              <a:buFont typeface="Wingdings" pitchFamily="2" charset="2"/>
              <a:buChar char="ü"/>
            </a:pPr>
            <a:r>
              <a:rPr lang="el-GR" dirty="0"/>
              <a:t>Αποφεύγουμε </a:t>
            </a:r>
            <a:r>
              <a:rPr lang="el-GR" dirty="0" smtClean="0"/>
              <a:t>να καταναλώνουμε μεγάλες ποσότητες τροφών</a:t>
            </a:r>
            <a:r>
              <a:rPr lang="el-GR" dirty="0"/>
              <a:t>, που μπορεί να προκαλέσουν </a:t>
            </a:r>
            <a:r>
              <a:rPr lang="el-GR" dirty="0" smtClean="0"/>
              <a:t>παχυσαρκία</a:t>
            </a:r>
          </a:p>
          <a:p>
            <a:pPr>
              <a:buFont typeface="Wingdings" pitchFamily="2" charset="2"/>
              <a:buChar char="ü"/>
            </a:pPr>
            <a:r>
              <a:rPr lang="el-GR" dirty="0"/>
              <a:t>Πρέπει να τρώμε αργά και να μασάμε καλά την </a:t>
            </a:r>
            <a:r>
              <a:rPr lang="el-GR" dirty="0" smtClean="0"/>
              <a:t>τροφή</a:t>
            </a:r>
          </a:p>
          <a:p>
            <a:pPr>
              <a:buFont typeface="Wingdings" pitchFamily="2" charset="2"/>
              <a:buChar char="ü"/>
            </a:pPr>
            <a:r>
              <a:rPr lang="el-GR" dirty="0"/>
              <a:t>Πρέπει να τρώμε κάθε μέρα </a:t>
            </a:r>
            <a:r>
              <a:rPr lang="el-GR" dirty="0" smtClean="0"/>
              <a:t>φρούτα και </a:t>
            </a:r>
            <a:r>
              <a:rPr lang="el-GR" dirty="0"/>
              <a:t>λαχανικά, αφού αυτά </a:t>
            </a:r>
            <a:r>
              <a:rPr lang="el-GR" dirty="0" smtClean="0"/>
              <a:t>περιέχουν πολύτιμες </a:t>
            </a:r>
            <a:r>
              <a:rPr lang="el-GR" dirty="0"/>
              <a:t>βιταμίνες</a:t>
            </a:r>
            <a:r>
              <a:rPr lang="el-GR" dirty="0" smtClean="0"/>
              <a:t>.</a:t>
            </a:r>
          </a:p>
          <a:p>
            <a:pPr>
              <a:buFont typeface="Wingdings" pitchFamily="2" charset="2"/>
              <a:buChar char="ü"/>
            </a:pPr>
            <a:r>
              <a:rPr lang="el-GR" dirty="0" smtClean="0"/>
              <a:t>Προτιμάμε </a:t>
            </a:r>
            <a:r>
              <a:rPr lang="el-GR" dirty="0"/>
              <a:t>το ψωμί ολικής αλέσεως.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428604"/>
            <a:ext cx="9144000" cy="5697559"/>
          </a:xfrm>
        </p:spPr>
        <p:txBody>
          <a:bodyPr/>
          <a:lstStyle/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/>
          </a:p>
          <a:p>
            <a:pPr algn="ctr">
              <a:buNone/>
            </a:pPr>
            <a:endParaRPr lang="el-GR" dirty="0"/>
          </a:p>
          <a:p>
            <a:pPr algn="ctr">
              <a:buNone/>
            </a:pPr>
            <a:endParaRPr lang="el-GR" sz="4000" dirty="0" smtClean="0"/>
          </a:p>
          <a:p>
            <a:pPr algn="ctr">
              <a:buNone/>
            </a:pPr>
            <a:r>
              <a:rPr lang="el-GR" sz="4000" dirty="0" smtClean="0"/>
              <a:t>Ευχαριστώ για την προσοχή σας</a:t>
            </a:r>
            <a:endParaRPr lang="el-GR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l-GR" b="1" dirty="0" smtClean="0"/>
              <a:t>Στο προηγούμενο μάθημα…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14282" y="1214422"/>
            <a:ext cx="8715436" cy="5429288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el-GR" b="1" dirty="0" smtClean="0"/>
              <a:t>Υποενότητα: </a:t>
            </a:r>
            <a:r>
              <a:rPr lang="el-GR" b="1" dirty="0"/>
              <a:t>Τροφή και τρόφιμα </a:t>
            </a:r>
            <a:endParaRPr lang="el-GR" b="1" dirty="0" smtClean="0"/>
          </a:p>
          <a:p>
            <a:pPr algn="just">
              <a:buNone/>
            </a:pPr>
            <a:r>
              <a:rPr lang="el-GR" dirty="0"/>
              <a:t>Συνειδητοποιήσαμε </a:t>
            </a:r>
            <a:r>
              <a:rPr lang="el-GR" u="sng" dirty="0"/>
              <a:t>τη σπουδαιότητα της διατροφής </a:t>
            </a:r>
            <a:r>
              <a:rPr lang="el-GR" dirty="0"/>
              <a:t>για την </a:t>
            </a:r>
            <a:r>
              <a:rPr lang="el-GR" dirty="0">
                <a:solidFill>
                  <a:srgbClr val="FF0000"/>
                </a:solidFill>
              </a:rPr>
              <a:t>επιβίωση</a:t>
            </a:r>
            <a:r>
              <a:rPr lang="el-GR" dirty="0"/>
              <a:t>, την </a:t>
            </a:r>
            <a:r>
              <a:rPr lang="el-GR" dirty="0">
                <a:solidFill>
                  <a:srgbClr val="FF0000"/>
                </a:solidFill>
              </a:rPr>
              <a:t>ανάπτυξη</a:t>
            </a:r>
            <a:r>
              <a:rPr lang="el-GR" dirty="0"/>
              <a:t> και την </a:t>
            </a:r>
            <a:r>
              <a:rPr lang="el-GR" dirty="0">
                <a:solidFill>
                  <a:srgbClr val="FF0000"/>
                </a:solidFill>
              </a:rPr>
              <a:t>υγεία</a:t>
            </a:r>
            <a:r>
              <a:rPr lang="el-GR" dirty="0"/>
              <a:t>, δηλ την ποιότητα της ζωής του ανθρώπου καταλήγοντας ότι:</a:t>
            </a:r>
          </a:p>
          <a:p>
            <a:pPr lvl="0" algn="just"/>
            <a:r>
              <a:rPr lang="el-GR" dirty="0"/>
              <a:t>Η τροφή είναι απαραίτητη για να λειτουργήσει φυσιολογικά ο ανθρώπινος οργανισμός προκειμένου να διατηρηθεί στη ζωή</a:t>
            </a:r>
          </a:p>
          <a:p>
            <a:pPr lvl="0" algn="just"/>
            <a:r>
              <a:rPr lang="el-GR" dirty="0"/>
              <a:t> Η υγιεινή διατροφή στοχεύει στην κάλυψη των αναγκών σε θρεπτικά συστατικά και στην πρόληψη ασθενειών</a:t>
            </a:r>
          </a:p>
          <a:p>
            <a:pPr lvl="0" algn="just"/>
            <a:r>
              <a:rPr lang="el-GR" dirty="0"/>
              <a:t>Οι γευστικές προτιμήσεις αποτελούν βασικό κριτήριο στην επιλογή της τροφής και γι’ αυτό είναι σημαντικό να καλλιεργούνται από στην παιδική ηλικία νόστιμες και υγιεινές συνήθειες.</a:t>
            </a:r>
          </a:p>
          <a:p>
            <a:pPr algn="just"/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4282" y="214290"/>
            <a:ext cx="8229600" cy="868346"/>
          </a:xfrm>
        </p:spPr>
        <p:txBody>
          <a:bodyPr/>
          <a:lstStyle/>
          <a:p>
            <a:pPr algn="l"/>
            <a:r>
              <a:rPr lang="el-GR" dirty="0" smtClean="0"/>
              <a:t>Εκπαιδευτικοί στόχοι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42844" y="1142984"/>
            <a:ext cx="8858312" cy="557216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l-GR" b="1" dirty="0"/>
              <a:t>Γνώσεις:</a:t>
            </a:r>
            <a:endParaRPr lang="el-GR" dirty="0"/>
          </a:p>
          <a:p>
            <a:r>
              <a:rPr lang="el-GR" dirty="0"/>
              <a:t>Να ταξινομούν τα τρόφιμα στις ομάδες τροφίμων που ανήκουν.</a:t>
            </a:r>
          </a:p>
          <a:p>
            <a:r>
              <a:rPr lang="el-GR" dirty="0"/>
              <a:t>Να αναγνωρίζουν την Ελληνική Μεσογειακή Διατροφή και να διακρίνουν την ευκολία στην εφαρμογή της.</a:t>
            </a:r>
          </a:p>
          <a:p>
            <a:r>
              <a:rPr lang="el-GR" dirty="0"/>
              <a:t>Να εξηγούν με ποια συχνότητα και με ποιες αναλογίες συστήνεται να καταναλώνουμε τα τρόφιμα κάθε ομάδας.</a:t>
            </a:r>
          </a:p>
          <a:p>
            <a:pPr>
              <a:buNone/>
            </a:pPr>
            <a:r>
              <a:rPr lang="el-GR" b="1" dirty="0"/>
              <a:t>Δεξιότητες:</a:t>
            </a:r>
            <a:endParaRPr lang="el-GR" dirty="0"/>
          </a:p>
          <a:p>
            <a:r>
              <a:rPr lang="el-GR" dirty="0"/>
              <a:t>Να κατασκευάσουν οι εκπαιδευόμενοι τη διατροφική πυραμίδα και να ερμηνεύουν τη σημασία της.</a:t>
            </a:r>
          </a:p>
          <a:p>
            <a:r>
              <a:rPr lang="el-GR" dirty="0"/>
              <a:t>Να μπορούν να ερμηνεύουν τη σημασία της ποικιλίας στο ισορροπημένο διαιτολόγιο.</a:t>
            </a:r>
          </a:p>
          <a:p>
            <a:r>
              <a:rPr lang="el-GR" dirty="0"/>
              <a:t>Να μπορούν να σχεδιάσουν ημερήσια γεύματα σύμφωνα με τις οδηγίες της ισορροπημένης δίαιτας.</a:t>
            </a:r>
          </a:p>
          <a:p>
            <a:pPr>
              <a:buNone/>
            </a:pPr>
            <a:r>
              <a:rPr lang="el-GR" b="1" dirty="0"/>
              <a:t>Στάσεις:</a:t>
            </a:r>
            <a:endParaRPr lang="el-GR" dirty="0"/>
          </a:p>
          <a:p>
            <a:r>
              <a:rPr lang="el-GR" dirty="0"/>
              <a:t>Να συνειδητοποιήσουν ότι η σωστή διατροφή επηρεάζει την έκβαση της υγείας και την ποιότητα της ζωής του ανθρώπου.</a:t>
            </a:r>
          </a:p>
          <a:p>
            <a:r>
              <a:rPr lang="el-GR" dirty="0"/>
              <a:t>Να υιοθετήσουν έναν υγιεινό διατροφικό τρόπο ζωής. 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Ομάδες τροφίμων - Αντιπροσωπευτικές τροφές 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92500" lnSpcReduction="10000"/>
          </a:bodyPr>
          <a:lstStyle/>
          <a:p>
            <a:r>
              <a:rPr lang="el-GR" dirty="0" smtClean="0"/>
              <a:t>1η Γάλα και γαλακτοκομικά </a:t>
            </a:r>
            <a:r>
              <a:rPr lang="el-GR" dirty="0" smtClean="0">
                <a:solidFill>
                  <a:srgbClr val="FF0000"/>
                </a:solidFill>
              </a:rPr>
              <a:t>το γάλα, το τυρί και το γιαούρτι </a:t>
            </a:r>
          </a:p>
          <a:p>
            <a:r>
              <a:rPr lang="el-GR" dirty="0" smtClean="0"/>
              <a:t>2η Φρούτα και χορταρικά όλα τα </a:t>
            </a:r>
            <a:r>
              <a:rPr lang="el-GR" dirty="0" smtClean="0">
                <a:solidFill>
                  <a:srgbClr val="FF0000"/>
                </a:solidFill>
              </a:rPr>
              <a:t>φρούτα και όλα τα λαχανικά/φρέσκα μυρωδικά</a:t>
            </a:r>
          </a:p>
          <a:p>
            <a:r>
              <a:rPr lang="el-GR" dirty="0" smtClean="0"/>
              <a:t> 3η Δημητριακά – ψωμί τα δημητριακά και τα προϊόντα τους, όπως </a:t>
            </a:r>
            <a:r>
              <a:rPr lang="el-GR" dirty="0" smtClean="0">
                <a:solidFill>
                  <a:srgbClr val="FF0000"/>
                </a:solidFill>
              </a:rPr>
              <a:t>ψωμί, ζυμαρικά, ρύζι και η πατάτα </a:t>
            </a:r>
          </a:p>
          <a:p>
            <a:r>
              <a:rPr lang="el-GR" dirty="0" smtClean="0"/>
              <a:t>4η Κρέας – ψάρι – όσπρια </a:t>
            </a:r>
            <a:r>
              <a:rPr lang="el-GR" dirty="0" smtClean="0">
                <a:solidFill>
                  <a:srgbClr val="FF0000"/>
                </a:solidFill>
              </a:rPr>
              <a:t>το κόκκινο κρέας, τα πουλερικά και το αβγό, τα ψάρια και τα θαλασσινά καθώς και τα όσπρια </a:t>
            </a:r>
          </a:p>
          <a:p>
            <a:r>
              <a:rPr lang="el-GR" dirty="0" smtClean="0"/>
              <a:t>5η Λίπη – έλαια </a:t>
            </a:r>
            <a:r>
              <a:rPr lang="el-GR" dirty="0" smtClean="0">
                <a:solidFill>
                  <a:srgbClr val="FF0000"/>
                </a:solidFill>
              </a:rPr>
              <a:t>όλα τα είδη λαδιού, το βούτυρο, η μαργαρίνη και οι ξηροί καρποί</a:t>
            </a:r>
            <a:endParaRPr lang="el-G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Ομάδα 1</a:t>
            </a:r>
            <a:r>
              <a:rPr lang="el-GR" b="1" baseline="30000" dirty="0" smtClean="0"/>
              <a:t>η</a:t>
            </a:r>
            <a:r>
              <a:rPr lang="el-GR" b="1" dirty="0" smtClean="0"/>
              <a:t> : Γάλα και γαλακτοκομικά προϊόντα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algn="just">
              <a:buNone/>
            </a:pPr>
            <a:r>
              <a:rPr lang="el-GR" dirty="0" smtClean="0"/>
              <a:t>Είναι τροφές που είναι πλούσιες σε </a:t>
            </a:r>
            <a:r>
              <a:rPr lang="el-GR" dirty="0"/>
              <a:t>ασβέστιο και πρωτεΐνες, όπως και βιταμίνες Α, Β2, Β12 και Δ, αλλά μπορούν να είναι και πλούσια σε </a:t>
            </a:r>
            <a:r>
              <a:rPr lang="el-GR" dirty="0" smtClean="0"/>
              <a:t>λίπος</a:t>
            </a:r>
          </a:p>
          <a:p>
            <a:pPr algn="just">
              <a:buNone/>
            </a:pPr>
            <a:endParaRPr lang="el-GR" dirty="0" smtClean="0"/>
          </a:p>
          <a:p>
            <a:pPr algn="just">
              <a:buNone/>
            </a:pPr>
            <a:r>
              <a:rPr lang="el-GR" dirty="0" smtClean="0">
                <a:solidFill>
                  <a:schemeClr val="tx2"/>
                </a:solidFill>
              </a:rPr>
              <a:t>Συμβάλουν στην</a:t>
            </a:r>
          </a:p>
          <a:p>
            <a:pPr algn="just">
              <a:buFont typeface="Wingdings" pitchFamily="2" charset="2"/>
              <a:buChar char="ü"/>
            </a:pPr>
            <a:r>
              <a:rPr lang="el-GR" dirty="0" smtClean="0">
                <a:solidFill>
                  <a:schemeClr val="tx2"/>
                </a:solidFill>
              </a:rPr>
              <a:t>Πρόληψη της οστεοπόρωσης στους ενήλικες</a:t>
            </a:r>
          </a:p>
          <a:p>
            <a:pPr algn="just">
              <a:buFont typeface="Wingdings" pitchFamily="2" charset="2"/>
              <a:buChar char="ü"/>
            </a:pPr>
            <a:r>
              <a:rPr lang="el-GR" dirty="0" smtClean="0">
                <a:solidFill>
                  <a:schemeClr val="tx2"/>
                </a:solidFill>
              </a:rPr>
              <a:t>Δημιουργία γερών οστών </a:t>
            </a:r>
            <a:endParaRPr lang="el-GR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Ομάδα 2</a:t>
            </a:r>
            <a:r>
              <a:rPr lang="el-GR" b="1" baseline="30000" dirty="0" smtClean="0"/>
              <a:t>η</a:t>
            </a:r>
            <a:r>
              <a:rPr lang="el-GR" b="1" dirty="0" smtClean="0"/>
              <a:t> : Φρούτα και χορταρικά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557214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l-GR" dirty="0" smtClean="0"/>
              <a:t>Είναι τροφές που είναι πλούσιες σε βιταμίνες (</a:t>
            </a:r>
            <a:r>
              <a:rPr lang="en-US" dirty="0" smtClean="0"/>
              <a:t>C, B </a:t>
            </a:r>
            <a:r>
              <a:rPr lang="el-GR" dirty="0" err="1" smtClean="0"/>
              <a:t>φυλλικό</a:t>
            </a:r>
            <a:r>
              <a:rPr lang="el-GR" dirty="0" smtClean="0"/>
              <a:t> οξύ), μεταλλικά στοιχεία (κάλλιο, ασβέστιο) </a:t>
            </a:r>
            <a:r>
              <a:rPr lang="el-GR" dirty="0"/>
              <a:t>και φυτικές </a:t>
            </a:r>
            <a:r>
              <a:rPr lang="el-GR" dirty="0" smtClean="0"/>
              <a:t>ίνες</a:t>
            </a:r>
          </a:p>
          <a:p>
            <a:pPr algn="just">
              <a:buNone/>
            </a:pPr>
            <a:r>
              <a:rPr lang="el-GR" dirty="0" smtClean="0">
                <a:solidFill>
                  <a:schemeClr val="tx2"/>
                </a:solidFill>
              </a:rPr>
              <a:t>Αποτελούν</a:t>
            </a:r>
          </a:p>
          <a:p>
            <a:pPr algn="just">
              <a:buFont typeface="Wingdings" pitchFamily="2" charset="2"/>
              <a:buChar char="ü"/>
            </a:pPr>
            <a:r>
              <a:rPr lang="el-GR" dirty="0" smtClean="0">
                <a:solidFill>
                  <a:schemeClr val="tx2"/>
                </a:solidFill>
              </a:rPr>
              <a:t>Σύμμαχο στην προσπάθεια διατήρησης-απώλειας βάρους (καθόλου λιπαρά, λίγες θερμίδες)</a:t>
            </a:r>
          </a:p>
          <a:p>
            <a:pPr algn="just">
              <a:buFont typeface="Wingdings" pitchFamily="2" charset="2"/>
              <a:buChar char="ü"/>
            </a:pPr>
            <a:r>
              <a:rPr lang="el-GR" dirty="0" smtClean="0">
                <a:solidFill>
                  <a:schemeClr val="tx2"/>
                </a:solidFill>
              </a:rPr>
              <a:t>Σύμμαχο στη φυσιολογική λειτουργία του εντέρου</a:t>
            </a:r>
          </a:p>
          <a:p>
            <a:pPr algn="just">
              <a:buFont typeface="Wingdings" pitchFamily="2" charset="2"/>
              <a:buChar char="ü"/>
            </a:pPr>
            <a:r>
              <a:rPr lang="el-GR" dirty="0" smtClean="0">
                <a:solidFill>
                  <a:schemeClr val="tx2"/>
                </a:solidFill>
              </a:rPr>
              <a:t>Πηγή αντιοξειδωτικών ουσιών (προστατεύουν τον οργανισμό από φθορά)</a:t>
            </a:r>
          </a:p>
          <a:p>
            <a:pPr algn="just">
              <a:buFont typeface="Wingdings" pitchFamily="2" charset="2"/>
              <a:buChar char="ü"/>
            </a:pPr>
            <a:r>
              <a:rPr lang="el-GR" dirty="0" smtClean="0">
                <a:solidFill>
                  <a:schemeClr val="tx2"/>
                </a:solidFill>
              </a:rPr>
              <a:t>Εχθρό «</a:t>
            </a:r>
            <a:r>
              <a:rPr lang="el-GR" dirty="0" err="1" smtClean="0">
                <a:solidFill>
                  <a:schemeClr val="tx2"/>
                </a:solidFill>
              </a:rPr>
              <a:t>διατροφοεξαρτώμενων</a:t>
            </a:r>
            <a:r>
              <a:rPr lang="el-GR" dirty="0" smtClean="0">
                <a:solidFill>
                  <a:schemeClr val="tx2"/>
                </a:solidFill>
              </a:rPr>
              <a:t> ασθενειών», όπως καρδιαγγειακές παθήσεις, εγκεφαλικά επεισόδια</a:t>
            </a:r>
          </a:p>
          <a:p>
            <a:pPr algn="just">
              <a:buNone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Ομάδα 3</a:t>
            </a:r>
            <a:r>
              <a:rPr lang="el-GR" b="1" baseline="30000" dirty="0" smtClean="0"/>
              <a:t>η</a:t>
            </a:r>
            <a:r>
              <a:rPr lang="el-GR" b="1" dirty="0" smtClean="0"/>
              <a:t> : Δημητριακά και ψωμί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algn="just">
              <a:buNone/>
            </a:pPr>
            <a:r>
              <a:rPr lang="el-GR" dirty="0" smtClean="0"/>
              <a:t>Είναι τροφές </a:t>
            </a:r>
            <a:r>
              <a:rPr lang="el-GR" dirty="0"/>
              <a:t>που είναι πλούσιες σε </a:t>
            </a:r>
            <a:r>
              <a:rPr lang="el-GR" dirty="0" smtClean="0"/>
              <a:t>υδατάνθρακες, βιταμίνη </a:t>
            </a:r>
            <a:r>
              <a:rPr lang="el-GR" dirty="0"/>
              <a:t>Β και φυτικές </a:t>
            </a:r>
            <a:r>
              <a:rPr lang="el-GR" dirty="0" smtClean="0"/>
              <a:t>ίνες</a:t>
            </a:r>
          </a:p>
          <a:p>
            <a:pPr algn="just">
              <a:buNone/>
            </a:pPr>
            <a:endParaRPr lang="el-GR" dirty="0" smtClean="0"/>
          </a:p>
          <a:p>
            <a:pPr algn="just">
              <a:buNone/>
            </a:pPr>
            <a:r>
              <a:rPr lang="el-GR" dirty="0" smtClean="0">
                <a:solidFill>
                  <a:schemeClr val="tx2"/>
                </a:solidFill>
              </a:rPr>
              <a:t>Συμβάλουν στην</a:t>
            </a:r>
          </a:p>
          <a:p>
            <a:pPr algn="just">
              <a:buFont typeface="Wingdings" pitchFamily="2" charset="2"/>
              <a:buChar char="ü"/>
            </a:pPr>
            <a:r>
              <a:rPr lang="el-GR" dirty="0" smtClean="0">
                <a:solidFill>
                  <a:schemeClr val="tx2"/>
                </a:solidFill>
              </a:rPr>
              <a:t>Καλή λειτουργία του εντέρου και την καταπολέμηση της δυσκοιλιότητας</a:t>
            </a:r>
          </a:p>
          <a:p>
            <a:pPr algn="just">
              <a:buFont typeface="Wingdings" pitchFamily="2" charset="2"/>
              <a:buChar char="ü"/>
            </a:pPr>
            <a:r>
              <a:rPr lang="el-GR" dirty="0" smtClean="0">
                <a:solidFill>
                  <a:schemeClr val="tx2"/>
                </a:solidFill>
              </a:rPr>
              <a:t>Κρατούν χαμηλά τις τιμές της χοληστερίνης</a:t>
            </a:r>
            <a:endParaRPr lang="el-GR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Ομάδα 4</a:t>
            </a:r>
            <a:r>
              <a:rPr lang="el-GR" b="1" baseline="30000" dirty="0" smtClean="0"/>
              <a:t>η</a:t>
            </a:r>
            <a:r>
              <a:rPr lang="el-GR" b="1" dirty="0" smtClean="0"/>
              <a:t> : Κρέας – ψάρι - όσπρια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643578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l-GR" dirty="0" smtClean="0"/>
              <a:t>Είναι τροφές που είναι πλούσιες </a:t>
            </a:r>
            <a:r>
              <a:rPr lang="el-GR" dirty="0"/>
              <a:t>σε </a:t>
            </a:r>
            <a:r>
              <a:rPr lang="el-GR" u="sng" dirty="0"/>
              <a:t>πρωτεΐνες, </a:t>
            </a:r>
            <a:r>
              <a:rPr lang="el-GR" u="sng" dirty="0" smtClean="0"/>
              <a:t>μέταλλα και ιχνοστοιχεία (σίδηρος, μαγνήσιο, ψευδάργυρο), αλλά και  ανεπιθύμητα κορεσμένα λιπίδια, χοληστερόλης</a:t>
            </a:r>
          </a:p>
          <a:p>
            <a:pPr algn="just">
              <a:buFont typeface="Wingdings" pitchFamily="2" charset="2"/>
              <a:buChar char="ü"/>
            </a:pPr>
            <a:r>
              <a:rPr lang="el-GR" dirty="0" smtClean="0">
                <a:solidFill>
                  <a:schemeClr val="tx2"/>
                </a:solidFill>
              </a:rPr>
              <a:t>Τα θρεπτικά συστατικά του κόκκινου κρέατος παίζουν σημαντικό ρόλο στην ανάπτυξη ιδίως παιδιών κ εφήβων (χρειάζεται αφαίρεση του ορατού λίπους)</a:t>
            </a:r>
          </a:p>
          <a:p>
            <a:pPr algn="just">
              <a:buFont typeface="Wingdings" pitchFamily="2" charset="2"/>
              <a:buChar char="ü"/>
            </a:pPr>
            <a:r>
              <a:rPr lang="el-GR" dirty="0" smtClean="0">
                <a:solidFill>
                  <a:schemeClr val="tx2"/>
                </a:solidFill>
              </a:rPr>
              <a:t>Τα λιπίδια των ψαριών (ω-3 </a:t>
            </a:r>
            <a:r>
              <a:rPr lang="el-GR" dirty="0" err="1" smtClean="0">
                <a:solidFill>
                  <a:schemeClr val="tx2"/>
                </a:solidFill>
              </a:rPr>
              <a:t>πολυακόρεστα</a:t>
            </a:r>
            <a:r>
              <a:rPr lang="el-GR" dirty="0" smtClean="0">
                <a:solidFill>
                  <a:schemeClr val="tx2"/>
                </a:solidFill>
              </a:rPr>
              <a:t> λιπαρά οξέα) μειώνουν την χοληστερόλη και δρουν αντιπηκτικά στο αίμα (αποφυγή θρομβώσεων) </a:t>
            </a:r>
          </a:p>
          <a:p>
            <a:pPr algn="just">
              <a:buFont typeface="Wingdings" pitchFamily="2" charset="2"/>
              <a:buChar char="ü"/>
            </a:pPr>
            <a:r>
              <a:rPr lang="el-GR" dirty="0" smtClean="0">
                <a:solidFill>
                  <a:schemeClr val="tx2"/>
                </a:solidFill>
              </a:rPr>
              <a:t>Τα όσπρια  περιέχουν πρωτεΐνη υψηλής βιολογικής αξίας που μοιάζει με αυτή των προϊόντων ζωικής προέλευσης  και συνάμα είναι πλούσια σε άμυλο, φυτικές ή διαιτητικές ίνες και φτωχή σε λιπίδια</a:t>
            </a:r>
            <a:endParaRPr lang="el-GR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Ομάδα 5</a:t>
            </a:r>
            <a:r>
              <a:rPr lang="el-GR" b="1" baseline="30000" dirty="0" smtClean="0"/>
              <a:t>η</a:t>
            </a:r>
            <a:r>
              <a:rPr lang="el-GR" b="1" dirty="0" smtClean="0"/>
              <a:t> : Λίπη και έλαια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643578"/>
          </a:xfrm>
        </p:spPr>
        <p:txBody>
          <a:bodyPr/>
          <a:lstStyle/>
          <a:p>
            <a:pPr>
              <a:buNone/>
            </a:pPr>
            <a:r>
              <a:rPr lang="el-GR" dirty="0" smtClean="0"/>
              <a:t>Είναι πλούσια </a:t>
            </a:r>
            <a:r>
              <a:rPr lang="el-GR" dirty="0"/>
              <a:t>σε θερμίδες κι επιπλέον έχουν χαμηλή θρεπτική </a:t>
            </a:r>
            <a:r>
              <a:rPr lang="el-GR" dirty="0" smtClean="0"/>
              <a:t>αξία</a:t>
            </a:r>
          </a:p>
          <a:p>
            <a:pPr>
              <a:buFont typeface="Wingdings" pitchFamily="2" charset="2"/>
              <a:buChar char="ü"/>
            </a:pPr>
            <a:r>
              <a:rPr lang="el-GR" dirty="0" smtClean="0">
                <a:solidFill>
                  <a:schemeClr val="tx2"/>
                </a:solidFill>
              </a:rPr>
              <a:t>Τα λιπίδια φυτικής προέλευσης (ακόρεστα λιπαρά οξέα) που βρίσκονται στις ελιές, στο ελαιόλαδο, στα σπορέλαια και σε αρκετούς ξηρούς καρπούς επιδρούν θετικά στην υγεία μας ενώ</a:t>
            </a:r>
          </a:p>
          <a:p>
            <a:pPr>
              <a:buFont typeface="Wingdings" pitchFamily="2" charset="2"/>
              <a:buChar char="ü"/>
            </a:pPr>
            <a:r>
              <a:rPr lang="el-GR" dirty="0" smtClean="0">
                <a:solidFill>
                  <a:schemeClr val="tx2"/>
                </a:solidFill>
              </a:rPr>
              <a:t>Τα λιπίδια ζωικής προέλευσης (κορεσμένα λιπαρά οξέα) είναι υπεύθυνα για ασθένειες των αγγείων και της καρδιάς</a:t>
            </a:r>
            <a:endParaRPr lang="el-GR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360</TotalTime>
  <Words>704</Words>
  <Application>Microsoft Office PowerPoint</Application>
  <PresentationFormat>Προβολή στην οθόνη (4:3)</PresentationFormat>
  <Paragraphs>69</Paragraphs>
  <Slides>12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3" baseType="lpstr">
      <vt:lpstr>Θέμα του Office</vt:lpstr>
      <vt:lpstr>Ομάδες τροφίμων και ισορροπημένη διατροφή</vt:lpstr>
      <vt:lpstr>Στο προηγούμενο μάθημα…</vt:lpstr>
      <vt:lpstr>Εκπαιδευτικοί στόχοι</vt:lpstr>
      <vt:lpstr>Ομάδες τροφίμων - Αντιπροσωπευτικές τροφές </vt:lpstr>
      <vt:lpstr>Ομάδα 1η : Γάλα και γαλακτοκομικά προϊόντα</vt:lpstr>
      <vt:lpstr>Ομάδα 2η : Φρούτα και χορταρικά</vt:lpstr>
      <vt:lpstr>Ομάδα 3η : Δημητριακά και ψωμί</vt:lpstr>
      <vt:lpstr>Ομάδα 4η : Κρέας – ψάρι - όσπρια</vt:lpstr>
      <vt:lpstr>Ομάδα 5η : Λίπη και έλαια</vt:lpstr>
      <vt:lpstr>Διαφάνεια 10</vt:lpstr>
      <vt:lpstr>Ολοκληρώνοντας…</vt:lpstr>
      <vt:lpstr>Διαφάνεια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Ομάδες τροφίμων και ισορροπημένη διατροφή</dc:title>
  <dc:creator>ΜΔ</dc:creator>
  <cp:lastModifiedBy>ΜΔ</cp:lastModifiedBy>
  <cp:revision>22</cp:revision>
  <dcterms:created xsi:type="dcterms:W3CDTF">2018-11-29T17:14:28Z</dcterms:created>
  <dcterms:modified xsi:type="dcterms:W3CDTF">2018-11-30T15:43:20Z</dcterms:modified>
</cp:coreProperties>
</file>