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4" r:id="rId3"/>
    <p:sldId id="261" r:id="rId4"/>
    <p:sldId id="262" r:id="rId5"/>
    <p:sldId id="266" r:id="rId6"/>
    <p:sldId id="272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ysikafysikh.wordpress.com/2014/09/02/%ce%ba%ce%b1%ce%bd%cf%8c%ce%bd%ce%b1%cf%82-%cf%84%ce%bf%cf%85-%ce%b4%ce%b5%ce%be%ce%b9%ce%bf%cf%8d-%cf%87%ce%b5%cf%81%ce%b9%ce%bf%cf%8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8410"/>
          </a:xfrm>
        </p:spPr>
        <p:txBody>
          <a:bodyPr/>
          <a:lstStyle/>
          <a:p>
            <a:r>
              <a:rPr lang="el-GR" sz="3600" dirty="0"/>
              <a:t>ΚΕΦΑΛΑΙΟ 2</a:t>
            </a:r>
            <a:r>
              <a:rPr lang="el-GR" sz="3600" baseline="30000" dirty="0"/>
              <a:t>Ο </a:t>
            </a:r>
            <a:r>
              <a:rPr lang="el-GR" sz="3600" dirty="0"/>
              <a:t> ΡΟΠ</a:t>
            </a:r>
            <a:r>
              <a:rPr lang="el-CY" sz="3600" dirty="0"/>
              <a:t>Η</a:t>
            </a:r>
            <a:r>
              <a:rPr lang="el-GR" sz="3600" dirty="0"/>
              <a:t> </a:t>
            </a:r>
            <a:r>
              <a:rPr lang="el-CY" sz="3600" dirty="0"/>
              <a:t>ΔΥΝΑΜΗΣ</a:t>
            </a:r>
            <a:br>
              <a:rPr lang="el-GR" dirty="0"/>
            </a:br>
            <a:endParaRPr lang="el-GR" dirty="0"/>
          </a:p>
        </p:txBody>
      </p:sp>
      <p:pic>
        <p:nvPicPr>
          <p:cNvPr id="1026" name="Picture 2" descr="Ροπή δύναμης - Θεώρημα ροπών. | Πλατφόρμα «Αίσωπος» - Ψηφιακά Διδακτικά  Σενάρια">
            <a:extLst>
              <a:ext uri="{FF2B5EF4-FFF2-40B4-BE49-F238E27FC236}">
                <a16:creationId xmlns:a16="http://schemas.microsoft.com/office/drawing/2014/main" id="{1B14BE16-B96E-0E2F-D4FE-86B6B84C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48" y="1918135"/>
            <a:ext cx="7158704" cy="341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9C381-56F9-73F5-84BE-EF26A5F56EAB}"/>
              </a:ext>
            </a:extLst>
          </p:cNvPr>
          <p:cNvSpPr txBox="1"/>
          <p:nvPr/>
        </p:nvSpPr>
        <p:spPr>
          <a:xfrm>
            <a:off x="6244114" y="6082116"/>
            <a:ext cx="594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CY" dirty="0" err="1"/>
              <a:t>Τρι</a:t>
            </a:r>
            <a:r>
              <a:rPr lang="el-CY" dirty="0"/>
              <a:t>ανταφυλλίδου Σταματία – Μασσαρά Χρυσάνθη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64008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243FF-0C0E-3656-F6F1-CA8C4718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6956765" cy="605520"/>
          </a:xfrm>
        </p:spPr>
        <p:txBody>
          <a:bodyPr/>
          <a:lstStyle/>
          <a:p>
            <a:r>
              <a:rPr lang="el-CY" sz="2800" dirty="0"/>
              <a:t>Στην κα</a:t>
            </a:r>
            <a:r>
              <a:rPr lang="el-CY" sz="2800" dirty="0" err="1"/>
              <a:t>θημερινότητά</a:t>
            </a:r>
            <a:r>
              <a:rPr lang="el-CY" sz="2800" dirty="0"/>
              <a:t> μας συνα</a:t>
            </a:r>
            <a:r>
              <a:rPr lang="el-CY" sz="2800" dirty="0" err="1"/>
              <a:t>ντάμε</a:t>
            </a:r>
            <a:r>
              <a:rPr lang="el-CY" sz="2800" dirty="0"/>
              <a:t>...</a:t>
            </a:r>
            <a:endParaRPr lang="el-GR" sz="2800" dirty="0"/>
          </a:p>
        </p:txBody>
      </p:sp>
      <p:pic>
        <p:nvPicPr>
          <p:cNvPr id="3074" name="Picture 2" descr="Torque in everyday life - Torque'n it up!">
            <a:extLst>
              <a:ext uri="{FF2B5EF4-FFF2-40B4-BE49-F238E27FC236}">
                <a16:creationId xmlns:a16="http://schemas.microsoft.com/office/drawing/2014/main" id="{06E63082-AF9B-FC75-5637-73D3B16A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91" y="1096767"/>
            <a:ext cx="21907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rsional moment or torque ...">
            <a:extLst>
              <a:ext uri="{FF2B5EF4-FFF2-40B4-BE49-F238E27FC236}">
                <a16:creationId xmlns:a16="http://schemas.microsoft.com/office/drawing/2014/main" id="{5A9FEF01-928A-208F-C8FB-85735999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06" y="415088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al World Examples - Torque Research ...">
            <a:extLst>
              <a:ext uri="{FF2B5EF4-FFF2-40B4-BE49-F238E27FC236}">
                <a16:creationId xmlns:a16="http://schemas.microsoft.com/office/drawing/2014/main" id="{C33E105A-B731-C836-C9DA-B77BFC40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99" y="11219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rque in everyday life - Torque'n it up!">
            <a:extLst>
              <a:ext uri="{FF2B5EF4-FFF2-40B4-BE49-F238E27FC236}">
                <a16:creationId xmlns:a16="http://schemas.microsoft.com/office/drawing/2014/main" id="{6D9D0174-E12D-6909-9BFF-9057ABCF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1" y="4025746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orque - Projectile Motion">
            <a:extLst>
              <a:ext uri="{FF2B5EF4-FFF2-40B4-BE49-F238E27FC236}">
                <a16:creationId xmlns:a16="http://schemas.microsoft.com/office/drawing/2014/main" id="{220BD357-6520-DE08-EDC1-4EAF1464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56" y="2741596"/>
            <a:ext cx="2768334" cy="14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orque in Physics | Symbol, Equation ...">
            <a:extLst>
              <a:ext uri="{FF2B5EF4-FFF2-40B4-BE49-F238E27FC236}">
                <a16:creationId xmlns:a16="http://schemas.microsoft.com/office/drawing/2014/main" id="{722D4779-B8A5-E337-1C44-8A6B2393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32" y="112193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ynamics of Rotational Motion ...">
            <a:extLst>
              <a:ext uri="{FF2B5EF4-FFF2-40B4-BE49-F238E27FC236}">
                <a16:creationId xmlns:a16="http://schemas.microsoft.com/office/drawing/2014/main" id="{38425011-6571-2F2A-C5A6-D164AA72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79" y="2722131"/>
            <a:ext cx="2337370" cy="19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orque Introduction - YouTube">
            <a:extLst>
              <a:ext uri="{FF2B5EF4-FFF2-40B4-BE49-F238E27FC236}">
                <a16:creationId xmlns:a16="http://schemas.microsoft.com/office/drawing/2014/main" id="{1B2A3604-1BA6-0B91-8D43-2D0D871BC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32" y="474012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2072" y="583715"/>
            <a:ext cx="4794054" cy="172797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την περιστροφή ενός σώματος </a:t>
            </a:r>
            <a:r>
              <a:rPr lang="el-GR" dirty="0">
                <a:solidFill>
                  <a:schemeClr val="accent2"/>
                </a:solidFill>
              </a:rPr>
              <a:t>δεν παίζει ρόλο μόνο η δύναμη αλλά και η απόσταση εφαρμογής της δύναμης από το σημείο περιστροφής.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90" y="2665361"/>
            <a:ext cx="4239217" cy="2593009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4DB58DFF-4392-464E-CFC7-50739EEEE24F}"/>
              </a:ext>
            </a:extLst>
          </p:cNvPr>
          <p:cNvSpPr txBox="1">
            <a:spLocks/>
          </p:cNvSpPr>
          <p:nvPr/>
        </p:nvSpPr>
        <p:spPr>
          <a:xfrm>
            <a:off x="6667929" y="4631732"/>
            <a:ext cx="4924192" cy="153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dirty="0"/>
              <a:t>Από την καθημερινότητα είναι γνωστό ότι η πόρτα ανοίγει ευκολότερα με την εφαρμογή δύναμης στο πόμολο παρά στο μεντεσέ.</a:t>
            </a: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D94BFCC-4074-2656-3CE3-87448872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491"/>
          <a:stretch>
            <a:fillRect/>
          </a:stretch>
        </p:blipFill>
        <p:spPr>
          <a:xfrm>
            <a:off x="7113358" y="1190238"/>
            <a:ext cx="3801005" cy="2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224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27666" y="195864"/>
            <a:ext cx="9145161" cy="893197"/>
          </a:xfrm>
        </p:spPr>
        <p:txBody>
          <a:bodyPr/>
          <a:lstStyle/>
          <a:p>
            <a:r>
              <a:rPr lang="el-CY" dirty="0"/>
              <a:t>ΤΙ ΕΙΝΑΙ Η </a:t>
            </a:r>
            <a:r>
              <a:rPr lang="el-GR" dirty="0"/>
              <a:t>ΡΟΠΗ ΔΥΝΑΜΗΣ</a:t>
            </a:r>
            <a:r>
              <a:rPr lang="el-CY" dirty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3009" y="945222"/>
            <a:ext cx="6335194" cy="5716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Με τ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l-GR" dirty="0" err="1"/>
              <a:t>φαινόμεν</a:t>
            </a:r>
            <a:r>
              <a:rPr lang="en-US" dirty="0"/>
              <a:t>o </a:t>
            </a:r>
            <a:r>
              <a:rPr lang="el-GR" dirty="0"/>
              <a:t>της περιστροφής συνδέεται το φυσικό μέγεθος, που ονομάζεται </a:t>
            </a:r>
            <a:r>
              <a:rPr lang="el-GR" dirty="0">
                <a:solidFill>
                  <a:schemeClr val="accent2"/>
                </a:solidFill>
              </a:rPr>
              <a:t>ροπή δύναμης </a:t>
            </a:r>
            <a:r>
              <a:rPr lang="el-GR" dirty="0"/>
              <a:t>. Ονομάζουμε λοιπόν ροπή δύναμης F ως προς σημείο Α και τη συμβολίζουμε με Μ, </a:t>
            </a:r>
            <a:r>
              <a:rPr lang="el-GR" dirty="0">
                <a:solidFill>
                  <a:schemeClr val="accent2"/>
                </a:solidFill>
              </a:rPr>
              <a:t>το διανυσματικό μέγεθος </a:t>
            </a:r>
            <a:r>
              <a:rPr lang="el-GR" dirty="0"/>
              <a:t>που έχει: </a:t>
            </a:r>
          </a:p>
          <a:p>
            <a:pPr marL="0" indent="0">
              <a:buNone/>
            </a:pPr>
            <a:r>
              <a:rPr lang="el-GR" dirty="0"/>
              <a:t>α) </a:t>
            </a:r>
            <a:r>
              <a:rPr lang="el-GR" dirty="0">
                <a:solidFill>
                  <a:schemeClr val="accent2"/>
                </a:solidFill>
              </a:rPr>
              <a:t>διεύθυνση</a:t>
            </a:r>
            <a:r>
              <a:rPr lang="el-GR" dirty="0"/>
              <a:t> (φορέα) την κάθετο στο επίπεδο που ορίζεται από το φορέα της δύναμης F και το σημείο Α </a:t>
            </a:r>
            <a:endParaRPr lang="el-CY" dirty="0"/>
          </a:p>
          <a:p>
            <a:pPr marL="0" indent="0">
              <a:buNone/>
            </a:pPr>
            <a:r>
              <a:rPr lang="el-GR" dirty="0">
                <a:solidFill>
                  <a:prstClr val="white"/>
                </a:solidFill>
              </a:rPr>
              <a:t>β) </a:t>
            </a:r>
            <a:r>
              <a:rPr lang="el-GR" dirty="0">
                <a:solidFill>
                  <a:schemeClr val="accent2"/>
                </a:solidFill>
              </a:rPr>
              <a:t>φορά</a:t>
            </a:r>
            <a:r>
              <a:rPr lang="el-GR" dirty="0">
                <a:solidFill>
                  <a:prstClr val="white"/>
                </a:solidFill>
              </a:rPr>
              <a:t>, αυτήν που καθορίζεται από τον κανόνα του δεξιόστροφου κοχλία</a:t>
            </a:r>
            <a:endParaRPr lang="el-CY" dirty="0">
              <a:solidFill>
                <a:prstClr val="white"/>
              </a:solidFill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l-GR" dirty="0">
                <a:solidFill>
                  <a:prstClr val="white"/>
                </a:solidFill>
              </a:rPr>
              <a:t>γ) </a:t>
            </a:r>
            <a:r>
              <a:rPr lang="el-GR" dirty="0">
                <a:solidFill>
                  <a:schemeClr val="accent2"/>
                </a:solidFill>
              </a:rPr>
              <a:t>μέτρο, </a:t>
            </a:r>
            <a:r>
              <a:rPr lang="el-GR" dirty="0">
                <a:solidFill>
                  <a:prstClr val="white"/>
                </a:solidFill>
              </a:rPr>
              <a:t>το γινόμενο του μέτρου της δύναμης F επί την απόσταση του σημείου Α από το φορέα της . 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l-CY" sz="1400" dirty="0">
                <a:solidFill>
                  <a:prstClr val="white"/>
                </a:solidFill>
              </a:rPr>
              <a:t>					</a:t>
            </a:r>
            <a:r>
              <a:rPr lang="el-GR" sz="2400" b="1" dirty="0">
                <a:solidFill>
                  <a:prstClr val="white"/>
                </a:solidFill>
              </a:rPr>
              <a:t>Μ = </a:t>
            </a:r>
            <a:r>
              <a:rPr lang="el-GR" sz="2400" b="1" dirty="0" err="1">
                <a:solidFill>
                  <a:prstClr val="white"/>
                </a:solidFill>
              </a:rPr>
              <a:t>F∙l</a:t>
            </a:r>
            <a:endParaRPr lang="el-CY" sz="2400" b="1" dirty="0">
              <a:solidFill>
                <a:prstClr val="white"/>
              </a:solidFill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l-GR" dirty="0">
                <a:solidFill>
                  <a:schemeClr val="accent2"/>
                </a:solidFill>
                <a:latin typeface="Times New Roman" panose="02020603050405020304" pitchFamily="18" charset="0"/>
              </a:rPr>
              <a:t>Θετική</a:t>
            </a:r>
            <a:r>
              <a:rPr lang="el-CY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</a:rPr>
              <a:t>κατά τη φορά κίνησης των δεικτών του ρολογιού</a:t>
            </a:r>
            <a:r>
              <a:rPr lang="el-CY" dirty="0">
                <a:latin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</a:rPr>
              <a:t>και </a:t>
            </a:r>
            <a:r>
              <a:rPr lang="el-GR" dirty="0">
                <a:solidFill>
                  <a:schemeClr val="accent2"/>
                </a:solidFill>
                <a:latin typeface="Times New Roman" panose="02020603050405020304" pitchFamily="18" charset="0"/>
              </a:rPr>
              <a:t>αρνητική </a:t>
            </a:r>
            <a:r>
              <a:rPr lang="el-GR" dirty="0">
                <a:latin typeface="Times New Roman" panose="02020603050405020304" pitchFamily="18" charset="0"/>
              </a:rPr>
              <a:t> στην αντίθετη φορά</a:t>
            </a:r>
            <a:endParaRPr lang="el-GR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78" y="945222"/>
            <a:ext cx="3155631" cy="135748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8F665A-0A82-C38D-EEFF-87E6F47C7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78" y="4471425"/>
            <a:ext cx="3155631" cy="1545572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2B78B2FC-4752-EAAD-70F4-00856E412CB0}"/>
              </a:ext>
            </a:extLst>
          </p:cNvPr>
          <p:cNvSpPr txBox="1">
            <a:spLocks/>
          </p:cNvSpPr>
          <p:nvPr/>
        </p:nvSpPr>
        <p:spPr>
          <a:xfrm>
            <a:off x="7656514" y="5845544"/>
            <a:ext cx="3655333" cy="6311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b="1" dirty="0">
                <a:hlinkClick r:id="rId4" tooltip="Κανόνας του δεξιού χεριού"/>
              </a:rPr>
              <a:t>κ</a:t>
            </a:r>
            <a:r>
              <a:rPr lang="el-GR" b="1" dirty="0">
                <a:hlinkClick r:id="rId4" tooltip="Κανόνας του δεξιού χεριού"/>
              </a:rPr>
              <a:t>ανόνα</a:t>
            </a:r>
            <a:r>
              <a:rPr lang="el-CY" b="1" dirty="0">
                <a:hlinkClick r:id="rId4" tooltip="Κανόνας του δεξιού χεριού"/>
              </a:rPr>
              <a:t>ς</a:t>
            </a:r>
            <a:r>
              <a:rPr lang="el-GR" b="1" dirty="0">
                <a:hlinkClick r:id="rId4" tooltip="Κανόνας του δεξιού χεριού"/>
              </a:rPr>
              <a:t> του δεξιού χεριού</a:t>
            </a:r>
            <a:r>
              <a:rPr lang="el-GR" sz="3600" dirty="0"/>
              <a:t>.</a:t>
            </a:r>
            <a:endParaRPr lang="el-GR" sz="4000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9B5FA2FE-D4ED-A69C-8513-F555DF0C8ADD}"/>
              </a:ext>
            </a:extLst>
          </p:cNvPr>
          <p:cNvSpPr txBox="1">
            <a:spLocks/>
          </p:cNvSpPr>
          <p:nvPr/>
        </p:nvSpPr>
        <p:spPr>
          <a:xfrm>
            <a:off x="7262390" y="2868052"/>
            <a:ext cx="4177605" cy="91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dirty="0">
                <a:latin typeface="Times New Roman" panose="02020603050405020304" pitchFamily="18" charset="0"/>
              </a:rPr>
              <a:t>Διεθνές σύστημα μονάδων (</a:t>
            </a:r>
            <a:r>
              <a:rPr lang="en-US" dirty="0">
                <a:latin typeface="Times New Roman" panose="02020603050405020304" pitchFamily="18" charset="0"/>
              </a:rPr>
              <a:t>S.I):</a:t>
            </a:r>
            <a:r>
              <a:rPr lang="el-CY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Nm</a:t>
            </a:r>
          </a:p>
          <a:p>
            <a:pPr marL="0" indent="0">
              <a:buFont typeface="Wingdings 3" charset="2"/>
              <a:buNone/>
            </a:pPr>
            <a:r>
              <a:rPr lang="el-GR" dirty="0">
                <a:latin typeface="Times New Roman" panose="02020603050405020304" pitchFamily="18" charset="0"/>
              </a:rPr>
              <a:t>Τεχνικό σύστημα μονάδων(Τ.Σ.):</a:t>
            </a:r>
            <a:r>
              <a:rPr lang="el-CY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Kpm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60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589" y="778924"/>
            <a:ext cx="7722190" cy="2262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 Από τον ορισμό της ροπής μίας δύναμης ως προς σημείο, συνάγουμε: </a:t>
            </a:r>
          </a:p>
          <a:p>
            <a:pPr marL="0" indent="0">
              <a:buNone/>
            </a:pPr>
            <a:r>
              <a:rPr lang="el-GR" dirty="0"/>
              <a:t>● Η ροπή μιας δύναμης δεν μεταβάλλεται, όταν η δύναμη ολισθαίνει κατά μήκος του φορέα της.</a:t>
            </a:r>
          </a:p>
          <a:p>
            <a:pPr marL="0" indent="0">
              <a:buNone/>
            </a:pPr>
            <a:r>
              <a:rPr lang="el-GR" dirty="0"/>
              <a:t> ● Η ροπή μιας δύναμης ως προς σημείο, είναι μηδενική όταν η δύναμη είναι μηδενική ή όταν ο φορέας της διέρχεται από το σημείο Α </a:t>
            </a:r>
          </a:p>
        </p:txBody>
      </p:sp>
      <p:pic>
        <p:nvPicPr>
          <p:cNvPr id="2050" name="Picture 2" descr="Ροπή \Μέγεθος | Science Wiki | Fandom">
            <a:extLst>
              <a:ext uri="{FF2B5EF4-FFF2-40B4-BE49-F238E27FC236}">
                <a16:creationId xmlns:a16="http://schemas.microsoft.com/office/drawing/2014/main" id="{95B841B3-69EA-EE38-A5F4-08CD603D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6" y="4054073"/>
            <a:ext cx="3560797" cy="25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Ροπή δύναμης">
            <a:extLst>
              <a:ext uri="{FF2B5EF4-FFF2-40B4-BE49-F238E27FC236}">
                <a16:creationId xmlns:a16="http://schemas.microsoft.com/office/drawing/2014/main" id="{54F057D7-3BCB-EB49-7B69-4F35CA0B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97" y="3041152"/>
            <a:ext cx="4427325" cy="25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apter 18: Corrosion and Degradation of Materials">
            <a:extLst>
              <a:ext uri="{FF2B5EF4-FFF2-40B4-BE49-F238E27FC236}">
                <a16:creationId xmlns:a16="http://schemas.microsoft.com/office/drawing/2014/main" id="{A65A4572-6792-7DFA-A224-34EDD73A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26" y="1187833"/>
            <a:ext cx="3268840" cy="26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9797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ΘΕΩΡΗΜΑ ΡΟΠΩΝ Ή </a:t>
            </a:r>
            <a:r>
              <a:rPr lang="el-CY" sz="2800" dirty="0"/>
              <a:t>ΘΕΩΡΗΜΑ</a:t>
            </a:r>
            <a:r>
              <a:rPr lang="el-GR" sz="2800" dirty="0"/>
              <a:t> </a:t>
            </a:r>
            <a:r>
              <a:rPr lang="en-US" sz="2800" dirty="0"/>
              <a:t>VARIGNON</a:t>
            </a:r>
            <a:r>
              <a:rPr lang="el-GR" sz="280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ροπή της συνισταμένης </a:t>
            </a:r>
            <a:r>
              <a:rPr lang="en-US" dirty="0"/>
              <a:t>(</a:t>
            </a:r>
            <a:r>
              <a:rPr lang="el-GR" dirty="0"/>
              <a:t>ΣΜ</a:t>
            </a:r>
            <a:r>
              <a:rPr lang="en-US" dirty="0"/>
              <a:t>R</a:t>
            </a:r>
            <a:r>
              <a:rPr lang="el-GR" dirty="0"/>
              <a:t>)</a:t>
            </a:r>
            <a:r>
              <a:rPr lang="el-CY" dirty="0"/>
              <a:t> </a:t>
            </a:r>
            <a:r>
              <a:rPr lang="el-GR" dirty="0"/>
              <a:t>ενός συστήματος </a:t>
            </a:r>
            <a:r>
              <a:rPr lang="el-GR" dirty="0" err="1"/>
              <a:t>ομοεπιπέδων</a:t>
            </a:r>
            <a:r>
              <a:rPr lang="el-GR" dirty="0"/>
              <a:t> δυνάμεων, ως προς ένα σημείο του επιπέδου ή ως προς ένα άξονα, είναι </a:t>
            </a:r>
            <a:r>
              <a:rPr lang="el-GR" dirty="0">
                <a:solidFill>
                  <a:schemeClr val="accent2"/>
                </a:solidFill>
              </a:rPr>
              <a:t>ίση με το αλγεβρικό άθροισμα των ροπών των συνιστωσών, ως προς το ίδιο σημείο ή ως προς τον ίδιο άξονα.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AAAAC4B-D51F-B7A5-A395-E27C4D31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7" r="15031" b="14327"/>
          <a:stretch>
            <a:fillRect/>
          </a:stretch>
        </p:blipFill>
        <p:spPr>
          <a:xfrm>
            <a:off x="547955" y="3975242"/>
            <a:ext cx="5548045" cy="227315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DB15D16B-C26B-5204-F3A2-BF48F4B3AE37}"/>
              </a:ext>
            </a:extLst>
          </p:cNvPr>
          <p:cNvSpPr txBox="1">
            <a:spLocks/>
          </p:cNvSpPr>
          <p:nvPr/>
        </p:nvSpPr>
        <p:spPr>
          <a:xfrm>
            <a:off x="6355340" y="4681831"/>
            <a:ext cx="5740216" cy="1335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ΣΜ</a:t>
            </a:r>
            <a:r>
              <a:rPr lang="en-US" dirty="0"/>
              <a:t>R</a:t>
            </a:r>
            <a:r>
              <a:rPr lang="el-GR" dirty="0"/>
              <a:t> = </a:t>
            </a:r>
            <a:r>
              <a:rPr lang="en-US" dirty="0"/>
              <a:t>MF1 + MF2</a:t>
            </a:r>
            <a:r>
              <a:rPr lang="el-CY" dirty="0"/>
              <a:t> </a:t>
            </a:r>
            <a:r>
              <a:rPr lang="el-GR" dirty="0"/>
              <a:t>+</a:t>
            </a:r>
            <a:r>
              <a:rPr lang="el-CY" dirty="0"/>
              <a:t> 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7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8570"/>
          </a:xfrm>
        </p:spPr>
        <p:txBody>
          <a:bodyPr/>
          <a:lstStyle/>
          <a:p>
            <a:r>
              <a:rPr lang="el-GR" sz="2800" dirty="0"/>
              <a:t>Παράδειγμα</a:t>
            </a:r>
            <a:br>
              <a:rPr lang="el-GR" dirty="0"/>
            </a:b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1225296"/>
            <a:ext cx="8946541" cy="5023103"/>
          </a:xfrm>
        </p:spPr>
        <p:txBody>
          <a:bodyPr/>
          <a:lstStyle/>
          <a:p>
            <a:r>
              <a:rPr lang="el-GR" dirty="0"/>
              <a:t>Να βρεθεί κατά πού θα </a:t>
            </a:r>
            <a:r>
              <a:rPr lang="el-GR" dirty="0" err="1"/>
              <a:t>περιστραφεί</a:t>
            </a:r>
            <a:r>
              <a:rPr lang="el-GR" dirty="0"/>
              <a:t> η ράβδος ΑΒ του παρακάτω  σχήματος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89" y="2429793"/>
            <a:ext cx="5846165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3706"/>
          </a:xfrm>
        </p:spPr>
        <p:txBody>
          <a:bodyPr/>
          <a:lstStyle/>
          <a:p>
            <a:r>
              <a:rPr lang="el-GR" sz="2800" dirty="0"/>
              <a:t>ΛΥΣΗ ΠΑΡΑΔΕΙΓΜΑΤΟΣ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1417320"/>
            <a:ext cx="8946541" cy="4831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Αρχικά υπολογίζουμε τις ροπές των δυνάμεων </a:t>
            </a:r>
            <a:r>
              <a:rPr lang="en-US" dirty="0"/>
              <a:t> F1 KAI F2 </a:t>
            </a:r>
            <a:r>
              <a:rPr lang="el-GR" dirty="0"/>
              <a:t> ως προς το σημείο Α, οπότε έχουμε:</a:t>
            </a:r>
          </a:p>
          <a:p>
            <a:pPr marL="0" indent="0">
              <a:buNone/>
            </a:pPr>
            <a:r>
              <a:rPr lang="el-GR" dirty="0"/>
              <a:t>Ροπή της F1 ως προς το σημείο Α</a:t>
            </a:r>
          </a:p>
          <a:p>
            <a:pPr marL="0" indent="0">
              <a:buNone/>
            </a:pPr>
            <a:r>
              <a:rPr lang="el-GR" dirty="0"/>
              <a:t>Μ1 = +F1 α1 = +20 · 2 = +40Νm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Ροπή της F2 ως προς το σημείο Α</a:t>
            </a:r>
          </a:p>
          <a:p>
            <a:pPr marL="0" indent="0">
              <a:buNone/>
            </a:pPr>
            <a:r>
              <a:rPr lang="el-GR" dirty="0"/>
              <a:t>Μ2 = -F2 α2 = -15 · 3 = -45Νm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Συνισταμένη </a:t>
            </a:r>
            <a:r>
              <a:rPr lang="el-GR" dirty="0" err="1"/>
              <a:t>Ροπή:Μ</a:t>
            </a:r>
            <a:r>
              <a:rPr lang="el-GR" dirty="0"/>
              <a:t> =Μ1+Μ2 = +40-45=-5Νm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ράβδος ΑΒ θα </a:t>
            </a:r>
            <a:r>
              <a:rPr lang="el-GR" dirty="0" err="1"/>
              <a:t>περιστραφεί</a:t>
            </a:r>
            <a:r>
              <a:rPr lang="el-GR" dirty="0"/>
              <a:t> </a:t>
            </a:r>
            <a:r>
              <a:rPr lang="el-GR" dirty="0" err="1"/>
              <a:t>αριστερόστροφα,επειδή</a:t>
            </a:r>
            <a:r>
              <a:rPr lang="el-GR" dirty="0"/>
              <a:t> η συνισταμένη ροπή έχει  αρνητικό πρόσημο</a:t>
            </a:r>
            <a:r>
              <a:rPr lang="el-GR" dirty="0">
                <a:solidFill>
                  <a:schemeClr val="accent2"/>
                </a:solidFill>
              </a:rPr>
              <a:t>(-5Ν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l-GR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4797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rcRect l="23640" r="1002" b="3798"/>
          <a:stretch>
            <a:fillRect/>
          </a:stretch>
        </p:blipFill>
        <p:spPr>
          <a:xfrm>
            <a:off x="2952708" y="1879453"/>
            <a:ext cx="5053130" cy="3380916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27D7AA9D-A14E-B3E8-495C-A0D6B61F1B99}"/>
              </a:ext>
            </a:extLst>
          </p:cNvPr>
          <p:cNvSpPr txBox="1">
            <a:spLocks/>
          </p:cNvSpPr>
          <p:nvPr/>
        </p:nvSpPr>
        <p:spPr>
          <a:xfrm>
            <a:off x="7480139" y="5720793"/>
            <a:ext cx="4711861" cy="566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CY" dirty="0"/>
              <a:t>Ας εξα</a:t>
            </a:r>
            <a:r>
              <a:rPr lang="el-CY" dirty="0" err="1"/>
              <a:t>σκηθούμε</a:t>
            </a:r>
            <a:r>
              <a:rPr lang="el-CY" dirty="0"/>
              <a:t> στην π</a:t>
            </a:r>
            <a:r>
              <a:rPr lang="el-CY" dirty="0" err="1"/>
              <a:t>ράξη</a:t>
            </a:r>
            <a:r>
              <a:rPr lang="el-CY" dirty="0"/>
              <a:t>...</a:t>
            </a:r>
            <a:endParaRPr lang="el-GR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41577EC5-16CC-FE4E-94EB-BC83C09BC5AA}"/>
              </a:ext>
            </a:extLst>
          </p:cNvPr>
          <p:cNvSpPr txBox="1">
            <a:spLocks/>
          </p:cNvSpPr>
          <p:nvPr/>
        </p:nvSpPr>
        <p:spPr>
          <a:xfrm>
            <a:off x="767412" y="951872"/>
            <a:ext cx="4711861" cy="566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CY" dirty="0"/>
              <a:t>Και α</a:t>
            </a:r>
            <a:r>
              <a:rPr lang="el-CY" dirty="0" err="1"/>
              <a:t>φού</a:t>
            </a:r>
            <a:r>
              <a:rPr lang="el-CY" dirty="0"/>
              <a:t> κατα</a:t>
            </a:r>
            <a:r>
              <a:rPr lang="el-CY" dirty="0" err="1"/>
              <a:t>λά</a:t>
            </a:r>
            <a:r>
              <a:rPr lang="el-CY" dirty="0"/>
              <a:t>βαμε...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11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444</Words>
  <Application>Microsoft Office PowerPoint</Application>
  <PresentationFormat>Ευρεία οθόνη</PresentationFormat>
  <Paragraphs>36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Ιόν</vt:lpstr>
      <vt:lpstr>ΚΕΦΑΛΑΙΟ 2Ο  ΡΟΠΗ ΔΥΝΑΜΗΣ </vt:lpstr>
      <vt:lpstr>Στην καθημερινότητά μας συναντάμε...</vt:lpstr>
      <vt:lpstr>Παρουσίαση του PowerPoint</vt:lpstr>
      <vt:lpstr>ΤΙ ΕΙΝΑΙ Η ΡΟΠΗ ΔΥΝΑΜΗΣ;</vt:lpstr>
      <vt:lpstr>Παρουσίαση του PowerPoint</vt:lpstr>
      <vt:lpstr>ΘΕΩΡΗΜΑ ΡΟΠΩΝ Ή ΘΕΩΡΗΜΑ VARIGNON </vt:lpstr>
      <vt:lpstr>Παράδειγμα </vt:lpstr>
      <vt:lpstr>ΛΥΣΗ ΠΑΡΑΔΕΙΓΜΑΤΟΣ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2Ο  ΡΟΠΕΣ ΔΥΝΑΜΕΩΝ</dc:title>
  <dc:creator>hp</dc:creator>
  <cp:lastModifiedBy>xrysa massara</cp:lastModifiedBy>
  <cp:revision>22</cp:revision>
  <dcterms:created xsi:type="dcterms:W3CDTF">2025-09-22T12:40:11Z</dcterms:created>
  <dcterms:modified xsi:type="dcterms:W3CDTF">2025-10-11T13:45:23Z</dcterms:modified>
</cp:coreProperties>
</file>