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1" r:id="rId3"/>
    <p:sldId id="260" r:id="rId4"/>
    <p:sldId id="267" r:id="rId5"/>
    <p:sldId id="262" r:id="rId6"/>
    <p:sldId id="263" r:id="rId7"/>
    <p:sldId id="257" r:id="rId8"/>
    <p:sldId id="258" r:id="rId9"/>
    <p:sldId id="259" r:id="rId10"/>
    <p:sldId id="264" r:id="rId11"/>
    <p:sldId id="265"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87DA4F5-C6E3-44D9-AB17-A169A38315FA}" type="datetimeFigureOut">
              <a:rPr lang="el-GR" smtClean="0"/>
              <a:t>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9447B7-25F0-42B5-98A4-9B1988913F47}"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5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87DA4F5-C6E3-44D9-AB17-A169A38315FA}" type="datetimeFigureOut">
              <a:rPr lang="el-GR" smtClean="0"/>
              <a:t>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331743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87DA4F5-C6E3-44D9-AB17-A169A38315FA}" type="datetimeFigureOut">
              <a:rPr lang="el-GR" smtClean="0"/>
              <a:t>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338522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87DA4F5-C6E3-44D9-AB17-A169A38315FA}" type="datetimeFigureOut">
              <a:rPr lang="el-GR" smtClean="0"/>
              <a:t>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172866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87DA4F5-C6E3-44D9-AB17-A169A38315FA}" type="datetimeFigureOut">
              <a:rPr lang="el-GR" smtClean="0"/>
              <a:t>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9447B7-25F0-42B5-98A4-9B1988913F47}"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66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87DA4F5-C6E3-44D9-AB17-A169A38315FA}" type="datetimeFigureOut">
              <a:rPr lang="el-GR" smtClean="0"/>
              <a:t>11/2/2020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177024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87DA4F5-C6E3-44D9-AB17-A169A38315FA}" type="datetimeFigureOut">
              <a:rPr lang="el-GR" smtClean="0"/>
              <a:t>11/2/2020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211164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87DA4F5-C6E3-44D9-AB17-A169A38315FA}" type="datetimeFigureOut">
              <a:rPr lang="el-GR" smtClean="0"/>
              <a:t>11/2/2020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247971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7DA4F5-C6E3-44D9-AB17-A169A38315FA}" type="datetimeFigureOut">
              <a:rPr lang="el-GR" smtClean="0"/>
              <a:t>11/2/2020</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422421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7DA4F5-C6E3-44D9-AB17-A169A38315FA}" type="datetimeFigureOut">
              <a:rPr lang="el-GR" smtClean="0"/>
              <a:t>11/2/2020</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9447B7-25F0-42B5-98A4-9B1988913F47}" type="slidenum">
              <a:rPr lang="el-GR" smtClean="0"/>
              <a:t>‹#›</a:t>
            </a:fld>
            <a:endParaRPr lang="el-GR"/>
          </a:p>
        </p:txBody>
      </p:sp>
    </p:spTree>
    <p:extLst>
      <p:ext uri="{BB962C8B-B14F-4D97-AF65-F5344CB8AC3E}">
        <p14:creationId xmlns:p14="http://schemas.microsoft.com/office/powerpoint/2010/main" val="371772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87DA4F5-C6E3-44D9-AB17-A169A38315FA}" type="datetimeFigureOut">
              <a:rPr lang="el-GR" smtClean="0"/>
              <a:t>11/2/2020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9447B7-25F0-42B5-98A4-9B1988913F47}" type="slidenum">
              <a:rPr lang="el-GR" smtClean="0"/>
              <a:t>‹#›</a:t>
            </a:fld>
            <a:endParaRPr lang="el-GR"/>
          </a:p>
        </p:txBody>
      </p:sp>
    </p:spTree>
    <p:extLst>
      <p:ext uri="{BB962C8B-B14F-4D97-AF65-F5344CB8AC3E}">
        <p14:creationId xmlns:p14="http://schemas.microsoft.com/office/powerpoint/2010/main" val="333813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7DA4F5-C6E3-44D9-AB17-A169A38315FA}" type="datetimeFigureOut">
              <a:rPr lang="el-GR" smtClean="0"/>
              <a:t>11/2/2020</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9447B7-25F0-42B5-98A4-9B1988913F47}"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5408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liberal.gr/news/9-febrouariou-pagkosmia-imera-ellinikis-glossas/28598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sbKBr05o0k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u.greekreporter.com/2020/01/29/part-of-sir-isaac-newtons-manuscripts-were-written-in-greek/?fbclid=IwAR21cVvCmxyftDk8N737B02x5zLMVyfTGU6AvWSh6r6ywvlwbtRMMYvJWR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00051" y="1091821"/>
            <a:ext cx="10503317" cy="1691094"/>
          </a:xfrm>
        </p:spPr>
        <p:txBody>
          <a:bodyPr>
            <a:normAutofit fontScale="90000"/>
          </a:bodyPr>
          <a:lstStyle/>
          <a:p>
            <a:r>
              <a:rPr lang="el-GR" sz="7200" dirty="0" smtClean="0">
                <a:latin typeface="Arimo" panose="020B0604020202020204" pitchFamily="34" charset="0"/>
                <a:ea typeface="Arimo" panose="020B0604020202020204" pitchFamily="34" charset="0"/>
                <a:cs typeface="Arimo" panose="020B0604020202020204" pitchFamily="34" charset="0"/>
              </a:rPr>
              <a:t>Ημέρα Ελληνικής Γλώσσας</a:t>
            </a:r>
            <a:endParaRPr lang="el-GR" sz="7200" dirty="0">
              <a:latin typeface="Arimo" panose="020B0604020202020204" pitchFamily="34" charset="0"/>
              <a:ea typeface="Arimo" panose="020B0604020202020204" pitchFamily="34" charset="0"/>
              <a:cs typeface="Arimo" panose="020B0604020202020204" pitchFamily="34" charset="0"/>
            </a:endParaRPr>
          </a:p>
        </p:txBody>
      </p:sp>
      <p:sp>
        <p:nvSpPr>
          <p:cNvPr id="3" name="Υπότιτλος 2"/>
          <p:cNvSpPr>
            <a:spLocks noGrp="1"/>
          </p:cNvSpPr>
          <p:nvPr>
            <p:ph type="subTitle" idx="1"/>
          </p:nvPr>
        </p:nvSpPr>
        <p:spPr/>
        <p:txBody>
          <a:bodyPr>
            <a:normAutofit/>
          </a:bodyPr>
          <a:lstStyle/>
          <a:p>
            <a:pPr algn="ctr"/>
            <a:r>
              <a:rPr lang="el-GR" sz="2800" b="1" dirty="0" smtClean="0"/>
              <a:t>9  </a:t>
            </a:r>
            <a:r>
              <a:rPr lang="el-GR" sz="2800" b="1" dirty="0" err="1" smtClean="0"/>
              <a:t>φ</a:t>
            </a:r>
            <a:r>
              <a:rPr lang="el-GR" sz="2800" b="1" cap="none" dirty="0" err="1" smtClean="0"/>
              <a:t>εβρουαρίου</a:t>
            </a:r>
            <a:r>
              <a:rPr lang="el-GR" sz="2800" b="1" dirty="0" smtClean="0"/>
              <a:t>  2020</a:t>
            </a:r>
            <a:endParaRPr lang="el-GR" sz="2800" b="1" dirty="0"/>
          </a:p>
        </p:txBody>
      </p:sp>
    </p:spTree>
    <p:extLst>
      <p:ext uri="{BB962C8B-B14F-4D97-AF65-F5344CB8AC3E}">
        <p14:creationId xmlns:p14="http://schemas.microsoft.com/office/powerpoint/2010/main" val="49640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205182" y="2331788"/>
            <a:ext cx="5713863" cy="2308324"/>
          </a:xfrm>
          <a:prstGeom prst="rect">
            <a:avLst/>
          </a:prstGeom>
        </p:spPr>
        <p:txBody>
          <a:bodyPr wrap="square">
            <a:spAutoFit/>
          </a:bodyPr>
          <a:lstStyle/>
          <a:p>
            <a:r>
              <a:rPr lang="el-GR" sz="2400" dirty="0" smtClean="0"/>
              <a:t>Πέραν των οικονομικών </a:t>
            </a:r>
            <a:r>
              <a:rPr lang="el-GR" sz="2400" dirty="0" err="1" smtClean="0"/>
              <a:t>γνώσεών</a:t>
            </a:r>
            <a:r>
              <a:rPr lang="el-GR" sz="2400" dirty="0" smtClean="0"/>
              <a:t> του ο Ζολώτας ήταν ένας πολύ μορφωμένος άνθρωπος με λατρεία για την ελληνική γλώσσα. Ιστορική θα μείνει η ομιλία που είχε κάνει στις 26 Σεπτεμβρίου 1957 αλλά και στις 2 Οκτωβρίου 1959 στην Ουάσιγκτον</a:t>
            </a:r>
            <a:endParaRPr lang="el-GR" sz="2400" dirty="0"/>
          </a:p>
        </p:txBody>
      </p:sp>
      <p:sp>
        <p:nvSpPr>
          <p:cNvPr id="3" name="Ορθογώνιο 2"/>
          <p:cNvSpPr/>
          <p:nvPr/>
        </p:nvSpPr>
        <p:spPr>
          <a:xfrm>
            <a:off x="1049496" y="682094"/>
            <a:ext cx="7546040" cy="523220"/>
          </a:xfrm>
          <a:prstGeom prst="rect">
            <a:avLst/>
          </a:prstGeom>
        </p:spPr>
        <p:txBody>
          <a:bodyPr wrap="none">
            <a:spAutoFit/>
          </a:bodyPr>
          <a:lstStyle/>
          <a:p>
            <a:pPr lvl="0"/>
            <a:r>
              <a:rPr lang="el-GR" sz="2800" b="1" dirty="0">
                <a:solidFill>
                  <a:prstClr val="black"/>
                </a:solidFill>
              </a:rPr>
              <a:t>Η ομιλία Ζολώτα στα αγγλικά με ελληνικές λέξεις</a:t>
            </a:r>
          </a:p>
        </p:txBody>
      </p:sp>
      <p:pic>
        <p:nvPicPr>
          <p:cNvPr id="4" name="Εικόνα 3"/>
          <p:cNvPicPr>
            <a:picLocks noChangeAspect="1"/>
          </p:cNvPicPr>
          <p:nvPr/>
        </p:nvPicPr>
        <p:blipFill rotWithShape="1">
          <a:blip r:embed="rId2"/>
          <a:srcRect r="37941"/>
          <a:stretch/>
        </p:blipFill>
        <p:spPr>
          <a:xfrm>
            <a:off x="525439" y="1432629"/>
            <a:ext cx="4728949" cy="4752975"/>
          </a:xfrm>
          <a:prstGeom prst="rect">
            <a:avLst/>
          </a:prstGeom>
        </p:spPr>
      </p:pic>
    </p:spTree>
    <p:extLst>
      <p:ext uri="{BB962C8B-B14F-4D97-AF65-F5344CB8AC3E}">
        <p14:creationId xmlns:p14="http://schemas.microsoft.com/office/powerpoint/2010/main" val="127267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33465" y="880744"/>
            <a:ext cx="10976313" cy="5539978"/>
          </a:xfrm>
          <a:prstGeom prst="rect">
            <a:avLst/>
          </a:prstGeom>
        </p:spPr>
        <p:txBody>
          <a:bodyPr wrap="square">
            <a:spAutoFit/>
          </a:bodyPr>
          <a:lstStyle/>
          <a:p>
            <a:r>
              <a:rPr lang="en-US" sz="2400" dirty="0" smtClean="0"/>
              <a:t>Kyrie, It is Zeus’ anathema on our epoch for the dynamism of our economies and the heresy of our economic methods and policies that we should agonise between the Scylla of numismatic plethora and the Charybdis of economic anaemia. It is not my idiosyncrasy to be ironic or sarcastic but my diagnosis would be that politicians are rather </a:t>
            </a:r>
            <a:r>
              <a:rPr lang="en-US" sz="2400" dirty="0" err="1" smtClean="0"/>
              <a:t>cryptoplethorists</a:t>
            </a:r>
            <a:r>
              <a:rPr lang="en-US" sz="2400" dirty="0" smtClean="0"/>
              <a:t>. Although they emphatically stigmatize numismatic plethora, energize it through their tactics and practices.</a:t>
            </a:r>
            <a:endParaRPr lang="el-GR" sz="2400" dirty="0" smtClean="0"/>
          </a:p>
          <a:p>
            <a:r>
              <a:rPr lang="en-US" sz="2400" dirty="0" smtClean="0"/>
              <a:t>Our policies have to be based more on economic and less on political </a:t>
            </a:r>
            <a:r>
              <a:rPr lang="en-US" sz="2400" dirty="0" err="1" smtClean="0"/>
              <a:t>criteria.Our</a:t>
            </a:r>
            <a:r>
              <a:rPr lang="en-US" sz="2400" dirty="0" smtClean="0"/>
              <a:t> gnomon has to be a </a:t>
            </a:r>
            <a:r>
              <a:rPr lang="en-US" sz="2400" dirty="0" err="1" smtClean="0"/>
              <a:t>metron</a:t>
            </a:r>
            <a:r>
              <a:rPr lang="en-US" sz="2400" dirty="0" smtClean="0"/>
              <a:t> between political, strategic and philanthropic scopes. Political magic has always been </a:t>
            </a:r>
            <a:r>
              <a:rPr lang="en-US" sz="2400" dirty="0" err="1" smtClean="0"/>
              <a:t>antieconomic</a:t>
            </a:r>
            <a:r>
              <a:rPr lang="en-US" sz="2400" dirty="0" smtClean="0"/>
              <a:t>. In an epoch </a:t>
            </a:r>
            <a:r>
              <a:rPr lang="en-US" sz="2400" dirty="0" err="1" smtClean="0"/>
              <a:t>characterised</a:t>
            </a:r>
            <a:r>
              <a:rPr lang="en-US" sz="2400" dirty="0" smtClean="0"/>
              <a:t> by monopolies, oligopolies, </a:t>
            </a:r>
            <a:r>
              <a:rPr lang="en-US" sz="2400" dirty="0" err="1" smtClean="0"/>
              <a:t>menopsonies</a:t>
            </a:r>
            <a:r>
              <a:rPr lang="en-US" sz="2400" dirty="0" smtClean="0"/>
              <a:t>, monopolistic antagonism and polymorphous </a:t>
            </a:r>
            <a:r>
              <a:rPr lang="en-US" sz="2400" dirty="0" err="1" smtClean="0"/>
              <a:t>inelasticities</a:t>
            </a:r>
            <a:r>
              <a:rPr lang="en-US" sz="2400" dirty="0" smtClean="0"/>
              <a:t>, our policies have to be more </a:t>
            </a:r>
            <a:r>
              <a:rPr lang="en-US" sz="2400" dirty="0" err="1" smtClean="0"/>
              <a:t>orthological</a:t>
            </a:r>
            <a:r>
              <a:rPr lang="en-US" sz="2400" dirty="0" smtClean="0"/>
              <a:t>. But this should not be metamorphosed into </a:t>
            </a:r>
            <a:r>
              <a:rPr lang="en-US" sz="2400" dirty="0" err="1" smtClean="0"/>
              <a:t>plethorophobia</a:t>
            </a:r>
            <a:r>
              <a:rPr lang="en-US" sz="2400" dirty="0" smtClean="0"/>
              <a:t> which is endemic among academic economists. Numismatic symmetry should not antagonize economic acme. A greater harmonization between the practices of the economic and numismatic archons is basic.</a:t>
            </a:r>
            <a:endParaRPr lang="el-GR" sz="2400" dirty="0" smtClean="0"/>
          </a:p>
          <a:p>
            <a:endParaRPr lang="el-GR" dirty="0"/>
          </a:p>
        </p:txBody>
      </p:sp>
      <p:sp>
        <p:nvSpPr>
          <p:cNvPr id="3" name="Ορθογώνιο 2"/>
          <p:cNvSpPr/>
          <p:nvPr/>
        </p:nvSpPr>
        <p:spPr>
          <a:xfrm>
            <a:off x="869944" y="192459"/>
            <a:ext cx="6323782" cy="523220"/>
          </a:xfrm>
          <a:prstGeom prst="rect">
            <a:avLst/>
          </a:prstGeom>
        </p:spPr>
        <p:txBody>
          <a:bodyPr wrap="none">
            <a:spAutoFit/>
          </a:bodyPr>
          <a:lstStyle/>
          <a:p>
            <a:r>
              <a:rPr lang="el-GR" sz="2800" b="1" dirty="0" smtClean="0"/>
              <a:t>Η δεύτερη ομιλία στις 2 Οκτωβρίου 1959</a:t>
            </a:r>
            <a:endParaRPr lang="el-GR" sz="2800" b="1" dirty="0"/>
          </a:p>
        </p:txBody>
      </p:sp>
    </p:spTree>
    <p:extLst>
      <p:ext uri="{BB962C8B-B14F-4D97-AF65-F5344CB8AC3E}">
        <p14:creationId xmlns:p14="http://schemas.microsoft.com/office/powerpoint/2010/main" val="324705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69075" y="575945"/>
            <a:ext cx="10422340" cy="5632311"/>
          </a:xfrm>
          <a:prstGeom prst="rect">
            <a:avLst/>
          </a:prstGeom>
        </p:spPr>
        <p:txBody>
          <a:bodyPr wrap="square">
            <a:spAutoFit/>
          </a:bodyPr>
          <a:lstStyle/>
          <a:p>
            <a:r>
              <a:rPr lang="en-US" sz="2400" dirty="0" smtClean="0"/>
              <a:t>Parallel to this, we have to synchronize and harmonize more and more our economic and numismatic policies </a:t>
            </a:r>
            <a:r>
              <a:rPr lang="en-US" sz="2400" dirty="0" err="1" smtClean="0"/>
              <a:t>panethnically</a:t>
            </a:r>
            <a:r>
              <a:rPr lang="en-US" sz="2400" dirty="0" smtClean="0"/>
              <a:t>.</a:t>
            </a:r>
          </a:p>
          <a:p>
            <a:endParaRPr lang="en-US" sz="2400" dirty="0" smtClean="0"/>
          </a:p>
          <a:p>
            <a:r>
              <a:rPr lang="en-US" sz="2400" dirty="0" smtClean="0"/>
              <a:t>These scopes are more practical now, when the prognostics of the political and economic barometer are </a:t>
            </a:r>
            <a:r>
              <a:rPr lang="en-US" sz="2400" dirty="0" err="1" smtClean="0"/>
              <a:t>halcyonic</a:t>
            </a:r>
            <a:r>
              <a:rPr lang="en-US" sz="2400" dirty="0" smtClean="0"/>
              <a:t>. The history of our </a:t>
            </a:r>
            <a:r>
              <a:rPr lang="en-US" sz="2400" dirty="0" err="1" smtClean="0"/>
              <a:t>didymous</a:t>
            </a:r>
            <a:r>
              <a:rPr lang="en-US" sz="2400" dirty="0" smtClean="0"/>
              <a:t> </a:t>
            </a:r>
            <a:r>
              <a:rPr lang="en-US" sz="2400" dirty="0" err="1" smtClean="0"/>
              <a:t>organisations</a:t>
            </a:r>
            <a:r>
              <a:rPr lang="en-US" sz="2400" dirty="0" smtClean="0"/>
              <a:t> in this sphere has been didactic and their gnostic practices will always be a tonic to the </a:t>
            </a:r>
            <a:r>
              <a:rPr lang="en-US" sz="2400" dirty="0" err="1" smtClean="0"/>
              <a:t>polyonymous</a:t>
            </a:r>
            <a:r>
              <a:rPr lang="en-US" sz="2400" dirty="0" smtClean="0"/>
              <a:t> and </a:t>
            </a:r>
            <a:r>
              <a:rPr lang="en-US" sz="2400" dirty="0" err="1" smtClean="0"/>
              <a:t>idiomorphous</a:t>
            </a:r>
            <a:r>
              <a:rPr lang="en-US" sz="2400" dirty="0" smtClean="0"/>
              <a:t> ethnical economics.</a:t>
            </a:r>
          </a:p>
          <a:p>
            <a:endParaRPr lang="en-US" sz="2400" dirty="0" smtClean="0"/>
          </a:p>
          <a:p>
            <a:r>
              <a:rPr lang="en-US" sz="2400" dirty="0" smtClean="0"/>
              <a:t>The genesis of the programmed </a:t>
            </a:r>
            <a:r>
              <a:rPr lang="en-US" sz="2400" dirty="0" err="1" smtClean="0"/>
              <a:t>organisations</a:t>
            </a:r>
            <a:r>
              <a:rPr lang="en-US" sz="2400" dirty="0" smtClean="0"/>
              <a:t> will </a:t>
            </a:r>
            <a:r>
              <a:rPr lang="en-US" sz="2400" dirty="0" err="1" smtClean="0"/>
              <a:t>dynamize</a:t>
            </a:r>
            <a:r>
              <a:rPr lang="en-US" sz="2400" dirty="0" smtClean="0"/>
              <a:t> these policies. I </a:t>
            </a:r>
            <a:r>
              <a:rPr lang="en-US" sz="2400" dirty="0" err="1" smtClean="0"/>
              <a:t>sympathise</a:t>
            </a:r>
            <a:r>
              <a:rPr lang="en-US" sz="2400" dirty="0" smtClean="0"/>
              <a:t>, therefore, with the </a:t>
            </a:r>
            <a:r>
              <a:rPr lang="en-US" sz="2400" dirty="0" err="1" smtClean="0"/>
              <a:t>aposties</a:t>
            </a:r>
            <a:r>
              <a:rPr lang="en-US" sz="2400" dirty="0" smtClean="0"/>
              <a:t> and the hierarchy of our </a:t>
            </a:r>
            <a:r>
              <a:rPr lang="en-US" sz="2400" dirty="0" err="1" smtClean="0"/>
              <a:t>organisations</a:t>
            </a:r>
            <a:r>
              <a:rPr lang="en-US" sz="2400" dirty="0" smtClean="0"/>
              <a:t> in their zeal to </a:t>
            </a:r>
            <a:r>
              <a:rPr lang="en-US" sz="2400" dirty="0" err="1" smtClean="0"/>
              <a:t>programme</a:t>
            </a:r>
            <a:r>
              <a:rPr lang="en-US" sz="2400" dirty="0" smtClean="0"/>
              <a:t> orthodox economic and numismatic policies, although I have some logomachy with them. I apologize for having tyrannized you with my </a:t>
            </a:r>
            <a:r>
              <a:rPr lang="en-US" sz="2400" dirty="0" err="1" smtClean="0"/>
              <a:t>hellenic</a:t>
            </a:r>
            <a:r>
              <a:rPr lang="en-US" sz="2400" dirty="0" smtClean="0"/>
              <a:t> phraseology. In my epilogue, I emphasize my eulogy to the </a:t>
            </a:r>
            <a:r>
              <a:rPr lang="en-US" sz="2400" dirty="0" err="1" smtClean="0"/>
              <a:t>philoxenous</a:t>
            </a:r>
            <a:r>
              <a:rPr lang="en-US" sz="2400" dirty="0" smtClean="0"/>
              <a:t> autochthons of this cosmopolitan metropolis and my encomium to you, Kyrie, and the stenographers.</a:t>
            </a:r>
            <a:endParaRPr lang="el-GR" sz="2400" dirty="0"/>
          </a:p>
        </p:txBody>
      </p:sp>
    </p:spTree>
    <p:extLst>
      <p:ext uri="{BB962C8B-B14F-4D97-AF65-F5344CB8AC3E}">
        <p14:creationId xmlns:p14="http://schemas.microsoft.com/office/powerpoint/2010/main" val="140038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πώς της παγκόσμιας ημέρας</a:t>
            </a:r>
            <a:endParaRPr lang="el-GR" dirty="0"/>
          </a:p>
        </p:txBody>
      </p:sp>
      <p:sp>
        <p:nvSpPr>
          <p:cNvPr id="3" name="Θέση περιεχομένου 2"/>
          <p:cNvSpPr>
            <a:spLocks noGrp="1"/>
          </p:cNvSpPr>
          <p:nvPr>
            <p:ph idx="1"/>
          </p:nvPr>
        </p:nvSpPr>
        <p:spPr>
          <a:xfrm>
            <a:off x="668741" y="1845734"/>
            <a:ext cx="11027390" cy="4023360"/>
          </a:xfrm>
        </p:spPr>
        <p:txBody>
          <a:bodyPr>
            <a:normAutofit/>
          </a:bodyPr>
          <a:lstStyle/>
          <a:p>
            <a:r>
              <a:rPr lang="el-GR" dirty="0"/>
              <a:t>«Παγκόσμια Ημέρα Ελληνικής Γλώσσας» είναι η 9η Φεβρουαρίου, παράλληλα με την ημέρα μνήμης του εθνικού ποιητή Διονυσίου Σολωμού. Με αυτή την αφορμή όλη η εξερχόμενη αλληλογραφία του Υπουργείου Εξωτερικών προς τις </a:t>
            </a:r>
            <a:r>
              <a:rPr lang="el-GR" dirty="0" err="1"/>
              <a:t>εδρεύουσες</a:t>
            </a:r>
            <a:r>
              <a:rPr lang="el-GR" dirty="0"/>
              <a:t> στην Ελλάδα πρεσβείες και του διεθνείς οργανισμούς θα είναι γραμμένη στα ελληνικά, για την περίοδο έως τις 15 Φεβρουαρίου.</a:t>
            </a:r>
          </a:p>
          <a:p>
            <a:r>
              <a:rPr lang="el-GR" dirty="0" smtClean="0"/>
              <a:t>Με </a:t>
            </a:r>
            <a:r>
              <a:rPr lang="el-GR" dirty="0"/>
              <a:t>αφορμή τον εορτασμό της Παγκόσμιας Ημέρας Ελληνικής Γλώσσας, η Γενική Γραμματεία Δημόσιας Διπλωματίας του Υπουργείου Εξωτερικών δημοσίευσε στο </a:t>
            </a:r>
            <a:r>
              <a:rPr lang="el-GR" dirty="0" err="1"/>
              <a:t>YouTube</a:t>
            </a:r>
            <a:r>
              <a:rPr lang="el-GR" dirty="0"/>
              <a:t> μια καμπάνια υπό τον τίτλο «</a:t>
            </a:r>
            <a:r>
              <a:rPr lang="el-GR" dirty="0" err="1"/>
              <a:t>Did</a:t>
            </a:r>
            <a:r>
              <a:rPr lang="el-GR" dirty="0"/>
              <a:t> </a:t>
            </a:r>
            <a:r>
              <a:rPr lang="el-GR" dirty="0" err="1"/>
              <a:t>you</a:t>
            </a:r>
            <a:r>
              <a:rPr lang="el-GR" dirty="0"/>
              <a:t> </a:t>
            </a:r>
            <a:r>
              <a:rPr lang="el-GR" dirty="0" err="1"/>
              <a:t>know</a:t>
            </a:r>
            <a:r>
              <a:rPr lang="el-GR" dirty="0"/>
              <a:t> </a:t>
            </a:r>
            <a:r>
              <a:rPr lang="el-GR" dirty="0" err="1"/>
              <a:t>you</a:t>
            </a:r>
            <a:r>
              <a:rPr lang="el-GR" dirty="0"/>
              <a:t> </a:t>
            </a:r>
            <a:r>
              <a:rPr lang="el-GR" dirty="0" err="1"/>
              <a:t>speak</a:t>
            </a:r>
            <a:r>
              <a:rPr lang="el-GR" dirty="0"/>
              <a:t> Greek?» (Γνωρίζατε ότι μιλάτε </a:t>
            </a:r>
            <a:r>
              <a:rPr lang="el-GR" dirty="0" err="1"/>
              <a:t>Eλληνικά</a:t>
            </a:r>
            <a:r>
              <a:rPr lang="el-GR" dirty="0"/>
              <a:t>;)</a:t>
            </a:r>
          </a:p>
          <a:p>
            <a:r>
              <a:rPr lang="el-GR" dirty="0" smtClean="0"/>
              <a:t>Το </a:t>
            </a:r>
            <a:r>
              <a:rPr lang="el-GR" dirty="0"/>
              <a:t>πρωτογενές υλικό απέστειλαν τα Γραφεία Δημόσιας Διπλωματίας που λειτουργούν στις ελληνικές διπλωματικές και προξενικές αρχές.</a:t>
            </a:r>
          </a:p>
        </p:txBody>
      </p:sp>
      <p:sp>
        <p:nvSpPr>
          <p:cNvPr id="4" name="Ορθογώνιο 3"/>
          <p:cNvSpPr/>
          <p:nvPr/>
        </p:nvSpPr>
        <p:spPr>
          <a:xfrm>
            <a:off x="1860644" y="5654302"/>
            <a:ext cx="9125804" cy="369332"/>
          </a:xfrm>
          <a:prstGeom prst="rect">
            <a:avLst/>
          </a:prstGeom>
        </p:spPr>
        <p:txBody>
          <a:bodyPr wrap="square">
            <a:spAutoFit/>
          </a:bodyPr>
          <a:lstStyle/>
          <a:p>
            <a:r>
              <a:rPr lang="en-US" dirty="0" smtClean="0">
                <a:hlinkClick r:id="rId2"/>
              </a:rPr>
              <a:t>https://www.liberal.gr/news/9-febrouariou-pagkosmia-imera-ellinikis-glossas/285985</a:t>
            </a:r>
            <a:endParaRPr lang="el-GR" dirty="0"/>
          </a:p>
        </p:txBody>
      </p:sp>
    </p:spTree>
    <p:extLst>
      <p:ext uri="{BB962C8B-B14F-4D97-AF65-F5344CB8AC3E}">
        <p14:creationId xmlns:p14="http://schemas.microsoft.com/office/powerpoint/2010/main" val="328635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496844" y="3244334"/>
            <a:ext cx="3198311" cy="369332"/>
          </a:xfrm>
          <a:prstGeom prst="rect">
            <a:avLst/>
          </a:prstGeom>
        </p:spPr>
        <p:txBody>
          <a:bodyPr wrap="none">
            <a:spAutoFit/>
          </a:bodyPr>
          <a:lstStyle/>
          <a:p>
            <a:r>
              <a:rPr lang="en-US" b="0" i="0" u="none" strike="noStrike" dirty="0" smtClean="0">
                <a:solidFill>
                  <a:srgbClr val="FFFFFF"/>
                </a:solidFill>
                <a:effectLst/>
                <a:latin typeface="YouTube Noto"/>
                <a:hlinkClick r:id="rId2"/>
              </a:rPr>
              <a:t>https://youtu.be/sbKBr05o0kc</a:t>
            </a:r>
            <a:endParaRPr lang="el-GR" dirty="0"/>
          </a:p>
        </p:txBody>
      </p:sp>
    </p:spTree>
    <p:extLst>
      <p:ext uri="{BB962C8B-B14F-4D97-AF65-F5344CB8AC3E}">
        <p14:creationId xmlns:p14="http://schemas.microsoft.com/office/powerpoint/2010/main" val="425044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της ελληνικής γλώσσας</a:t>
            </a:r>
            <a:endParaRPr lang="el-GR" dirty="0"/>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v"/>
            </a:pPr>
            <a:r>
              <a:rPr lang="el-GR" sz="2800" dirty="0" smtClean="0"/>
              <a:t>Μακραίωνη γλωσσική παράδοση: από μυκηναϊκή εποχή ως σήμερα</a:t>
            </a:r>
          </a:p>
          <a:p>
            <a:pPr>
              <a:buFont typeface="Wingdings" panose="05000000000000000000" pitchFamily="2" charset="2"/>
              <a:buChar char="v"/>
            </a:pPr>
            <a:r>
              <a:rPr lang="en-US" sz="2800" dirty="0" smtClean="0"/>
              <a:t>lingua franca= </a:t>
            </a:r>
            <a:r>
              <a:rPr lang="el-GR" sz="2800" dirty="0"/>
              <a:t>κοινή γλώσσα, </a:t>
            </a:r>
            <a:r>
              <a:rPr lang="el-GR" sz="2800" dirty="0" smtClean="0"/>
              <a:t>γλώσσα επικοινωνίας στους ελληνιστικούς και ρωμαϊκούς χρόνους</a:t>
            </a:r>
          </a:p>
          <a:p>
            <a:pPr>
              <a:buFont typeface="Wingdings" panose="05000000000000000000" pitchFamily="2" charset="2"/>
              <a:buChar char="v"/>
            </a:pPr>
            <a:r>
              <a:rPr lang="el-GR" sz="2800" dirty="0" smtClean="0"/>
              <a:t>Γλώσσα με πολιτισμικό φορτίο που επηρέασε λαούς, κοινωνίες, ιδεολογίες, επιστήμες, τέχνες, ποιητική παραγωγή κυρίως στον ευρωπαϊκό χώρο</a:t>
            </a:r>
            <a:endParaRPr lang="el-GR" sz="2800" dirty="0"/>
          </a:p>
        </p:txBody>
      </p:sp>
    </p:spTree>
    <p:extLst>
      <p:ext uri="{BB962C8B-B14F-4D97-AF65-F5344CB8AC3E}">
        <p14:creationId xmlns:p14="http://schemas.microsoft.com/office/powerpoint/2010/main" val="31650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74770" y="282770"/>
            <a:ext cx="6002221" cy="369332"/>
          </a:xfrm>
          <a:prstGeom prst="rect">
            <a:avLst/>
          </a:prstGeom>
        </p:spPr>
        <p:txBody>
          <a:bodyPr wrap="none">
            <a:spAutoFit/>
          </a:bodyPr>
          <a:lstStyle/>
          <a:p>
            <a:r>
              <a:rPr lang="el-GR" b="1" i="0" dirty="0" err="1" smtClean="0">
                <a:solidFill>
                  <a:srgbClr val="000000"/>
                </a:solidFill>
                <a:effectLst/>
                <a:latin typeface="Times New Roman" panose="02020603050405020304" pitchFamily="18" charset="0"/>
              </a:rPr>
              <a:t>Ιω</a:t>
            </a:r>
            <a:r>
              <a:rPr lang="el-GR" b="1" i="0" dirty="0" smtClean="0">
                <a:solidFill>
                  <a:srgbClr val="000000"/>
                </a:solidFill>
                <a:effectLst/>
                <a:latin typeface="Times New Roman" panose="02020603050405020304" pitchFamily="18" charset="0"/>
              </a:rPr>
              <a:t>. </a:t>
            </a:r>
            <a:r>
              <a:rPr lang="el-GR" b="1" i="0" dirty="0" err="1" smtClean="0">
                <a:solidFill>
                  <a:srgbClr val="000000"/>
                </a:solidFill>
                <a:effectLst/>
                <a:latin typeface="Times New Roman" panose="02020603050405020304" pitchFamily="18" charset="0"/>
              </a:rPr>
              <a:t>Καζάζης</a:t>
            </a:r>
            <a:r>
              <a:rPr lang="el-GR" b="1" i="0" dirty="0" smtClean="0">
                <a:solidFill>
                  <a:srgbClr val="000000"/>
                </a:solidFill>
                <a:effectLst/>
                <a:latin typeface="Times New Roman" panose="02020603050405020304" pitchFamily="18" charset="0"/>
              </a:rPr>
              <a:t>: Ελληνική Γλώσσα, αυτό το σπάνιο φαινόμενο</a:t>
            </a:r>
            <a:endParaRPr lang="el-GR" dirty="0"/>
          </a:p>
        </p:txBody>
      </p:sp>
      <p:sp>
        <p:nvSpPr>
          <p:cNvPr id="3" name="Ορθογώνιο 2"/>
          <p:cNvSpPr/>
          <p:nvPr/>
        </p:nvSpPr>
        <p:spPr>
          <a:xfrm>
            <a:off x="191068" y="856357"/>
            <a:ext cx="11859904" cy="5632311"/>
          </a:xfrm>
          <a:prstGeom prst="rect">
            <a:avLst/>
          </a:prstGeom>
        </p:spPr>
        <p:txBody>
          <a:bodyPr wrap="square">
            <a:spAutoFit/>
          </a:bodyPr>
          <a:lstStyle/>
          <a:p>
            <a:r>
              <a:rPr lang="el-GR" sz="2400" dirty="0" smtClean="0"/>
              <a:t>«Η Ελληνική Γλώσσα αποτελεί ένα σπάνιο φαινόμενο -και ποσοτικά και ποιοτικά», τονίζει ο πρόεδρος του Κέντρου Ελληνικής Γλώσσας, καθηγητής Ιωάννης </a:t>
            </a:r>
            <a:r>
              <a:rPr lang="el-GR" sz="2400" dirty="0" err="1" smtClean="0"/>
              <a:t>Καζάζης</a:t>
            </a:r>
            <a:r>
              <a:rPr lang="el-GR" sz="2400" dirty="0" smtClean="0"/>
              <a:t>, στο μήνυμά του για τη σημερινή ημέρα μνήμης του εθνικού ποιητή Διονύσιου Σολωμού, που έχει καθιερωθεί ως Παγκόσμια Ημέρα Ελληνικής Γλώσσας και εορτάζεται με εκδηλώσεις στις ελληνικές κοινότητες της Διασποράς, σε αλλοδαπά πανεπιστημιακά ιδρύματα με έδρες ελληνικών σπουδών και σε σχολές και άλλους φορείς εκμάθησης της ελληνικής γλώσσας.</a:t>
            </a:r>
          </a:p>
          <a:p>
            <a:r>
              <a:rPr lang="el-GR" sz="2400" dirty="0" smtClean="0"/>
              <a:t>«Η Ελληνική Γλώσσα διαθέτει μέγα πλούτο λεξιλογίου δομημένο σε αλλεπάλληλα στρώματα, με το παλαιότερο αναγόμενο στην ελλαδική προϊστορία, και το νεότερο στο ευρωπαϊκό παρόν της χώρας. Και, το σημαντικότερο, στρώματα τόσο λειτουργικά </a:t>
            </a:r>
            <a:r>
              <a:rPr lang="el-GR" sz="2400" dirty="0" err="1" smtClean="0"/>
              <a:t>αλληλοδιαπλεκόμενα</a:t>
            </a:r>
            <a:r>
              <a:rPr lang="el-GR" sz="2400" dirty="0" smtClean="0"/>
              <a:t>, ώστε στην ίδια σελίδα ενός σημερινού νεοελληνικού κειμένου, πλάι σε λέξεις σαν το μέλι, τον τρίποδα και τον βασιλέα (που </a:t>
            </a:r>
            <a:r>
              <a:rPr lang="el-GR" sz="2400" dirty="0" err="1" smtClean="0"/>
              <a:t>πρωτοαπαντούν</a:t>
            </a:r>
            <a:r>
              <a:rPr lang="el-GR" sz="2400" dirty="0" smtClean="0"/>
              <a:t> στη μυκηναϊκή εποχή), να συναντάς σαν κάτι απολύτως φυσικό άλλες, σαν τον πύραυλο, τον δορυφόρο και την κβαντομηχανική, που ανήκουν στην ελληνική της εποχής των ταξιδιών στο διάστημα», αναφέρει ο πρόεδρος του ΚΕΓ στο μήνυμά του</a:t>
            </a:r>
          </a:p>
          <a:p>
            <a:endParaRPr lang="el-GR" sz="2400" dirty="0" smtClean="0"/>
          </a:p>
        </p:txBody>
      </p:sp>
    </p:spTree>
    <p:extLst>
      <p:ext uri="{BB962C8B-B14F-4D97-AF65-F5344CB8AC3E}">
        <p14:creationId xmlns:p14="http://schemas.microsoft.com/office/powerpoint/2010/main" val="423673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012" y="327546"/>
            <a:ext cx="11959988" cy="6001643"/>
          </a:xfrm>
          <a:prstGeom prst="rect">
            <a:avLst/>
          </a:prstGeom>
        </p:spPr>
        <p:txBody>
          <a:bodyPr wrap="square">
            <a:spAutoFit/>
          </a:bodyPr>
          <a:lstStyle/>
          <a:p>
            <a:r>
              <a:rPr lang="el-GR" sz="2400" dirty="0" smtClean="0"/>
              <a:t>Ο κ. </a:t>
            </a:r>
            <a:r>
              <a:rPr lang="el-GR" sz="2400" dirty="0" err="1" smtClean="0"/>
              <a:t>Καζάζης</a:t>
            </a:r>
            <a:r>
              <a:rPr lang="el-GR" sz="2400" dirty="0" smtClean="0"/>
              <a:t> επισημαίνει ότι «αν η Ελληνική διακρίθηκε από τις άλλες γλώσσες την αρχαία εποχή, ήταν επειδή, χάρη στον μοναδικό της γλωσσικό μηχανισμό παραγωγής αφηρημένων ουσιαστικών».</a:t>
            </a:r>
          </a:p>
          <a:p>
            <a:r>
              <a:rPr lang="el-GR" sz="2400" dirty="0" smtClean="0"/>
              <a:t>«Κατάφερε να δημιουργήσει εκ του μηδενός το </a:t>
            </a:r>
            <a:r>
              <a:rPr lang="el-GR" sz="2400" dirty="0" err="1" smtClean="0"/>
              <a:t>εννοιολόγιο</a:t>
            </a:r>
            <a:r>
              <a:rPr lang="el-GR" sz="2400" dirty="0" smtClean="0"/>
              <a:t> της επιστήμης, της φιλοσοφίας και των τεχνών, στο οποίο κατά κύριο λόγο, μετά την ευρωπαϊκή Αναγέννησή του (και με τη συνδρομή της λατινικής), οφείλεται η τεχνολογική έκρηξη της </a:t>
            </a:r>
            <a:r>
              <a:rPr lang="el-GR" sz="2400" dirty="0" err="1" smtClean="0"/>
              <a:t>Νεωτερικότητας</a:t>
            </a:r>
            <a:r>
              <a:rPr lang="el-GR" sz="2400" dirty="0" smtClean="0"/>
              <a:t> που διαρκεί ως σήμερα. Και τούτο αποτελεί προίκα και της Νέας Ελληνικής», εξηγεί.</a:t>
            </a:r>
          </a:p>
          <a:p>
            <a:r>
              <a:rPr lang="el-GR" sz="2400" dirty="0" smtClean="0"/>
              <a:t>Παράλληλα, υπενθυμίζει ότι η γλώσσα είναι ο «Οίκος του Είναι», καθώς «στο άλλο, πάλι, άκρο του γλωσσικού φάσματος, μέσα στο λεξιλόγιο της κοινής λαλιάς, είναι εγχάρακτα τα συλλογικά βιώματα και τα επιτεύγματα του ελληνισμού στη μακρά του ιστορία» και «τα ποσοτικά και τα ποιοτικά χαρακτηριστικά της γλώσσας μας περιμένουν τα χέρια του δάσκαλου, για να αποκαλυφθούν και, </a:t>
            </a:r>
            <a:r>
              <a:rPr lang="el-GR" sz="2400" dirty="0" err="1" smtClean="0"/>
              <a:t>ερμηνευόμενα</a:t>
            </a:r>
            <a:r>
              <a:rPr lang="el-GR" sz="2400" dirty="0" smtClean="0"/>
              <a:t>, να καταστούν μορφωτικό αγαθό για τις νεότερες γενιές --μορφωτικό αγαθό ικανό να δημιουργήσει ό,τι πολυτιμότερο: ταυτότητα», γι' αυτό «αποτελεί θεμελιώδη υποχρέωση της πολιτείας να εκπαιδεύει τις νέες γενιές στη διαχείριση και προαγωγή του εθνικού αυτού θησαυρού, ως απόδειξη του έμπρακτου σεβασμού και της πραγματικής μας αγάπης προς αυτόν».</a:t>
            </a:r>
            <a:endParaRPr lang="el-GR" sz="2400" dirty="0"/>
          </a:p>
        </p:txBody>
      </p:sp>
    </p:spTree>
    <p:extLst>
      <p:ext uri="{BB962C8B-B14F-4D97-AF65-F5344CB8AC3E}">
        <p14:creationId xmlns:p14="http://schemas.microsoft.com/office/powerpoint/2010/main" val="20637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111111"/>
                </a:solidFill>
                <a:latin typeface="roboto condensed"/>
              </a:rPr>
              <a:t>Part of Sir Isaac Newton’s Manuscripts Were Written in </a:t>
            </a:r>
            <a:r>
              <a:rPr lang="en-US" dirty="0" smtClean="0">
                <a:solidFill>
                  <a:srgbClr val="111111"/>
                </a:solidFill>
                <a:latin typeface="roboto condensed"/>
              </a:rPr>
              <a:t>Greek</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206705" y="1737360"/>
            <a:ext cx="6752175" cy="4581833"/>
          </a:xfrm>
          <a:prstGeom prst="rect">
            <a:avLst/>
          </a:prstGeom>
        </p:spPr>
      </p:pic>
    </p:spTree>
    <p:extLst>
      <p:ext uri="{BB962C8B-B14F-4D97-AF65-F5344CB8AC3E}">
        <p14:creationId xmlns:p14="http://schemas.microsoft.com/office/powerpoint/2010/main" val="209041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3606" r="2330"/>
          <a:stretch/>
        </p:blipFill>
        <p:spPr>
          <a:xfrm>
            <a:off x="1064524" y="286062"/>
            <a:ext cx="4230807" cy="5896916"/>
          </a:xfrm>
          <a:prstGeom prst="rect">
            <a:avLst/>
          </a:prstGeom>
        </p:spPr>
      </p:pic>
      <p:pic>
        <p:nvPicPr>
          <p:cNvPr id="3" name="Εικόνα 2"/>
          <p:cNvPicPr>
            <a:picLocks noChangeAspect="1"/>
          </p:cNvPicPr>
          <p:nvPr/>
        </p:nvPicPr>
        <p:blipFill rotWithShape="1">
          <a:blip r:embed="rId3"/>
          <a:srcRect l="15689" t="5826" r="26463" b="5700"/>
          <a:stretch/>
        </p:blipFill>
        <p:spPr>
          <a:xfrm>
            <a:off x="6782938" y="288703"/>
            <a:ext cx="4039736" cy="5894275"/>
          </a:xfrm>
          <a:prstGeom prst="rect">
            <a:avLst/>
          </a:prstGeom>
        </p:spPr>
      </p:pic>
    </p:spTree>
    <p:extLst>
      <p:ext uri="{BB962C8B-B14F-4D97-AF65-F5344CB8AC3E}">
        <p14:creationId xmlns:p14="http://schemas.microsoft.com/office/powerpoint/2010/main" val="14039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013" y="207961"/>
            <a:ext cx="11723426" cy="6186309"/>
          </a:xfrm>
          <a:prstGeom prst="rect">
            <a:avLst/>
          </a:prstGeom>
        </p:spPr>
        <p:txBody>
          <a:bodyPr wrap="square">
            <a:spAutoFit/>
          </a:bodyPr>
          <a:lstStyle/>
          <a:p>
            <a:r>
              <a:rPr lang="en-US" dirty="0" smtClean="0"/>
              <a:t>The notebooks in which Isaac Newton worked out the theories on which much of classical science is based were partly written in Greek, proving that in seventeenth century England, the knowledge of the Greek language was so widespread that a scholar could use it effortlessly even in simple notes.</a:t>
            </a:r>
          </a:p>
          <a:p>
            <a:endParaRPr lang="en-US" dirty="0" smtClean="0"/>
          </a:p>
          <a:p>
            <a:r>
              <a:rPr lang="en-US" dirty="0" smtClean="0"/>
              <a:t>While the titles and subjects he was working on are presented in Latin – as well as the brief explanations at the margins of the pages – the subject analysis itself is given in a brief, well written Greek text, in lowercase letters, with the necessary diacritical marks.</a:t>
            </a:r>
            <a:endParaRPr lang="el-GR" dirty="0" smtClean="0"/>
          </a:p>
          <a:p>
            <a:endParaRPr lang="el-GR" dirty="0"/>
          </a:p>
          <a:p>
            <a:r>
              <a:rPr lang="en-US" dirty="0" smtClean="0"/>
              <a:t>This is a notebook Newton acquired while he was an undergraduate at Trinity College and used from about 1661 to 1665. It includes many notes from his studies and, increasingly, his own explorations into mathematics, physics and metaphysics. It was inherited from his stepfather, and scholars believe it helped Newton to make significant breakthroughs in the field of calculus.</a:t>
            </a:r>
          </a:p>
          <a:p>
            <a:endParaRPr lang="en-US" dirty="0" smtClean="0"/>
          </a:p>
          <a:p>
            <a:r>
              <a:rPr lang="en-US" dirty="0" smtClean="0"/>
              <a:t>Due to the way it is written, with some strikethroughs and scratched-out letters, the notebook was judged ‘Not fit to be printed’ at the time. Newton’s notebook was condemned to oblivion until 1872, when it was presented to the Library of Cambridge. It was finally digitized and put online by Cambridge University in 2011.</a:t>
            </a:r>
          </a:p>
          <a:p>
            <a:endParaRPr lang="en-US" dirty="0" smtClean="0"/>
          </a:p>
          <a:p>
            <a:r>
              <a:rPr lang="en-US" dirty="0" smtClean="0"/>
              <a:t>Sir Isaac Newton is widely recognized as one of the most brilliant and influential scientists of all time and as a key figure in the scientific revolution.</a:t>
            </a:r>
            <a:endParaRPr lang="el-GR" dirty="0" smtClean="0"/>
          </a:p>
          <a:p>
            <a:endParaRPr lang="el-GR" dirty="0"/>
          </a:p>
          <a:p>
            <a:r>
              <a:rPr lang="en-US" dirty="0" smtClean="0">
                <a:hlinkClick r:id="rId2"/>
              </a:rPr>
              <a:t>https://eu.greekreporter.com/2020/01/29/part-of-sir-isaac-newtons-manuscripts-were-written-in-greek/?fbclid=IwAR21cVvCmxyftDk8N737B02x5zLMVyfTGU6AvWSh6r6ywvlwbtRMMYvJWRw</a:t>
            </a:r>
            <a:endParaRPr lang="el-GR" dirty="0"/>
          </a:p>
        </p:txBody>
      </p:sp>
    </p:spTree>
    <p:extLst>
      <p:ext uri="{BB962C8B-B14F-4D97-AF65-F5344CB8AC3E}">
        <p14:creationId xmlns:p14="http://schemas.microsoft.com/office/powerpoint/2010/main" val="2740462831"/>
      </p:ext>
    </p:extLst>
  </p:cSld>
  <p:clrMapOvr>
    <a:masterClrMapping/>
  </p:clrMapOvr>
</p:sld>
</file>

<file path=ppt/theme/theme1.xml><?xml version="1.0" encoding="utf-8"?>
<a:theme xmlns:a="http://schemas.openxmlformats.org/drawingml/2006/main" name="Ανασκόπηση">
  <a:themeElements>
    <a:clrScheme name="Πορτοκαλί κίτρινο">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275</TotalTime>
  <Words>1245</Words>
  <Application>Microsoft Office PowerPoint</Application>
  <PresentationFormat>Ευρεία οθόνη</PresentationFormat>
  <Paragraphs>40</Paragraphs>
  <Slides>12</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12</vt:i4>
      </vt:variant>
    </vt:vector>
  </HeadingPairs>
  <TitlesOfParts>
    <vt:vector size="20" baseType="lpstr">
      <vt:lpstr>Arimo</vt:lpstr>
      <vt:lpstr>Calibri</vt:lpstr>
      <vt:lpstr>Calibri Light</vt:lpstr>
      <vt:lpstr>roboto condensed</vt:lpstr>
      <vt:lpstr>Times New Roman</vt:lpstr>
      <vt:lpstr>Wingdings</vt:lpstr>
      <vt:lpstr>YouTube Noto</vt:lpstr>
      <vt:lpstr>Ανασκόπηση</vt:lpstr>
      <vt:lpstr>Ημέρα Ελληνικής Γλώσσας</vt:lpstr>
      <vt:lpstr>Το πώς της παγκόσμιας ημέρας</vt:lpstr>
      <vt:lpstr>Παρουσίαση του PowerPoint</vt:lpstr>
      <vt:lpstr>Χαρακτηριστικά της ελληνικής γλώσσας</vt:lpstr>
      <vt:lpstr>Παρουσίαση του PowerPoint</vt:lpstr>
      <vt:lpstr>Παρουσίαση του PowerPoint</vt:lpstr>
      <vt:lpstr>Part of Sir Isaac Newton’s Manuscripts Were Written in Greek</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Ημέρα Ελληνικής Γλώσσας</dc:title>
  <dc:creator>elardriv@hol.gr</dc:creator>
  <cp:lastModifiedBy>elardriv@hol.gr</cp:lastModifiedBy>
  <cp:revision>2</cp:revision>
  <dcterms:created xsi:type="dcterms:W3CDTF">2020-02-11T13:54:13Z</dcterms:created>
  <dcterms:modified xsi:type="dcterms:W3CDTF">2020-02-11T18:29:43Z</dcterms:modified>
</cp:coreProperties>
</file>