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8" r:id="rId12"/>
    <p:sldId id="269" r:id="rId13"/>
    <p:sldId id="270" r:id="rId14"/>
    <p:sldId id="271" r:id="rId15"/>
    <p:sldId id="266" r:id="rId16"/>
    <p:sldId id="267" r:id="rId17"/>
    <p:sldId id="272"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E6AE"/>
    <a:srgbClr val="3BF1C1"/>
    <a:srgbClr val="0CB085"/>
    <a:srgbClr val="0EC89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4" d="100"/>
          <a:sy n="104" d="100"/>
        </p:scale>
        <p:origin x="-1824" y="-22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2E8A3F-B00B-4B60-8A7D-C32ACE5300A1}" type="datetimeFigureOut">
              <a:rPr lang="el-GR" smtClean="0"/>
              <a:pPr/>
              <a:t>5/4/2020</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B9912F-F138-402D-976C-0C6AC4DAD8C3}" type="slidenum">
              <a:rPr lang="el-GR" smtClean="0"/>
              <a:pPr/>
              <a:t>‹#›</a:t>
            </a:fld>
            <a:endParaRPr lang="el-G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214698F-5871-44A7-B09C-649C8E9F06F0}" type="datetimeFigureOut">
              <a:rPr lang="el-GR" smtClean="0"/>
              <a:pPr/>
              <a:t>5/4/2020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F7CECD7F-4C8B-429A-9EA6-EAB437BB2E2D}"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214698F-5871-44A7-B09C-649C8E9F06F0}" type="datetimeFigureOut">
              <a:rPr lang="el-GR" smtClean="0"/>
              <a:pPr/>
              <a:t>5/4/2020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F7CECD7F-4C8B-429A-9EA6-EAB437BB2E2D}"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214698F-5871-44A7-B09C-649C8E9F06F0}" type="datetimeFigureOut">
              <a:rPr lang="el-GR" smtClean="0"/>
              <a:pPr/>
              <a:t>5/4/2020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F7CECD7F-4C8B-429A-9EA6-EAB437BB2E2D}"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214698F-5871-44A7-B09C-649C8E9F06F0}" type="datetimeFigureOut">
              <a:rPr lang="el-GR" smtClean="0"/>
              <a:pPr/>
              <a:t>5/4/2020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F7CECD7F-4C8B-429A-9EA6-EAB437BB2E2D}"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214698F-5871-44A7-B09C-649C8E9F06F0}" type="datetimeFigureOut">
              <a:rPr lang="el-GR" smtClean="0"/>
              <a:pPr/>
              <a:t>5/4/2020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F7CECD7F-4C8B-429A-9EA6-EAB437BB2E2D}"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3214698F-5871-44A7-B09C-649C8E9F06F0}" type="datetimeFigureOut">
              <a:rPr lang="el-GR" smtClean="0"/>
              <a:pPr/>
              <a:t>5/4/2020</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F7CECD7F-4C8B-429A-9EA6-EAB437BB2E2D}"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3214698F-5871-44A7-B09C-649C8E9F06F0}" type="datetimeFigureOut">
              <a:rPr lang="el-GR" smtClean="0"/>
              <a:pPr/>
              <a:t>5/4/2020</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F7CECD7F-4C8B-429A-9EA6-EAB437BB2E2D}"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3214698F-5871-44A7-B09C-649C8E9F06F0}" type="datetimeFigureOut">
              <a:rPr lang="el-GR" smtClean="0"/>
              <a:pPr/>
              <a:t>5/4/2020</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F7CECD7F-4C8B-429A-9EA6-EAB437BB2E2D}"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214698F-5871-44A7-B09C-649C8E9F06F0}" type="datetimeFigureOut">
              <a:rPr lang="el-GR" smtClean="0"/>
              <a:pPr/>
              <a:t>5/4/2020</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F7CECD7F-4C8B-429A-9EA6-EAB437BB2E2D}"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214698F-5871-44A7-B09C-649C8E9F06F0}" type="datetimeFigureOut">
              <a:rPr lang="el-GR" smtClean="0"/>
              <a:pPr/>
              <a:t>5/4/2020</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F7CECD7F-4C8B-429A-9EA6-EAB437BB2E2D}"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214698F-5871-44A7-B09C-649C8E9F06F0}" type="datetimeFigureOut">
              <a:rPr lang="el-GR" smtClean="0"/>
              <a:pPr/>
              <a:t>5/4/2020</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F7CECD7F-4C8B-429A-9EA6-EAB437BB2E2D}"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70000"/>
            <a:lum/>
          </a:blip>
          <a:srcRect/>
          <a:stretch>
            <a:fillRect l="-11000" r="-11000"/>
          </a:stretch>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14698F-5871-44A7-B09C-649C8E9F06F0}" type="datetimeFigureOut">
              <a:rPr lang="el-GR" smtClean="0"/>
              <a:pPr/>
              <a:t>5/4/2020</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ECD7F-4C8B-429A-9EA6-EAB437BB2E2D}" type="slidenum">
              <a:rPr lang="el-GR" smtClean="0"/>
              <a:pPr/>
              <a:t>‹#›</a:t>
            </a:fld>
            <a:endParaRPr lang="el-GR" dirty="0"/>
          </a:p>
        </p:txBody>
      </p:sp>
    </p:spTree>
  </p:cSld>
  <p:clrMap bg1="dk1" tx1="lt1" bg2="dk2"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331640" y="260648"/>
            <a:ext cx="7628384" cy="1037977"/>
          </a:xfrm>
        </p:spPr>
        <p:txBody>
          <a:bodyPr>
            <a:noAutofit/>
          </a:bodyPr>
          <a:lstStyle/>
          <a:p>
            <a:pPr algn="r"/>
            <a:r>
              <a:rPr lang="en-US" sz="11500" dirty="0" smtClean="0">
                <a:latin typeface="French Script MT" pitchFamily="66" charset="0"/>
              </a:rPr>
              <a:t>The right holiday</a:t>
            </a:r>
            <a:endParaRPr lang="el-GR" sz="11500" dirty="0"/>
          </a:p>
        </p:txBody>
      </p:sp>
      <p:sp>
        <p:nvSpPr>
          <p:cNvPr id="3" name="2 - Υπότιτλος"/>
          <p:cNvSpPr>
            <a:spLocks noGrp="1"/>
          </p:cNvSpPr>
          <p:nvPr>
            <p:ph type="subTitle" idx="1"/>
          </p:nvPr>
        </p:nvSpPr>
        <p:spPr>
          <a:xfrm>
            <a:off x="5508104" y="1772816"/>
            <a:ext cx="3304456" cy="936104"/>
          </a:xfrm>
        </p:spPr>
        <p:txBody>
          <a:bodyPr>
            <a:noAutofit/>
          </a:bodyPr>
          <a:lstStyle/>
          <a:p>
            <a:pPr algn="r"/>
            <a:r>
              <a:rPr lang="en-US" sz="6000" dirty="0" smtClean="0">
                <a:latin typeface="French Script MT" pitchFamily="66" charset="0"/>
              </a:rPr>
              <a:t>Paris, France</a:t>
            </a:r>
            <a:endParaRPr lang="el-GR" sz="6000" dirty="0"/>
          </a:p>
        </p:txBody>
      </p:sp>
      <p:pic>
        <p:nvPicPr>
          <p:cNvPr id="5" name="4 - Εικόνα" descr="4447709-removebg-preview (1).png"/>
          <p:cNvPicPr>
            <a:picLocks noChangeAspect="1"/>
          </p:cNvPicPr>
          <p:nvPr/>
        </p:nvPicPr>
        <p:blipFill>
          <a:blip r:embed="rId2" cstate="print"/>
          <a:srcRect l="41691" r="20788" b="6323"/>
          <a:stretch>
            <a:fillRect/>
          </a:stretch>
        </p:blipFill>
        <p:spPr>
          <a:xfrm>
            <a:off x="107504" y="2204864"/>
            <a:ext cx="2204117" cy="4653136"/>
          </a:xfrm>
          <a:prstGeom prst="rect">
            <a:avLst/>
          </a:prstGeom>
        </p:spPr>
      </p:pic>
      <p:pic>
        <p:nvPicPr>
          <p:cNvPr id="6" name="5 - Εικόνα" descr="4447709-removebg-preview (2).png"/>
          <p:cNvPicPr>
            <a:picLocks noChangeAspect="1"/>
          </p:cNvPicPr>
          <p:nvPr/>
        </p:nvPicPr>
        <p:blipFill>
          <a:blip r:embed="rId3" cstate="print"/>
          <a:srcRect l="36132" t="42730" r="43023" b="30975"/>
          <a:stretch>
            <a:fillRect/>
          </a:stretch>
        </p:blipFill>
        <p:spPr>
          <a:xfrm>
            <a:off x="3923928" y="5517232"/>
            <a:ext cx="1152128" cy="1228937"/>
          </a:xfrm>
          <a:prstGeom prst="rect">
            <a:avLst/>
          </a:prstGeom>
        </p:spPr>
      </p:pic>
      <p:pic>
        <p:nvPicPr>
          <p:cNvPr id="7" name="6 - Εικόνα" descr="4447709-removebg-preview (3).png"/>
          <p:cNvPicPr>
            <a:picLocks noChangeAspect="1"/>
          </p:cNvPicPr>
          <p:nvPr/>
        </p:nvPicPr>
        <p:blipFill>
          <a:blip r:embed="rId4" cstate="print"/>
          <a:srcRect t="46017" r="63868" b="6323"/>
          <a:stretch>
            <a:fillRect/>
          </a:stretch>
        </p:blipFill>
        <p:spPr>
          <a:xfrm>
            <a:off x="6372200" y="4127235"/>
            <a:ext cx="2448272" cy="2730765"/>
          </a:xfrm>
          <a:prstGeom prst="rect">
            <a:avLst/>
          </a:prstGeom>
        </p:spPr>
      </p:pic>
      <p:pic>
        <p:nvPicPr>
          <p:cNvPr id="8" name="7 - Εικόνα" descr="4447709-removebg-preview (4).png"/>
          <p:cNvPicPr>
            <a:picLocks noChangeAspect="1"/>
          </p:cNvPicPr>
          <p:nvPr/>
        </p:nvPicPr>
        <p:blipFill>
          <a:blip r:embed="rId5" cstate="print"/>
          <a:srcRect l="66705" t="44373" r="20788" b="39192"/>
          <a:stretch>
            <a:fillRect/>
          </a:stretch>
        </p:blipFill>
        <p:spPr>
          <a:xfrm>
            <a:off x="4788024" y="3284984"/>
            <a:ext cx="648072" cy="720080"/>
          </a:xfrm>
          <a:prstGeom prst="rect">
            <a:avLst/>
          </a:prstGeom>
        </p:spPr>
      </p:pic>
      <p:pic>
        <p:nvPicPr>
          <p:cNvPr id="9" name="8 - Εικόνα" descr="4447709-removebg-preview (6).png"/>
          <p:cNvPicPr>
            <a:picLocks noChangeAspect="1"/>
          </p:cNvPicPr>
          <p:nvPr/>
        </p:nvPicPr>
        <p:blipFill>
          <a:blip r:embed="rId6" cstate="print"/>
          <a:srcRect l="79183" r="12478" b="92730"/>
          <a:stretch>
            <a:fillRect/>
          </a:stretch>
        </p:blipFill>
        <p:spPr>
          <a:xfrm>
            <a:off x="251520" y="2996952"/>
            <a:ext cx="586000" cy="432048"/>
          </a:xfrm>
          <a:prstGeom prst="rect">
            <a:avLst/>
          </a:prstGeom>
        </p:spPr>
      </p:pic>
      <p:pic>
        <p:nvPicPr>
          <p:cNvPr id="11" name="10 - Εικόνα" descr="4447709-removebg-preview (7).png"/>
          <p:cNvPicPr>
            <a:picLocks noChangeAspect="1"/>
          </p:cNvPicPr>
          <p:nvPr/>
        </p:nvPicPr>
        <p:blipFill>
          <a:blip r:embed="rId7" cstate="print"/>
          <a:srcRect l="29155" r="62507" b="50000"/>
          <a:stretch>
            <a:fillRect/>
          </a:stretch>
        </p:blipFill>
        <p:spPr>
          <a:xfrm>
            <a:off x="3491880" y="4149080"/>
            <a:ext cx="504056" cy="25558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IMG_20190822_173137_edited.jpg"/>
          <p:cNvPicPr>
            <a:picLocks noChangeAspect="1"/>
          </p:cNvPicPr>
          <p:nvPr/>
        </p:nvPicPr>
        <p:blipFill>
          <a:blip r:embed="rId2" cstate="print"/>
          <a:stretch>
            <a:fillRect/>
          </a:stretch>
        </p:blipFill>
        <p:spPr>
          <a:xfrm>
            <a:off x="251520" y="116632"/>
            <a:ext cx="2787774" cy="3717032"/>
          </a:xfrm>
          <a:prstGeom prst="rect">
            <a:avLst/>
          </a:prstGeom>
        </p:spPr>
      </p:pic>
      <p:sp>
        <p:nvSpPr>
          <p:cNvPr id="3" name="2 - TextBox"/>
          <p:cNvSpPr txBox="1"/>
          <p:nvPr/>
        </p:nvSpPr>
        <p:spPr>
          <a:xfrm>
            <a:off x="-180528" y="3789040"/>
            <a:ext cx="3600400" cy="677108"/>
          </a:xfrm>
          <a:prstGeom prst="rect">
            <a:avLst/>
          </a:prstGeom>
          <a:noFill/>
        </p:spPr>
        <p:txBody>
          <a:bodyPr wrap="square" rtlCol="0">
            <a:spAutoFit/>
          </a:bodyPr>
          <a:lstStyle/>
          <a:p>
            <a:pPr algn="ctr"/>
            <a:r>
              <a:rPr lang="en-US" sz="1900" dirty="0" smtClean="0">
                <a:latin typeface="Book Antiqua" pitchFamily="18" charset="0"/>
              </a:rPr>
              <a:t>Young Girls at the Piano</a:t>
            </a:r>
          </a:p>
          <a:p>
            <a:pPr algn="ctr"/>
            <a:r>
              <a:rPr lang="en-US" sz="1900" dirty="0" smtClean="0">
                <a:latin typeface="Book Antiqua" pitchFamily="18" charset="0"/>
              </a:rPr>
              <a:t>Pierre Auguste Renoir - 1892</a:t>
            </a:r>
          </a:p>
        </p:txBody>
      </p:sp>
      <p:pic>
        <p:nvPicPr>
          <p:cNvPr id="6" name="5 - Εικόνα" descr="IMG_20190822_180917_edited.jpg"/>
          <p:cNvPicPr>
            <a:picLocks noChangeAspect="1"/>
          </p:cNvPicPr>
          <p:nvPr/>
        </p:nvPicPr>
        <p:blipFill>
          <a:blip r:embed="rId3" cstate="print"/>
          <a:stretch>
            <a:fillRect/>
          </a:stretch>
        </p:blipFill>
        <p:spPr>
          <a:xfrm>
            <a:off x="6012160" y="3356992"/>
            <a:ext cx="2736304" cy="3147939"/>
          </a:xfrm>
          <a:prstGeom prst="rect">
            <a:avLst/>
          </a:prstGeom>
        </p:spPr>
      </p:pic>
      <p:sp>
        <p:nvSpPr>
          <p:cNvPr id="7" name="6 - TextBox"/>
          <p:cNvSpPr txBox="1"/>
          <p:nvPr/>
        </p:nvSpPr>
        <p:spPr>
          <a:xfrm>
            <a:off x="5623484" y="6473279"/>
            <a:ext cx="3520516" cy="384721"/>
          </a:xfrm>
          <a:prstGeom prst="rect">
            <a:avLst/>
          </a:prstGeom>
          <a:noFill/>
        </p:spPr>
        <p:txBody>
          <a:bodyPr wrap="none" rtlCol="0">
            <a:spAutoFit/>
          </a:bodyPr>
          <a:lstStyle/>
          <a:p>
            <a:r>
              <a:rPr lang="en-US" sz="1900" dirty="0" smtClean="0">
                <a:latin typeface="Book Antiqua" pitchFamily="18" charset="0"/>
              </a:rPr>
              <a:t>Self-Portrait – Van Gogh - 1889</a:t>
            </a:r>
            <a:endParaRPr lang="el-GR" sz="1900" dirty="0">
              <a:latin typeface="Book Antiqua" pitchFamily="18" charset="0"/>
            </a:endParaRPr>
          </a:p>
        </p:txBody>
      </p:sp>
      <p:pic>
        <p:nvPicPr>
          <p:cNvPr id="8" name="7 - Εικόνα" descr="IMG_20190822_162319_edited.jpg"/>
          <p:cNvPicPr>
            <a:picLocks noChangeAspect="1"/>
          </p:cNvPicPr>
          <p:nvPr/>
        </p:nvPicPr>
        <p:blipFill>
          <a:blip r:embed="rId4" cstate="print"/>
          <a:stretch>
            <a:fillRect/>
          </a:stretch>
        </p:blipFill>
        <p:spPr>
          <a:xfrm>
            <a:off x="3347864" y="188640"/>
            <a:ext cx="2279749" cy="3924886"/>
          </a:xfrm>
          <a:prstGeom prst="rect">
            <a:avLst/>
          </a:prstGeom>
        </p:spPr>
      </p:pic>
      <p:sp>
        <p:nvSpPr>
          <p:cNvPr id="9" name="8 - TextBox"/>
          <p:cNvSpPr txBox="1"/>
          <p:nvPr/>
        </p:nvSpPr>
        <p:spPr>
          <a:xfrm>
            <a:off x="3131840" y="4077072"/>
            <a:ext cx="2592288" cy="677108"/>
          </a:xfrm>
          <a:prstGeom prst="rect">
            <a:avLst/>
          </a:prstGeom>
          <a:noFill/>
        </p:spPr>
        <p:txBody>
          <a:bodyPr wrap="square" rtlCol="0">
            <a:spAutoFit/>
          </a:bodyPr>
          <a:lstStyle/>
          <a:p>
            <a:pPr algn="ctr"/>
            <a:r>
              <a:rPr lang="en-US" sz="1900" dirty="0" smtClean="0">
                <a:latin typeface="Book Antiqua" pitchFamily="18" charset="0"/>
              </a:rPr>
              <a:t>Sortie du bain – Paul Cabet 1861</a:t>
            </a:r>
            <a:endParaRPr lang="el-GR" sz="1900" dirty="0">
              <a:latin typeface="Book Antiqua" pitchFamily="18" charset="0"/>
            </a:endParaRPr>
          </a:p>
        </p:txBody>
      </p:sp>
      <p:pic>
        <p:nvPicPr>
          <p:cNvPr id="10" name="9 - Εικόνα" descr="IMG_20190822_183550_edited.jpg"/>
          <p:cNvPicPr>
            <a:picLocks noChangeAspect="1"/>
          </p:cNvPicPr>
          <p:nvPr/>
        </p:nvPicPr>
        <p:blipFill>
          <a:blip r:embed="rId5" cstate="print"/>
          <a:stretch>
            <a:fillRect/>
          </a:stretch>
        </p:blipFill>
        <p:spPr>
          <a:xfrm>
            <a:off x="179512" y="4437112"/>
            <a:ext cx="2684454" cy="2304256"/>
          </a:xfrm>
          <a:prstGeom prst="rect">
            <a:avLst/>
          </a:prstGeom>
        </p:spPr>
      </p:pic>
      <p:sp>
        <p:nvSpPr>
          <p:cNvPr id="15" name="14 - Ορθογώνιο"/>
          <p:cNvSpPr/>
          <p:nvPr/>
        </p:nvSpPr>
        <p:spPr>
          <a:xfrm>
            <a:off x="2843808" y="5229200"/>
            <a:ext cx="2808312" cy="1831271"/>
          </a:xfrm>
          <a:prstGeom prst="rect">
            <a:avLst/>
          </a:prstGeom>
        </p:spPr>
        <p:txBody>
          <a:bodyPr wrap="square">
            <a:spAutoFit/>
          </a:bodyPr>
          <a:lstStyle/>
          <a:p>
            <a:r>
              <a:rPr lang="en-US" sz="1900" dirty="0" smtClean="0">
                <a:latin typeface="Book Antiqua" pitchFamily="18" charset="0"/>
              </a:rPr>
              <a:t>Arrangement in Grey and Black No.1 (Whistler’s Mother)</a:t>
            </a:r>
          </a:p>
          <a:p>
            <a:r>
              <a:rPr lang="en-US" sz="1900" dirty="0" smtClean="0">
                <a:latin typeface="Book Antiqua" pitchFamily="18" charset="0"/>
              </a:rPr>
              <a:t>James McNeill Whistler - 1871</a:t>
            </a:r>
          </a:p>
          <a:p>
            <a:endParaRPr lang="en-US" b="1" i="1" dirty="0" smtClean="0"/>
          </a:p>
        </p:txBody>
      </p:sp>
      <p:pic>
        <p:nvPicPr>
          <p:cNvPr id="16" name="15 - Εικόνα" descr="IMG_20190822_162428_edited.jpg"/>
          <p:cNvPicPr>
            <a:picLocks noChangeAspect="1"/>
          </p:cNvPicPr>
          <p:nvPr/>
        </p:nvPicPr>
        <p:blipFill>
          <a:blip r:embed="rId6" cstate="print"/>
          <a:stretch>
            <a:fillRect/>
          </a:stretch>
        </p:blipFill>
        <p:spPr>
          <a:xfrm>
            <a:off x="5868144" y="188640"/>
            <a:ext cx="3096344" cy="2438706"/>
          </a:xfrm>
          <a:prstGeom prst="rect">
            <a:avLst/>
          </a:prstGeom>
        </p:spPr>
      </p:pic>
      <p:sp>
        <p:nvSpPr>
          <p:cNvPr id="17" name="16 - TextBox"/>
          <p:cNvSpPr txBox="1"/>
          <p:nvPr/>
        </p:nvSpPr>
        <p:spPr>
          <a:xfrm>
            <a:off x="5580112" y="2636912"/>
            <a:ext cx="3672408" cy="707886"/>
          </a:xfrm>
          <a:prstGeom prst="rect">
            <a:avLst/>
          </a:prstGeom>
          <a:noFill/>
        </p:spPr>
        <p:txBody>
          <a:bodyPr wrap="square" rtlCol="0">
            <a:spAutoFit/>
          </a:bodyPr>
          <a:lstStyle/>
          <a:p>
            <a:pPr algn="ctr"/>
            <a:r>
              <a:rPr lang="fr-FR" sz="2000" dirty="0" smtClean="0">
                <a:latin typeface="Book Antiqua" pitchFamily="18" charset="0"/>
              </a:rPr>
              <a:t>La Jeune Tarentine</a:t>
            </a:r>
            <a:r>
              <a:rPr lang="en-US" sz="2000" dirty="0" smtClean="0">
                <a:latin typeface="Book Antiqua" pitchFamily="18" charset="0"/>
              </a:rPr>
              <a:t> </a:t>
            </a:r>
          </a:p>
          <a:p>
            <a:pPr algn="ctr"/>
            <a:r>
              <a:rPr lang="fr-FR" sz="2000" dirty="0" smtClean="0">
                <a:latin typeface="Book Antiqua" pitchFamily="18" charset="0"/>
              </a:rPr>
              <a:t>Alexandre Schoenewerk</a:t>
            </a:r>
            <a:r>
              <a:rPr lang="el-GR" sz="2000" dirty="0" smtClean="0">
                <a:latin typeface="Book Antiqua" pitchFamily="18" charset="0"/>
              </a:rPr>
              <a:t> - 1871</a:t>
            </a:r>
            <a:endParaRPr lang="el-GR" sz="2000" dirty="0">
              <a:latin typeface="Book Antiqu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51520" y="260648"/>
            <a:ext cx="7632848" cy="5078313"/>
          </a:xfrm>
          <a:prstGeom prst="rect">
            <a:avLst/>
          </a:prstGeom>
        </p:spPr>
        <p:txBody>
          <a:bodyPr wrap="square">
            <a:spAutoFit/>
          </a:bodyPr>
          <a:lstStyle/>
          <a:p>
            <a:r>
              <a:rPr lang="en-US" sz="3600" b="1" u="sng" dirty="0" smtClean="0">
                <a:latin typeface="Book Antiqua" pitchFamily="18" charset="0"/>
              </a:rPr>
              <a:t>Montmartre:</a:t>
            </a:r>
            <a:r>
              <a:rPr lang="en-US" sz="3600" dirty="0" smtClean="0">
                <a:latin typeface="Book Antiqua" pitchFamily="18" charset="0"/>
              </a:rPr>
              <a:t> is a hill located in the north of Paris, 130 meters high, having its name to the surrounding neighborhood. It is best known for the white-domed Basilica of the Sacred Heart, at the top. It was completed in 1919 and honors the French victims of the Franco-Prussian war of 1870.</a:t>
            </a:r>
            <a:endParaRPr lang="el-GR" sz="3600" dirty="0">
              <a:latin typeface="Book Antiqua" pitchFamily="18" charset="0"/>
            </a:endParaRPr>
          </a:p>
        </p:txBody>
      </p:sp>
      <p:pic>
        <p:nvPicPr>
          <p:cNvPr id="1026" name="Picture 2" descr="C:\Users\adami\Downloads\281409-200.png"/>
          <p:cNvPicPr>
            <a:picLocks noChangeAspect="1" noChangeArrowheads="1"/>
          </p:cNvPicPr>
          <p:nvPr/>
        </p:nvPicPr>
        <p:blipFill>
          <a:blip r:embed="rId2" cstate="print"/>
          <a:srcRect/>
          <a:stretch>
            <a:fillRect/>
          </a:stretch>
        </p:blipFill>
        <p:spPr bwMode="auto">
          <a:xfrm>
            <a:off x="6444208" y="4221088"/>
            <a:ext cx="2539683" cy="253968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IMG_20190822_122434_edited.jpg"/>
          <p:cNvPicPr>
            <a:picLocks noChangeAspect="1"/>
          </p:cNvPicPr>
          <p:nvPr/>
        </p:nvPicPr>
        <p:blipFill>
          <a:blip r:embed="rId2" cstate="print"/>
          <a:stretch>
            <a:fillRect/>
          </a:stretch>
        </p:blipFill>
        <p:spPr>
          <a:xfrm>
            <a:off x="4176286" y="116632"/>
            <a:ext cx="4738029" cy="3168352"/>
          </a:xfrm>
          <a:prstGeom prst="rect">
            <a:avLst/>
          </a:prstGeom>
        </p:spPr>
      </p:pic>
      <p:pic>
        <p:nvPicPr>
          <p:cNvPr id="4" name="3 - Εικόνα" descr="IMG_20190822_123720_edited.jpg"/>
          <p:cNvPicPr>
            <a:picLocks noChangeAspect="1"/>
          </p:cNvPicPr>
          <p:nvPr/>
        </p:nvPicPr>
        <p:blipFill>
          <a:blip r:embed="rId3" cstate="print"/>
          <a:stretch>
            <a:fillRect/>
          </a:stretch>
        </p:blipFill>
        <p:spPr>
          <a:xfrm>
            <a:off x="179512" y="3410940"/>
            <a:ext cx="4392488" cy="3295539"/>
          </a:xfrm>
          <a:prstGeom prst="rect">
            <a:avLst/>
          </a:prstGeom>
        </p:spPr>
      </p:pic>
      <p:sp>
        <p:nvSpPr>
          <p:cNvPr id="5" name="4 - TextBox"/>
          <p:cNvSpPr txBox="1"/>
          <p:nvPr/>
        </p:nvSpPr>
        <p:spPr>
          <a:xfrm rot="16200000">
            <a:off x="2768959" y="1415617"/>
            <a:ext cx="2113079" cy="523220"/>
          </a:xfrm>
          <a:prstGeom prst="rect">
            <a:avLst/>
          </a:prstGeom>
          <a:noFill/>
        </p:spPr>
        <p:txBody>
          <a:bodyPr wrap="none" rtlCol="0">
            <a:spAutoFit/>
          </a:bodyPr>
          <a:lstStyle/>
          <a:p>
            <a:r>
              <a:rPr lang="en-US" sz="2800" dirty="0" smtClean="0">
                <a:latin typeface="Book Antiqua" pitchFamily="18" charset="0"/>
              </a:rPr>
              <a:t>Montmartre</a:t>
            </a:r>
            <a:endParaRPr lang="el-GR" sz="2800" dirty="0">
              <a:latin typeface="Book Antiqua" pitchFamily="18" charset="0"/>
            </a:endParaRPr>
          </a:p>
        </p:txBody>
      </p:sp>
      <p:sp>
        <p:nvSpPr>
          <p:cNvPr id="7" name="6 - TextBox"/>
          <p:cNvSpPr txBox="1"/>
          <p:nvPr/>
        </p:nvSpPr>
        <p:spPr>
          <a:xfrm rot="5400000">
            <a:off x="3849078" y="4799994"/>
            <a:ext cx="2113079" cy="523220"/>
          </a:xfrm>
          <a:prstGeom prst="rect">
            <a:avLst/>
          </a:prstGeom>
          <a:noFill/>
        </p:spPr>
        <p:txBody>
          <a:bodyPr wrap="none" rtlCol="0">
            <a:spAutoFit/>
          </a:bodyPr>
          <a:lstStyle/>
          <a:p>
            <a:r>
              <a:rPr lang="en-US" sz="2800" dirty="0" smtClean="0">
                <a:latin typeface="Book Antiqua" pitchFamily="18" charset="0"/>
              </a:rPr>
              <a:t>Montmartre</a:t>
            </a:r>
            <a:endParaRPr lang="el-GR" sz="2800" dirty="0">
              <a:latin typeface="Book Antiqu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79512" y="188640"/>
            <a:ext cx="8712968" cy="6001643"/>
          </a:xfrm>
          <a:prstGeom prst="rect">
            <a:avLst/>
          </a:prstGeom>
        </p:spPr>
        <p:txBody>
          <a:bodyPr wrap="square">
            <a:spAutoFit/>
          </a:bodyPr>
          <a:lstStyle/>
          <a:p>
            <a:r>
              <a:rPr lang="en-US" sz="3200" b="1" u="sng" dirty="0" smtClean="0">
                <a:latin typeface="Book Antiqua" pitchFamily="18" charset="0"/>
              </a:rPr>
              <a:t>Palace of Versailles:</a:t>
            </a:r>
            <a:r>
              <a:rPr lang="en-US" sz="3200" dirty="0" smtClean="0">
                <a:latin typeface="Book Antiqua" pitchFamily="18" charset="0"/>
              </a:rPr>
              <a:t> The Château de Versailles is the most famous castle in France. Built in the 17th century as a symbol of military power of France and as a demonstration of French supremacy in Europe, Versailles was the seat of political power in the Kingdom of France from 1682 to 1789. This huge complex of buildings, gardens and terraces is definitely a must for any visitor who will be captivated by exceptional accommodations, lavish decorations, furniture and gilded works of Renaissance art.</a:t>
            </a:r>
            <a:endParaRPr lang="en-US" sz="3200" dirty="0">
              <a:latin typeface="Book Antiqua" pitchFamily="18" charset="0"/>
            </a:endParaRPr>
          </a:p>
        </p:txBody>
      </p:sp>
      <p:pic>
        <p:nvPicPr>
          <p:cNvPr id="2050" name="Picture 2" descr="C:\Users\adami\Downloads\1256066.png"/>
          <p:cNvPicPr>
            <a:picLocks noChangeAspect="1" noChangeArrowheads="1"/>
          </p:cNvPicPr>
          <p:nvPr/>
        </p:nvPicPr>
        <p:blipFill>
          <a:blip r:embed="rId2" cstate="print"/>
          <a:srcRect/>
          <a:stretch>
            <a:fillRect/>
          </a:stretch>
        </p:blipFill>
        <p:spPr bwMode="auto">
          <a:xfrm>
            <a:off x="7596336" y="5489848"/>
            <a:ext cx="1368152" cy="136815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IMG_20190821_165006_edited.jpg"/>
          <p:cNvPicPr>
            <a:picLocks noChangeAspect="1"/>
          </p:cNvPicPr>
          <p:nvPr/>
        </p:nvPicPr>
        <p:blipFill>
          <a:blip r:embed="rId2" cstate="print"/>
          <a:stretch>
            <a:fillRect/>
          </a:stretch>
        </p:blipFill>
        <p:spPr>
          <a:xfrm>
            <a:off x="251520" y="188639"/>
            <a:ext cx="2448272" cy="3264363"/>
          </a:xfrm>
          <a:prstGeom prst="rect">
            <a:avLst/>
          </a:prstGeom>
        </p:spPr>
      </p:pic>
      <p:sp>
        <p:nvSpPr>
          <p:cNvPr id="3" name="2 - TextBox"/>
          <p:cNvSpPr txBox="1"/>
          <p:nvPr/>
        </p:nvSpPr>
        <p:spPr>
          <a:xfrm>
            <a:off x="179512" y="3429000"/>
            <a:ext cx="2635658" cy="400110"/>
          </a:xfrm>
          <a:prstGeom prst="rect">
            <a:avLst/>
          </a:prstGeom>
          <a:noFill/>
        </p:spPr>
        <p:txBody>
          <a:bodyPr wrap="none" rtlCol="0">
            <a:spAutoFit/>
          </a:bodyPr>
          <a:lstStyle/>
          <a:p>
            <a:r>
              <a:rPr lang="en-US" sz="2000" dirty="0" smtClean="0">
                <a:latin typeface="Book Antiqua" pitchFamily="18" charset="0"/>
              </a:rPr>
              <a:t>The Salon of Mercury</a:t>
            </a:r>
            <a:endParaRPr lang="el-GR" sz="2000" dirty="0">
              <a:latin typeface="Book Antiqua" pitchFamily="18" charset="0"/>
            </a:endParaRPr>
          </a:p>
        </p:txBody>
      </p:sp>
      <p:pic>
        <p:nvPicPr>
          <p:cNvPr id="4" name="3 - Εικόνα" descr="IMG_20190821_165236_edited.jpg"/>
          <p:cNvPicPr>
            <a:picLocks noChangeAspect="1"/>
          </p:cNvPicPr>
          <p:nvPr/>
        </p:nvPicPr>
        <p:blipFill>
          <a:blip r:embed="rId3" cstate="print"/>
          <a:srcRect l="21069" t="20576" r="20407" b="1690"/>
          <a:stretch>
            <a:fillRect/>
          </a:stretch>
        </p:blipFill>
        <p:spPr>
          <a:xfrm>
            <a:off x="6444208" y="188640"/>
            <a:ext cx="2448272" cy="3329650"/>
          </a:xfrm>
          <a:prstGeom prst="rect">
            <a:avLst/>
          </a:prstGeom>
        </p:spPr>
      </p:pic>
      <p:sp>
        <p:nvSpPr>
          <p:cNvPr id="5" name="4 - Ορθογώνιο"/>
          <p:cNvSpPr/>
          <p:nvPr/>
        </p:nvSpPr>
        <p:spPr>
          <a:xfrm>
            <a:off x="6263680" y="3501008"/>
            <a:ext cx="2880320" cy="707886"/>
          </a:xfrm>
          <a:prstGeom prst="rect">
            <a:avLst/>
          </a:prstGeom>
        </p:spPr>
        <p:txBody>
          <a:bodyPr wrap="square">
            <a:spAutoFit/>
          </a:bodyPr>
          <a:lstStyle/>
          <a:p>
            <a:pPr algn="ctr"/>
            <a:r>
              <a:rPr lang="en-US" sz="2000" dirty="0" smtClean="0">
                <a:latin typeface="Book Antiqua" pitchFamily="18" charset="0"/>
              </a:rPr>
              <a:t>Louis xiv (or Louis the Great)</a:t>
            </a:r>
            <a:endParaRPr lang="el-GR" sz="2000" dirty="0">
              <a:latin typeface="Book Antiqua" pitchFamily="18" charset="0"/>
            </a:endParaRPr>
          </a:p>
        </p:txBody>
      </p:sp>
      <p:pic>
        <p:nvPicPr>
          <p:cNvPr id="7" name="6 - Εικόνα" descr="IMG_20190821_174006_edited.jpg"/>
          <p:cNvPicPr>
            <a:picLocks noChangeAspect="1"/>
          </p:cNvPicPr>
          <p:nvPr/>
        </p:nvPicPr>
        <p:blipFill>
          <a:blip r:embed="rId4" cstate="print"/>
          <a:stretch>
            <a:fillRect/>
          </a:stretch>
        </p:blipFill>
        <p:spPr>
          <a:xfrm>
            <a:off x="1547664" y="4149080"/>
            <a:ext cx="6277147" cy="2178170"/>
          </a:xfrm>
          <a:prstGeom prst="rect">
            <a:avLst/>
          </a:prstGeom>
        </p:spPr>
      </p:pic>
      <p:pic>
        <p:nvPicPr>
          <p:cNvPr id="8" name="7 - Εικόνα" descr="IMG_20190821_174822_edited.jpg"/>
          <p:cNvPicPr>
            <a:picLocks noChangeAspect="1"/>
          </p:cNvPicPr>
          <p:nvPr/>
        </p:nvPicPr>
        <p:blipFill>
          <a:blip r:embed="rId5" cstate="print"/>
          <a:stretch>
            <a:fillRect/>
          </a:stretch>
        </p:blipFill>
        <p:spPr>
          <a:xfrm>
            <a:off x="2843808" y="692696"/>
            <a:ext cx="3456384" cy="2017938"/>
          </a:xfrm>
          <a:prstGeom prst="rect">
            <a:avLst/>
          </a:prstGeom>
        </p:spPr>
      </p:pic>
      <p:sp>
        <p:nvSpPr>
          <p:cNvPr id="9" name="8 - TextBox"/>
          <p:cNvSpPr txBox="1"/>
          <p:nvPr/>
        </p:nvSpPr>
        <p:spPr>
          <a:xfrm>
            <a:off x="3059832" y="2780928"/>
            <a:ext cx="3047629" cy="400110"/>
          </a:xfrm>
          <a:prstGeom prst="rect">
            <a:avLst/>
          </a:prstGeom>
          <a:noFill/>
        </p:spPr>
        <p:txBody>
          <a:bodyPr wrap="none" rtlCol="0">
            <a:spAutoFit/>
          </a:bodyPr>
          <a:lstStyle/>
          <a:p>
            <a:r>
              <a:rPr lang="en-US" sz="2000" dirty="0" smtClean="0">
                <a:latin typeface="Book Antiqua" pitchFamily="18" charset="0"/>
              </a:rPr>
              <a:t>The gardens of Versailles</a:t>
            </a:r>
            <a:endParaRPr lang="el-GR" sz="2000" dirty="0">
              <a:latin typeface="Book Antiqua" pitchFamily="18" charset="0"/>
            </a:endParaRPr>
          </a:p>
        </p:txBody>
      </p:sp>
      <p:sp>
        <p:nvSpPr>
          <p:cNvPr id="10" name="9 - TextBox"/>
          <p:cNvSpPr txBox="1"/>
          <p:nvPr/>
        </p:nvSpPr>
        <p:spPr>
          <a:xfrm>
            <a:off x="3203848" y="6309320"/>
            <a:ext cx="2861681" cy="400110"/>
          </a:xfrm>
          <a:prstGeom prst="rect">
            <a:avLst/>
          </a:prstGeom>
          <a:noFill/>
        </p:spPr>
        <p:txBody>
          <a:bodyPr wrap="none" rtlCol="0">
            <a:spAutoFit/>
          </a:bodyPr>
          <a:lstStyle/>
          <a:p>
            <a:r>
              <a:rPr lang="en-US" sz="2000" dirty="0" smtClean="0">
                <a:latin typeface="Book Antiqua" pitchFamily="18" charset="0"/>
              </a:rPr>
              <a:t>The Palace of Versailles</a:t>
            </a:r>
            <a:endParaRPr lang="el-GR" sz="2000" dirty="0">
              <a:latin typeface="Book Antiqu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23528" y="260648"/>
            <a:ext cx="8280920" cy="6186309"/>
          </a:xfrm>
          <a:prstGeom prst="rect">
            <a:avLst/>
          </a:prstGeom>
          <a:noFill/>
        </p:spPr>
        <p:txBody>
          <a:bodyPr wrap="square" rtlCol="0">
            <a:spAutoFit/>
          </a:bodyPr>
          <a:lstStyle/>
          <a:p>
            <a:r>
              <a:rPr lang="en-US" sz="3600" b="1" u="sng" dirty="0" smtClean="0">
                <a:latin typeface="Book Antiqua" pitchFamily="18" charset="0"/>
              </a:rPr>
              <a:t>Disneyland Paris:</a:t>
            </a:r>
            <a:r>
              <a:rPr lang="en-US" sz="3600" dirty="0" smtClean="0">
                <a:latin typeface="Book Antiqua" pitchFamily="18" charset="0"/>
              </a:rPr>
              <a:t> formerly Euro Disney Resort, is an entertainment resort in</a:t>
            </a:r>
            <a:r>
              <a:rPr lang="en-US" sz="3600" dirty="0" smtClean="0"/>
              <a:t> </a:t>
            </a:r>
            <a:r>
              <a:rPr lang="en-US" sz="3600" dirty="0" smtClean="0">
                <a:latin typeface="Book Antiqua" pitchFamily="18" charset="0"/>
              </a:rPr>
              <a:t>Marne-la-</a:t>
            </a:r>
            <a:r>
              <a:rPr lang="en-US" sz="3600" dirty="0" err="1" smtClean="0">
                <a:latin typeface="Book Antiqua" pitchFamily="18" charset="0"/>
              </a:rPr>
              <a:t>Vallée</a:t>
            </a:r>
            <a:r>
              <a:rPr lang="en-US" sz="3600" dirty="0" smtClean="0">
                <a:latin typeface="Book Antiqua" pitchFamily="18" charset="0"/>
              </a:rPr>
              <a:t>, France, a new town located 32 km east of the center of Paris. It encompasses two theme parks, many resort hotels, Disney Nature Resorts, a shopping, dining, and entertainment complex, and a golf course, in addition to several additional recreational and entertainment venues.</a:t>
            </a:r>
            <a:endParaRPr lang="el-GR" sz="3600" dirty="0">
              <a:latin typeface="Book Antiqua" pitchFamily="18" charset="0"/>
            </a:endParaRPr>
          </a:p>
        </p:txBody>
      </p:sp>
      <p:pic>
        <p:nvPicPr>
          <p:cNvPr id="3075" name="Picture 3" descr="C:\Users\adami\Downloads\64169-removebg-preview.png"/>
          <p:cNvPicPr>
            <a:picLocks noChangeAspect="1" noChangeArrowheads="1"/>
          </p:cNvPicPr>
          <p:nvPr/>
        </p:nvPicPr>
        <p:blipFill>
          <a:blip r:embed="rId2" cstate="print"/>
          <a:srcRect l="31374" r="30279"/>
          <a:stretch>
            <a:fillRect/>
          </a:stretch>
        </p:blipFill>
        <p:spPr bwMode="auto">
          <a:xfrm>
            <a:off x="7740352" y="4937640"/>
            <a:ext cx="1403648" cy="1920360"/>
          </a:xfrm>
          <a:prstGeom prst="rect">
            <a:avLst/>
          </a:prstGeom>
          <a:noFill/>
        </p:spPr>
      </p:pic>
      <p:pic>
        <p:nvPicPr>
          <p:cNvPr id="3076" name="Picture 4" descr="C:\Users\adami\Downloads\Σχόλιο_2020-04-03_195051-removebg-preview.png"/>
          <p:cNvPicPr>
            <a:picLocks noChangeAspect="1" noChangeArrowheads="1"/>
          </p:cNvPicPr>
          <p:nvPr/>
        </p:nvPicPr>
        <p:blipFill>
          <a:blip r:embed="rId3" cstate="print"/>
          <a:srcRect/>
          <a:stretch>
            <a:fillRect/>
          </a:stretch>
        </p:blipFill>
        <p:spPr bwMode="auto">
          <a:xfrm>
            <a:off x="4716016" y="5661248"/>
            <a:ext cx="3085614" cy="141277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IMG_20190823_195223_edited.jpg"/>
          <p:cNvPicPr>
            <a:picLocks noChangeAspect="1"/>
          </p:cNvPicPr>
          <p:nvPr/>
        </p:nvPicPr>
        <p:blipFill>
          <a:blip r:embed="rId2" cstate="print"/>
          <a:stretch>
            <a:fillRect/>
          </a:stretch>
        </p:blipFill>
        <p:spPr>
          <a:xfrm>
            <a:off x="179512" y="116632"/>
            <a:ext cx="4320480" cy="3240360"/>
          </a:xfrm>
          <a:prstGeom prst="rect">
            <a:avLst/>
          </a:prstGeom>
        </p:spPr>
      </p:pic>
      <p:pic>
        <p:nvPicPr>
          <p:cNvPr id="3" name="2 - Εικόνα" descr="IMG_20190823_101029_edited.jpg"/>
          <p:cNvPicPr>
            <a:picLocks noChangeAspect="1"/>
          </p:cNvPicPr>
          <p:nvPr/>
        </p:nvPicPr>
        <p:blipFill>
          <a:blip r:embed="rId3" cstate="print"/>
          <a:stretch>
            <a:fillRect/>
          </a:stretch>
        </p:blipFill>
        <p:spPr>
          <a:xfrm>
            <a:off x="4547997" y="3429000"/>
            <a:ext cx="4416491" cy="3312368"/>
          </a:xfrm>
          <a:prstGeom prst="rect">
            <a:avLst/>
          </a:prstGeom>
        </p:spPr>
      </p:pic>
      <p:sp>
        <p:nvSpPr>
          <p:cNvPr id="4" name="3 - TextBox"/>
          <p:cNvSpPr txBox="1"/>
          <p:nvPr/>
        </p:nvSpPr>
        <p:spPr>
          <a:xfrm>
            <a:off x="4716016" y="980728"/>
            <a:ext cx="3528392" cy="1077218"/>
          </a:xfrm>
          <a:prstGeom prst="rect">
            <a:avLst/>
          </a:prstGeom>
          <a:noFill/>
        </p:spPr>
        <p:txBody>
          <a:bodyPr wrap="square" rtlCol="0">
            <a:spAutoFit/>
          </a:bodyPr>
          <a:lstStyle/>
          <a:p>
            <a:r>
              <a:rPr lang="en-US" sz="3200" dirty="0" smtClean="0">
                <a:latin typeface="Book Antiqua" pitchFamily="18" charset="0"/>
              </a:rPr>
              <a:t>Disneyland’s Entrance</a:t>
            </a:r>
            <a:endParaRPr lang="el-GR" sz="3200" dirty="0">
              <a:latin typeface="Book Antiqua" pitchFamily="18" charset="0"/>
            </a:endParaRPr>
          </a:p>
        </p:txBody>
      </p:sp>
      <p:sp>
        <p:nvSpPr>
          <p:cNvPr id="5" name="4 - TextBox"/>
          <p:cNvSpPr txBox="1"/>
          <p:nvPr/>
        </p:nvSpPr>
        <p:spPr>
          <a:xfrm>
            <a:off x="1907704" y="4509120"/>
            <a:ext cx="2304256" cy="1077218"/>
          </a:xfrm>
          <a:prstGeom prst="rect">
            <a:avLst/>
          </a:prstGeom>
          <a:noFill/>
        </p:spPr>
        <p:txBody>
          <a:bodyPr wrap="square" rtlCol="0">
            <a:spAutoFit/>
          </a:bodyPr>
          <a:lstStyle/>
          <a:p>
            <a:pPr algn="r"/>
            <a:r>
              <a:rPr lang="en-US" sz="3200" dirty="0" smtClean="0">
                <a:latin typeface="Book Antiqua" pitchFamily="18" charset="0"/>
              </a:rPr>
              <a:t>Inside Disneyland</a:t>
            </a:r>
            <a:endParaRPr lang="el-GR" sz="3200" dirty="0">
              <a:latin typeface="Book Antiqu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95536" y="260648"/>
            <a:ext cx="6084168" cy="2646878"/>
          </a:xfrm>
          <a:prstGeom prst="rect">
            <a:avLst/>
          </a:prstGeom>
          <a:noFill/>
        </p:spPr>
        <p:txBody>
          <a:bodyPr wrap="square" rtlCol="0">
            <a:spAutoFit/>
          </a:bodyPr>
          <a:lstStyle/>
          <a:p>
            <a:r>
              <a:rPr lang="en-US" sz="16600" dirty="0" smtClean="0">
                <a:latin typeface="French Script MT" pitchFamily="66" charset="0"/>
              </a:rPr>
              <a:t>The End</a:t>
            </a:r>
            <a:endParaRPr lang="el-GR" sz="16600" dirty="0"/>
          </a:p>
        </p:txBody>
      </p:sp>
      <p:sp>
        <p:nvSpPr>
          <p:cNvPr id="3" name="2 - TextBox"/>
          <p:cNvSpPr txBox="1"/>
          <p:nvPr/>
        </p:nvSpPr>
        <p:spPr>
          <a:xfrm>
            <a:off x="5796136" y="2780928"/>
            <a:ext cx="3036409" cy="707886"/>
          </a:xfrm>
          <a:prstGeom prst="rect">
            <a:avLst/>
          </a:prstGeom>
          <a:noFill/>
        </p:spPr>
        <p:txBody>
          <a:bodyPr wrap="none" rtlCol="0">
            <a:spAutoFit/>
          </a:bodyPr>
          <a:lstStyle/>
          <a:p>
            <a:r>
              <a:rPr lang="en-US" sz="4000" dirty="0" smtClean="0">
                <a:latin typeface="Book Antiqua" pitchFamily="18" charset="0"/>
              </a:rPr>
              <a:t>Ada Mylona</a:t>
            </a:r>
            <a:endParaRPr lang="el-GR" sz="4000" dirty="0">
              <a:latin typeface="Book Antiqua" pitchFamily="18" charset="0"/>
            </a:endParaRPr>
          </a:p>
        </p:txBody>
      </p:sp>
      <p:sp>
        <p:nvSpPr>
          <p:cNvPr id="4" name="3 - TextBox"/>
          <p:cNvSpPr txBox="1"/>
          <p:nvPr/>
        </p:nvSpPr>
        <p:spPr>
          <a:xfrm>
            <a:off x="179512" y="6309320"/>
            <a:ext cx="8856984" cy="461665"/>
          </a:xfrm>
          <a:prstGeom prst="rect">
            <a:avLst/>
          </a:prstGeom>
          <a:noFill/>
        </p:spPr>
        <p:txBody>
          <a:bodyPr wrap="square" rtlCol="0">
            <a:spAutoFit/>
          </a:bodyPr>
          <a:lstStyle/>
          <a:p>
            <a:pPr algn="ctr"/>
            <a:r>
              <a:rPr lang="en-US" sz="2400" dirty="0" smtClean="0">
                <a:latin typeface="Book Antiqua" pitchFamily="18" charset="0"/>
              </a:rPr>
              <a:t>(</a:t>
            </a:r>
            <a:r>
              <a:rPr lang="el-GR" sz="2400" dirty="0" smtClean="0">
                <a:latin typeface="Book Antiqua" pitchFamily="18" charset="0"/>
              </a:rPr>
              <a:t>Α</a:t>
            </a:r>
            <a:r>
              <a:rPr lang="en-US" sz="2400" dirty="0" err="1" smtClean="0">
                <a:latin typeface="Book Antiqua" pitchFamily="18" charset="0"/>
              </a:rPr>
              <a:t>ll</a:t>
            </a:r>
            <a:r>
              <a:rPr lang="en-US" sz="2400" dirty="0" smtClean="0">
                <a:latin typeface="Book Antiqua" pitchFamily="18" charset="0"/>
              </a:rPr>
              <a:t> the photos were taken by me in the summer of 2019</a:t>
            </a:r>
            <a:r>
              <a:rPr lang="el-GR" sz="2400" dirty="0" smtClean="0">
                <a:latin typeface="Book Antiqua" pitchFamily="18" charset="0"/>
              </a:rPr>
              <a:t>)</a:t>
            </a:r>
            <a:endParaRPr lang="el-GR" sz="2400" dirty="0">
              <a:latin typeface="Book Antiqua" pitchFamily="18" charset="0"/>
            </a:endParaRPr>
          </a:p>
        </p:txBody>
      </p:sp>
      <p:pic>
        <p:nvPicPr>
          <p:cNvPr id="1027" name="Picture 3" descr="C:\Users\adami\Downloads\57630080-watercolor-design-with-paris-icon-french-flag-removebg-preview (1).png"/>
          <p:cNvPicPr>
            <a:picLocks noChangeAspect="1" noChangeArrowheads="1"/>
          </p:cNvPicPr>
          <p:nvPr/>
        </p:nvPicPr>
        <p:blipFill>
          <a:blip r:embed="rId2" cstate="print"/>
          <a:srcRect/>
          <a:stretch>
            <a:fillRect/>
          </a:stretch>
        </p:blipFill>
        <p:spPr bwMode="auto">
          <a:xfrm>
            <a:off x="1259632" y="2924944"/>
            <a:ext cx="3384376" cy="338437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95536" y="1340768"/>
            <a:ext cx="8352928" cy="4031873"/>
          </a:xfrm>
          <a:prstGeom prst="rect">
            <a:avLst/>
          </a:prstGeom>
          <a:noFill/>
        </p:spPr>
        <p:txBody>
          <a:bodyPr wrap="square" rtlCol="0">
            <a:spAutoFit/>
          </a:bodyPr>
          <a:lstStyle/>
          <a:p>
            <a:pPr algn="ctr"/>
            <a:r>
              <a:rPr lang="en-US" sz="3200" dirty="0">
                <a:latin typeface="Book Antiqua" pitchFamily="18" charset="0"/>
              </a:rPr>
              <a:t>The most visited capital in the world, Paris is renowned for a multitude of things</a:t>
            </a:r>
            <a:r>
              <a:rPr lang="en-US" sz="3200" dirty="0" smtClean="0">
                <a:latin typeface="Book Antiqua" pitchFamily="18" charset="0"/>
              </a:rPr>
              <a:t>! An increasing number of people visit Paris every year to admire its famous landmarks, to taste French dishes, to discover its historical figures, to go shopping, to relax in its beautiful parks and gardens</a:t>
            </a:r>
            <a:r>
              <a:rPr lang="el-GR" sz="3200" dirty="0" smtClean="0">
                <a:latin typeface="Book Antiqua" pitchFamily="18" charset="0"/>
              </a:rPr>
              <a:t> </a:t>
            </a:r>
            <a:r>
              <a:rPr lang="en-US" sz="3200" dirty="0" smtClean="0">
                <a:latin typeface="Book Antiqua" pitchFamily="18" charset="0"/>
              </a:rPr>
              <a:t>and for many other reasons.</a:t>
            </a:r>
            <a:endParaRPr lang="el-GR" sz="3200" dirty="0">
              <a:latin typeface="Book Antiqua" pitchFamily="18" charset="0"/>
            </a:endParaRPr>
          </a:p>
        </p:txBody>
      </p:sp>
      <p:pic>
        <p:nvPicPr>
          <p:cNvPr id="3" name="2 - Εικόνα" descr="4447709-removebg-preview (10).png"/>
          <p:cNvPicPr>
            <a:picLocks noChangeAspect="1"/>
          </p:cNvPicPr>
          <p:nvPr/>
        </p:nvPicPr>
        <p:blipFill>
          <a:blip r:embed="rId2" cstate="print"/>
          <a:srcRect l="34713" t="28635" r="55559" b="53287"/>
          <a:stretch>
            <a:fillRect/>
          </a:stretch>
        </p:blipFill>
        <p:spPr>
          <a:xfrm rot="2655713">
            <a:off x="6361055" y="5436702"/>
            <a:ext cx="504056" cy="792088"/>
          </a:xfrm>
          <a:prstGeom prst="rect">
            <a:avLst/>
          </a:prstGeom>
        </p:spPr>
      </p:pic>
      <p:pic>
        <p:nvPicPr>
          <p:cNvPr id="4" name="3 - Εικόνα" descr="4447709-removebg-preview (10).png"/>
          <p:cNvPicPr>
            <a:picLocks noChangeAspect="1"/>
          </p:cNvPicPr>
          <p:nvPr/>
        </p:nvPicPr>
        <p:blipFill>
          <a:blip r:embed="rId2" cstate="print"/>
          <a:srcRect t="26295" r="84713" b="49053"/>
          <a:stretch>
            <a:fillRect/>
          </a:stretch>
        </p:blipFill>
        <p:spPr>
          <a:xfrm>
            <a:off x="7956376" y="5301208"/>
            <a:ext cx="792088" cy="1080120"/>
          </a:xfrm>
          <a:prstGeom prst="rect">
            <a:avLst/>
          </a:prstGeom>
        </p:spPr>
      </p:pic>
      <p:pic>
        <p:nvPicPr>
          <p:cNvPr id="5" name="4 - Εικόνα" descr="4447709-removebg-preview (11).png"/>
          <p:cNvPicPr>
            <a:picLocks noChangeAspect="1"/>
          </p:cNvPicPr>
          <p:nvPr/>
        </p:nvPicPr>
        <p:blipFill>
          <a:blip r:embed="rId3" cstate="print"/>
          <a:srcRect l="13868" t="21365" r="72235" b="59861"/>
          <a:stretch>
            <a:fillRect/>
          </a:stretch>
        </p:blipFill>
        <p:spPr>
          <a:xfrm>
            <a:off x="4211960" y="5445224"/>
            <a:ext cx="720080" cy="822598"/>
          </a:xfrm>
          <a:prstGeom prst="rect">
            <a:avLst/>
          </a:prstGeom>
        </p:spPr>
      </p:pic>
      <p:pic>
        <p:nvPicPr>
          <p:cNvPr id="6" name="5 - Εικόνα" descr="4447709-removebg-preview (11).png"/>
          <p:cNvPicPr>
            <a:picLocks noChangeAspect="1"/>
          </p:cNvPicPr>
          <p:nvPr/>
        </p:nvPicPr>
        <p:blipFill>
          <a:blip r:embed="rId3" cstate="print"/>
          <a:srcRect l="12507" t="42730" r="69427" b="50696"/>
          <a:stretch>
            <a:fillRect/>
          </a:stretch>
        </p:blipFill>
        <p:spPr>
          <a:xfrm>
            <a:off x="467544" y="5805264"/>
            <a:ext cx="936104" cy="288032"/>
          </a:xfrm>
          <a:prstGeom prst="rect">
            <a:avLst/>
          </a:prstGeom>
        </p:spPr>
      </p:pic>
      <p:pic>
        <p:nvPicPr>
          <p:cNvPr id="7" name="6 - Εικόνα" descr="4447709-removebg-preview (12).png"/>
          <p:cNvPicPr>
            <a:picLocks noChangeAspect="1"/>
          </p:cNvPicPr>
          <p:nvPr/>
        </p:nvPicPr>
        <p:blipFill>
          <a:blip r:embed="rId4" cstate="print"/>
          <a:srcRect l="34713" r="50000" b="83565"/>
          <a:stretch>
            <a:fillRect/>
          </a:stretch>
        </p:blipFill>
        <p:spPr>
          <a:xfrm>
            <a:off x="395536" y="332656"/>
            <a:ext cx="792088" cy="720080"/>
          </a:xfrm>
          <a:prstGeom prst="rect">
            <a:avLst/>
          </a:prstGeom>
        </p:spPr>
      </p:pic>
      <p:pic>
        <p:nvPicPr>
          <p:cNvPr id="8" name="7 - Εικόνα" descr="4447709-removebg-preview (12).png"/>
          <p:cNvPicPr>
            <a:picLocks noChangeAspect="1"/>
          </p:cNvPicPr>
          <p:nvPr/>
        </p:nvPicPr>
        <p:blipFill>
          <a:blip r:embed="rId4" cstate="print"/>
          <a:srcRect l="43051" t="16435" r="41662" b="68078"/>
          <a:stretch>
            <a:fillRect/>
          </a:stretch>
        </p:blipFill>
        <p:spPr>
          <a:xfrm>
            <a:off x="6228184" y="476672"/>
            <a:ext cx="792088" cy="678581"/>
          </a:xfrm>
          <a:prstGeom prst="rect">
            <a:avLst/>
          </a:prstGeom>
        </p:spPr>
      </p:pic>
      <p:pic>
        <p:nvPicPr>
          <p:cNvPr id="9" name="8 - Εικόνα" descr="4447709-removebg-preview (12).png"/>
          <p:cNvPicPr>
            <a:picLocks noChangeAspect="1"/>
          </p:cNvPicPr>
          <p:nvPr/>
        </p:nvPicPr>
        <p:blipFill>
          <a:blip r:embed="rId4" cstate="print"/>
          <a:srcRect l="34713" t="16435" r="58338" b="68078"/>
          <a:stretch>
            <a:fillRect/>
          </a:stretch>
        </p:blipFill>
        <p:spPr>
          <a:xfrm>
            <a:off x="2483768" y="404664"/>
            <a:ext cx="360040" cy="678582"/>
          </a:xfrm>
          <a:prstGeom prst="rect">
            <a:avLst/>
          </a:prstGeom>
        </p:spPr>
      </p:pic>
      <p:pic>
        <p:nvPicPr>
          <p:cNvPr id="10" name="9 - Εικόνα" descr="4447709-removebg-preview (13).png"/>
          <p:cNvPicPr>
            <a:picLocks noChangeAspect="1"/>
          </p:cNvPicPr>
          <p:nvPr/>
        </p:nvPicPr>
        <p:blipFill>
          <a:blip r:embed="rId5" cstate="print"/>
          <a:srcRect l="50000" t="2340" r="43052" b="86156"/>
          <a:stretch>
            <a:fillRect/>
          </a:stretch>
        </p:blipFill>
        <p:spPr>
          <a:xfrm>
            <a:off x="8028384" y="476672"/>
            <a:ext cx="360040" cy="504056"/>
          </a:xfrm>
          <a:prstGeom prst="rect">
            <a:avLst/>
          </a:prstGeom>
        </p:spPr>
      </p:pic>
      <p:pic>
        <p:nvPicPr>
          <p:cNvPr id="11" name="10 - Εικόνα" descr="4447709-removebg-preview (14).png"/>
          <p:cNvPicPr>
            <a:picLocks noChangeAspect="1"/>
          </p:cNvPicPr>
          <p:nvPr/>
        </p:nvPicPr>
        <p:blipFill>
          <a:blip r:embed="rId6" cstate="print"/>
          <a:srcRect l="43051" t="31922" r="43052" b="56574"/>
          <a:stretch>
            <a:fillRect/>
          </a:stretch>
        </p:blipFill>
        <p:spPr>
          <a:xfrm>
            <a:off x="2339752" y="5661248"/>
            <a:ext cx="720080" cy="504056"/>
          </a:xfrm>
          <a:prstGeom prst="rect">
            <a:avLst/>
          </a:prstGeom>
        </p:spPr>
      </p:pic>
      <p:pic>
        <p:nvPicPr>
          <p:cNvPr id="12" name="11 - Εικόνα" descr="4447709-removebg-preview (15).png"/>
          <p:cNvPicPr>
            <a:picLocks noChangeAspect="1"/>
          </p:cNvPicPr>
          <p:nvPr/>
        </p:nvPicPr>
        <p:blipFill>
          <a:blip r:embed="rId7" cstate="print"/>
          <a:srcRect l="79183" t="46713" r="1361" b="8914"/>
          <a:stretch>
            <a:fillRect/>
          </a:stretch>
        </p:blipFill>
        <p:spPr>
          <a:xfrm>
            <a:off x="4283968" y="116632"/>
            <a:ext cx="648072" cy="124985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251520" y="332656"/>
            <a:ext cx="8496944" cy="7294305"/>
          </a:xfrm>
          <a:prstGeom prst="rect">
            <a:avLst/>
          </a:prstGeom>
          <a:noFill/>
        </p:spPr>
        <p:txBody>
          <a:bodyPr wrap="square" rtlCol="0">
            <a:spAutoFit/>
          </a:bodyPr>
          <a:lstStyle/>
          <a:p>
            <a:r>
              <a:rPr lang="en-US" sz="3100" b="1" u="sng" dirty="0" smtClean="0">
                <a:latin typeface="Book Antiqua" pitchFamily="18" charset="0"/>
              </a:rPr>
              <a:t>The Eiffel Tower</a:t>
            </a:r>
            <a:r>
              <a:rPr lang="el-GR" sz="3100" b="1" u="sng" dirty="0" smtClean="0">
                <a:latin typeface="Book Antiqua" pitchFamily="18" charset="0"/>
              </a:rPr>
              <a:t>:</a:t>
            </a:r>
            <a:r>
              <a:rPr lang="en-US" sz="3100" dirty="0" smtClean="0">
                <a:latin typeface="Book Antiqua" pitchFamily="18" charset="0"/>
              </a:rPr>
              <a:t> Parisian landmark that is also a technological masterpiece in building-construction history. It is a wrought-iron lattice tower on the Champ de Mars in Paris, France, that stands 300 meters tall. It is named after the engineer Gustave Eiffel, whose company designed and built the tower to celebrate the centennial of the French Revolution. For four decades it was the world’s tallest structure. Parisian artists petitioned against the “monstrous” structure, although now it is the iconic symbol of Paris.</a:t>
            </a:r>
          </a:p>
          <a:p>
            <a:endParaRPr lang="en-US" sz="3200" dirty="0" smtClean="0">
              <a:latin typeface="Book Antiqua" pitchFamily="18" charset="0"/>
            </a:endParaRPr>
          </a:p>
          <a:p>
            <a:endParaRPr lang="en-US" sz="3200" dirty="0" smtClean="0"/>
          </a:p>
          <a:p>
            <a:endParaRPr lang="el-GR" sz="3200" dirty="0">
              <a:latin typeface="Book Antiqua" pitchFamily="18" charset="0"/>
            </a:endParaRPr>
          </a:p>
        </p:txBody>
      </p:sp>
      <p:pic>
        <p:nvPicPr>
          <p:cNvPr id="10" name="9 - Εικόνα" descr="Εικόνα1-removebg-preview (3).png"/>
          <p:cNvPicPr>
            <a:picLocks noChangeAspect="1"/>
          </p:cNvPicPr>
          <p:nvPr/>
        </p:nvPicPr>
        <p:blipFill>
          <a:blip r:embed="rId2" cstate="print"/>
          <a:srcRect l="20404" t="13800" r="27129" b="8918"/>
          <a:stretch>
            <a:fillRect/>
          </a:stretch>
        </p:blipFill>
        <p:spPr>
          <a:xfrm>
            <a:off x="7847856" y="4725144"/>
            <a:ext cx="1296144" cy="201622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IMG_20190820_122126_edited2.jpg"/>
          <p:cNvPicPr>
            <a:picLocks noChangeAspect="1"/>
          </p:cNvPicPr>
          <p:nvPr/>
        </p:nvPicPr>
        <p:blipFill>
          <a:blip r:embed="rId2" cstate="print"/>
          <a:stretch>
            <a:fillRect/>
          </a:stretch>
        </p:blipFill>
        <p:spPr>
          <a:xfrm>
            <a:off x="539552" y="332656"/>
            <a:ext cx="3528392" cy="3529628"/>
          </a:xfrm>
          <a:prstGeom prst="rect">
            <a:avLst/>
          </a:prstGeom>
        </p:spPr>
      </p:pic>
      <p:pic>
        <p:nvPicPr>
          <p:cNvPr id="6" name="5 - Εικόνα" descr="IMG_20190820_205448_edited.jpg"/>
          <p:cNvPicPr>
            <a:picLocks noChangeAspect="1"/>
          </p:cNvPicPr>
          <p:nvPr/>
        </p:nvPicPr>
        <p:blipFill>
          <a:blip r:embed="rId3" cstate="print"/>
          <a:stretch>
            <a:fillRect/>
          </a:stretch>
        </p:blipFill>
        <p:spPr>
          <a:xfrm>
            <a:off x="5076056" y="332656"/>
            <a:ext cx="3523581" cy="3528392"/>
          </a:xfrm>
          <a:prstGeom prst="rect">
            <a:avLst/>
          </a:prstGeom>
        </p:spPr>
      </p:pic>
      <p:pic>
        <p:nvPicPr>
          <p:cNvPr id="2051" name="Picture 3" descr="C:\Users\adami\OneDrive\Pictures\2019\2019-08\2019-08-20\IMG_20190820_191944.jpg"/>
          <p:cNvPicPr>
            <a:picLocks noChangeAspect="1" noChangeArrowheads="1"/>
          </p:cNvPicPr>
          <p:nvPr/>
        </p:nvPicPr>
        <p:blipFill>
          <a:blip r:embed="rId4" cstate="print"/>
          <a:srcRect t="45869" r="720" b="37445"/>
          <a:stretch>
            <a:fillRect/>
          </a:stretch>
        </p:blipFill>
        <p:spPr bwMode="auto">
          <a:xfrm>
            <a:off x="179512" y="4653136"/>
            <a:ext cx="8784000" cy="1107227"/>
          </a:xfrm>
          <a:prstGeom prst="rect">
            <a:avLst/>
          </a:prstGeom>
          <a:noFill/>
        </p:spPr>
      </p:pic>
      <p:sp>
        <p:nvSpPr>
          <p:cNvPr id="8" name="7 - TextBox"/>
          <p:cNvSpPr txBox="1"/>
          <p:nvPr/>
        </p:nvSpPr>
        <p:spPr>
          <a:xfrm>
            <a:off x="107504" y="5877272"/>
            <a:ext cx="9036496" cy="800219"/>
          </a:xfrm>
          <a:prstGeom prst="rect">
            <a:avLst/>
          </a:prstGeom>
          <a:noFill/>
        </p:spPr>
        <p:txBody>
          <a:bodyPr wrap="square" rtlCol="0">
            <a:spAutoFit/>
          </a:bodyPr>
          <a:lstStyle/>
          <a:p>
            <a:pPr algn="ctr"/>
            <a:r>
              <a:rPr lang="en-US" sz="2300" dirty="0" smtClean="0">
                <a:latin typeface="Book Antiqua" pitchFamily="18" charset="0"/>
              </a:rPr>
              <a:t>On the Eiffel Tower, 72 names of French scientists, engineers, and mathematicians are engraved in recognition of their contributions.</a:t>
            </a:r>
            <a:endParaRPr lang="el-GR" sz="2300" dirty="0">
              <a:latin typeface="Book Antiqua" pitchFamily="18" charset="0"/>
            </a:endParaRPr>
          </a:p>
        </p:txBody>
      </p:sp>
      <p:sp>
        <p:nvSpPr>
          <p:cNvPr id="9" name="8 - TextBox"/>
          <p:cNvSpPr txBox="1"/>
          <p:nvPr/>
        </p:nvSpPr>
        <p:spPr>
          <a:xfrm>
            <a:off x="1115616" y="3861048"/>
            <a:ext cx="2359941" cy="446276"/>
          </a:xfrm>
          <a:prstGeom prst="rect">
            <a:avLst/>
          </a:prstGeom>
          <a:noFill/>
        </p:spPr>
        <p:txBody>
          <a:bodyPr wrap="none" rtlCol="0">
            <a:spAutoFit/>
          </a:bodyPr>
          <a:lstStyle/>
          <a:p>
            <a:r>
              <a:rPr lang="en-US" sz="2300" dirty="0" smtClean="0">
                <a:latin typeface="Book Antiqua" pitchFamily="18" charset="0"/>
              </a:rPr>
              <a:t>The Eiffel Tower</a:t>
            </a:r>
            <a:endParaRPr lang="el-GR" sz="2300" dirty="0">
              <a:latin typeface="Book Antiqua" pitchFamily="18" charset="0"/>
            </a:endParaRPr>
          </a:p>
        </p:txBody>
      </p:sp>
      <p:sp>
        <p:nvSpPr>
          <p:cNvPr id="10" name="9 - TextBox"/>
          <p:cNvSpPr txBox="1"/>
          <p:nvPr/>
        </p:nvSpPr>
        <p:spPr>
          <a:xfrm>
            <a:off x="4932040" y="3861048"/>
            <a:ext cx="3808647" cy="800219"/>
          </a:xfrm>
          <a:prstGeom prst="rect">
            <a:avLst/>
          </a:prstGeom>
          <a:noFill/>
        </p:spPr>
        <p:txBody>
          <a:bodyPr wrap="square" rtlCol="0">
            <a:spAutoFit/>
          </a:bodyPr>
          <a:lstStyle/>
          <a:p>
            <a:pPr algn="ctr"/>
            <a:r>
              <a:rPr lang="en-US" sz="2300" dirty="0" smtClean="0">
                <a:latin typeface="Book Antiqua" pitchFamily="18" charset="0"/>
              </a:rPr>
              <a:t>The Seine, as seen from the Eiffel Tower</a:t>
            </a:r>
            <a:endParaRPr lang="el-GR" sz="2300" dirty="0">
              <a:latin typeface="Book Antiqua"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215008" y="188640"/>
            <a:ext cx="8928992" cy="5893921"/>
          </a:xfrm>
          <a:prstGeom prst="rect">
            <a:avLst/>
          </a:prstGeom>
        </p:spPr>
        <p:txBody>
          <a:bodyPr wrap="square">
            <a:spAutoFit/>
          </a:bodyPr>
          <a:lstStyle/>
          <a:p>
            <a:r>
              <a:rPr lang="en-US" sz="2900" b="1" u="sng" dirty="0" smtClean="0">
                <a:latin typeface="Book Antiqua" pitchFamily="18" charset="0"/>
              </a:rPr>
              <a:t>The Arc de Triomphe</a:t>
            </a:r>
            <a:r>
              <a:rPr lang="el-GR" sz="2900" b="1" u="sng" dirty="0" smtClean="0">
                <a:latin typeface="Book Antiqua" pitchFamily="18" charset="0"/>
              </a:rPr>
              <a:t>:</a:t>
            </a:r>
            <a:r>
              <a:rPr lang="el-GR" sz="2900" dirty="0" smtClean="0">
                <a:latin typeface="Book Antiqua" pitchFamily="18" charset="0"/>
              </a:rPr>
              <a:t> </a:t>
            </a:r>
            <a:r>
              <a:rPr lang="en-US" sz="2900" dirty="0" smtClean="0">
                <a:latin typeface="Book Antiqua" pitchFamily="18" charset="0"/>
              </a:rPr>
              <a:t>massive triumphal</a:t>
            </a:r>
            <a:r>
              <a:rPr lang="el-GR" sz="2900" dirty="0" smtClean="0">
                <a:latin typeface="Book Antiqua" pitchFamily="18" charset="0"/>
              </a:rPr>
              <a:t> </a:t>
            </a:r>
            <a:r>
              <a:rPr lang="en-US" sz="2900" dirty="0" smtClean="0">
                <a:latin typeface="Book Antiqua" pitchFamily="18" charset="0"/>
              </a:rPr>
              <a:t>arch in Paris, France, one of the world’s best-known commemorative monuments.</a:t>
            </a:r>
            <a:r>
              <a:rPr lang="el-GR" sz="2900" dirty="0" smtClean="0">
                <a:latin typeface="Book Antiqua" pitchFamily="18" charset="0"/>
              </a:rPr>
              <a:t> </a:t>
            </a:r>
            <a:r>
              <a:rPr lang="en-US" sz="2900" dirty="0" smtClean="0">
                <a:latin typeface="Book Antiqua" pitchFamily="18" charset="0"/>
              </a:rPr>
              <a:t>Architect Jean-François Chalgrin was inspired by the Roman Arch of Titus in a single arch, but went beyond it by exceptional dimensions (about 50 m high, 45 m long and 22 m wide) and abandoning</a:t>
            </a:r>
            <a:r>
              <a:rPr lang="el-GR" sz="2900" dirty="0" smtClean="0">
                <a:latin typeface="Book Antiqua" pitchFamily="18" charset="0"/>
              </a:rPr>
              <a:t> </a:t>
            </a:r>
            <a:r>
              <a:rPr lang="en-US" sz="2900" dirty="0" smtClean="0">
                <a:latin typeface="Book Antiqua" pitchFamily="18" charset="0"/>
              </a:rPr>
              <a:t>columns.</a:t>
            </a:r>
            <a:r>
              <a:rPr lang="en-US" sz="2900" dirty="0" smtClean="0"/>
              <a:t> </a:t>
            </a:r>
            <a:r>
              <a:rPr lang="en-US" sz="2900" dirty="0" smtClean="0">
                <a:latin typeface="Book Antiqua" pitchFamily="18" charset="0"/>
              </a:rPr>
              <a:t>Wanted by Napoleon in 1806, the Arc de Triomphe was inaugurated in 1836 by French king, Louis-Philippe, who dedicated it to the armies of the Revolution and the Empire. The Unknown Soldier was buried at the base of the arch in 1921. The flame of remembrance is rekindled every day at 18:30.</a:t>
            </a:r>
            <a:r>
              <a:rPr lang="el-GR" sz="2900" b="1" u="sng" dirty="0" smtClean="0">
                <a:latin typeface="Book Antiqua" pitchFamily="18" charset="0"/>
              </a:rPr>
              <a:t> </a:t>
            </a:r>
            <a:endParaRPr lang="el-GR" sz="2900" b="1" u="sng" dirty="0">
              <a:latin typeface="Book Antiqua" pitchFamily="18" charset="0"/>
            </a:endParaRPr>
          </a:p>
        </p:txBody>
      </p:sp>
      <p:pic>
        <p:nvPicPr>
          <p:cNvPr id="4" name="3 - Εικόνα" descr="αρχείο_λήψης-removebg-preview.png"/>
          <p:cNvPicPr>
            <a:picLocks noChangeAspect="1"/>
          </p:cNvPicPr>
          <p:nvPr/>
        </p:nvPicPr>
        <p:blipFill>
          <a:blip r:embed="rId2" cstate="print"/>
          <a:stretch>
            <a:fillRect/>
          </a:stretch>
        </p:blipFill>
        <p:spPr>
          <a:xfrm>
            <a:off x="7020272" y="5517232"/>
            <a:ext cx="1224136" cy="122413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IMG_20190820_120905_edited.jpg"/>
          <p:cNvPicPr>
            <a:picLocks noChangeAspect="1"/>
          </p:cNvPicPr>
          <p:nvPr/>
        </p:nvPicPr>
        <p:blipFill>
          <a:blip r:embed="rId2" cstate="print"/>
          <a:stretch>
            <a:fillRect/>
          </a:stretch>
        </p:blipFill>
        <p:spPr>
          <a:xfrm>
            <a:off x="323528" y="332656"/>
            <a:ext cx="4032448" cy="5373110"/>
          </a:xfrm>
          <a:prstGeom prst="rect">
            <a:avLst/>
          </a:prstGeom>
        </p:spPr>
      </p:pic>
      <p:pic>
        <p:nvPicPr>
          <p:cNvPr id="3" name="2 - Εικόνα" descr="IMG_20190820_185101_edited.jpg"/>
          <p:cNvPicPr>
            <a:picLocks noChangeAspect="1"/>
          </p:cNvPicPr>
          <p:nvPr/>
        </p:nvPicPr>
        <p:blipFill>
          <a:blip r:embed="rId3" cstate="print"/>
          <a:stretch>
            <a:fillRect/>
          </a:stretch>
        </p:blipFill>
        <p:spPr>
          <a:xfrm>
            <a:off x="4788024" y="332656"/>
            <a:ext cx="4032448" cy="5380815"/>
          </a:xfrm>
          <a:prstGeom prst="rect">
            <a:avLst/>
          </a:prstGeom>
        </p:spPr>
      </p:pic>
      <p:sp>
        <p:nvSpPr>
          <p:cNvPr id="4" name="3 - TextBox"/>
          <p:cNvSpPr txBox="1"/>
          <p:nvPr/>
        </p:nvSpPr>
        <p:spPr>
          <a:xfrm>
            <a:off x="2771800" y="5949280"/>
            <a:ext cx="4094391" cy="584775"/>
          </a:xfrm>
          <a:prstGeom prst="rect">
            <a:avLst/>
          </a:prstGeom>
          <a:noFill/>
        </p:spPr>
        <p:txBody>
          <a:bodyPr wrap="none" rtlCol="0">
            <a:spAutoFit/>
          </a:bodyPr>
          <a:lstStyle/>
          <a:p>
            <a:r>
              <a:rPr lang="en-US" sz="3200" dirty="0" smtClean="0">
                <a:latin typeface="Book Antiqua" pitchFamily="18" charset="0"/>
              </a:rPr>
              <a:t>The Arc de Triomphe</a:t>
            </a:r>
            <a:endParaRPr lang="el-GR" sz="3200" dirty="0">
              <a:latin typeface="Book Antiqu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107504" y="116632"/>
            <a:ext cx="9036496" cy="6555641"/>
          </a:xfrm>
          <a:prstGeom prst="rect">
            <a:avLst/>
          </a:prstGeom>
          <a:noFill/>
        </p:spPr>
        <p:txBody>
          <a:bodyPr wrap="square" rtlCol="0">
            <a:spAutoFit/>
          </a:bodyPr>
          <a:lstStyle/>
          <a:p>
            <a:r>
              <a:rPr lang="en-US" sz="3000" b="1" u="sng" dirty="0" smtClean="0">
                <a:latin typeface="Book Antiqua" pitchFamily="18" charset="0"/>
              </a:rPr>
              <a:t>The Louvre</a:t>
            </a:r>
            <a:r>
              <a:rPr lang="el-GR" sz="3000" b="1" u="sng" dirty="0" smtClean="0">
                <a:latin typeface="Book Antiqua" pitchFamily="18" charset="0"/>
              </a:rPr>
              <a:t>:</a:t>
            </a:r>
            <a:r>
              <a:rPr lang="el-GR" sz="3000" dirty="0" smtClean="0">
                <a:latin typeface="Book Antiqua" pitchFamily="18" charset="0"/>
              </a:rPr>
              <a:t> </a:t>
            </a:r>
            <a:r>
              <a:rPr lang="en-US" sz="3000" dirty="0" smtClean="0">
                <a:latin typeface="Book Antiqua" pitchFamily="18" charset="0"/>
              </a:rPr>
              <a:t>is the world’s largest art museum. It is located on the Right Bank of the Seine in the city's 1</a:t>
            </a:r>
            <a:r>
              <a:rPr lang="en-US" sz="3000" baseline="30000" dirty="0" smtClean="0">
                <a:latin typeface="Book Antiqua" pitchFamily="18" charset="0"/>
              </a:rPr>
              <a:t>st</a:t>
            </a:r>
            <a:r>
              <a:rPr lang="en-US" sz="3000" dirty="0" smtClean="0">
                <a:latin typeface="Book Antiqua" pitchFamily="18" charset="0"/>
              </a:rPr>
              <a:t> arrondissement (district or ward). It is housed in the Louvre Palace, originally built as the Louvre castle in the late 12th to 13th century under Philip II. It allows us today to discover approximately 38.000 objects of occidental art from prehistory to the 21</a:t>
            </a:r>
            <a:r>
              <a:rPr lang="en-US" sz="3000" baseline="30000" dirty="0" smtClean="0">
                <a:latin typeface="Book Antiqua" pitchFamily="18" charset="0"/>
              </a:rPr>
              <a:t>st</a:t>
            </a:r>
            <a:r>
              <a:rPr lang="en-US" sz="3000" dirty="0" smtClean="0">
                <a:latin typeface="Book Antiqua" pitchFamily="18" charset="0"/>
              </a:rPr>
              <a:t>  century. The Louvre Pyramid, a large glass and metal pyramid designed by Chinese-American architect I. M. Pei, serves as the main entrance to the Louvre Museum. There are major masterpieces, such as the Winged Victory of Samothrace, the Venus de Milo, the Raft of the Medusa of Géricault, the</a:t>
            </a:r>
            <a:r>
              <a:rPr lang="el-GR" sz="3000" dirty="0" smtClean="0">
                <a:latin typeface="Book Antiqua" pitchFamily="18" charset="0"/>
              </a:rPr>
              <a:t> </a:t>
            </a:r>
            <a:r>
              <a:rPr lang="en-US" sz="3000" dirty="0" smtClean="0">
                <a:latin typeface="Book Antiqua" pitchFamily="18" charset="0"/>
              </a:rPr>
              <a:t>Mona Lisa.</a:t>
            </a:r>
            <a:endParaRPr lang="en-US" sz="3000" dirty="0">
              <a:latin typeface="Book Antiqua" pitchFamily="18" charset="0"/>
            </a:endParaRPr>
          </a:p>
        </p:txBody>
      </p:sp>
      <p:pic>
        <p:nvPicPr>
          <p:cNvPr id="1026" name="Picture 2" descr="C:\Users\adami\Downloads\iStar_Design_Landmarks_LineIcons_Live-2-512.png"/>
          <p:cNvPicPr>
            <a:picLocks noChangeAspect="1" noChangeArrowheads="1"/>
          </p:cNvPicPr>
          <p:nvPr/>
        </p:nvPicPr>
        <p:blipFill>
          <a:blip r:embed="rId2" cstate="print"/>
          <a:srcRect/>
          <a:stretch>
            <a:fillRect/>
          </a:stretch>
        </p:blipFill>
        <p:spPr bwMode="auto">
          <a:xfrm>
            <a:off x="7452320" y="5445224"/>
            <a:ext cx="1691680" cy="169168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IMG_20190821_122532_edited.jpg"/>
          <p:cNvPicPr>
            <a:picLocks noChangeAspect="1"/>
          </p:cNvPicPr>
          <p:nvPr/>
        </p:nvPicPr>
        <p:blipFill>
          <a:blip r:embed="rId2" cstate="print"/>
          <a:stretch>
            <a:fillRect/>
          </a:stretch>
        </p:blipFill>
        <p:spPr>
          <a:xfrm>
            <a:off x="683568" y="188640"/>
            <a:ext cx="2880320" cy="2880320"/>
          </a:xfrm>
          <a:prstGeom prst="rect">
            <a:avLst/>
          </a:prstGeom>
        </p:spPr>
      </p:pic>
      <p:sp>
        <p:nvSpPr>
          <p:cNvPr id="4" name="3 - TextBox"/>
          <p:cNvSpPr txBox="1"/>
          <p:nvPr/>
        </p:nvSpPr>
        <p:spPr>
          <a:xfrm>
            <a:off x="899592" y="3068960"/>
            <a:ext cx="2392001" cy="400110"/>
          </a:xfrm>
          <a:prstGeom prst="rect">
            <a:avLst/>
          </a:prstGeom>
          <a:noFill/>
        </p:spPr>
        <p:txBody>
          <a:bodyPr wrap="none" rtlCol="0">
            <a:spAutoFit/>
          </a:bodyPr>
          <a:lstStyle/>
          <a:p>
            <a:r>
              <a:rPr lang="en-US" sz="2000" dirty="0" smtClean="0">
                <a:latin typeface="Book Antiqua" pitchFamily="18" charset="0"/>
              </a:rPr>
              <a:t>Outside the Louvre</a:t>
            </a:r>
            <a:endParaRPr lang="el-GR" sz="2000" dirty="0">
              <a:latin typeface="Book Antiqua" pitchFamily="18" charset="0"/>
            </a:endParaRPr>
          </a:p>
        </p:txBody>
      </p:sp>
      <p:pic>
        <p:nvPicPr>
          <p:cNvPr id="5" name="4 - Εικόνα" descr="IMG_20190821_125436_edited.jpg"/>
          <p:cNvPicPr>
            <a:picLocks noChangeAspect="1"/>
          </p:cNvPicPr>
          <p:nvPr/>
        </p:nvPicPr>
        <p:blipFill>
          <a:blip r:embed="rId3" cstate="print"/>
          <a:stretch>
            <a:fillRect/>
          </a:stretch>
        </p:blipFill>
        <p:spPr>
          <a:xfrm>
            <a:off x="5580112" y="188640"/>
            <a:ext cx="2880320" cy="2880320"/>
          </a:xfrm>
          <a:prstGeom prst="rect">
            <a:avLst/>
          </a:prstGeom>
        </p:spPr>
      </p:pic>
      <p:sp>
        <p:nvSpPr>
          <p:cNvPr id="6" name="5 - TextBox"/>
          <p:cNvSpPr txBox="1"/>
          <p:nvPr/>
        </p:nvSpPr>
        <p:spPr>
          <a:xfrm>
            <a:off x="5868144" y="3068960"/>
            <a:ext cx="2353529" cy="400110"/>
          </a:xfrm>
          <a:prstGeom prst="rect">
            <a:avLst/>
          </a:prstGeom>
          <a:noFill/>
        </p:spPr>
        <p:txBody>
          <a:bodyPr wrap="none" rtlCol="0">
            <a:spAutoFit/>
          </a:bodyPr>
          <a:lstStyle/>
          <a:p>
            <a:r>
              <a:rPr lang="en-US" sz="2000" dirty="0" smtClean="0">
                <a:latin typeface="Book Antiqua" pitchFamily="18" charset="0"/>
              </a:rPr>
              <a:t>Inside the pyramid</a:t>
            </a:r>
            <a:endParaRPr lang="el-GR" sz="2000" dirty="0">
              <a:latin typeface="Book Antiqua" pitchFamily="18" charset="0"/>
            </a:endParaRPr>
          </a:p>
        </p:txBody>
      </p:sp>
      <p:pic>
        <p:nvPicPr>
          <p:cNvPr id="7" name="6 - Εικόνα" descr="IMG_20190821_133809_edited.jpg"/>
          <p:cNvPicPr>
            <a:picLocks noChangeAspect="1"/>
          </p:cNvPicPr>
          <p:nvPr/>
        </p:nvPicPr>
        <p:blipFill>
          <a:blip r:embed="rId4" cstate="print"/>
          <a:stretch>
            <a:fillRect/>
          </a:stretch>
        </p:blipFill>
        <p:spPr>
          <a:xfrm>
            <a:off x="683568" y="3573016"/>
            <a:ext cx="2843808" cy="2844804"/>
          </a:xfrm>
          <a:prstGeom prst="rect">
            <a:avLst/>
          </a:prstGeom>
        </p:spPr>
      </p:pic>
      <p:pic>
        <p:nvPicPr>
          <p:cNvPr id="8" name="7 - Εικόνα" descr="IMG_20190821_140807_edited.jpg"/>
          <p:cNvPicPr>
            <a:picLocks noChangeAspect="1"/>
          </p:cNvPicPr>
          <p:nvPr/>
        </p:nvPicPr>
        <p:blipFill>
          <a:blip r:embed="rId5" cstate="print"/>
          <a:stretch>
            <a:fillRect/>
          </a:stretch>
        </p:blipFill>
        <p:spPr>
          <a:xfrm>
            <a:off x="5580112" y="3573016"/>
            <a:ext cx="2858876" cy="2853932"/>
          </a:xfrm>
          <a:prstGeom prst="rect">
            <a:avLst/>
          </a:prstGeom>
        </p:spPr>
      </p:pic>
      <p:sp>
        <p:nvSpPr>
          <p:cNvPr id="9" name="8 - TextBox"/>
          <p:cNvSpPr txBox="1"/>
          <p:nvPr/>
        </p:nvSpPr>
        <p:spPr>
          <a:xfrm>
            <a:off x="1187624" y="6457890"/>
            <a:ext cx="1871025" cy="400110"/>
          </a:xfrm>
          <a:prstGeom prst="rect">
            <a:avLst/>
          </a:prstGeom>
          <a:noFill/>
        </p:spPr>
        <p:txBody>
          <a:bodyPr wrap="none" rtlCol="0">
            <a:spAutoFit/>
          </a:bodyPr>
          <a:lstStyle/>
          <a:p>
            <a:r>
              <a:rPr lang="en-US" sz="2000" dirty="0" smtClean="0">
                <a:latin typeface="Book Antiqua" pitchFamily="18" charset="0"/>
              </a:rPr>
              <a:t>The Mona Lisa</a:t>
            </a:r>
            <a:endParaRPr lang="el-GR" sz="2000" dirty="0">
              <a:latin typeface="Book Antiqua" pitchFamily="18" charset="0"/>
            </a:endParaRPr>
          </a:p>
        </p:txBody>
      </p:sp>
      <p:sp>
        <p:nvSpPr>
          <p:cNvPr id="10" name="9 - TextBox"/>
          <p:cNvSpPr txBox="1"/>
          <p:nvPr/>
        </p:nvSpPr>
        <p:spPr>
          <a:xfrm>
            <a:off x="4975871" y="6457890"/>
            <a:ext cx="4168129" cy="400110"/>
          </a:xfrm>
          <a:prstGeom prst="rect">
            <a:avLst/>
          </a:prstGeom>
          <a:noFill/>
        </p:spPr>
        <p:txBody>
          <a:bodyPr wrap="none" rtlCol="0">
            <a:spAutoFit/>
          </a:bodyPr>
          <a:lstStyle/>
          <a:p>
            <a:r>
              <a:rPr lang="en-US" sz="2000" dirty="0" smtClean="0">
                <a:latin typeface="Book Antiqua" pitchFamily="18" charset="0"/>
              </a:rPr>
              <a:t>The Winged Victory of Samothrace</a:t>
            </a:r>
            <a:endParaRPr lang="el-GR" sz="2000" dirty="0">
              <a:latin typeface="Book Antiqua"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79512" y="116632"/>
            <a:ext cx="8604448" cy="6124754"/>
          </a:xfrm>
          <a:prstGeom prst="rect">
            <a:avLst/>
          </a:prstGeom>
        </p:spPr>
        <p:txBody>
          <a:bodyPr wrap="square">
            <a:spAutoFit/>
          </a:bodyPr>
          <a:lstStyle/>
          <a:p>
            <a:r>
              <a:rPr lang="en-US" sz="3000" b="1" u="sng" dirty="0" smtClean="0">
                <a:latin typeface="Book Antiqua" pitchFamily="18" charset="0"/>
              </a:rPr>
              <a:t>Musée d'Orsay</a:t>
            </a:r>
            <a:r>
              <a:rPr lang="el-GR" sz="3000" b="1" u="sng" dirty="0" smtClean="0">
                <a:latin typeface="Book Antiqua" pitchFamily="18" charset="0"/>
              </a:rPr>
              <a:t>:</a:t>
            </a:r>
            <a:r>
              <a:rPr lang="en-US" sz="3000" dirty="0" smtClean="0">
                <a:latin typeface="Book Antiqua" pitchFamily="18" charset="0"/>
              </a:rPr>
              <a:t> The history of the museum, of its building is quite unusual. In the center of Paris on the banks of the Seine, opposite the Tuiliers Gardens, the museum was installed in the former Orsay railway station, built for the Universal Exhibition of 1900. So the building itself could be seen as the first “work of art” in the Musée d'Orsay, which displays collections of art from the period 1848 to 1914. It houses the largest collection of impressionist and post-Impressionist masterpieces in the world, by painters including Monet, </a:t>
            </a:r>
            <a:r>
              <a:rPr lang="en-US" sz="3000" dirty="0" err="1" smtClean="0">
                <a:latin typeface="Book Antiqua" pitchFamily="18" charset="0"/>
              </a:rPr>
              <a:t>Manet</a:t>
            </a:r>
            <a:r>
              <a:rPr lang="en-US" sz="3000" dirty="0" smtClean="0">
                <a:latin typeface="Book Antiqua" pitchFamily="18" charset="0"/>
              </a:rPr>
              <a:t>, Degas, Renoir, Cézanne, Seurat, Sisley, Gauguin and Van Gogh.</a:t>
            </a:r>
            <a:endParaRPr lang="en-US" sz="3000" dirty="0">
              <a:latin typeface="Book Antiqua" pitchFamily="18" charset="0"/>
            </a:endParaRPr>
          </a:p>
        </p:txBody>
      </p:sp>
      <p:pic>
        <p:nvPicPr>
          <p:cNvPr id="2050" name="Picture 2" descr="C:\Users\adami\Downloads\245298-200.png"/>
          <p:cNvPicPr>
            <a:picLocks noChangeAspect="1" noChangeArrowheads="1"/>
          </p:cNvPicPr>
          <p:nvPr/>
        </p:nvPicPr>
        <p:blipFill>
          <a:blip r:embed="rId2" cstate="print"/>
          <a:srcRect t="36859" b="31952"/>
          <a:stretch>
            <a:fillRect/>
          </a:stretch>
        </p:blipFill>
        <p:spPr bwMode="auto">
          <a:xfrm>
            <a:off x="6228184" y="5998537"/>
            <a:ext cx="2755707" cy="85946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1023</TotalTime>
  <Words>402</Words>
  <Application>Microsoft Office PowerPoint</Application>
  <PresentationFormat>Προβολή στην οθόνη (4:3)</PresentationFormat>
  <Paragraphs>38</Paragraphs>
  <Slides>17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Θέμα του Office</vt:lpstr>
      <vt:lpstr>The right holiday</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right holiday</dc:title>
  <dc:creator>Άντα Μυλωνά</dc:creator>
  <cp:lastModifiedBy>Άντα Μυλωνά</cp:lastModifiedBy>
  <cp:revision>98</cp:revision>
  <dcterms:created xsi:type="dcterms:W3CDTF">2020-04-01T14:22:39Z</dcterms:created>
  <dcterms:modified xsi:type="dcterms:W3CDTF">2020-04-05T07:57:23Z</dcterms:modified>
</cp:coreProperties>
</file>