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7" r:id="rId3"/>
    <p:sldId id="259" r:id="rId4"/>
    <p:sldId id="258" r:id="rId5"/>
    <p:sldId id="260" r:id="rId6"/>
    <p:sldId id="261" r:id="rId7"/>
    <p:sldId id="262" r:id="rId8"/>
    <p:sldId id="263" r:id="rId9"/>
    <p:sldId id="265" r:id="rId10"/>
    <p:sldId id="264" r:id="rId11"/>
    <p:sldId id="266" r:id="rId12"/>
    <p:sldId id="267" r:id="rId13"/>
    <p:sldId id="275" r:id="rId14"/>
    <p:sldId id="268" r:id="rId15"/>
    <p:sldId id="269" r:id="rId16"/>
    <p:sldId id="270" r:id="rId17"/>
    <p:sldId id="271" r:id="rId18"/>
    <p:sldId id="272" r:id="rId19"/>
    <p:sldId id="273"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9CBEE-E6A3-4F30-A2FC-79D4CE74EA8D}" type="datetimeFigureOut">
              <a:rPr lang="el-GR" smtClean="0"/>
              <a:t>8/12/2020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31BBF-DCC3-4B4D-B044-76E5E75B37F0}" type="slidenum">
              <a:rPr lang="el-GR" smtClean="0"/>
              <a:t>‹#›</a:t>
            </a:fld>
            <a:endParaRPr lang="el-GR"/>
          </a:p>
        </p:txBody>
      </p:sp>
    </p:spTree>
    <p:extLst>
      <p:ext uri="{BB962C8B-B14F-4D97-AF65-F5344CB8AC3E}">
        <p14:creationId xmlns:p14="http://schemas.microsoft.com/office/powerpoint/2010/main" val="18281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D831BBF-DCC3-4B4D-B044-76E5E75B37F0}" type="slidenum">
              <a:rPr lang="el-GR" smtClean="0"/>
              <a:t>4</a:t>
            </a:fld>
            <a:endParaRPr lang="el-GR"/>
          </a:p>
        </p:txBody>
      </p:sp>
    </p:spTree>
    <p:extLst>
      <p:ext uri="{BB962C8B-B14F-4D97-AF65-F5344CB8AC3E}">
        <p14:creationId xmlns:p14="http://schemas.microsoft.com/office/powerpoint/2010/main" val="32279786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09035BC-B08F-404F-A2AB-7E370A3A103D}" type="datetimeFigureOut">
              <a:rPr lang="el-GR" smtClean="0"/>
              <a:t>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35448CF1-8BC6-442B-91FE-45758D53D7DB}" type="slidenum">
              <a:rPr lang="el-GR" smtClean="0"/>
              <a:t>‹#›</a:t>
            </a:fld>
            <a:endParaRPr lang="el-GR"/>
          </a:p>
        </p:txBody>
      </p:sp>
    </p:spTree>
    <p:extLst>
      <p:ext uri="{BB962C8B-B14F-4D97-AF65-F5344CB8AC3E}">
        <p14:creationId xmlns:p14="http://schemas.microsoft.com/office/powerpoint/2010/main" val="183022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9035BC-B08F-404F-A2AB-7E370A3A103D}" type="datetimeFigureOut">
              <a:rPr lang="el-GR" smtClean="0"/>
              <a:t>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237472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9035BC-B08F-404F-A2AB-7E370A3A103D}" type="datetimeFigureOut">
              <a:rPr lang="el-GR" smtClean="0"/>
              <a:t>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4255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9035BC-B08F-404F-A2AB-7E370A3A103D}" type="datetimeFigureOut">
              <a:rPr lang="el-GR" smtClean="0"/>
              <a:t>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397327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l-GR" smtClean="0"/>
              <a:t>Στυλ κύριου τίτλου</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8593667" y="6272784"/>
            <a:ext cx="2644309" cy="365125"/>
          </a:xfrm>
        </p:spPr>
        <p:txBody>
          <a:bodyPr/>
          <a:lstStyle/>
          <a:p>
            <a:fld id="{A09035BC-B08F-404F-A2AB-7E370A3A103D}" type="datetimeFigureOut">
              <a:rPr lang="el-GR" smtClean="0"/>
              <a:t>8/12/2020</a:t>
            </a:fld>
            <a:endParaRPr lang="el-GR"/>
          </a:p>
        </p:txBody>
      </p:sp>
      <p:sp>
        <p:nvSpPr>
          <p:cNvPr id="5" name="Footer Placeholder 4"/>
          <p:cNvSpPr>
            <a:spLocks noGrp="1"/>
          </p:cNvSpPr>
          <p:nvPr>
            <p:ph type="ftr" sz="quarter" idx="11"/>
          </p:nvPr>
        </p:nvSpPr>
        <p:spPr>
          <a:xfrm>
            <a:off x="2182708" y="6272784"/>
            <a:ext cx="6327648" cy="365125"/>
          </a:xfrm>
        </p:spPr>
        <p:txBody>
          <a:bodyPr/>
          <a:lstStyle/>
          <a:p>
            <a:endParaRPr lang="el-G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5448CF1-8BC6-442B-91FE-45758D53D7DB}" type="slidenum">
              <a:rPr lang="el-GR" smtClean="0"/>
              <a:t>‹#›</a:t>
            </a:fld>
            <a:endParaRPr lang="el-GR"/>
          </a:p>
        </p:txBody>
      </p:sp>
    </p:spTree>
    <p:extLst>
      <p:ext uri="{BB962C8B-B14F-4D97-AF65-F5344CB8AC3E}">
        <p14:creationId xmlns:p14="http://schemas.microsoft.com/office/powerpoint/2010/main" val="30800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09035BC-B08F-404F-A2AB-7E370A3A103D}" type="datetimeFigureOut">
              <a:rPr lang="el-GR" smtClean="0"/>
              <a:t>8/12/2020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422348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09035BC-B08F-404F-A2AB-7E370A3A103D}" type="datetimeFigureOut">
              <a:rPr lang="el-GR" smtClean="0"/>
              <a:t>8/12/2020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70264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09035BC-B08F-404F-A2AB-7E370A3A103D}" type="datetimeFigureOut">
              <a:rPr lang="el-GR" smtClean="0"/>
              <a:t>8/12/2020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291354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035BC-B08F-404F-A2AB-7E370A3A103D}" type="datetimeFigureOut">
              <a:rPr lang="el-GR" smtClean="0"/>
              <a:t>8/12/2020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379415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smtClean="0"/>
              <a:t>Στυλ κύριου τίτλου</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9035BC-B08F-404F-A2AB-7E370A3A103D}" type="datetimeFigureOut">
              <a:rPr lang="el-GR" smtClean="0"/>
              <a:t>8/12/2020</a:t>
            </a:fld>
            <a:endParaRPr lang="el-GR"/>
          </a:p>
        </p:txBody>
      </p:sp>
      <p:sp>
        <p:nvSpPr>
          <p:cNvPr id="6" name="Footer Placeholder 5"/>
          <p:cNvSpPr>
            <a:spLocks noGrp="1"/>
          </p:cNvSpPr>
          <p:nvPr>
            <p:ph type="ftr" sz="quarter" idx="11"/>
          </p:nvPr>
        </p:nvSpPr>
        <p:spPr/>
        <p:txBody>
          <a:bodyPr/>
          <a:lstStyle/>
          <a:p>
            <a:endParaRPr lang="el-G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194660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9035BC-B08F-404F-A2AB-7E370A3A103D}" type="datetimeFigureOut">
              <a:rPr lang="el-GR" smtClean="0"/>
              <a:t>8/12/2020</a:t>
            </a:fld>
            <a:endParaRPr lang="el-G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5448CF1-8BC6-442B-91FE-45758D53D7DB}" type="slidenum">
              <a:rPr lang="el-GR" smtClean="0"/>
              <a:t>‹#›</a:t>
            </a:fld>
            <a:endParaRPr lang="el-GR"/>
          </a:p>
        </p:txBody>
      </p:sp>
    </p:spTree>
    <p:extLst>
      <p:ext uri="{BB962C8B-B14F-4D97-AF65-F5344CB8AC3E}">
        <p14:creationId xmlns:p14="http://schemas.microsoft.com/office/powerpoint/2010/main" val="108002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09035BC-B08F-404F-A2AB-7E370A3A103D}" type="datetimeFigureOut">
              <a:rPr lang="el-GR" smtClean="0"/>
              <a:t>8/12/2020</a:t>
            </a:fld>
            <a:endParaRPr lang="el-G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l-G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35448CF1-8BC6-442B-91FE-45758D53D7DB}" type="slidenum">
              <a:rPr lang="el-GR" smtClean="0"/>
              <a:t>‹#›</a:t>
            </a:fld>
            <a:endParaRPr lang="el-GR"/>
          </a:p>
        </p:txBody>
      </p:sp>
    </p:spTree>
    <p:extLst>
      <p:ext uri="{BB962C8B-B14F-4D97-AF65-F5344CB8AC3E}">
        <p14:creationId xmlns:p14="http://schemas.microsoft.com/office/powerpoint/2010/main" val="3655674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ames.mthv.gr/mth-name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6600" dirty="0" smtClean="0">
                <a:solidFill>
                  <a:srgbClr val="002060"/>
                </a:solidFill>
              </a:rPr>
              <a:t>Ο Μυκηναϊκός κόσμος</a:t>
            </a:r>
            <a:endParaRPr lang="el-GR" sz="6600" dirty="0">
              <a:solidFill>
                <a:srgbClr val="002060"/>
              </a:solidFill>
            </a:endParaRPr>
          </a:p>
        </p:txBody>
      </p:sp>
      <p:sp>
        <p:nvSpPr>
          <p:cNvPr id="3" name="Υπότιτλος 2"/>
          <p:cNvSpPr>
            <a:spLocks noGrp="1"/>
          </p:cNvSpPr>
          <p:nvPr>
            <p:ph type="subTitle" idx="1"/>
          </p:nvPr>
        </p:nvSpPr>
        <p:spPr/>
        <p:txBody>
          <a:bodyPr/>
          <a:lstStyle/>
          <a:p>
            <a:pPr algn="ctr"/>
            <a:r>
              <a:rPr lang="el-GR" dirty="0" smtClean="0">
                <a:solidFill>
                  <a:srgbClr val="002060"/>
                </a:solidFill>
              </a:rPr>
              <a:t>Ιστορία Α Γυμνασίου </a:t>
            </a:r>
            <a:r>
              <a:rPr lang="el-GR" dirty="0">
                <a:solidFill>
                  <a:srgbClr val="002060"/>
                </a:solidFill>
              </a:rPr>
              <a:t>Δ</a:t>
            </a:r>
            <a:r>
              <a:rPr lang="el-GR" dirty="0" smtClean="0">
                <a:solidFill>
                  <a:srgbClr val="002060"/>
                </a:solidFill>
              </a:rPr>
              <a:t>εκέμβρης 2020</a:t>
            </a:r>
          </a:p>
          <a:p>
            <a:pPr algn="ctr"/>
            <a:r>
              <a:rPr lang="el-GR" dirty="0" smtClean="0">
                <a:solidFill>
                  <a:srgbClr val="002060"/>
                </a:solidFill>
              </a:rPr>
              <a:t>Ελένη Αδαμοπούλου</a:t>
            </a:r>
            <a:endParaRPr lang="el-GR" dirty="0">
              <a:solidFill>
                <a:srgbClr val="002060"/>
              </a:solidFill>
            </a:endParaRPr>
          </a:p>
        </p:txBody>
      </p:sp>
    </p:spTree>
    <p:extLst>
      <p:ext uri="{BB962C8B-B14F-4D97-AF65-F5344CB8AC3E}">
        <p14:creationId xmlns:p14="http://schemas.microsoft.com/office/powerpoint/2010/main" val="2701184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7645" y="430041"/>
            <a:ext cx="10058400" cy="1609344"/>
          </a:xfrm>
        </p:spPr>
        <p:txBody>
          <a:bodyPr>
            <a:normAutofit/>
          </a:bodyPr>
          <a:lstStyle/>
          <a:p>
            <a:r>
              <a:rPr lang="en-US" sz="3900" dirty="0">
                <a:solidFill>
                  <a:srgbClr val="002060"/>
                </a:solidFill>
                <a:hlinkClick r:id="rId2"/>
              </a:rPr>
              <a:t>http://games.mthv.gr/mth-names</a:t>
            </a:r>
            <a:r>
              <a:rPr lang="en-US" sz="3900" dirty="0" smtClean="0">
                <a:solidFill>
                  <a:srgbClr val="002060"/>
                </a:solidFill>
                <a:hlinkClick r:id="rId2"/>
              </a:rPr>
              <a:t>/</a:t>
            </a:r>
            <a:r>
              <a:rPr lang="en-US" sz="3900" dirty="0" smtClean="0">
                <a:solidFill>
                  <a:srgbClr val="002060"/>
                </a:solidFill>
              </a:rPr>
              <a:t> </a:t>
            </a:r>
            <a:endParaRPr lang="el-GR" sz="3900" dirty="0">
              <a:solidFill>
                <a:srgbClr val="002060"/>
              </a:solidFill>
            </a:endParaRPr>
          </a:p>
        </p:txBody>
      </p:sp>
      <p:pic>
        <p:nvPicPr>
          <p:cNvPr id="4" name="Θέση περιεχομένου 3"/>
          <p:cNvPicPr>
            <a:picLocks noGrp="1" noChangeAspect="1"/>
          </p:cNvPicPr>
          <p:nvPr>
            <p:ph idx="1"/>
          </p:nvPr>
        </p:nvPicPr>
        <p:blipFill>
          <a:blip r:embed="rId3"/>
          <a:stretch>
            <a:fillRect/>
          </a:stretch>
        </p:blipFill>
        <p:spPr>
          <a:xfrm>
            <a:off x="724293" y="2072549"/>
            <a:ext cx="3871296" cy="1993565"/>
          </a:xfrm>
          <a:prstGeom prst="rect">
            <a:avLst/>
          </a:prstGeom>
        </p:spPr>
      </p:pic>
      <p:pic>
        <p:nvPicPr>
          <p:cNvPr id="3" name="Εικόνα 2"/>
          <p:cNvPicPr>
            <a:picLocks noChangeAspect="1"/>
          </p:cNvPicPr>
          <p:nvPr/>
        </p:nvPicPr>
        <p:blipFill rotWithShape="1">
          <a:blip r:embed="rId4"/>
          <a:srcRect l="19925" t="20881" r="24105" b="32927"/>
          <a:stretch/>
        </p:blipFill>
        <p:spPr>
          <a:xfrm>
            <a:off x="5554638" y="3439782"/>
            <a:ext cx="5322627" cy="2469699"/>
          </a:xfrm>
          <a:prstGeom prst="rect">
            <a:avLst/>
          </a:prstGeom>
        </p:spPr>
      </p:pic>
    </p:spTree>
    <p:extLst>
      <p:ext uri="{BB962C8B-B14F-4D97-AF65-F5344CB8AC3E}">
        <p14:creationId xmlns:p14="http://schemas.microsoft.com/office/powerpoint/2010/main" val="21593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60311" y="457336"/>
            <a:ext cx="9034818" cy="825553"/>
          </a:xfrm>
        </p:spPr>
        <p:txBody>
          <a:bodyPr>
            <a:normAutofit fontScale="90000"/>
          </a:bodyPr>
          <a:lstStyle/>
          <a:p>
            <a:r>
              <a:rPr lang="el-GR" sz="4000" dirty="0">
                <a:solidFill>
                  <a:srgbClr val="002060"/>
                </a:solidFill>
              </a:rPr>
              <a:t>Εξάπλωση του μυκηναϊκού </a:t>
            </a:r>
            <a:r>
              <a:rPr lang="el-GR" sz="4000" dirty="0" smtClean="0">
                <a:solidFill>
                  <a:srgbClr val="002060"/>
                </a:solidFill>
              </a:rPr>
              <a:t>κόσμου: </a:t>
            </a:r>
            <a:br>
              <a:rPr lang="el-GR" sz="4000" dirty="0" smtClean="0">
                <a:solidFill>
                  <a:srgbClr val="002060"/>
                </a:solidFill>
              </a:rPr>
            </a:br>
            <a:r>
              <a:rPr lang="el-GR" sz="4000" dirty="0" smtClean="0">
                <a:solidFill>
                  <a:srgbClr val="002060"/>
                </a:solidFill>
              </a:rPr>
              <a:t>εμπόριο και διπλωματία</a:t>
            </a:r>
            <a:endParaRPr lang="el-GR" sz="4000" dirty="0">
              <a:solidFill>
                <a:srgbClr val="002060"/>
              </a:solidFill>
            </a:endParaRPr>
          </a:p>
        </p:txBody>
      </p:sp>
      <p:sp>
        <p:nvSpPr>
          <p:cNvPr id="3" name="Θέση περιεχομένου 2"/>
          <p:cNvSpPr>
            <a:spLocks noGrp="1"/>
          </p:cNvSpPr>
          <p:nvPr>
            <p:ph idx="1"/>
          </p:nvPr>
        </p:nvSpPr>
        <p:spPr>
          <a:xfrm>
            <a:off x="407931" y="1569493"/>
            <a:ext cx="11382233" cy="5076967"/>
          </a:xfrm>
        </p:spPr>
        <p:txBody>
          <a:bodyPr>
            <a:normAutofit/>
          </a:bodyPr>
          <a:lstStyle/>
          <a:p>
            <a:r>
              <a:rPr lang="el-GR" sz="2800" dirty="0" smtClean="0"/>
              <a:t>Κυριαρχία  Μυκηναίων στην Κρήτη </a:t>
            </a:r>
            <a:r>
              <a:rPr lang="el-GR" sz="2800" dirty="0"/>
              <a:t>(1450 π.Χ</a:t>
            </a:r>
            <a:r>
              <a:rPr lang="el-GR" sz="2800" dirty="0" smtClean="0"/>
              <a:t>.)</a:t>
            </a:r>
            <a:r>
              <a:rPr lang="el-GR" sz="2800" dirty="0" smtClean="0">
                <a:sym typeface="Wingdings" panose="05000000000000000000" pitchFamily="2" charset="2"/>
              </a:rPr>
              <a:t></a:t>
            </a:r>
            <a:r>
              <a:rPr lang="el-GR" sz="2800" dirty="0" smtClean="0"/>
              <a:t> </a:t>
            </a:r>
            <a:r>
              <a:rPr lang="el-GR" sz="2800" b="1" dirty="0" smtClean="0">
                <a:solidFill>
                  <a:srgbClr val="0070C0"/>
                </a:solidFill>
              </a:rPr>
              <a:t>θαλασσοκράτορες</a:t>
            </a:r>
          </a:p>
          <a:p>
            <a:r>
              <a:rPr lang="el-GR" sz="2800" dirty="0"/>
              <a:t>Ο</a:t>
            </a:r>
            <a:r>
              <a:rPr lang="el-GR" sz="2800" dirty="0" smtClean="0"/>
              <a:t>λόκληρο το Αιγαίο- μικρασιατικά παράλια: </a:t>
            </a:r>
            <a:r>
              <a:rPr lang="el-GR" sz="2800" dirty="0"/>
              <a:t>ιδρύουν </a:t>
            </a:r>
            <a:r>
              <a:rPr lang="el-GR" sz="2800" b="1" dirty="0">
                <a:solidFill>
                  <a:srgbClr val="0070C0"/>
                </a:solidFill>
              </a:rPr>
              <a:t>αποικίες</a:t>
            </a:r>
            <a:r>
              <a:rPr lang="el-GR" sz="2800" dirty="0"/>
              <a:t> και </a:t>
            </a:r>
            <a:r>
              <a:rPr lang="el-GR" sz="2800" b="1" dirty="0">
                <a:solidFill>
                  <a:srgbClr val="0070C0"/>
                </a:solidFill>
              </a:rPr>
              <a:t>εμπορικούς </a:t>
            </a:r>
            <a:r>
              <a:rPr lang="el-GR" sz="2800" b="1" dirty="0" smtClean="0">
                <a:solidFill>
                  <a:srgbClr val="0070C0"/>
                </a:solidFill>
              </a:rPr>
              <a:t>σταθμούς</a:t>
            </a:r>
            <a:endParaRPr lang="el-GR" sz="2800" b="1" dirty="0">
              <a:solidFill>
                <a:srgbClr val="0070C0"/>
              </a:solidFill>
            </a:endParaRPr>
          </a:p>
          <a:p>
            <a:r>
              <a:rPr lang="el-GR" sz="2800" dirty="0"/>
              <a:t>Τ</a:t>
            </a:r>
            <a:r>
              <a:rPr lang="el-GR" sz="2800" dirty="0" smtClean="0"/>
              <a:t>αξιδεύουν </a:t>
            </a:r>
            <a:r>
              <a:rPr lang="el-GR" sz="2800" dirty="0"/>
              <a:t>μέχρι </a:t>
            </a:r>
            <a:r>
              <a:rPr lang="el-GR" sz="2800" dirty="0" smtClean="0"/>
              <a:t>Εγγύς Ανατολή-νότια Ιταλία-Σικελία- Ισπανία-έχουν </a:t>
            </a:r>
            <a:r>
              <a:rPr lang="el-GR" sz="2800" dirty="0"/>
              <a:t>σποραδικές επαφές με την Κεντρική και Βόρεια </a:t>
            </a:r>
            <a:r>
              <a:rPr lang="el-GR" sz="2800" dirty="0" smtClean="0"/>
              <a:t>Ευρώπη για </a:t>
            </a:r>
            <a:r>
              <a:rPr lang="el-GR" sz="2800" dirty="0"/>
              <a:t>την </a:t>
            </a:r>
            <a:r>
              <a:rPr lang="el-GR" sz="2800" b="1" dirty="0">
                <a:solidFill>
                  <a:srgbClr val="0070C0"/>
                </a:solidFill>
              </a:rPr>
              <a:t>αναζήτηση πρώτων υλών και αγορών </a:t>
            </a:r>
          </a:p>
          <a:p>
            <a:r>
              <a:rPr lang="el-GR" sz="2800" dirty="0" smtClean="0"/>
              <a:t> </a:t>
            </a:r>
            <a:r>
              <a:rPr lang="el-GR" sz="2800" dirty="0"/>
              <a:t>Αποικίζουν συστηματικά την Κύπρο </a:t>
            </a:r>
            <a:endParaRPr lang="el-GR" sz="2800" dirty="0" smtClean="0"/>
          </a:p>
          <a:p>
            <a:r>
              <a:rPr lang="el-GR" sz="2800" dirty="0"/>
              <a:t>Έ</a:t>
            </a:r>
            <a:r>
              <a:rPr lang="el-GR" sz="2800" dirty="0" smtClean="0"/>
              <a:t>ρχονται </a:t>
            </a:r>
            <a:r>
              <a:rPr lang="el-GR" sz="2800" dirty="0"/>
              <a:t>σε </a:t>
            </a:r>
            <a:r>
              <a:rPr lang="el-GR" sz="2800" b="1" dirty="0">
                <a:solidFill>
                  <a:srgbClr val="0070C0"/>
                </a:solidFill>
              </a:rPr>
              <a:t>επαφή με το κράτος των Χετταίων</a:t>
            </a:r>
            <a:r>
              <a:rPr lang="el-GR" sz="2800" dirty="0"/>
              <a:t>. Τα αρχεία των Χετταίων ονομάζουν τους Μυκηναίους </a:t>
            </a:r>
            <a:r>
              <a:rPr lang="el-GR" sz="2800" dirty="0" err="1"/>
              <a:t>Αχιγιάβα</a:t>
            </a:r>
            <a:r>
              <a:rPr lang="el-GR" sz="2800" dirty="0"/>
              <a:t> (Αχαιούς) και τονίζουν ότι το βασίλειό τους είναι </a:t>
            </a:r>
            <a:r>
              <a:rPr lang="el-GR" sz="2800" b="1" dirty="0">
                <a:solidFill>
                  <a:srgbClr val="0070C0"/>
                </a:solidFill>
              </a:rPr>
              <a:t>υπολογίσιμη ναυτική δύναμη</a:t>
            </a:r>
          </a:p>
        </p:txBody>
      </p:sp>
    </p:spTree>
    <p:extLst>
      <p:ext uri="{BB962C8B-B14F-4D97-AF65-F5344CB8AC3E}">
        <p14:creationId xmlns:p14="http://schemas.microsoft.com/office/powerpoint/2010/main" val="70061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9809" y="102496"/>
            <a:ext cx="10213848" cy="989326"/>
          </a:xfrm>
        </p:spPr>
        <p:txBody>
          <a:bodyPr>
            <a:normAutofit/>
          </a:bodyPr>
          <a:lstStyle/>
          <a:p>
            <a:r>
              <a:rPr lang="el-GR" sz="4000" dirty="0" smtClean="0">
                <a:solidFill>
                  <a:srgbClr val="002060"/>
                </a:solidFill>
              </a:rPr>
              <a:t>Κατάρρευση </a:t>
            </a:r>
            <a:r>
              <a:rPr lang="el-GR" sz="4000" dirty="0">
                <a:solidFill>
                  <a:srgbClr val="002060"/>
                </a:solidFill>
              </a:rPr>
              <a:t>του μυκηναϊκού κόσμου</a:t>
            </a:r>
          </a:p>
        </p:txBody>
      </p:sp>
      <p:sp>
        <p:nvSpPr>
          <p:cNvPr id="3" name="Θέση περιεχομένου 2"/>
          <p:cNvSpPr>
            <a:spLocks noGrp="1"/>
          </p:cNvSpPr>
          <p:nvPr>
            <p:ph idx="1"/>
          </p:nvPr>
        </p:nvSpPr>
        <p:spPr>
          <a:xfrm>
            <a:off x="136479" y="1091822"/>
            <a:ext cx="11818960" cy="5766177"/>
          </a:xfrm>
        </p:spPr>
        <p:txBody>
          <a:bodyPr>
            <a:normAutofit fontScale="85000" lnSpcReduction="20000"/>
          </a:bodyPr>
          <a:lstStyle/>
          <a:p>
            <a:r>
              <a:rPr lang="el-GR" sz="2800" dirty="0"/>
              <a:t>Περίπου το </a:t>
            </a:r>
            <a:r>
              <a:rPr lang="el-GR" sz="3100" b="1" dirty="0">
                <a:solidFill>
                  <a:srgbClr val="0070C0"/>
                </a:solidFill>
              </a:rPr>
              <a:t>1200 π.Χ</a:t>
            </a:r>
            <a:r>
              <a:rPr lang="el-GR" sz="2800" dirty="0" smtClean="0"/>
              <a:t>.: </a:t>
            </a:r>
            <a:r>
              <a:rPr lang="el-GR" sz="2800" dirty="0"/>
              <a:t>αιφνίδια </a:t>
            </a:r>
            <a:r>
              <a:rPr lang="el-GR" sz="3100" b="1" dirty="0">
                <a:solidFill>
                  <a:srgbClr val="0070C0"/>
                </a:solidFill>
              </a:rPr>
              <a:t>κάμψη </a:t>
            </a:r>
            <a:r>
              <a:rPr lang="el-GR" sz="2800" dirty="0"/>
              <a:t>της μυκηναϊκής ισχύος. Ανάκτορα, ακροπόλεις και οικισμοί καταστρέφονται</a:t>
            </a:r>
            <a:r>
              <a:rPr lang="el-GR" sz="2800" dirty="0" smtClean="0"/>
              <a:t>.</a:t>
            </a:r>
          </a:p>
          <a:p>
            <a:r>
              <a:rPr lang="el-GR" sz="2800" b="1" dirty="0" smtClean="0"/>
              <a:t>Συγχρόνως </a:t>
            </a:r>
            <a:r>
              <a:rPr lang="el-GR" sz="3100" b="1" dirty="0">
                <a:solidFill>
                  <a:srgbClr val="0070C0"/>
                </a:solidFill>
              </a:rPr>
              <a:t>εξαφανίζεται η Γραμμική γραφή Β</a:t>
            </a:r>
            <a:r>
              <a:rPr lang="el-GR" sz="2800" dirty="0"/>
              <a:t> . Τα ελληνικά δε θα εμφανισθούν ως γραφή παρά τον 8ο αιώνα π.Χ. </a:t>
            </a:r>
            <a:endParaRPr lang="el-GR" sz="2800" dirty="0" smtClean="0"/>
          </a:p>
          <a:p>
            <a:r>
              <a:rPr lang="el-GR" sz="2800" dirty="0" smtClean="0"/>
              <a:t>Δε </a:t>
            </a:r>
            <a:r>
              <a:rPr lang="el-GR" sz="2800" dirty="0"/>
              <a:t>γνωρίζουμε με ακρίβεια τους </a:t>
            </a:r>
            <a:r>
              <a:rPr lang="el-GR" sz="3100" b="1" dirty="0">
                <a:solidFill>
                  <a:srgbClr val="0070C0"/>
                </a:solidFill>
              </a:rPr>
              <a:t>λόγους</a:t>
            </a:r>
            <a:r>
              <a:rPr lang="el-GR" sz="2800" dirty="0"/>
              <a:t> που προκάλεσαν αυτή την καταστροφή. </a:t>
            </a:r>
            <a:r>
              <a:rPr lang="el-GR" sz="2800" dirty="0" smtClean="0"/>
              <a:t>επιστήμονες </a:t>
            </a:r>
            <a:r>
              <a:rPr lang="el-GR" sz="2800" dirty="0"/>
              <a:t>την αποδίδουν σε </a:t>
            </a:r>
            <a:endParaRPr lang="el-GR" sz="2800" dirty="0" smtClean="0"/>
          </a:p>
          <a:p>
            <a:pPr marL="514350" indent="-514350">
              <a:buFont typeface="+mj-lt"/>
              <a:buAutoNum type="alphaLcParenR"/>
            </a:pPr>
            <a:r>
              <a:rPr lang="el-GR" sz="3100" b="1" dirty="0">
                <a:solidFill>
                  <a:srgbClr val="0070C0"/>
                </a:solidFill>
              </a:rPr>
              <a:t>μετακίνηση</a:t>
            </a:r>
            <a:r>
              <a:rPr lang="el-GR" sz="2800" dirty="0" smtClean="0"/>
              <a:t> </a:t>
            </a:r>
            <a:r>
              <a:rPr lang="el-GR" sz="2800" dirty="0"/>
              <a:t>νέων ελληνικών φύλων (κάθοδος των </a:t>
            </a:r>
            <a:r>
              <a:rPr lang="el-GR" sz="2800" dirty="0" smtClean="0"/>
              <a:t>Δωριέων)ή </a:t>
            </a:r>
          </a:p>
          <a:p>
            <a:pPr marL="514350" indent="-514350">
              <a:buFont typeface="+mj-lt"/>
              <a:buAutoNum type="alphaLcParenR"/>
            </a:pPr>
            <a:r>
              <a:rPr lang="el-GR" sz="3100" b="1" dirty="0">
                <a:solidFill>
                  <a:srgbClr val="0070C0"/>
                </a:solidFill>
              </a:rPr>
              <a:t>εσωτερικές αναταραχές </a:t>
            </a:r>
            <a:r>
              <a:rPr lang="el-GR" sz="2800" dirty="0" smtClean="0"/>
              <a:t>ή </a:t>
            </a:r>
          </a:p>
          <a:p>
            <a:pPr marL="514350" indent="-514350">
              <a:buFont typeface="+mj-lt"/>
              <a:buAutoNum type="alphaLcParenR"/>
            </a:pPr>
            <a:r>
              <a:rPr lang="el-GR" sz="2800" dirty="0" smtClean="0"/>
              <a:t>τρομακτική </a:t>
            </a:r>
            <a:r>
              <a:rPr lang="el-GR" sz="2800" dirty="0"/>
              <a:t>αναστάτωση που επικρατεί αυτή την περίοδο στην ανατολική λεκάνη της Μεσογείου, με την πτώση του κράτους των Χετταίων και με τις επιθέσεις των λεγόμενων «</a:t>
            </a:r>
            <a:r>
              <a:rPr lang="el-GR" sz="3100" b="1" dirty="0">
                <a:solidFill>
                  <a:srgbClr val="0070C0"/>
                </a:solidFill>
              </a:rPr>
              <a:t>λαών της θάλασσας</a:t>
            </a:r>
            <a:r>
              <a:rPr lang="el-GR" sz="2800" dirty="0"/>
              <a:t>» εναντίον της Αιγύπτου. </a:t>
            </a:r>
            <a:r>
              <a:rPr lang="el-GR" sz="2800" dirty="0" smtClean="0"/>
              <a:t>Η </a:t>
            </a:r>
            <a:r>
              <a:rPr lang="el-GR" sz="2800" dirty="0"/>
              <a:t>αναστάτωση </a:t>
            </a:r>
            <a:r>
              <a:rPr lang="el-GR" sz="2800" dirty="0" smtClean="0"/>
              <a:t>είχε </a:t>
            </a:r>
            <a:r>
              <a:rPr lang="el-GR" sz="2800" dirty="0"/>
              <a:t>ως συνέπεια την </a:t>
            </a:r>
            <a:r>
              <a:rPr lang="el-GR" sz="3100" b="1" dirty="0">
                <a:solidFill>
                  <a:srgbClr val="0070C0"/>
                </a:solidFill>
              </a:rPr>
              <a:t>πτώση του μυκηναϊκού εμπορίου </a:t>
            </a:r>
            <a:r>
              <a:rPr lang="el-GR" sz="2800" dirty="0"/>
              <a:t>και τη σταδιακή </a:t>
            </a:r>
            <a:r>
              <a:rPr lang="el-GR" sz="3100" b="1" dirty="0">
                <a:solidFill>
                  <a:srgbClr val="0070C0"/>
                </a:solidFill>
              </a:rPr>
              <a:t>παρακμή των μυκηναϊκών ανακτόρων </a:t>
            </a:r>
            <a:r>
              <a:rPr lang="el-GR" sz="2800" dirty="0"/>
              <a:t>εξαιτίας της οικονομικής κρίσης</a:t>
            </a:r>
            <a:r>
              <a:rPr lang="el-GR" sz="2800" dirty="0" smtClean="0"/>
              <a:t>.</a:t>
            </a:r>
          </a:p>
          <a:p>
            <a:r>
              <a:rPr lang="el-GR" sz="2800" dirty="0" smtClean="0"/>
              <a:t> </a:t>
            </a:r>
            <a:r>
              <a:rPr lang="el-GR" sz="2800" dirty="0"/>
              <a:t>Μάλλον, όμως, η πτώση της μυκηναϊκής δύναμης οφείλεται σε ένα συνδυασμό και των τριών λόγων. Ο μυκηναϊκός πολιτισμός έχασε την ισχύ του, δεν κατέρρευσε όμως τελειωτικά. Πολλά </a:t>
            </a:r>
            <a:r>
              <a:rPr lang="el-GR" sz="3100" b="1" dirty="0">
                <a:solidFill>
                  <a:srgbClr val="0070C0"/>
                </a:solidFill>
              </a:rPr>
              <a:t>στοιχεία του θα επιβιώσουν </a:t>
            </a:r>
            <a:r>
              <a:rPr lang="el-GR" sz="2800" dirty="0"/>
              <a:t>και θα μεταλαμπαδευθούν στην επόμενη φάση του ελληνικού πολιτισμού.</a:t>
            </a:r>
            <a:endParaRPr lang="el-GR" sz="2800" b="1" dirty="0">
              <a:solidFill>
                <a:srgbClr val="0070C0"/>
              </a:solidFill>
            </a:endParaRPr>
          </a:p>
        </p:txBody>
      </p:sp>
    </p:spTree>
    <p:extLst>
      <p:ext uri="{BB962C8B-B14F-4D97-AF65-F5344CB8AC3E}">
        <p14:creationId xmlns:p14="http://schemas.microsoft.com/office/powerpoint/2010/main" val="38396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9848" y="743939"/>
            <a:ext cx="10058400" cy="648132"/>
          </a:xfrm>
        </p:spPr>
        <p:txBody>
          <a:bodyPr>
            <a:noAutofit/>
          </a:bodyPr>
          <a:lstStyle/>
          <a:p>
            <a:r>
              <a:rPr lang="el-GR" sz="3200" dirty="0" smtClean="0">
                <a:solidFill>
                  <a:srgbClr val="002060"/>
                </a:solidFill>
              </a:rPr>
              <a:t/>
            </a:r>
            <a:br>
              <a:rPr lang="el-GR" sz="3200" dirty="0" smtClean="0">
                <a:solidFill>
                  <a:srgbClr val="002060"/>
                </a:solidFill>
              </a:rPr>
            </a:br>
            <a:r>
              <a:rPr lang="el-GR" sz="3200" dirty="0" smtClean="0">
                <a:solidFill>
                  <a:srgbClr val="002060"/>
                </a:solidFill>
              </a:rPr>
              <a:t>Η </a:t>
            </a:r>
            <a:r>
              <a:rPr lang="el-GR" sz="3200" dirty="0">
                <a:solidFill>
                  <a:srgbClr val="002060"/>
                </a:solidFill>
              </a:rPr>
              <a:t>ΜΥΚΗΝΑΪΚΗ ΕΛΛΑΔΑ ΚΑΙ Ο ΕΞΩ ΚΟΣΜΟΣ</a:t>
            </a:r>
            <a:br>
              <a:rPr lang="el-GR" sz="3200" dirty="0">
                <a:solidFill>
                  <a:srgbClr val="002060"/>
                </a:solidFill>
              </a:rPr>
            </a:br>
            <a:endParaRPr lang="el-GR" sz="3200" dirty="0">
              <a:solidFill>
                <a:srgbClr val="002060"/>
              </a:solidFill>
            </a:endParaRPr>
          </a:p>
        </p:txBody>
      </p:sp>
      <p:sp>
        <p:nvSpPr>
          <p:cNvPr id="3" name="Θέση περιεχομένου 2"/>
          <p:cNvSpPr>
            <a:spLocks noGrp="1"/>
          </p:cNvSpPr>
          <p:nvPr>
            <p:ph idx="1"/>
          </p:nvPr>
        </p:nvSpPr>
        <p:spPr>
          <a:xfrm>
            <a:off x="148624" y="1501253"/>
            <a:ext cx="11900848" cy="5172501"/>
          </a:xfrm>
        </p:spPr>
        <p:txBody>
          <a:bodyPr/>
          <a:lstStyle/>
          <a:p>
            <a:r>
              <a:rPr lang="el-GR" sz="2400" dirty="0"/>
              <a:t>Η μυκηναϊκή Ελλάδα, η οποία δημιουργήθηκε κυρίως με </a:t>
            </a:r>
            <a:r>
              <a:rPr lang="el-GR" sz="2400" b="1" dirty="0">
                <a:solidFill>
                  <a:srgbClr val="00B0F0"/>
                </a:solidFill>
              </a:rPr>
              <a:t>ανοίγματα προς το εξωτερικό</a:t>
            </a:r>
            <a:r>
              <a:rPr lang="el-GR" sz="2400" dirty="0"/>
              <a:t>, δεν ίδρυσε αυτοκρατορία. Άσκησε </a:t>
            </a:r>
            <a:r>
              <a:rPr lang="el-GR" sz="2400" b="1" dirty="0">
                <a:solidFill>
                  <a:srgbClr val="00B0F0"/>
                </a:solidFill>
              </a:rPr>
              <a:t>ισχυρή επιρροή</a:t>
            </a:r>
            <a:r>
              <a:rPr lang="el-GR" sz="2400" dirty="0"/>
              <a:t>, άμεση ή έμμεση, από τη </a:t>
            </a:r>
            <a:r>
              <a:rPr lang="el-GR" sz="2400" b="1" dirty="0"/>
              <a:t>Σαρδηνία έως τον </a:t>
            </a:r>
            <a:r>
              <a:rPr lang="el-GR" sz="2400" b="1" dirty="0" err="1"/>
              <a:t>Ορόντη</a:t>
            </a:r>
            <a:r>
              <a:rPr lang="el-GR" sz="2400" dirty="0"/>
              <a:t>, από τη </a:t>
            </a:r>
            <a:r>
              <a:rPr lang="el-GR" sz="2400" b="1" dirty="0"/>
              <a:t>Μακεδονία ως τον Νείλο</a:t>
            </a:r>
            <a:r>
              <a:rPr lang="el-GR" sz="2400" dirty="0"/>
              <a:t>, αλλά δεν άσκησε </a:t>
            </a:r>
            <a:r>
              <a:rPr lang="el-GR" sz="2400" b="1" dirty="0">
                <a:solidFill>
                  <a:srgbClr val="00B0F0"/>
                </a:solidFill>
              </a:rPr>
              <a:t>ποτέ πολιτική ηγεμονία</a:t>
            </a:r>
            <a:r>
              <a:rPr lang="el-GR" sz="2400" dirty="0"/>
              <a:t>. Αφού άντλησε από την </a:t>
            </a:r>
            <a:r>
              <a:rPr lang="el-GR" sz="2400" b="1" dirty="0"/>
              <a:t>Κρήτη</a:t>
            </a:r>
            <a:r>
              <a:rPr lang="el-GR" sz="2400" dirty="0"/>
              <a:t>, από την </a:t>
            </a:r>
            <a:r>
              <a:rPr lang="el-GR" sz="2400" b="1" dirty="0"/>
              <a:t>Εγγύς Ανατολή</a:t>
            </a:r>
            <a:r>
              <a:rPr lang="el-GR" sz="2400" dirty="0"/>
              <a:t>, ακόμη και από </a:t>
            </a:r>
            <a:r>
              <a:rPr lang="el-GR" sz="2400" b="1" dirty="0"/>
              <a:t>την Ευρώπη</a:t>
            </a:r>
            <a:r>
              <a:rPr lang="el-GR" sz="2400" dirty="0"/>
              <a:t>, τους παράγοντες της </a:t>
            </a:r>
            <a:r>
              <a:rPr lang="el-GR" sz="2400" b="1" dirty="0">
                <a:solidFill>
                  <a:srgbClr val="00B0F0"/>
                </a:solidFill>
              </a:rPr>
              <a:t>βαθιάς πολιτιστικής μεταβολής</a:t>
            </a:r>
            <a:r>
              <a:rPr lang="el-GR" sz="2400" dirty="0"/>
              <a:t> και αφού τους </a:t>
            </a:r>
            <a:r>
              <a:rPr lang="el-GR" sz="2400" b="1" dirty="0">
                <a:solidFill>
                  <a:srgbClr val="00B0F0"/>
                </a:solidFill>
              </a:rPr>
              <a:t>αφομοίωσ</a:t>
            </a:r>
            <a:r>
              <a:rPr lang="el-GR" sz="2400" dirty="0"/>
              <a:t>ε, η ηπειρωτική Ελλάδα παρέμεινε σχετικά </a:t>
            </a:r>
            <a:r>
              <a:rPr lang="el-GR" sz="2400" b="1" dirty="0">
                <a:solidFill>
                  <a:srgbClr val="00B0F0"/>
                </a:solidFill>
              </a:rPr>
              <a:t>ανεπηρέαστη από τις ξένες πολιτιστικές επιδράσεις</a:t>
            </a:r>
            <a:r>
              <a:rPr lang="el-GR" sz="2400" dirty="0"/>
              <a:t>, ενώ παράλληλα οι </a:t>
            </a:r>
            <a:r>
              <a:rPr lang="el-GR" sz="2400" b="1" dirty="0">
                <a:solidFill>
                  <a:srgbClr val="00B0F0"/>
                </a:solidFill>
              </a:rPr>
              <a:t>οικονομικές επαφές με το εξωτερικό </a:t>
            </a:r>
            <a:r>
              <a:rPr lang="el-GR" sz="2400" dirty="0"/>
              <a:t>είχαν ζωτική σημασία για την </a:t>
            </a:r>
            <a:r>
              <a:rPr lang="el-GR" sz="2400" b="1" dirty="0">
                <a:solidFill>
                  <a:srgbClr val="00B0F0"/>
                </a:solidFill>
              </a:rPr>
              <a:t>ανάπτυξη</a:t>
            </a:r>
            <a:r>
              <a:rPr lang="el-GR" sz="2400" dirty="0"/>
              <a:t> και τη λειτουργία των </a:t>
            </a:r>
            <a:r>
              <a:rPr lang="el-GR" sz="2400" b="1" dirty="0">
                <a:solidFill>
                  <a:srgbClr val="00B0F0"/>
                </a:solidFill>
              </a:rPr>
              <a:t>ανακτορικών κέντρων</a:t>
            </a:r>
            <a:r>
              <a:rPr lang="el-GR" sz="2400" dirty="0"/>
              <a:t>. Και όταν οι επαφές αυτές </a:t>
            </a:r>
            <a:r>
              <a:rPr lang="el-GR" sz="2400" b="1" dirty="0">
                <a:solidFill>
                  <a:srgbClr val="00B0F0"/>
                </a:solidFill>
              </a:rPr>
              <a:t>διαταράχτηκαν</a:t>
            </a:r>
            <a:r>
              <a:rPr lang="el-GR" sz="2400" dirty="0"/>
              <a:t> ή </a:t>
            </a:r>
            <a:r>
              <a:rPr lang="el-GR" sz="2400" b="1" dirty="0">
                <a:solidFill>
                  <a:srgbClr val="00B0F0"/>
                </a:solidFill>
              </a:rPr>
              <a:t>διακόπηκαν,</a:t>
            </a:r>
            <a:r>
              <a:rPr lang="el-GR" sz="2400" dirty="0"/>
              <a:t> τότε το ανακτορικό σύστημα </a:t>
            </a:r>
            <a:r>
              <a:rPr lang="el-GR" sz="2400" b="1" dirty="0">
                <a:solidFill>
                  <a:srgbClr val="00B0F0"/>
                </a:solidFill>
              </a:rPr>
              <a:t>κατέρρευσε.</a:t>
            </a:r>
          </a:p>
          <a:p>
            <a:pPr marL="0" indent="0" algn="r">
              <a:buNone/>
            </a:pPr>
            <a:r>
              <a:rPr lang="el-GR" dirty="0" err="1" smtClean="0"/>
              <a:t>René</a:t>
            </a:r>
            <a:r>
              <a:rPr lang="el-GR" dirty="0" smtClean="0"/>
              <a:t> </a:t>
            </a:r>
            <a:r>
              <a:rPr lang="el-GR" dirty="0" err="1"/>
              <a:t>Treuil</a:t>
            </a:r>
            <a:r>
              <a:rPr lang="el-GR" dirty="0"/>
              <a:t>, Οι πολιτισμοί του </a:t>
            </a:r>
            <a:r>
              <a:rPr lang="el-GR" dirty="0" smtClean="0"/>
              <a:t>Αιγαίου, </a:t>
            </a:r>
            <a:r>
              <a:rPr lang="el-GR" dirty="0" err="1" smtClean="0"/>
              <a:t>μετ.Όλγας</a:t>
            </a:r>
            <a:r>
              <a:rPr lang="el-GR" dirty="0" smtClean="0"/>
              <a:t> </a:t>
            </a:r>
            <a:r>
              <a:rPr lang="el-GR" dirty="0"/>
              <a:t>Πολυχρονοπούλου (</a:t>
            </a:r>
            <a:r>
              <a:rPr lang="el-GR" dirty="0" err="1"/>
              <a:t>Καρδαμίτσα</a:t>
            </a:r>
            <a:r>
              <a:rPr lang="el-GR" dirty="0"/>
              <a:t>), </a:t>
            </a:r>
            <a:r>
              <a:rPr lang="el-GR" dirty="0" smtClean="0"/>
              <a:t>σ.471</a:t>
            </a:r>
            <a:endParaRPr lang="el-GR" dirty="0"/>
          </a:p>
        </p:txBody>
      </p:sp>
    </p:spTree>
    <p:extLst>
      <p:ext uri="{BB962C8B-B14F-4D97-AF65-F5344CB8AC3E}">
        <p14:creationId xmlns:p14="http://schemas.microsoft.com/office/powerpoint/2010/main" val="204745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5690" y="6961"/>
            <a:ext cx="10058400" cy="1002974"/>
          </a:xfrm>
        </p:spPr>
        <p:txBody>
          <a:bodyPr>
            <a:normAutofit/>
          </a:bodyPr>
          <a:lstStyle/>
          <a:p>
            <a:r>
              <a:rPr lang="el-GR" sz="4000" dirty="0">
                <a:solidFill>
                  <a:srgbClr val="002060"/>
                </a:solidFill>
              </a:rPr>
              <a:t>Μυκηναϊκή </a:t>
            </a:r>
            <a:r>
              <a:rPr lang="el-GR" sz="4000" dirty="0" err="1">
                <a:solidFill>
                  <a:srgbClr val="002060"/>
                </a:solidFill>
              </a:rPr>
              <a:t>Θρησκε</a:t>
            </a:r>
            <a:r>
              <a:rPr lang="en-US" sz="4000" dirty="0" err="1">
                <a:solidFill>
                  <a:srgbClr val="002060"/>
                </a:solidFill>
              </a:rPr>
              <a:t>i</a:t>
            </a:r>
            <a:r>
              <a:rPr lang="el-GR" sz="4000" dirty="0">
                <a:solidFill>
                  <a:srgbClr val="002060"/>
                </a:solidFill>
              </a:rPr>
              <a:t>α</a:t>
            </a:r>
          </a:p>
        </p:txBody>
      </p:sp>
      <p:sp>
        <p:nvSpPr>
          <p:cNvPr id="3" name="Θέση περιεχομένου 2"/>
          <p:cNvSpPr>
            <a:spLocks noGrp="1"/>
          </p:cNvSpPr>
          <p:nvPr>
            <p:ph idx="1"/>
          </p:nvPr>
        </p:nvSpPr>
        <p:spPr>
          <a:xfrm>
            <a:off x="136477" y="1187355"/>
            <a:ext cx="11750722" cy="5377217"/>
          </a:xfrm>
        </p:spPr>
        <p:txBody>
          <a:bodyPr>
            <a:noAutofit/>
          </a:bodyPr>
          <a:lstStyle/>
          <a:p>
            <a:r>
              <a:rPr lang="el-GR" sz="2800" b="1" dirty="0">
                <a:solidFill>
                  <a:srgbClr val="0070C0"/>
                </a:solidFill>
              </a:rPr>
              <a:t>Πριν</a:t>
            </a:r>
            <a:r>
              <a:rPr lang="el-GR" sz="2400" dirty="0"/>
              <a:t> </a:t>
            </a:r>
            <a:r>
              <a:rPr lang="el-GR" sz="2400" dirty="0" smtClean="0"/>
              <a:t>την </a:t>
            </a:r>
            <a:r>
              <a:rPr lang="el-GR" sz="2400" dirty="0"/>
              <a:t>αποκρυπτογράφηση της Γραμμικής γραφής </a:t>
            </a:r>
            <a:r>
              <a:rPr lang="el-GR" sz="2400" dirty="0" smtClean="0"/>
              <a:t>Β: η </a:t>
            </a:r>
            <a:r>
              <a:rPr lang="el-GR" sz="2400" dirty="0"/>
              <a:t>μυκηναϊκή θρησκεία ταυτιζόταν απόλυτα με τη μινωική. </a:t>
            </a:r>
          </a:p>
          <a:p>
            <a:r>
              <a:rPr lang="el-GR" sz="2800" b="1" dirty="0">
                <a:solidFill>
                  <a:srgbClr val="0070C0"/>
                </a:solidFill>
              </a:rPr>
              <a:t>Μετά</a:t>
            </a:r>
            <a:r>
              <a:rPr lang="el-GR" sz="2400" dirty="0" smtClean="0"/>
              <a:t> </a:t>
            </a:r>
            <a:r>
              <a:rPr lang="el-GR" sz="2400" dirty="0"/>
              <a:t>την ανάγνωση των πινακίδων της Γραμμικής γραφής </a:t>
            </a:r>
            <a:r>
              <a:rPr lang="el-GR" sz="2400" dirty="0" smtClean="0"/>
              <a:t>Β:  </a:t>
            </a:r>
            <a:r>
              <a:rPr lang="el-GR" sz="2400" dirty="0"/>
              <a:t>στο μυκηναϊκό </a:t>
            </a:r>
            <a:r>
              <a:rPr lang="el-GR" sz="2400" dirty="0" err="1"/>
              <a:t>πάνθεον</a:t>
            </a:r>
            <a:r>
              <a:rPr lang="el-GR" sz="2400" dirty="0"/>
              <a:t> </a:t>
            </a:r>
            <a:r>
              <a:rPr lang="el-GR" sz="2400" dirty="0" smtClean="0"/>
              <a:t>όλοι </a:t>
            </a:r>
            <a:r>
              <a:rPr lang="el-GR" sz="2400" dirty="0"/>
              <a:t>οι μεγάλοι Έλληνες </a:t>
            </a:r>
            <a:r>
              <a:rPr lang="el-GR" sz="2400" dirty="0" smtClean="0"/>
              <a:t>θεοί με </a:t>
            </a:r>
            <a:r>
              <a:rPr lang="el-GR" sz="2400" dirty="0"/>
              <a:t>εξαίρεση τον Απόλλωνα. Στις πινακίδες αναφέρονται ο Ζευς, η Ήρα, ο </a:t>
            </a:r>
            <a:r>
              <a:rPr lang="el-GR" sz="2400" dirty="0" err="1"/>
              <a:t>Ποσειδών</a:t>
            </a:r>
            <a:r>
              <a:rPr lang="el-GR" sz="2400" dirty="0"/>
              <a:t>, η Άρτεμις, ο Άρης και ο Διόνυσος. </a:t>
            </a:r>
            <a:endParaRPr lang="el-GR" sz="2400" dirty="0" smtClean="0"/>
          </a:p>
          <a:p>
            <a:r>
              <a:rPr lang="el-GR" sz="2400" dirty="0" smtClean="0"/>
              <a:t>Σπουδαία </a:t>
            </a:r>
            <a:r>
              <a:rPr lang="el-GR" sz="2400" dirty="0"/>
              <a:t>θέση κατέχει μία </a:t>
            </a:r>
            <a:r>
              <a:rPr lang="el-GR" sz="2800" b="1" dirty="0">
                <a:solidFill>
                  <a:srgbClr val="0070C0"/>
                </a:solidFill>
              </a:rPr>
              <a:t>θεά </a:t>
            </a:r>
            <a:r>
              <a:rPr lang="el-GR" sz="2400" dirty="0"/>
              <a:t>η οποία συνήθως </a:t>
            </a:r>
            <a:r>
              <a:rPr lang="el-GR" sz="2400" dirty="0" err="1"/>
              <a:t>προσφωνείται</a:t>
            </a:r>
            <a:r>
              <a:rPr lang="el-GR" sz="2400" dirty="0"/>
              <a:t> με την ονομασία «</a:t>
            </a:r>
            <a:r>
              <a:rPr lang="el-GR" sz="2800" b="1" dirty="0" err="1">
                <a:solidFill>
                  <a:srgbClr val="0070C0"/>
                </a:solidFill>
              </a:rPr>
              <a:t>Πότνια</a:t>
            </a:r>
            <a:r>
              <a:rPr lang="el-GR" sz="2400" dirty="0"/>
              <a:t> (=σεβάσμια)». Η «Κυρία </a:t>
            </a:r>
            <a:r>
              <a:rPr lang="el-GR" sz="2400" dirty="0" err="1"/>
              <a:t>Πότνια</a:t>
            </a:r>
            <a:r>
              <a:rPr lang="el-GR" sz="2400" dirty="0"/>
              <a:t>» είναι </a:t>
            </a:r>
            <a:r>
              <a:rPr lang="el-GR" sz="2400" dirty="0" smtClean="0"/>
              <a:t>η </a:t>
            </a:r>
            <a:r>
              <a:rPr lang="el-GR" sz="2400" dirty="0"/>
              <a:t>κυρίαρχη μυκηναϊκή θεότητα και σε αυτήν προσφέρονται πρόβατα, αρωματικά έλαια, μαλλί και </a:t>
            </a:r>
            <a:r>
              <a:rPr lang="el-GR" sz="2400" dirty="0" smtClean="0"/>
              <a:t>μέλι.</a:t>
            </a:r>
          </a:p>
          <a:p>
            <a:r>
              <a:rPr lang="el-GR" sz="2400" dirty="0" smtClean="0"/>
              <a:t>Οι </a:t>
            </a:r>
            <a:r>
              <a:rPr lang="el-GR" sz="2400" dirty="0"/>
              <a:t>Μυκηναίοι δεν έχτιζαν μεγάλους ναούς και, όπως και οι </a:t>
            </a:r>
            <a:r>
              <a:rPr lang="el-GR" sz="2400" dirty="0" err="1"/>
              <a:t>Μινωίτες</a:t>
            </a:r>
            <a:r>
              <a:rPr lang="el-GR" sz="2400" dirty="0"/>
              <a:t>, λάτρευαν τους θεούς τους σε </a:t>
            </a:r>
            <a:r>
              <a:rPr lang="el-GR" sz="2800" b="1" dirty="0">
                <a:solidFill>
                  <a:srgbClr val="0070C0"/>
                </a:solidFill>
              </a:rPr>
              <a:t>μικρά ιερά. </a:t>
            </a:r>
          </a:p>
          <a:p>
            <a:r>
              <a:rPr lang="el-GR" sz="2400" dirty="0" smtClean="0"/>
              <a:t>Το </a:t>
            </a:r>
            <a:r>
              <a:rPr lang="el-GR" sz="2800" b="1" dirty="0">
                <a:solidFill>
                  <a:srgbClr val="0070C0"/>
                </a:solidFill>
              </a:rPr>
              <a:t>ιερατείο,</a:t>
            </a:r>
            <a:r>
              <a:rPr lang="el-GR" sz="2400" dirty="0"/>
              <a:t> άνδρες και γυναίκες, αποτελούσε </a:t>
            </a:r>
            <a:r>
              <a:rPr lang="el-GR" sz="2800" b="1" dirty="0">
                <a:solidFill>
                  <a:srgbClr val="0070C0"/>
                </a:solidFill>
              </a:rPr>
              <a:t>ιδιαίτερη κοινωνική τάξη </a:t>
            </a:r>
            <a:r>
              <a:rPr lang="el-GR" sz="2400" dirty="0"/>
              <a:t>και διαχειριζόταν την </a:t>
            </a:r>
            <a:r>
              <a:rPr lang="el-GR" sz="2800" b="1" dirty="0">
                <a:solidFill>
                  <a:srgbClr val="0070C0"/>
                </a:solidFill>
              </a:rPr>
              <a:t>περιουσία </a:t>
            </a:r>
            <a:r>
              <a:rPr lang="el-GR" sz="2400" dirty="0"/>
              <a:t>των ιερών.</a:t>
            </a:r>
          </a:p>
        </p:txBody>
      </p:sp>
    </p:spTree>
    <p:extLst>
      <p:ext uri="{BB962C8B-B14F-4D97-AF65-F5344CB8AC3E}">
        <p14:creationId xmlns:p14="http://schemas.microsoft.com/office/powerpoint/2010/main" val="39886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9848" y="484632"/>
            <a:ext cx="10058400" cy="1125804"/>
          </a:xfrm>
        </p:spPr>
        <p:txBody>
          <a:bodyPr>
            <a:normAutofit/>
          </a:bodyPr>
          <a:lstStyle/>
          <a:p>
            <a:r>
              <a:rPr lang="el-GR" sz="4400" dirty="0">
                <a:solidFill>
                  <a:srgbClr val="002060"/>
                </a:solidFill>
              </a:rPr>
              <a:t>Μυκηναϊκή </a:t>
            </a:r>
            <a:r>
              <a:rPr lang="el-GR" sz="4000" dirty="0" smtClean="0">
                <a:solidFill>
                  <a:srgbClr val="002060"/>
                </a:solidFill>
              </a:rPr>
              <a:t>τέχνη-Αρχιτεκτονική Ι</a:t>
            </a:r>
            <a:endParaRPr lang="el-GR" sz="4000" dirty="0">
              <a:solidFill>
                <a:srgbClr val="002060"/>
              </a:solidFill>
            </a:endParaRPr>
          </a:p>
        </p:txBody>
      </p:sp>
      <p:sp>
        <p:nvSpPr>
          <p:cNvPr id="3" name="Θέση περιεχομένου 2"/>
          <p:cNvSpPr>
            <a:spLocks noGrp="1"/>
          </p:cNvSpPr>
          <p:nvPr>
            <p:ph idx="1"/>
          </p:nvPr>
        </p:nvSpPr>
        <p:spPr>
          <a:xfrm>
            <a:off x="6632811" y="1733266"/>
            <a:ext cx="5199797" cy="4585647"/>
          </a:xfrm>
        </p:spPr>
        <p:txBody>
          <a:bodyPr>
            <a:normAutofit/>
          </a:bodyPr>
          <a:lstStyle/>
          <a:p>
            <a:r>
              <a:rPr lang="el-GR" sz="2800" dirty="0"/>
              <a:t>Οι Μυκηναίοι χτίζουν τα μνημειακά ανάκτορά τους σε υψώματα –ακροπόλεις– τις οποίες οχυρώνουν με γιγαντιαία </a:t>
            </a:r>
            <a:r>
              <a:rPr lang="el-GR" sz="2800" dirty="0" smtClean="0"/>
              <a:t>τείχη.</a:t>
            </a:r>
          </a:p>
          <a:p>
            <a:r>
              <a:rPr lang="el-GR" sz="2800" dirty="0" smtClean="0"/>
              <a:t>Τα </a:t>
            </a:r>
            <a:r>
              <a:rPr lang="el-GR" sz="2800" dirty="0"/>
              <a:t>τείχη αυτά είναι γνωστά ως «κυκλώπεια» από τους τεράστιους ογκόλιθους που χρησιμοποιούνταν για το χτίσιμό τους.</a:t>
            </a:r>
          </a:p>
        </p:txBody>
      </p:sp>
      <p:pic>
        <p:nvPicPr>
          <p:cNvPr id="4" name="Εικόνα 3"/>
          <p:cNvPicPr>
            <a:picLocks noChangeAspect="1"/>
          </p:cNvPicPr>
          <p:nvPr/>
        </p:nvPicPr>
        <p:blipFill>
          <a:blip r:embed="rId2"/>
          <a:stretch>
            <a:fillRect/>
          </a:stretch>
        </p:blipFill>
        <p:spPr>
          <a:xfrm>
            <a:off x="731770" y="1610436"/>
            <a:ext cx="4740982" cy="3774551"/>
          </a:xfrm>
          <a:prstGeom prst="rect">
            <a:avLst/>
          </a:prstGeom>
        </p:spPr>
      </p:pic>
      <p:sp>
        <p:nvSpPr>
          <p:cNvPr id="5" name="Ορθογώνιο 4"/>
          <p:cNvSpPr/>
          <p:nvPr/>
        </p:nvSpPr>
        <p:spPr>
          <a:xfrm>
            <a:off x="536811" y="5529797"/>
            <a:ext cx="6096000" cy="1200329"/>
          </a:xfrm>
          <a:prstGeom prst="rect">
            <a:avLst/>
          </a:prstGeom>
        </p:spPr>
        <p:txBody>
          <a:bodyPr>
            <a:spAutoFit/>
          </a:bodyPr>
          <a:lstStyle/>
          <a:p>
            <a:r>
              <a:rPr lang="el-GR" dirty="0"/>
              <a:t>Η Πύλη των λεόντων, στην ακρόπολη των Μυκηνών.</a:t>
            </a:r>
          </a:p>
          <a:p>
            <a:r>
              <a:rPr lang="el-GR" dirty="0"/>
              <a:t>Για πρώτη φορά η μνημειακή γλυπτική εμφανίζεται </a:t>
            </a:r>
            <a:endParaRPr lang="el-GR" dirty="0" smtClean="0"/>
          </a:p>
          <a:p>
            <a:r>
              <a:rPr lang="el-GR" dirty="0" smtClean="0"/>
              <a:t>στο </a:t>
            </a:r>
            <a:r>
              <a:rPr lang="el-GR" dirty="0"/>
              <a:t>ευρωπαϊκό έδαφος.</a:t>
            </a:r>
          </a:p>
          <a:p>
            <a:endParaRPr lang="el-GR" dirty="0"/>
          </a:p>
        </p:txBody>
      </p:sp>
    </p:spTree>
    <p:extLst>
      <p:ext uri="{BB962C8B-B14F-4D97-AF65-F5344CB8AC3E}">
        <p14:creationId xmlns:p14="http://schemas.microsoft.com/office/powerpoint/2010/main" val="35012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8256" y="212973"/>
            <a:ext cx="10809027" cy="1166747"/>
          </a:xfrm>
        </p:spPr>
        <p:txBody>
          <a:bodyPr>
            <a:normAutofit/>
          </a:bodyPr>
          <a:lstStyle/>
          <a:p>
            <a:r>
              <a:rPr lang="el-GR" dirty="0">
                <a:solidFill>
                  <a:srgbClr val="002060"/>
                </a:solidFill>
              </a:rPr>
              <a:t>Μυκηναϊκή </a:t>
            </a:r>
            <a:r>
              <a:rPr lang="el-GR" sz="4400" dirty="0">
                <a:solidFill>
                  <a:srgbClr val="002060"/>
                </a:solidFill>
              </a:rPr>
              <a:t>τέχνη-Αρχιτεκτονική </a:t>
            </a:r>
            <a:r>
              <a:rPr lang="el-GR" sz="4400" dirty="0" smtClean="0">
                <a:solidFill>
                  <a:srgbClr val="002060"/>
                </a:solidFill>
              </a:rPr>
              <a:t>ΙΙ</a:t>
            </a:r>
            <a:endParaRPr lang="el-GR" sz="4400" dirty="0"/>
          </a:p>
        </p:txBody>
      </p:sp>
      <p:sp>
        <p:nvSpPr>
          <p:cNvPr id="3" name="Θέση περιεχομένου 2"/>
          <p:cNvSpPr>
            <a:spLocks noGrp="1"/>
          </p:cNvSpPr>
          <p:nvPr>
            <p:ph idx="1"/>
          </p:nvPr>
        </p:nvSpPr>
        <p:spPr>
          <a:xfrm>
            <a:off x="6371865" y="1733265"/>
            <a:ext cx="5235418" cy="4815327"/>
          </a:xfrm>
        </p:spPr>
        <p:txBody>
          <a:bodyPr>
            <a:noAutofit/>
          </a:bodyPr>
          <a:lstStyle/>
          <a:p>
            <a:r>
              <a:rPr lang="el-GR" sz="2400" dirty="0"/>
              <a:t>Τα μυκηναϊκά ανάκτορα έχουν πιο απλό σχέδιο από τα μινωικά. </a:t>
            </a:r>
            <a:r>
              <a:rPr lang="el-GR" sz="2400" dirty="0" smtClean="0"/>
              <a:t>Αποτελούνται </a:t>
            </a:r>
            <a:r>
              <a:rPr lang="el-GR" sz="2400" dirty="0"/>
              <a:t>από </a:t>
            </a:r>
            <a:endParaRPr lang="el-GR" sz="2400" dirty="0" smtClean="0"/>
          </a:p>
          <a:p>
            <a:pPr marL="457200" indent="-457200">
              <a:buFont typeface="+mj-lt"/>
              <a:buAutoNum type="alphaLcPeriod"/>
            </a:pPr>
            <a:r>
              <a:rPr lang="el-GR" sz="2400" dirty="0" smtClean="0"/>
              <a:t>προθάλαμο </a:t>
            </a:r>
            <a:r>
              <a:rPr lang="el-GR" sz="2400" dirty="0"/>
              <a:t>που βλέπει στην αυλή </a:t>
            </a:r>
            <a:endParaRPr lang="el-GR" sz="2400" dirty="0" smtClean="0"/>
          </a:p>
          <a:p>
            <a:pPr marL="457200" indent="-457200">
              <a:buFont typeface="+mj-lt"/>
              <a:buAutoNum type="alphaLcPeriod"/>
            </a:pPr>
            <a:r>
              <a:rPr lang="el-GR" sz="2400" dirty="0" smtClean="0"/>
              <a:t>κύριο </a:t>
            </a:r>
            <a:r>
              <a:rPr lang="el-GR" sz="2400" dirty="0"/>
              <a:t>δωμάτιο </a:t>
            </a:r>
            <a:r>
              <a:rPr lang="el-GR" sz="2400" dirty="0" smtClean="0"/>
              <a:t>=μέγαρο: </a:t>
            </a:r>
          </a:p>
          <a:p>
            <a:pPr marL="457200" indent="-457200">
              <a:buFont typeface="+mj-lt"/>
              <a:buAutoNum type="alphaLcPeriod"/>
            </a:pPr>
            <a:r>
              <a:rPr lang="el-GR" sz="2400" dirty="0" smtClean="0"/>
              <a:t>μεγάλη </a:t>
            </a:r>
            <a:r>
              <a:rPr lang="el-GR" sz="2400" dirty="0"/>
              <a:t>κυκλική εστία στο κέντρο </a:t>
            </a:r>
            <a:endParaRPr lang="el-GR" sz="2400" dirty="0" smtClean="0"/>
          </a:p>
          <a:p>
            <a:pPr marL="457200" indent="-457200">
              <a:buFont typeface="+mj-lt"/>
              <a:buAutoNum type="alphaLcPeriod"/>
            </a:pPr>
            <a:r>
              <a:rPr lang="el-GR" sz="2400" dirty="0" smtClean="0"/>
              <a:t>ο </a:t>
            </a:r>
            <a:r>
              <a:rPr lang="el-GR" sz="2400" dirty="0"/>
              <a:t>χώρος </a:t>
            </a:r>
            <a:r>
              <a:rPr lang="el-GR" sz="2400" dirty="0" smtClean="0"/>
              <a:t>υποδοχής</a:t>
            </a:r>
          </a:p>
          <a:p>
            <a:pPr marL="457200" indent="-457200">
              <a:buFont typeface="+mj-lt"/>
              <a:buAutoNum type="alphaLcPeriod"/>
            </a:pPr>
            <a:r>
              <a:rPr lang="el-GR" sz="2400" dirty="0" smtClean="0"/>
              <a:t>γύρω </a:t>
            </a:r>
            <a:r>
              <a:rPr lang="el-GR" sz="2400" dirty="0"/>
              <a:t>υπάρχουν άλλοι δευτερεύοντες χώροι κατοικίας των </a:t>
            </a:r>
            <a:r>
              <a:rPr lang="el-GR" sz="2400" dirty="0" smtClean="0"/>
              <a:t>ηγεμόνων</a:t>
            </a:r>
            <a:endParaRPr lang="el-GR" sz="2400" dirty="0"/>
          </a:p>
        </p:txBody>
      </p:sp>
      <p:pic>
        <p:nvPicPr>
          <p:cNvPr id="4" name="Εικόνα 3"/>
          <p:cNvPicPr>
            <a:picLocks noChangeAspect="1"/>
          </p:cNvPicPr>
          <p:nvPr/>
        </p:nvPicPr>
        <p:blipFill>
          <a:blip r:embed="rId2"/>
          <a:stretch>
            <a:fillRect/>
          </a:stretch>
        </p:blipFill>
        <p:spPr>
          <a:xfrm>
            <a:off x="1409211" y="1379720"/>
            <a:ext cx="2195639" cy="3804771"/>
          </a:xfrm>
          <a:prstGeom prst="rect">
            <a:avLst/>
          </a:prstGeom>
        </p:spPr>
      </p:pic>
      <p:sp>
        <p:nvSpPr>
          <p:cNvPr id="5" name="TextBox 4"/>
          <p:cNvSpPr txBox="1"/>
          <p:nvPr/>
        </p:nvSpPr>
        <p:spPr>
          <a:xfrm>
            <a:off x="265993" y="5348264"/>
            <a:ext cx="6105872" cy="1200329"/>
          </a:xfrm>
          <a:prstGeom prst="rect">
            <a:avLst/>
          </a:prstGeom>
          <a:noFill/>
        </p:spPr>
        <p:txBody>
          <a:bodyPr wrap="square" rtlCol="0">
            <a:spAutoFit/>
          </a:bodyPr>
          <a:lstStyle/>
          <a:p>
            <a:r>
              <a:rPr lang="el-GR" b="1" i="1" dirty="0"/>
              <a:t>Κάτοψη του μυκηναϊκού μεγάρου πυρήνα των μυκηναϊκών ανακτόρων.</a:t>
            </a:r>
            <a:r>
              <a:rPr lang="el-GR" dirty="0"/>
              <a:t/>
            </a:r>
            <a:br>
              <a:rPr lang="el-GR" dirty="0"/>
            </a:br>
            <a:r>
              <a:rPr lang="el-GR" i="1" dirty="0"/>
              <a:t>Λιτό, απέριττο, αντικατοπτρίζει τη διαφορετική νοοτροπία του Μυκηναίου σε σχέση με τον </a:t>
            </a:r>
            <a:r>
              <a:rPr lang="el-GR" i="1" dirty="0" err="1"/>
              <a:t>Μινωίτη</a:t>
            </a:r>
            <a:r>
              <a:rPr lang="el-GR" i="1" dirty="0"/>
              <a:t>.</a:t>
            </a:r>
            <a:endParaRPr lang="el-GR" dirty="0"/>
          </a:p>
        </p:txBody>
      </p:sp>
    </p:spTree>
    <p:extLst>
      <p:ext uri="{BB962C8B-B14F-4D97-AF65-F5344CB8AC3E}">
        <p14:creationId xmlns:p14="http://schemas.microsoft.com/office/powerpoint/2010/main" val="15629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2730" y="375450"/>
            <a:ext cx="10612636" cy="907440"/>
          </a:xfrm>
        </p:spPr>
        <p:txBody>
          <a:bodyPr>
            <a:noAutofit/>
          </a:bodyPr>
          <a:lstStyle/>
          <a:p>
            <a:r>
              <a:rPr lang="el-GR" sz="4400" dirty="0">
                <a:solidFill>
                  <a:srgbClr val="002060"/>
                </a:solidFill>
              </a:rPr>
              <a:t>Μυκηναϊκή</a:t>
            </a:r>
            <a:r>
              <a:rPr lang="el-GR" dirty="0">
                <a:solidFill>
                  <a:srgbClr val="002060"/>
                </a:solidFill>
              </a:rPr>
              <a:t> </a:t>
            </a:r>
            <a:r>
              <a:rPr lang="el-GR" sz="4400" dirty="0">
                <a:solidFill>
                  <a:srgbClr val="002060"/>
                </a:solidFill>
              </a:rPr>
              <a:t>τέχνη-Αρχιτεκτονική </a:t>
            </a:r>
            <a:r>
              <a:rPr lang="el-GR" sz="4400" dirty="0" smtClean="0">
                <a:solidFill>
                  <a:srgbClr val="002060"/>
                </a:solidFill>
              </a:rPr>
              <a:t>ΙΙΙ</a:t>
            </a:r>
            <a:endParaRPr lang="el-GR" sz="4400" dirty="0"/>
          </a:p>
        </p:txBody>
      </p:sp>
      <p:sp>
        <p:nvSpPr>
          <p:cNvPr id="3" name="Θέση περιεχομένου 2"/>
          <p:cNvSpPr>
            <a:spLocks noGrp="1"/>
          </p:cNvSpPr>
          <p:nvPr>
            <p:ph idx="1"/>
          </p:nvPr>
        </p:nvSpPr>
        <p:spPr>
          <a:xfrm>
            <a:off x="0" y="1282890"/>
            <a:ext cx="6605516" cy="5145206"/>
          </a:xfrm>
        </p:spPr>
        <p:txBody>
          <a:bodyPr>
            <a:normAutofit/>
          </a:bodyPr>
          <a:lstStyle/>
          <a:p>
            <a:r>
              <a:rPr lang="el-GR" dirty="0"/>
              <a:t>Για πρώτη φορά τώρα στον ελλαδικό χώρο στήνονται πάνω στους </a:t>
            </a:r>
            <a:r>
              <a:rPr lang="el-GR" b="1" dirty="0" err="1">
                <a:solidFill>
                  <a:srgbClr val="00B0F0"/>
                </a:solidFill>
              </a:rPr>
              <a:t>λακκοειδείς</a:t>
            </a:r>
            <a:r>
              <a:rPr lang="el-GR" b="1" dirty="0">
                <a:solidFill>
                  <a:srgbClr val="00B0F0"/>
                </a:solidFill>
              </a:rPr>
              <a:t> τάφους</a:t>
            </a:r>
            <a:r>
              <a:rPr lang="el-GR" dirty="0"/>
              <a:t> των Μυκηνών λίθινες πλάκες (επιτύμβιες στήλες) με ανάγλυφες σπείρες ή πολεμικές και κυνηγετικές σκηνές που μαρτυρούν τον πολεμικό χαρακτήρα των νεκρών</a:t>
            </a:r>
            <a:r>
              <a:rPr lang="el-GR" dirty="0" smtClean="0"/>
              <a:t>.</a:t>
            </a:r>
          </a:p>
          <a:p>
            <a:r>
              <a:rPr lang="el-GR" dirty="0" smtClean="0"/>
              <a:t> </a:t>
            </a:r>
            <a:r>
              <a:rPr lang="el-GR" dirty="0"/>
              <a:t>Περίφημοι είναι επίσης οι </a:t>
            </a:r>
            <a:r>
              <a:rPr lang="el-GR" b="1" dirty="0">
                <a:solidFill>
                  <a:srgbClr val="00B0F0"/>
                </a:solidFill>
              </a:rPr>
              <a:t>μνημειακοί θολωτοί τάφοι</a:t>
            </a:r>
            <a:r>
              <a:rPr lang="el-GR" dirty="0"/>
              <a:t>, όπως ο «</a:t>
            </a:r>
            <a:r>
              <a:rPr lang="el-GR" b="1" dirty="0">
                <a:solidFill>
                  <a:srgbClr val="00B0F0"/>
                </a:solidFill>
              </a:rPr>
              <a:t>θησαυρός του Ατρέα</a:t>
            </a:r>
            <a:r>
              <a:rPr lang="el-GR" dirty="0"/>
              <a:t>» στις Μυκήνες, που θεωρήθηκε ως τάφος του Αγαμέμνονα, ο «τάφος της Κλυταιμνήστρας» και άλλοι. Από ένα μακρύ, πλαισιωμένο με λίθινους τοίχους </a:t>
            </a:r>
            <a:r>
              <a:rPr lang="el-GR" b="1" dirty="0">
                <a:solidFill>
                  <a:srgbClr val="00B0F0"/>
                </a:solidFill>
              </a:rPr>
              <a:t>διάδρομο,</a:t>
            </a:r>
            <a:r>
              <a:rPr lang="el-GR" dirty="0"/>
              <a:t> φθάνει κανείς στον </a:t>
            </a:r>
            <a:r>
              <a:rPr lang="el-GR" b="1" dirty="0">
                <a:solidFill>
                  <a:srgbClr val="00B0F0"/>
                </a:solidFill>
              </a:rPr>
              <a:t>κυκλικό θάλαμο </a:t>
            </a:r>
            <a:r>
              <a:rPr lang="el-GR" dirty="0"/>
              <a:t>που είναι χτισμένος με παρόμοιο τρόπο και έχει </a:t>
            </a:r>
            <a:r>
              <a:rPr lang="el-GR" b="1" dirty="0">
                <a:solidFill>
                  <a:srgbClr val="00B0F0"/>
                </a:solidFill>
              </a:rPr>
              <a:t>θολωτή οροφή</a:t>
            </a:r>
            <a:r>
              <a:rPr lang="el-GR" dirty="0"/>
              <a:t>. Μετά την ταφή, διάδρομος και θάλαμος σκεπάζονται </a:t>
            </a:r>
            <a:r>
              <a:rPr lang="el-GR" b="1" dirty="0">
                <a:solidFill>
                  <a:srgbClr val="00B0F0"/>
                </a:solidFill>
              </a:rPr>
              <a:t>με χώμα</a:t>
            </a:r>
            <a:r>
              <a:rPr lang="el-GR" dirty="0"/>
              <a:t>, ώστε ο τάφος έμοιαζε εξωτερικά με χαμηλό λόφο</a:t>
            </a:r>
            <a:r>
              <a:rPr lang="el-GR" dirty="0" smtClean="0"/>
              <a:t>.</a:t>
            </a:r>
          </a:p>
          <a:p>
            <a:r>
              <a:rPr lang="el-GR" dirty="0" smtClean="0"/>
              <a:t> </a:t>
            </a:r>
            <a:r>
              <a:rPr lang="el-GR" dirty="0"/>
              <a:t>Τέτοιοι τάφοι έχουν βρεθεί </a:t>
            </a:r>
            <a:r>
              <a:rPr lang="el-GR" b="1" dirty="0">
                <a:solidFill>
                  <a:srgbClr val="00B0F0"/>
                </a:solidFill>
              </a:rPr>
              <a:t>σε πολλά μυκηναϊκά κέντρα.</a:t>
            </a:r>
          </a:p>
        </p:txBody>
      </p:sp>
      <p:pic>
        <p:nvPicPr>
          <p:cNvPr id="4" name="Εικόνα 3"/>
          <p:cNvPicPr>
            <a:picLocks noChangeAspect="1"/>
          </p:cNvPicPr>
          <p:nvPr/>
        </p:nvPicPr>
        <p:blipFill>
          <a:blip r:embed="rId2"/>
          <a:stretch>
            <a:fillRect/>
          </a:stretch>
        </p:blipFill>
        <p:spPr>
          <a:xfrm>
            <a:off x="6851007" y="2197291"/>
            <a:ext cx="4945981" cy="3188670"/>
          </a:xfrm>
          <a:prstGeom prst="rect">
            <a:avLst/>
          </a:prstGeom>
        </p:spPr>
      </p:pic>
    </p:spTree>
    <p:extLst>
      <p:ext uri="{BB962C8B-B14F-4D97-AF65-F5344CB8AC3E}">
        <p14:creationId xmlns:p14="http://schemas.microsoft.com/office/powerpoint/2010/main" val="28589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69744" y="327546"/>
            <a:ext cx="7629098" cy="1009935"/>
          </a:xfrm>
        </p:spPr>
        <p:txBody>
          <a:bodyPr>
            <a:normAutofit fontScale="90000"/>
          </a:bodyPr>
          <a:lstStyle/>
          <a:p>
            <a:r>
              <a:rPr lang="el-GR" sz="4000" dirty="0">
                <a:solidFill>
                  <a:srgbClr val="002060"/>
                </a:solidFill>
              </a:rPr>
              <a:t>Μυκηναϊκή </a:t>
            </a:r>
            <a:r>
              <a:rPr lang="el-GR" sz="4000" dirty="0" smtClean="0">
                <a:solidFill>
                  <a:srgbClr val="002060"/>
                </a:solidFill>
              </a:rPr>
              <a:t>τέχνη-</a:t>
            </a:r>
            <a:br>
              <a:rPr lang="el-GR" sz="4000" dirty="0" smtClean="0">
                <a:solidFill>
                  <a:srgbClr val="002060"/>
                </a:solidFill>
              </a:rPr>
            </a:br>
            <a:r>
              <a:rPr lang="el-GR" sz="4000" dirty="0" smtClean="0">
                <a:solidFill>
                  <a:srgbClr val="002060"/>
                </a:solidFill>
              </a:rPr>
              <a:t>Ζωγραφική </a:t>
            </a:r>
            <a:r>
              <a:rPr lang="el-GR" sz="4000" dirty="0">
                <a:solidFill>
                  <a:srgbClr val="002060"/>
                </a:solidFill>
              </a:rPr>
              <a:t>και κεραμική</a:t>
            </a:r>
          </a:p>
        </p:txBody>
      </p:sp>
      <p:sp>
        <p:nvSpPr>
          <p:cNvPr id="3" name="Θέση περιεχομένου 2"/>
          <p:cNvSpPr>
            <a:spLocks noGrp="1"/>
          </p:cNvSpPr>
          <p:nvPr>
            <p:ph idx="1"/>
          </p:nvPr>
        </p:nvSpPr>
        <p:spPr>
          <a:xfrm>
            <a:off x="373812" y="1460310"/>
            <a:ext cx="4703155" cy="4050792"/>
          </a:xfrm>
        </p:spPr>
        <p:txBody>
          <a:bodyPr>
            <a:noAutofit/>
          </a:bodyPr>
          <a:lstStyle/>
          <a:p>
            <a:r>
              <a:rPr lang="el-GR" sz="2400" dirty="0"/>
              <a:t>Τα μυκηναϊκά ανάκτορα διακοσμούνται και αυτά με τοιχογραφίες που έχουν δεχτεί μεγάλη επίδραση από τις μινωικές. </a:t>
            </a:r>
            <a:endParaRPr lang="el-GR" sz="2400" dirty="0" smtClean="0"/>
          </a:p>
          <a:p>
            <a:r>
              <a:rPr lang="el-GR" sz="2400" dirty="0" smtClean="0"/>
              <a:t>Παρόμοια </a:t>
            </a:r>
            <a:r>
              <a:rPr lang="el-GR" sz="2400" dirty="0"/>
              <a:t>επιρροή παρατηρείται και στη μυκηναϊκή κεραμική. Αξιοπρόσεκτος είναι ο εικονιστικός ρυθμός σε μια κατηγορία αγγείων που διακοσμούνται με παραστάσεις ανθρώπων, ζώων, πουλιών, ψαριών και με σκηνές με άρματα.</a:t>
            </a:r>
          </a:p>
        </p:txBody>
      </p:sp>
      <p:pic>
        <p:nvPicPr>
          <p:cNvPr id="4" name="Εικόνα 3"/>
          <p:cNvPicPr>
            <a:picLocks noChangeAspect="1"/>
          </p:cNvPicPr>
          <p:nvPr/>
        </p:nvPicPr>
        <p:blipFill>
          <a:blip r:embed="rId2"/>
          <a:stretch>
            <a:fillRect/>
          </a:stretch>
        </p:blipFill>
        <p:spPr>
          <a:xfrm>
            <a:off x="5076966" y="3060190"/>
            <a:ext cx="2153073" cy="3217780"/>
          </a:xfrm>
          <a:prstGeom prst="rect">
            <a:avLst/>
          </a:prstGeom>
        </p:spPr>
      </p:pic>
      <p:pic>
        <p:nvPicPr>
          <p:cNvPr id="5" name="Εικόνα 4"/>
          <p:cNvPicPr>
            <a:picLocks noChangeAspect="1"/>
          </p:cNvPicPr>
          <p:nvPr/>
        </p:nvPicPr>
        <p:blipFill>
          <a:blip r:embed="rId3"/>
          <a:stretch>
            <a:fillRect/>
          </a:stretch>
        </p:blipFill>
        <p:spPr>
          <a:xfrm>
            <a:off x="7580485" y="1674447"/>
            <a:ext cx="4350761" cy="2965792"/>
          </a:xfrm>
          <a:prstGeom prst="rect">
            <a:avLst/>
          </a:prstGeom>
        </p:spPr>
      </p:pic>
    </p:spTree>
    <p:extLst>
      <p:ext uri="{BB962C8B-B14F-4D97-AF65-F5344CB8AC3E}">
        <p14:creationId xmlns:p14="http://schemas.microsoft.com/office/powerpoint/2010/main" val="237957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6284" y="207855"/>
            <a:ext cx="10058400" cy="702723"/>
          </a:xfrm>
        </p:spPr>
        <p:txBody>
          <a:bodyPr>
            <a:normAutofit fontScale="90000"/>
          </a:bodyPr>
          <a:lstStyle/>
          <a:p>
            <a:r>
              <a:rPr lang="el-GR" sz="4400" dirty="0">
                <a:solidFill>
                  <a:srgbClr val="002060"/>
                </a:solidFill>
              </a:rPr>
              <a:t>Μυκηναϊκή</a:t>
            </a:r>
            <a:r>
              <a:rPr lang="el-GR" dirty="0">
                <a:solidFill>
                  <a:srgbClr val="002060"/>
                </a:solidFill>
              </a:rPr>
              <a:t> </a:t>
            </a:r>
            <a:r>
              <a:rPr lang="el-GR" sz="4400" dirty="0" smtClean="0">
                <a:solidFill>
                  <a:srgbClr val="002060"/>
                </a:solidFill>
              </a:rPr>
              <a:t>τέχνη</a:t>
            </a:r>
            <a:r>
              <a:rPr lang="el-GR" dirty="0" smtClean="0">
                <a:solidFill>
                  <a:srgbClr val="002060"/>
                </a:solidFill>
              </a:rPr>
              <a:t>-</a:t>
            </a:r>
            <a:r>
              <a:rPr lang="el-GR" b="0" dirty="0"/>
              <a:t> </a:t>
            </a:r>
            <a:r>
              <a:rPr lang="el-GR" sz="4400" dirty="0">
                <a:solidFill>
                  <a:srgbClr val="002060"/>
                </a:solidFill>
              </a:rPr>
              <a:t>Μεταλλοτεχνία</a:t>
            </a:r>
          </a:p>
        </p:txBody>
      </p:sp>
      <p:sp>
        <p:nvSpPr>
          <p:cNvPr id="3" name="Θέση περιεχομένου 2"/>
          <p:cNvSpPr>
            <a:spLocks noGrp="1"/>
          </p:cNvSpPr>
          <p:nvPr>
            <p:ph idx="1"/>
          </p:nvPr>
        </p:nvSpPr>
        <p:spPr>
          <a:xfrm>
            <a:off x="278278" y="1316190"/>
            <a:ext cx="5639654" cy="5302974"/>
          </a:xfrm>
        </p:spPr>
        <p:txBody>
          <a:bodyPr>
            <a:noAutofit/>
          </a:bodyPr>
          <a:lstStyle/>
          <a:p>
            <a:r>
              <a:rPr lang="el-GR" dirty="0"/>
              <a:t>Απαράμιλλης τέχνης είναι τα κοσμήματα από </a:t>
            </a:r>
            <a:r>
              <a:rPr lang="el-GR" dirty="0">
                <a:solidFill>
                  <a:srgbClr val="00B0F0"/>
                </a:solidFill>
              </a:rPr>
              <a:t>χρυσό</a:t>
            </a:r>
            <a:r>
              <a:rPr lang="el-GR" dirty="0"/>
              <a:t>, </a:t>
            </a:r>
            <a:r>
              <a:rPr lang="el-GR" dirty="0">
                <a:solidFill>
                  <a:srgbClr val="00B0F0"/>
                </a:solidFill>
              </a:rPr>
              <a:t>ασήμι</a:t>
            </a:r>
            <a:r>
              <a:rPr lang="el-GR" dirty="0"/>
              <a:t> ή από άλλα </a:t>
            </a:r>
            <a:r>
              <a:rPr lang="el-GR" dirty="0">
                <a:solidFill>
                  <a:srgbClr val="00B0F0"/>
                </a:solidFill>
              </a:rPr>
              <a:t>πολύτιμα υλικά</a:t>
            </a:r>
            <a:r>
              <a:rPr lang="el-GR" dirty="0" smtClean="0"/>
              <a:t>.</a:t>
            </a:r>
          </a:p>
          <a:p>
            <a:r>
              <a:rPr lang="el-GR" dirty="0" smtClean="0"/>
              <a:t> </a:t>
            </a:r>
            <a:r>
              <a:rPr lang="el-GR" dirty="0"/>
              <a:t>Από παρόμοια υλικά έχουν κατασκευαστεί και άλλα πολυτελή αντικείμενα, όπως σκεύη με </a:t>
            </a:r>
            <a:r>
              <a:rPr lang="el-GR" dirty="0">
                <a:solidFill>
                  <a:srgbClr val="00B0F0"/>
                </a:solidFill>
              </a:rPr>
              <a:t>ανάγλυφες παραστάσεις κυνηγιού </a:t>
            </a:r>
            <a:r>
              <a:rPr lang="el-GR" dirty="0"/>
              <a:t>ή ειδυλλιακές σκηνές –</a:t>
            </a:r>
            <a:r>
              <a:rPr lang="el-GR" dirty="0">
                <a:solidFill>
                  <a:srgbClr val="00B0F0"/>
                </a:solidFill>
              </a:rPr>
              <a:t>χρυσά κύπελλα </a:t>
            </a:r>
            <a:r>
              <a:rPr lang="el-GR" dirty="0"/>
              <a:t>του τάφου του </a:t>
            </a:r>
            <a:r>
              <a:rPr lang="el-GR" dirty="0" err="1"/>
              <a:t>Βαφειού</a:t>
            </a:r>
            <a:r>
              <a:rPr lang="el-GR" dirty="0"/>
              <a:t>–, ξίφη και εγχειρίδια στολισμένα με παρόμοιες εικόνες, οι </a:t>
            </a:r>
            <a:r>
              <a:rPr lang="el-GR" dirty="0">
                <a:solidFill>
                  <a:srgbClr val="00B0F0"/>
                </a:solidFill>
              </a:rPr>
              <a:t>χρυσές προσωπίδες</a:t>
            </a:r>
            <a:r>
              <a:rPr lang="el-GR" dirty="0"/>
              <a:t> των νεκρών βασιλιάδων που βρέθηκαν στους μυκηναϊκούς τάφους και άλλα. </a:t>
            </a:r>
            <a:endParaRPr lang="el-GR" dirty="0" smtClean="0"/>
          </a:p>
          <a:p>
            <a:r>
              <a:rPr lang="el-GR" dirty="0" smtClean="0"/>
              <a:t>Όλα </a:t>
            </a:r>
            <a:r>
              <a:rPr lang="el-GR" dirty="0"/>
              <a:t>αυτά τα ανεπανάληπτα έργα τέχνης μαρτυρούν </a:t>
            </a:r>
            <a:r>
              <a:rPr lang="el-GR" dirty="0">
                <a:solidFill>
                  <a:srgbClr val="00B0F0"/>
                </a:solidFill>
              </a:rPr>
              <a:t>μεγάλο πλούτο, δύναμη και επικοινωνία</a:t>
            </a:r>
            <a:r>
              <a:rPr lang="el-GR" dirty="0"/>
              <a:t> των Μυκηναίων βασιλιάδων και ευγενών με τις χώρες της Ανατολής και της Αιγύπτου απ’ όπου προμηθεύονταν τα πολύτιμα υλικά.</a:t>
            </a:r>
          </a:p>
        </p:txBody>
      </p:sp>
      <p:pic>
        <p:nvPicPr>
          <p:cNvPr id="4" name="Εικόνα 3"/>
          <p:cNvPicPr>
            <a:picLocks noChangeAspect="1"/>
          </p:cNvPicPr>
          <p:nvPr/>
        </p:nvPicPr>
        <p:blipFill>
          <a:blip r:embed="rId2"/>
          <a:stretch>
            <a:fillRect/>
          </a:stretch>
        </p:blipFill>
        <p:spPr>
          <a:xfrm>
            <a:off x="6115484" y="4318698"/>
            <a:ext cx="4902239" cy="2178773"/>
          </a:xfrm>
          <a:prstGeom prst="rect">
            <a:avLst/>
          </a:prstGeom>
        </p:spPr>
      </p:pic>
      <p:pic>
        <p:nvPicPr>
          <p:cNvPr id="5" name="Εικόνα 4"/>
          <p:cNvPicPr>
            <a:picLocks noChangeAspect="1"/>
          </p:cNvPicPr>
          <p:nvPr/>
        </p:nvPicPr>
        <p:blipFill rotWithShape="1">
          <a:blip r:embed="rId3"/>
          <a:srcRect l="4137" t="10101" r="3820"/>
          <a:stretch/>
        </p:blipFill>
        <p:spPr>
          <a:xfrm>
            <a:off x="9184942" y="1316190"/>
            <a:ext cx="2776727" cy="2873673"/>
          </a:xfrm>
          <a:prstGeom prst="rect">
            <a:avLst/>
          </a:prstGeom>
        </p:spPr>
      </p:pic>
      <p:pic>
        <p:nvPicPr>
          <p:cNvPr id="6" name="Εικόνα 5"/>
          <p:cNvPicPr>
            <a:picLocks noChangeAspect="1"/>
          </p:cNvPicPr>
          <p:nvPr/>
        </p:nvPicPr>
        <p:blipFill rotWithShape="1">
          <a:blip r:embed="rId4"/>
          <a:srcRect l="4361" t="7570" r="7281" b="9949"/>
          <a:stretch/>
        </p:blipFill>
        <p:spPr>
          <a:xfrm>
            <a:off x="6115484" y="1894989"/>
            <a:ext cx="2871906" cy="2018097"/>
          </a:xfrm>
          <a:prstGeom prst="rect">
            <a:avLst/>
          </a:prstGeom>
        </p:spPr>
      </p:pic>
    </p:spTree>
    <p:extLst>
      <p:ext uri="{BB962C8B-B14F-4D97-AF65-F5344CB8AC3E}">
        <p14:creationId xmlns:p14="http://schemas.microsoft.com/office/powerpoint/2010/main" val="31862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3245" y="272955"/>
            <a:ext cx="10058400" cy="1037230"/>
          </a:xfrm>
        </p:spPr>
        <p:txBody>
          <a:bodyPr>
            <a:normAutofit fontScale="90000"/>
          </a:bodyPr>
          <a:lstStyle/>
          <a:p>
            <a:r>
              <a:rPr lang="el-GR" dirty="0">
                <a:solidFill>
                  <a:srgbClr val="002060"/>
                </a:solidFill>
              </a:rPr>
              <a:t>Ταυτότητα μυκηναϊκού </a:t>
            </a:r>
            <a:r>
              <a:rPr lang="el-GR" dirty="0" smtClean="0">
                <a:solidFill>
                  <a:srgbClr val="002060"/>
                </a:solidFill>
              </a:rPr>
              <a:t>κόσμου </a:t>
            </a:r>
            <a:r>
              <a:rPr lang="el-GR" sz="4000" b="0" i="1" dirty="0" smtClean="0">
                <a:solidFill>
                  <a:srgbClr val="002060"/>
                </a:solidFill>
              </a:rPr>
              <a:t>(σελ.29, 2 πρώτες  παράγραφοι)</a:t>
            </a:r>
            <a:endParaRPr lang="el-GR" sz="4000" b="0" i="1" dirty="0"/>
          </a:p>
        </p:txBody>
      </p:sp>
      <p:sp>
        <p:nvSpPr>
          <p:cNvPr id="3" name="Θέση περιεχομένου 2"/>
          <p:cNvSpPr>
            <a:spLocks noGrp="1"/>
          </p:cNvSpPr>
          <p:nvPr>
            <p:ph sz="half" idx="1"/>
          </p:nvPr>
        </p:nvSpPr>
        <p:spPr>
          <a:xfrm>
            <a:off x="265789" y="1918874"/>
            <a:ext cx="2196130" cy="4683912"/>
          </a:xfrm>
        </p:spPr>
        <p:txBody>
          <a:bodyPr>
            <a:noAutofit/>
          </a:bodyPr>
          <a:lstStyle/>
          <a:p>
            <a:pPr marL="514350" indent="-514350">
              <a:buFont typeface="+mj-lt"/>
              <a:buAutoNum type="arabicPeriod"/>
            </a:pPr>
            <a:r>
              <a:rPr lang="el-GR" sz="2800" dirty="0" smtClean="0"/>
              <a:t>Πού </a:t>
            </a:r>
          </a:p>
          <a:p>
            <a:pPr marL="514350" indent="-514350">
              <a:buFont typeface="+mj-lt"/>
              <a:buAutoNum type="arabicPeriod"/>
            </a:pPr>
            <a:r>
              <a:rPr lang="el-GR" sz="2800" dirty="0" smtClean="0"/>
              <a:t>Πότε </a:t>
            </a:r>
          </a:p>
          <a:p>
            <a:pPr marL="514350" indent="-514350">
              <a:buFont typeface="+mj-lt"/>
              <a:buAutoNum type="arabicPeriod"/>
            </a:pPr>
            <a:r>
              <a:rPr lang="el-GR" sz="2800" dirty="0" smtClean="0"/>
              <a:t>Ποιοι</a:t>
            </a:r>
          </a:p>
          <a:p>
            <a:pPr marL="514350" indent="-514350">
              <a:buFont typeface="+mj-lt"/>
              <a:buAutoNum type="arabicPeriod"/>
            </a:pPr>
            <a:r>
              <a:rPr lang="el-GR" sz="2800" dirty="0" smtClean="0"/>
              <a:t>Κέντρα </a:t>
            </a:r>
          </a:p>
          <a:p>
            <a:pPr marL="514350" indent="-514350">
              <a:buFont typeface="+mj-lt"/>
              <a:buAutoNum type="arabicPeriod"/>
            </a:pPr>
            <a:r>
              <a:rPr lang="el-GR" sz="2800" dirty="0" smtClean="0"/>
              <a:t>Ανακάλυψη</a:t>
            </a:r>
          </a:p>
          <a:p>
            <a:pPr marL="514350" indent="-514350">
              <a:buFont typeface="+mj-lt"/>
              <a:buAutoNum type="arabicPeriod"/>
            </a:pPr>
            <a:r>
              <a:rPr lang="el-GR" sz="2800" dirty="0" smtClean="0"/>
              <a:t>Κύρια χαρακτηριστικά</a:t>
            </a:r>
            <a:endParaRPr lang="el-GR" sz="2800" dirty="0"/>
          </a:p>
        </p:txBody>
      </p:sp>
      <p:sp>
        <p:nvSpPr>
          <p:cNvPr id="4" name="Θέση περιεχομένου 3"/>
          <p:cNvSpPr>
            <a:spLocks noGrp="1"/>
          </p:cNvSpPr>
          <p:nvPr>
            <p:ph sz="half" idx="2"/>
          </p:nvPr>
        </p:nvSpPr>
        <p:spPr>
          <a:xfrm>
            <a:off x="2565779" y="1798775"/>
            <a:ext cx="9212239" cy="4370014"/>
          </a:xfrm>
        </p:spPr>
        <p:txBody>
          <a:bodyPr>
            <a:normAutofit lnSpcReduction="10000"/>
          </a:bodyPr>
          <a:lstStyle/>
          <a:p>
            <a:pPr marL="457200" indent="-457200">
              <a:buFont typeface="+mj-lt"/>
              <a:buAutoNum type="arabicPeriod"/>
            </a:pPr>
            <a:r>
              <a:rPr lang="el-GR" sz="2800" dirty="0" smtClean="0"/>
              <a:t>Ηπειρωτική Ελλάδα</a:t>
            </a:r>
          </a:p>
          <a:p>
            <a:pPr marL="457200" indent="-457200">
              <a:buFont typeface="+mj-lt"/>
              <a:buAutoNum type="arabicPeriod"/>
            </a:pPr>
            <a:r>
              <a:rPr lang="el-GR" sz="2800" dirty="0" smtClean="0"/>
              <a:t>Ύστερη εποχή χαλκού 1600-1100 (ακμή 1400-1200, καταστροφές-παρακμή 1200-1100 π.Χ.)</a:t>
            </a:r>
          </a:p>
          <a:p>
            <a:pPr marL="457200" indent="-457200">
              <a:buFont typeface="+mj-lt"/>
              <a:buAutoNum type="arabicPeriod"/>
            </a:pPr>
            <a:r>
              <a:rPr lang="el-GR" sz="2800" dirty="0" smtClean="0"/>
              <a:t>Αχαιοί/</a:t>
            </a:r>
            <a:r>
              <a:rPr lang="el-GR" sz="2800" dirty="0" err="1" smtClean="0"/>
              <a:t>Αχιγιάβα</a:t>
            </a:r>
            <a:r>
              <a:rPr lang="el-GR" sz="2800" dirty="0" smtClean="0"/>
              <a:t>=ελληνικό φύλο/όνομα από Μυκήνες, ισχυρό κέντρο</a:t>
            </a:r>
          </a:p>
          <a:p>
            <a:pPr marL="457200" indent="-457200">
              <a:buFont typeface="+mj-lt"/>
              <a:buAutoNum type="arabicPeriod"/>
            </a:pPr>
            <a:r>
              <a:rPr lang="el-GR" sz="2800" dirty="0" smtClean="0"/>
              <a:t>Μυκήνες, Άργος, Τίρυνθα, </a:t>
            </a:r>
            <a:r>
              <a:rPr lang="el-GR" sz="2800" dirty="0" err="1" smtClean="0"/>
              <a:t>Πύλος</a:t>
            </a:r>
            <a:r>
              <a:rPr lang="el-GR" sz="2800" dirty="0" smtClean="0"/>
              <a:t>, Θήβα, </a:t>
            </a:r>
            <a:r>
              <a:rPr lang="el-GR" sz="2800" dirty="0" err="1" smtClean="0"/>
              <a:t>Ιωλκός</a:t>
            </a:r>
            <a:r>
              <a:rPr lang="el-GR" sz="2800" dirty="0" smtClean="0"/>
              <a:t>….</a:t>
            </a:r>
          </a:p>
          <a:p>
            <a:pPr marL="457200" indent="-457200">
              <a:buFont typeface="+mj-lt"/>
              <a:buAutoNum type="arabicPeriod"/>
            </a:pPr>
            <a:r>
              <a:rPr lang="el-GR" sz="2800" dirty="0" err="1" smtClean="0"/>
              <a:t>Σλήμαν</a:t>
            </a:r>
            <a:r>
              <a:rPr lang="el-GR" sz="2800" dirty="0" smtClean="0"/>
              <a:t>: πρώτα ταφικά μνημεία. </a:t>
            </a:r>
            <a:r>
              <a:rPr lang="el-GR" sz="2800" dirty="0"/>
              <a:t>Α</a:t>
            </a:r>
            <a:r>
              <a:rPr lang="el-GR" sz="2800" dirty="0" smtClean="0"/>
              <a:t>ργότερα ακροπόλεις , ανάκτορα + οχύρωση</a:t>
            </a:r>
            <a:endParaRPr lang="el-GR" sz="2800" dirty="0"/>
          </a:p>
          <a:p>
            <a:pPr marL="457200" indent="-457200">
              <a:buFont typeface="+mj-lt"/>
              <a:buAutoNum type="arabicPeriod"/>
            </a:pPr>
            <a:r>
              <a:rPr lang="el-GR" sz="2800" dirty="0" smtClean="0"/>
              <a:t>Μνημειακή αρχιτεκτονική- Ελληνική Γλώσσα- Θαλάσσιοι δρόμοι</a:t>
            </a:r>
          </a:p>
          <a:p>
            <a:endParaRPr lang="el-GR" dirty="0"/>
          </a:p>
        </p:txBody>
      </p:sp>
    </p:spTree>
    <p:extLst>
      <p:ext uri="{BB962C8B-B14F-4D97-AF65-F5344CB8AC3E}">
        <p14:creationId xmlns:p14="http://schemas.microsoft.com/office/powerpoint/2010/main" val="37041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4062" y="0"/>
            <a:ext cx="10058400" cy="1609344"/>
          </a:xfrm>
        </p:spPr>
        <p:txBody>
          <a:bodyPr>
            <a:normAutofit/>
          </a:bodyPr>
          <a:lstStyle/>
          <a:p>
            <a:r>
              <a:rPr lang="el-GR" sz="4300" dirty="0">
                <a:solidFill>
                  <a:srgbClr val="002060"/>
                </a:solidFill>
              </a:rPr>
              <a:t>Επίδραση και Πρωτοτυπία</a:t>
            </a:r>
          </a:p>
        </p:txBody>
      </p:sp>
      <p:sp>
        <p:nvSpPr>
          <p:cNvPr id="3" name="Θέση περιεχομένου 2"/>
          <p:cNvSpPr>
            <a:spLocks noGrp="1"/>
          </p:cNvSpPr>
          <p:nvPr>
            <p:ph sz="half" idx="1"/>
          </p:nvPr>
        </p:nvSpPr>
        <p:spPr>
          <a:xfrm>
            <a:off x="131019" y="2603063"/>
            <a:ext cx="4754880" cy="3977640"/>
          </a:xfrm>
        </p:spPr>
        <p:txBody>
          <a:bodyPr>
            <a:normAutofit/>
          </a:bodyPr>
          <a:lstStyle/>
          <a:p>
            <a:r>
              <a:rPr lang="el-GR" sz="2800" dirty="0" smtClean="0"/>
              <a:t>Υιοθέτησαν/δανείστηκαν πολλά </a:t>
            </a:r>
            <a:r>
              <a:rPr lang="el-GR" sz="2800" dirty="0"/>
              <a:t>στοιχεία του πολιτισμού </a:t>
            </a:r>
            <a:r>
              <a:rPr lang="el-GR" sz="2800" dirty="0" smtClean="0"/>
              <a:t>τους</a:t>
            </a:r>
          </a:p>
          <a:p>
            <a:pPr>
              <a:buFont typeface="Wingdings" panose="05000000000000000000" pitchFamily="2" charset="2"/>
              <a:buChar char="Ø"/>
            </a:pPr>
            <a:r>
              <a:rPr lang="el-GR" sz="2800" dirty="0" smtClean="0"/>
              <a:t>ποικίλα </a:t>
            </a:r>
            <a:r>
              <a:rPr lang="el-GR" sz="2800" dirty="0"/>
              <a:t>τεχνολογικά </a:t>
            </a:r>
            <a:r>
              <a:rPr lang="el-GR" sz="2800" dirty="0" smtClean="0"/>
              <a:t>επιτεύγματα</a:t>
            </a:r>
          </a:p>
          <a:p>
            <a:pPr>
              <a:buFont typeface="Wingdings" panose="05000000000000000000" pitchFamily="2" charset="2"/>
              <a:buChar char="Ø"/>
            </a:pPr>
            <a:r>
              <a:rPr lang="el-GR" sz="2800" dirty="0" smtClean="0">
                <a:solidFill>
                  <a:prstClr val="black"/>
                </a:solidFill>
              </a:rPr>
              <a:t>μορφές   τέχνης </a:t>
            </a:r>
          </a:p>
          <a:p>
            <a:pPr>
              <a:buFont typeface="Wingdings" panose="05000000000000000000" pitchFamily="2" charset="2"/>
              <a:buChar char="Ø"/>
            </a:pPr>
            <a:r>
              <a:rPr lang="el-GR" sz="2800" dirty="0" smtClean="0"/>
              <a:t>την </a:t>
            </a:r>
            <a:r>
              <a:rPr lang="el-GR" sz="2800" dirty="0"/>
              <a:t>ιδέα της γραφής. </a:t>
            </a:r>
          </a:p>
        </p:txBody>
      </p:sp>
      <p:sp>
        <p:nvSpPr>
          <p:cNvPr id="4" name="Θέση περιεχομένου 3"/>
          <p:cNvSpPr>
            <a:spLocks noGrp="1"/>
          </p:cNvSpPr>
          <p:nvPr>
            <p:ph sz="half" idx="2"/>
          </p:nvPr>
        </p:nvSpPr>
        <p:spPr>
          <a:xfrm>
            <a:off x="4735774" y="2603063"/>
            <a:ext cx="7110484" cy="3977640"/>
          </a:xfrm>
        </p:spPr>
        <p:txBody>
          <a:bodyPr>
            <a:noAutofit/>
          </a:bodyPr>
          <a:lstStyle/>
          <a:p>
            <a:r>
              <a:rPr lang="el-GR" sz="2400" dirty="0" smtClean="0"/>
              <a:t>αφομοίωσαν </a:t>
            </a:r>
            <a:r>
              <a:rPr lang="el-GR" sz="2400" dirty="0"/>
              <a:t>με γόνιμο τρόπο πολλά στοιχεία του πολιτισμού τους, χωρίς </a:t>
            </a:r>
            <a:r>
              <a:rPr lang="el-GR" sz="2400" dirty="0" smtClean="0"/>
              <a:t>να </a:t>
            </a:r>
            <a:r>
              <a:rPr lang="el-GR" sz="2400" dirty="0"/>
              <a:t>χάσουν τη δική τους </a:t>
            </a:r>
            <a:r>
              <a:rPr lang="el-GR" sz="2400" dirty="0" smtClean="0"/>
              <a:t>ταυτότητα</a:t>
            </a:r>
          </a:p>
          <a:p>
            <a:r>
              <a:rPr lang="el-GR" sz="2400" dirty="0" smtClean="0"/>
              <a:t> </a:t>
            </a:r>
            <a:r>
              <a:rPr lang="el-GR" sz="2400" dirty="0"/>
              <a:t>η δημιουργική πνοή και η πρωτοτυπία των Μυκηναίων γίνεται αισθητή κυρίως στον τομέα της μνημειακής </a:t>
            </a:r>
            <a:r>
              <a:rPr lang="el-GR" sz="2400" dirty="0" smtClean="0"/>
              <a:t>αρχιτεκτονικής</a:t>
            </a:r>
          </a:p>
          <a:p>
            <a:pPr>
              <a:buFont typeface="Wingdings" panose="05000000000000000000" pitchFamily="2" charset="2"/>
              <a:buChar char="Ø"/>
            </a:pPr>
            <a:r>
              <a:rPr lang="el-GR" sz="2400" dirty="0" smtClean="0"/>
              <a:t>οι </a:t>
            </a:r>
            <a:r>
              <a:rPr lang="el-GR" sz="2400" dirty="0"/>
              <a:t>κυκλώπειες οχυρώσεις των ακροπόλεων </a:t>
            </a:r>
          </a:p>
          <a:p>
            <a:pPr>
              <a:buFont typeface="Wingdings" panose="05000000000000000000" pitchFamily="2" charset="2"/>
              <a:buChar char="Ø"/>
            </a:pPr>
            <a:r>
              <a:rPr lang="el-GR" sz="2400" dirty="0" smtClean="0"/>
              <a:t>εντυπωσιακοί </a:t>
            </a:r>
            <a:r>
              <a:rPr lang="el-GR" sz="2400" dirty="0"/>
              <a:t>θολωτοί </a:t>
            </a:r>
            <a:r>
              <a:rPr lang="el-GR" sz="2400" dirty="0" smtClean="0"/>
              <a:t>τάφοι</a:t>
            </a:r>
            <a:endParaRPr lang="el-GR" sz="2400" dirty="0"/>
          </a:p>
        </p:txBody>
      </p:sp>
      <p:sp>
        <p:nvSpPr>
          <p:cNvPr id="5" name="TextBox 4"/>
          <p:cNvSpPr txBox="1"/>
          <p:nvPr/>
        </p:nvSpPr>
        <p:spPr>
          <a:xfrm>
            <a:off x="537584" y="1187355"/>
            <a:ext cx="11308674" cy="1200329"/>
          </a:xfrm>
          <a:prstGeom prst="rect">
            <a:avLst/>
          </a:prstGeom>
          <a:noFill/>
        </p:spPr>
        <p:txBody>
          <a:bodyPr wrap="square" rtlCol="0">
            <a:spAutoFit/>
          </a:bodyPr>
          <a:lstStyle/>
          <a:p>
            <a:r>
              <a:rPr lang="el-GR" sz="2400" dirty="0" smtClean="0"/>
              <a:t>Ο μυκηναϊκός πολιτισμός δέχθηκε ευεργετική ώθηση=επίδραση από τον πολιτισμό της μινωικής Κρήτης, έχοντας αναπτύξει στενούς δεσμούς με τους </a:t>
            </a:r>
            <a:r>
              <a:rPr lang="el-GR" sz="2400" dirty="0" err="1" smtClean="0"/>
              <a:t>Μινωίτες</a:t>
            </a:r>
            <a:r>
              <a:rPr lang="el-GR" sz="2400" dirty="0" smtClean="0"/>
              <a:t> ήδη από τον 17ο αιώνα π.Χ.</a:t>
            </a:r>
            <a:endParaRPr lang="el-GR" sz="2400" dirty="0"/>
          </a:p>
        </p:txBody>
      </p:sp>
    </p:spTree>
    <p:extLst>
      <p:ext uri="{BB962C8B-B14F-4D97-AF65-F5344CB8AC3E}">
        <p14:creationId xmlns:p14="http://schemas.microsoft.com/office/powerpoint/2010/main" val="25139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484" y="348155"/>
            <a:ext cx="10058400" cy="962031"/>
          </a:xfrm>
        </p:spPr>
        <p:txBody>
          <a:bodyPr>
            <a:noAutofit/>
          </a:bodyPr>
          <a:lstStyle/>
          <a:p>
            <a:r>
              <a:rPr lang="el-GR" sz="4300" dirty="0">
                <a:solidFill>
                  <a:srgbClr val="002060"/>
                </a:solidFill>
              </a:rPr>
              <a:t>Παράθεμα σχετικό </a:t>
            </a:r>
            <a:r>
              <a:rPr lang="el-GR" sz="4300" dirty="0" smtClean="0">
                <a:solidFill>
                  <a:srgbClr val="002060"/>
                </a:solidFill>
              </a:rPr>
              <a:t> </a:t>
            </a:r>
            <a:r>
              <a:rPr lang="el-GR" sz="3600" b="0" dirty="0" smtClean="0">
                <a:solidFill>
                  <a:srgbClr val="002060"/>
                </a:solidFill>
              </a:rPr>
              <a:t>(</a:t>
            </a:r>
            <a:r>
              <a:rPr lang="el-GR" sz="3600" b="0" dirty="0">
                <a:solidFill>
                  <a:srgbClr val="002060"/>
                </a:solidFill>
              </a:rPr>
              <a:t>σελ.30)</a:t>
            </a:r>
          </a:p>
        </p:txBody>
      </p:sp>
      <p:sp>
        <p:nvSpPr>
          <p:cNvPr id="3" name="Θέση περιεχομένου 2"/>
          <p:cNvSpPr>
            <a:spLocks noGrp="1"/>
          </p:cNvSpPr>
          <p:nvPr>
            <p:ph idx="1"/>
          </p:nvPr>
        </p:nvSpPr>
        <p:spPr>
          <a:xfrm>
            <a:off x="218363" y="1310186"/>
            <a:ext cx="11859906" cy="4804011"/>
          </a:xfrm>
        </p:spPr>
        <p:txBody>
          <a:bodyPr>
            <a:normAutofit/>
          </a:bodyPr>
          <a:lstStyle/>
          <a:p>
            <a:r>
              <a:rPr lang="el-GR" i="1" dirty="0"/>
              <a:t>Ο ΜΙΝΩΙΚΟΣ </a:t>
            </a:r>
            <a:r>
              <a:rPr lang="el-GR" i="1" dirty="0" smtClean="0"/>
              <a:t>ΠΟΛΙΤΙΣΜΟΣ ΕΠΗΡΕΑΖΕΙ </a:t>
            </a:r>
            <a:r>
              <a:rPr lang="el-GR" i="1" dirty="0"/>
              <a:t>ΤΟΥΣ ΜΥΚΗΝΑΙΟΥΣ</a:t>
            </a:r>
          </a:p>
          <a:p>
            <a:r>
              <a:rPr lang="el-GR" dirty="0"/>
              <a:t>Μετά τη γοργή ανοδική πορεία περί το 1550, οι Μυκήνες είναι, πολιτικά και καλλιτεχνικά, ένα κέντρο πλούσιο και με επιρροή και η δύναμή τους θα βαίνει αυξανόμενη, σε αντίστροφη αναλογία με την παρακμή της Κρήτης. Οι σχέσεις με το νησί, εμπορικές στην αρχή, πρέπει κάποια στιγμή να εκτράπηκαν σε λεηλασίες, γιατί οι Μυκηναίοι δελεάστηκαν από τη λάμψη του κρητικού πολιτισμού. Το αποτέλεσμα ήταν μια γενικευμένη αφομοίωση του μινωικού πολιτισμού από τους Μυκηναίους, ένας </a:t>
            </a:r>
            <a:r>
              <a:rPr lang="el-GR" dirty="0" err="1"/>
              <a:t>εκμινωισμός</a:t>
            </a:r>
            <a:r>
              <a:rPr lang="el-GR" dirty="0"/>
              <a:t> που περιλαμβάνει τόσο πτυχές υλικές και εξωτερικές, με μινωικά αντικείμενα και διακοσμητικές τεχνικές που δημιουργήθηκαν σε μυκηναϊκό έδαφος, όσο και οργανωτικές, μεταξύ των οποίων πρέπει να συγκαταλεχθεί η υιοθέτηση της μινωικής γραφής για τα ελληνικά.</a:t>
            </a:r>
          </a:p>
          <a:p>
            <a:pPr marL="0" indent="0" algn="r">
              <a:buNone/>
            </a:pPr>
            <a:r>
              <a:rPr lang="el-GR" sz="1800" i="1" dirty="0"/>
              <a:t>Martin S. </a:t>
            </a:r>
            <a:r>
              <a:rPr lang="el-GR" sz="1800" i="1" dirty="0" err="1"/>
              <a:t>Ruiperez</a:t>
            </a:r>
            <a:r>
              <a:rPr lang="el-GR" sz="1800" i="1" dirty="0"/>
              <a:t> – </a:t>
            </a:r>
            <a:r>
              <a:rPr lang="el-GR" sz="1800" i="1" dirty="0" err="1"/>
              <a:t>José</a:t>
            </a:r>
            <a:r>
              <a:rPr lang="el-GR" sz="1800" i="1" dirty="0"/>
              <a:t> L. </a:t>
            </a:r>
            <a:r>
              <a:rPr lang="el-GR" sz="1800" i="1" dirty="0" err="1"/>
              <a:t>Melena</a:t>
            </a:r>
            <a:r>
              <a:rPr lang="el-GR" sz="1800" i="1" dirty="0" smtClean="0"/>
              <a:t>, Οι Μυκηναίοι </a:t>
            </a:r>
            <a:r>
              <a:rPr lang="el-GR" sz="1800" i="1" dirty="0"/>
              <a:t>Έλληνες, Μετ. Μελ. Παναγιωτίδου (</a:t>
            </a:r>
            <a:r>
              <a:rPr lang="el-GR" sz="1800" i="1" dirty="0" err="1"/>
              <a:t>Καρδαμίτσα</a:t>
            </a:r>
            <a:r>
              <a:rPr lang="el-GR" sz="1800" i="1" dirty="0"/>
              <a:t>), σ. </a:t>
            </a:r>
            <a:r>
              <a:rPr lang="el-GR" sz="1800" i="1" dirty="0" smtClean="0"/>
              <a:t>17</a:t>
            </a:r>
          </a:p>
          <a:p>
            <a:pPr marL="0" indent="0" algn="r">
              <a:buNone/>
            </a:pPr>
            <a:endParaRPr lang="el-GR" sz="1800" i="1" dirty="0" smtClean="0"/>
          </a:p>
          <a:p>
            <a:pPr marL="0" indent="0">
              <a:buNone/>
            </a:pPr>
            <a:r>
              <a:rPr lang="el-GR" sz="2400" b="1" dirty="0" smtClean="0">
                <a:solidFill>
                  <a:srgbClr val="002060"/>
                </a:solidFill>
              </a:rPr>
              <a:t>Τι είδους σχέσεις ανέπτυξαν οι Μυκηναίοι με τους </a:t>
            </a:r>
            <a:r>
              <a:rPr lang="el-GR" sz="2400" b="1" dirty="0" err="1" smtClean="0">
                <a:solidFill>
                  <a:srgbClr val="002060"/>
                </a:solidFill>
              </a:rPr>
              <a:t>Μινωίτες</a:t>
            </a:r>
            <a:r>
              <a:rPr lang="el-GR" sz="2400" b="1" dirty="0" smtClean="0">
                <a:solidFill>
                  <a:srgbClr val="002060"/>
                </a:solidFill>
              </a:rPr>
              <a:t>; Πώς εξελίχτηκαν; Ποιες επιδράσεις είχαν για τους Μυκηναίους;</a:t>
            </a:r>
          </a:p>
          <a:p>
            <a:pPr marL="0" indent="0">
              <a:buNone/>
            </a:pPr>
            <a:endParaRPr lang="el-GR" sz="2400" b="1" dirty="0">
              <a:solidFill>
                <a:srgbClr val="002060"/>
              </a:solidFill>
            </a:endParaRPr>
          </a:p>
        </p:txBody>
      </p:sp>
    </p:spTree>
    <p:extLst>
      <p:ext uri="{BB962C8B-B14F-4D97-AF65-F5344CB8AC3E}">
        <p14:creationId xmlns:p14="http://schemas.microsoft.com/office/powerpoint/2010/main" val="8748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8394" y="116142"/>
            <a:ext cx="10058400" cy="921087"/>
          </a:xfrm>
        </p:spPr>
        <p:txBody>
          <a:bodyPr>
            <a:normAutofit/>
          </a:bodyPr>
          <a:lstStyle/>
          <a:p>
            <a:r>
              <a:rPr lang="el-GR" sz="4300" dirty="0">
                <a:solidFill>
                  <a:srgbClr val="002060"/>
                </a:solidFill>
              </a:rPr>
              <a:t>Οικονομική δραστηριότητα</a:t>
            </a:r>
          </a:p>
        </p:txBody>
      </p:sp>
      <p:sp>
        <p:nvSpPr>
          <p:cNvPr id="3" name="Θέση περιεχομένου 2"/>
          <p:cNvSpPr>
            <a:spLocks noGrp="1"/>
          </p:cNvSpPr>
          <p:nvPr>
            <p:ph idx="1"/>
          </p:nvPr>
        </p:nvSpPr>
        <p:spPr>
          <a:xfrm>
            <a:off x="436727" y="1037229"/>
            <a:ext cx="11491415" cy="5650174"/>
          </a:xfrm>
        </p:spPr>
        <p:txBody>
          <a:bodyPr>
            <a:normAutofit lnSpcReduction="10000"/>
          </a:bodyPr>
          <a:lstStyle/>
          <a:p>
            <a:pPr>
              <a:buFont typeface="Wingdings" panose="05000000000000000000" pitchFamily="2" charset="2"/>
              <a:buChar char="v"/>
            </a:pPr>
            <a:r>
              <a:rPr lang="el-GR" sz="2400" dirty="0" smtClean="0"/>
              <a:t> Γεωργία</a:t>
            </a:r>
          </a:p>
          <a:p>
            <a:pPr>
              <a:buFont typeface="Wingdings" panose="05000000000000000000" pitchFamily="2" charset="2"/>
              <a:buChar char="v"/>
            </a:pPr>
            <a:r>
              <a:rPr lang="el-GR" sz="2400" dirty="0" smtClean="0"/>
              <a:t> Κτηνοτροφία (βλ. Οδύσσεια για τα τραπεζώματα</a:t>
            </a:r>
          </a:p>
          <a:p>
            <a:pPr>
              <a:buFont typeface="Wingdings" panose="05000000000000000000" pitchFamily="2" charset="2"/>
              <a:buChar char="v"/>
            </a:pPr>
            <a:r>
              <a:rPr lang="el-GR" sz="2400" dirty="0" smtClean="0"/>
              <a:t> Βιοτεχνικοί κλάδοι (τεχνίτες, δημιουργοί)</a:t>
            </a:r>
          </a:p>
          <a:p>
            <a:pPr marL="0" indent="0">
              <a:buNone/>
            </a:pPr>
            <a:r>
              <a:rPr lang="el-GR" sz="2400" dirty="0" smtClean="0"/>
              <a:t>     -Ελεφαντουργία</a:t>
            </a:r>
          </a:p>
          <a:p>
            <a:pPr marL="0" indent="0">
              <a:buNone/>
            </a:pPr>
            <a:r>
              <a:rPr lang="el-GR" sz="2400" dirty="0" smtClean="0"/>
              <a:t>     -</a:t>
            </a:r>
            <a:r>
              <a:rPr lang="el-GR" sz="2400" dirty="0" err="1" smtClean="0"/>
              <a:t>Λιθοτεχνία</a:t>
            </a:r>
            <a:endParaRPr lang="el-GR" sz="2400" dirty="0" smtClean="0"/>
          </a:p>
          <a:p>
            <a:pPr marL="0" indent="0">
              <a:buNone/>
            </a:pPr>
            <a:r>
              <a:rPr lang="el-GR" sz="2400" dirty="0" smtClean="0"/>
              <a:t>     -Μεταλλουργία (χαλκός, πολύχρυσες Μυκήνες)</a:t>
            </a:r>
          </a:p>
          <a:p>
            <a:pPr>
              <a:buFont typeface="Wingdings" panose="05000000000000000000" pitchFamily="2" charset="2"/>
              <a:buChar char="v"/>
            </a:pPr>
            <a:r>
              <a:rPr lang="el-GR" sz="2400" dirty="0" smtClean="0"/>
              <a:t> Ναυτιλία (εξάπλωση στη Μεσόγειο βλ. χάρτη σελ. 32)</a:t>
            </a:r>
          </a:p>
          <a:p>
            <a:pPr>
              <a:buFont typeface="Wingdings" panose="05000000000000000000" pitchFamily="2" charset="2"/>
              <a:buChar char="v"/>
            </a:pPr>
            <a:r>
              <a:rPr lang="el-GR" sz="2400" dirty="0" smtClean="0"/>
              <a:t> Εμπόριο</a:t>
            </a:r>
          </a:p>
          <a:p>
            <a:pPr>
              <a:buFont typeface="Wingdings" panose="05000000000000000000" pitchFamily="2" charset="2"/>
              <a:buChar char="v"/>
            </a:pPr>
            <a:r>
              <a:rPr lang="el-GR" sz="2400" dirty="0" smtClean="0"/>
              <a:t> Αποικίες-εμπορικοί σταθμοί (σελ.32 1</a:t>
            </a:r>
            <a:r>
              <a:rPr lang="el-GR" sz="2400" baseline="30000" dirty="0" smtClean="0"/>
              <a:t>η</a:t>
            </a:r>
            <a:r>
              <a:rPr lang="el-GR" sz="2400" dirty="0" smtClean="0"/>
              <a:t> παράγραφος)</a:t>
            </a:r>
          </a:p>
          <a:p>
            <a:pPr marL="0" indent="0">
              <a:buNone/>
            </a:pPr>
            <a:r>
              <a:rPr lang="el-GR" sz="2400" dirty="0" smtClean="0"/>
              <a:t>Σχέση οικονομίας και εξωτερικής πολιτικής/διπλωματίας : </a:t>
            </a:r>
          </a:p>
          <a:p>
            <a:pPr marL="457200" indent="-457200">
              <a:buFont typeface="+mj-lt"/>
              <a:buAutoNum type="alphaLcPeriod"/>
            </a:pPr>
            <a:r>
              <a:rPr lang="el-GR" sz="2400" dirty="0" smtClean="0"/>
              <a:t>τρωική εκστρατεία (πόλεμος)/ κατάκτηση </a:t>
            </a:r>
            <a:r>
              <a:rPr lang="el-GR" sz="2400" dirty="0"/>
              <a:t>Κ</a:t>
            </a:r>
            <a:r>
              <a:rPr lang="el-GR" sz="2400" dirty="0" smtClean="0"/>
              <a:t>νωσού</a:t>
            </a:r>
          </a:p>
          <a:p>
            <a:pPr marL="457200" indent="-457200">
              <a:buFont typeface="+mj-lt"/>
              <a:buAutoNum type="alphaLcPeriod"/>
            </a:pPr>
            <a:r>
              <a:rPr lang="el-GR" sz="2400" dirty="0" smtClean="0"/>
              <a:t>σχέση με Χετταίους υπολογίσιμη ναυτική δύναμη οι </a:t>
            </a:r>
            <a:r>
              <a:rPr lang="el-GR" sz="2400" dirty="0" err="1" smtClean="0"/>
              <a:t>Αχιγιάβα</a:t>
            </a:r>
            <a:endParaRPr lang="el-GR" sz="2400" dirty="0" smtClean="0"/>
          </a:p>
          <a:p>
            <a:endParaRPr lang="el-GR" dirty="0" smtClean="0"/>
          </a:p>
          <a:p>
            <a:endParaRPr lang="el-GR" dirty="0"/>
          </a:p>
        </p:txBody>
      </p:sp>
    </p:spTree>
    <p:extLst>
      <p:ext uri="{BB962C8B-B14F-4D97-AF65-F5344CB8AC3E}">
        <p14:creationId xmlns:p14="http://schemas.microsoft.com/office/powerpoint/2010/main" val="20669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p:cTn id="4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4189" y="430041"/>
            <a:ext cx="10058400" cy="907440"/>
          </a:xfrm>
        </p:spPr>
        <p:txBody>
          <a:bodyPr>
            <a:normAutofit fontScale="90000"/>
          </a:bodyPr>
          <a:lstStyle/>
          <a:p>
            <a:r>
              <a:rPr lang="el-GR" sz="4300" dirty="0">
                <a:solidFill>
                  <a:srgbClr val="002060"/>
                </a:solidFill>
              </a:rPr>
              <a:t>Ο</a:t>
            </a:r>
            <a:r>
              <a:rPr lang="el-GR" sz="4300" dirty="0" smtClean="0">
                <a:solidFill>
                  <a:srgbClr val="002060"/>
                </a:solidFill>
              </a:rPr>
              <a:t> </a:t>
            </a:r>
            <a:r>
              <a:rPr lang="el-GR" sz="4300" dirty="0">
                <a:solidFill>
                  <a:srgbClr val="002060"/>
                </a:solidFill>
              </a:rPr>
              <a:t>πολιτισμός της μυκηναϊκής κοινής</a:t>
            </a:r>
          </a:p>
        </p:txBody>
      </p:sp>
      <p:sp>
        <p:nvSpPr>
          <p:cNvPr id="3" name="Θέση περιεχομένου 2"/>
          <p:cNvSpPr>
            <a:spLocks noGrp="1"/>
          </p:cNvSpPr>
          <p:nvPr>
            <p:ph idx="1"/>
          </p:nvPr>
        </p:nvSpPr>
        <p:spPr>
          <a:xfrm>
            <a:off x="341193" y="1473959"/>
            <a:ext cx="11614245" cy="5199796"/>
          </a:xfrm>
        </p:spPr>
        <p:txBody>
          <a:bodyPr>
            <a:normAutofit fontScale="92500"/>
          </a:bodyPr>
          <a:lstStyle/>
          <a:p>
            <a:r>
              <a:rPr lang="el-GR" sz="2800" dirty="0"/>
              <a:t>Στοιχεία που ένωναν τα διάφορα ελληνικά φύλα κατά τη μυκηναϊκή εποχή </a:t>
            </a:r>
          </a:p>
          <a:p>
            <a:pPr marL="0" indent="0">
              <a:buNone/>
            </a:pPr>
            <a:r>
              <a:rPr lang="el-GR" dirty="0" smtClean="0"/>
              <a:t>(</a:t>
            </a:r>
            <a:r>
              <a:rPr lang="el-GR" i="1" dirty="0" smtClean="0"/>
              <a:t>Σε </a:t>
            </a:r>
            <a:r>
              <a:rPr lang="el-GR" i="1" dirty="0"/>
              <a:t>γενικές γραμμές ήταν ίδια με εκείνα που ένωναν τους Έλληνες των ιστορικών </a:t>
            </a:r>
            <a:r>
              <a:rPr lang="el-GR" i="1" dirty="0" smtClean="0"/>
              <a:t>χρόνων)</a:t>
            </a:r>
          </a:p>
          <a:p>
            <a:pPr marL="514350" indent="-514350">
              <a:buFont typeface="+mj-lt"/>
              <a:buAutoNum type="alphaLcPeriod"/>
            </a:pPr>
            <a:r>
              <a:rPr lang="el-GR" sz="2800" dirty="0"/>
              <a:t>κοινή γλώσσα –μαρτυρημένη με τα αρχαιότερα ελληνικά κείμενα σε Γραμμική γραφή Β</a:t>
            </a:r>
          </a:p>
          <a:p>
            <a:pPr marL="514350" indent="-514350">
              <a:buFont typeface="+mj-lt"/>
              <a:buAutoNum type="alphaLcPeriod"/>
            </a:pPr>
            <a:r>
              <a:rPr lang="el-GR" sz="2800" dirty="0"/>
              <a:t>κοινή θρησκεία </a:t>
            </a:r>
          </a:p>
          <a:p>
            <a:pPr marL="514350" indent="-514350">
              <a:buFont typeface="+mj-lt"/>
              <a:buAutoNum type="alphaLcPeriod"/>
            </a:pPr>
            <a:r>
              <a:rPr lang="el-GR" sz="2800" dirty="0"/>
              <a:t>κοινές μεταθανάτιες δοξασίες (έθιμα και πρακτικές ταφής)</a:t>
            </a:r>
          </a:p>
          <a:p>
            <a:pPr marL="514350" indent="-514350">
              <a:buFont typeface="+mj-lt"/>
              <a:buAutoNum type="alphaLcPeriod"/>
            </a:pPr>
            <a:r>
              <a:rPr lang="el-GR" sz="2800" dirty="0" smtClean="0"/>
              <a:t>ομοιομορφία </a:t>
            </a:r>
            <a:r>
              <a:rPr lang="el-GR" sz="2800" dirty="0"/>
              <a:t>κοινωνικοπολιτικής οργάνωσης και θεσμών</a:t>
            </a:r>
          </a:p>
          <a:p>
            <a:endParaRPr lang="el-GR" dirty="0" smtClean="0"/>
          </a:p>
          <a:p>
            <a:pPr marL="514350" indent="-514350">
              <a:buFont typeface="+mj-lt"/>
              <a:buAutoNum type="arabicPeriod"/>
            </a:pPr>
            <a:r>
              <a:rPr lang="el-GR" sz="2800" dirty="0" smtClean="0"/>
              <a:t> Παραπάνω δεσμοί   +</a:t>
            </a:r>
          </a:p>
          <a:p>
            <a:pPr marL="514350" indent="-514350">
              <a:buFont typeface="+mj-lt"/>
              <a:buAutoNum type="arabicPeriod"/>
            </a:pPr>
            <a:r>
              <a:rPr lang="el-GR" sz="2800" dirty="0" smtClean="0"/>
              <a:t> Συνεχείς </a:t>
            </a:r>
            <a:r>
              <a:rPr lang="el-GR" sz="2800" dirty="0"/>
              <a:t>συναλλαγές ανάμεσα στα διάφορα μυκηναϊκά </a:t>
            </a:r>
            <a:r>
              <a:rPr lang="el-GR" sz="2800" dirty="0" smtClean="0"/>
              <a:t>κέντρα </a:t>
            </a:r>
          </a:p>
          <a:p>
            <a:pPr marL="0" indent="0">
              <a:buNone/>
            </a:pPr>
            <a:r>
              <a:rPr lang="el-GR" sz="2800" dirty="0" smtClean="0">
                <a:sym typeface="Wingdings" panose="05000000000000000000" pitchFamily="2" charset="2"/>
              </a:rPr>
              <a:t>      </a:t>
            </a:r>
            <a:r>
              <a:rPr lang="el-GR" sz="2800" dirty="0" smtClean="0"/>
              <a:t> </a:t>
            </a:r>
            <a:r>
              <a:rPr lang="el-GR" sz="2800" dirty="0"/>
              <a:t>ένας ενιαίος πολιτισμός, ο πολιτισμός της μυκηναϊκής κοινής</a:t>
            </a:r>
            <a:r>
              <a:rPr lang="el-GR" dirty="0"/>
              <a:t>.</a:t>
            </a:r>
          </a:p>
        </p:txBody>
      </p:sp>
    </p:spTree>
    <p:extLst>
      <p:ext uri="{BB962C8B-B14F-4D97-AF65-F5344CB8AC3E}">
        <p14:creationId xmlns:p14="http://schemas.microsoft.com/office/powerpoint/2010/main" val="32753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767" y="157086"/>
            <a:ext cx="10058400" cy="1609344"/>
          </a:xfrm>
        </p:spPr>
        <p:txBody>
          <a:bodyPr>
            <a:normAutofit/>
          </a:bodyPr>
          <a:lstStyle/>
          <a:p>
            <a:r>
              <a:rPr lang="el-GR" sz="3900" dirty="0">
                <a:solidFill>
                  <a:srgbClr val="002060"/>
                </a:solidFill>
              </a:rPr>
              <a:t>Κοινωνική πυραμίδα (διαστρωμάτωση)</a:t>
            </a:r>
          </a:p>
        </p:txBody>
      </p:sp>
      <p:pic>
        <p:nvPicPr>
          <p:cNvPr id="4" name="Θέση περιεχομένου 3"/>
          <p:cNvPicPr>
            <a:picLocks noGrp="1" noChangeAspect="1"/>
          </p:cNvPicPr>
          <p:nvPr>
            <p:ph idx="1"/>
          </p:nvPr>
        </p:nvPicPr>
        <p:blipFill>
          <a:blip r:embed="rId2"/>
          <a:stretch>
            <a:fillRect/>
          </a:stretch>
        </p:blipFill>
        <p:spPr>
          <a:xfrm>
            <a:off x="0" y="2224586"/>
            <a:ext cx="3712390" cy="3522847"/>
          </a:xfrm>
          <a:prstGeom prst="rect">
            <a:avLst/>
          </a:prstGeom>
        </p:spPr>
      </p:pic>
      <p:sp>
        <p:nvSpPr>
          <p:cNvPr id="5" name="Ορθογώνιο 4"/>
          <p:cNvSpPr/>
          <p:nvPr/>
        </p:nvSpPr>
        <p:spPr>
          <a:xfrm>
            <a:off x="3575714" y="1354519"/>
            <a:ext cx="8616286" cy="5262979"/>
          </a:xfrm>
          <a:prstGeom prst="rect">
            <a:avLst/>
          </a:prstGeom>
        </p:spPr>
        <p:txBody>
          <a:bodyPr wrap="square">
            <a:spAutoFit/>
          </a:bodyPr>
          <a:lstStyle/>
          <a:p>
            <a:r>
              <a:rPr lang="el-GR" sz="2400" dirty="0" smtClean="0"/>
              <a:t>Αυστηρά ιεραρχημένη η μυκηναϊκή κοινωνία θυμίζει μια πυραμίδα</a:t>
            </a:r>
          </a:p>
          <a:p>
            <a:pPr marL="285750" indent="-285750">
              <a:buFont typeface="Wingdings" panose="05000000000000000000" pitchFamily="2" charset="2"/>
              <a:buChar char="Ø"/>
            </a:pPr>
            <a:r>
              <a:rPr lang="el-GR" sz="2400" dirty="0" smtClean="0"/>
              <a:t>Κορυφή: άναξ (βασιλιάς) μαζί με την οικογένειά του κατοικούσε στο ανάκτορο=κέντρο εξουσίας της κάθε επικράτειας. </a:t>
            </a:r>
          </a:p>
          <a:p>
            <a:pPr marL="285750" indent="-285750">
              <a:buFont typeface="Wingdings" panose="05000000000000000000" pitchFamily="2" charset="2"/>
              <a:buChar char="Ø"/>
            </a:pPr>
            <a:r>
              <a:rPr lang="el-GR" sz="2400" dirty="0" smtClean="0"/>
              <a:t>Παρακάτω διάφοροι αυλικοί , αξιωματούχοι (</a:t>
            </a:r>
            <a:r>
              <a:rPr lang="el-GR" sz="2400" dirty="0" err="1" smtClean="0"/>
              <a:t>λαγαγέτης</a:t>
            </a:r>
            <a:r>
              <a:rPr lang="el-GR" sz="2400" dirty="0" smtClean="0"/>
              <a:t>), γραφείς, ιερατείο </a:t>
            </a:r>
          </a:p>
          <a:p>
            <a:pPr marL="285750" indent="-285750">
              <a:buFont typeface="Wingdings" panose="05000000000000000000" pitchFamily="2" charset="2"/>
              <a:buChar char="Ø"/>
            </a:pPr>
            <a:r>
              <a:rPr lang="el-GR" sz="2400" dirty="0" smtClean="0"/>
              <a:t>Οι κάτοικοι της κάθε περιοχής αποτελούσαν τους δήμους. Οι δήμοι ήταν πολυάριθμοι, οργανωμένοι σε χωριά, γύρω από το διοικητικό κέντρο, το ανάκτορο. Εκτός από τους γεωργούς και τους κτηνοτρόφους, οι πινακίδες με κείμενα σε Γραμμική γραφή Β μας παραδίδουν μια ανεξάντλητη σειρά από εξειδικευμένους τεχνίτες. </a:t>
            </a:r>
          </a:p>
          <a:p>
            <a:pPr marL="285750" indent="-285750">
              <a:buFont typeface="Wingdings" panose="05000000000000000000" pitchFamily="2" charset="2"/>
              <a:buChar char="Ø"/>
            </a:pPr>
            <a:r>
              <a:rPr lang="el-GR" sz="2400" dirty="0" smtClean="0"/>
              <a:t>Στην κατώτερη κοινωνική βαθμίδα βρίσκονται οι δούλοι.</a:t>
            </a:r>
            <a:endParaRPr lang="el-GR" sz="2400" dirty="0"/>
          </a:p>
        </p:txBody>
      </p:sp>
    </p:spTree>
    <p:extLst>
      <p:ext uri="{BB962C8B-B14F-4D97-AF65-F5344CB8AC3E}">
        <p14:creationId xmlns:p14="http://schemas.microsoft.com/office/powerpoint/2010/main" val="10064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3164" y="0"/>
            <a:ext cx="11668836" cy="907440"/>
          </a:xfrm>
        </p:spPr>
        <p:txBody>
          <a:bodyPr>
            <a:noAutofit/>
          </a:bodyPr>
          <a:lstStyle/>
          <a:p>
            <a:r>
              <a:rPr lang="el-GR" sz="3900" dirty="0" smtClean="0">
                <a:solidFill>
                  <a:srgbClr val="002060"/>
                </a:solidFill>
              </a:rPr>
              <a:t>Γραμμική Β, </a:t>
            </a:r>
            <a:r>
              <a:rPr lang="el-GR" sz="3900" dirty="0">
                <a:solidFill>
                  <a:srgbClr val="002060"/>
                </a:solidFill>
              </a:rPr>
              <a:t>η πρώτη ελληνική γραφή </a:t>
            </a:r>
          </a:p>
        </p:txBody>
      </p:sp>
      <p:sp>
        <p:nvSpPr>
          <p:cNvPr id="3" name="Θέση περιεχομένου 2"/>
          <p:cNvSpPr>
            <a:spLocks noGrp="1"/>
          </p:cNvSpPr>
          <p:nvPr>
            <p:ph idx="1"/>
          </p:nvPr>
        </p:nvSpPr>
        <p:spPr>
          <a:xfrm>
            <a:off x="109183" y="907440"/>
            <a:ext cx="11914495" cy="5752667"/>
          </a:xfrm>
        </p:spPr>
        <p:txBody>
          <a:bodyPr>
            <a:noAutofit/>
          </a:bodyPr>
          <a:lstStyle/>
          <a:p>
            <a:pPr algn="just"/>
            <a:r>
              <a:rPr lang="el-GR" sz="2400" dirty="0"/>
              <a:t>Στην </a:t>
            </a:r>
            <a:r>
              <a:rPr lang="el-GR" sz="2400" u="sng" dirty="0"/>
              <a:t>Κνωσό </a:t>
            </a:r>
            <a:r>
              <a:rPr lang="el-GR" sz="2400" dirty="0"/>
              <a:t>οι αρχαιολόγοι ανακάλυψαν ένα </a:t>
            </a:r>
            <a:r>
              <a:rPr lang="el-GR" sz="2800" b="1" dirty="0">
                <a:solidFill>
                  <a:srgbClr val="0070C0"/>
                </a:solidFill>
              </a:rPr>
              <a:t>πλήθος από πήλινες επιγραφές </a:t>
            </a:r>
            <a:r>
              <a:rPr lang="el-GR" sz="2400" dirty="0"/>
              <a:t>γραμμένες σε Γραμμική γραφή </a:t>
            </a:r>
            <a:r>
              <a:rPr lang="el-GR" sz="2400" dirty="0" smtClean="0"/>
              <a:t>Β (χρονολογήθηκαν </a:t>
            </a:r>
            <a:r>
              <a:rPr lang="el-GR" sz="2400" dirty="0"/>
              <a:t>μετά το 1400 π.χ., περίοδο της υποτιθέμενης κατάληψης της Κρήτης από τους </a:t>
            </a:r>
            <a:r>
              <a:rPr lang="el-GR" sz="2400" dirty="0" smtClean="0"/>
              <a:t>Μυκηναίους). </a:t>
            </a:r>
            <a:r>
              <a:rPr lang="el-GR" sz="2400" dirty="0"/>
              <a:t>Παρόμοιες </a:t>
            </a:r>
            <a:r>
              <a:rPr lang="el-GR" sz="2400" dirty="0" smtClean="0"/>
              <a:t>επιγραφές σε πινακίδες </a:t>
            </a:r>
            <a:r>
              <a:rPr lang="el-GR" sz="2400" dirty="0"/>
              <a:t>με </a:t>
            </a:r>
            <a:r>
              <a:rPr lang="el-GR" sz="2400" dirty="0" smtClean="0"/>
              <a:t>Γραμμική </a:t>
            </a:r>
            <a:r>
              <a:rPr lang="el-GR" sz="2400" dirty="0"/>
              <a:t>Β βρέθηκαν </a:t>
            </a:r>
            <a:r>
              <a:rPr lang="el-GR" sz="2400" dirty="0" smtClean="0"/>
              <a:t>σε </a:t>
            </a:r>
            <a:r>
              <a:rPr lang="el-GR" sz="2400" u="sng" dirty="0" err="1" smtClean="0"/>
              <a:t>Πύλο</a:t>
            </a:r>
            <a:r>
              <a:rPr lang="el-GR" sz="2400" dirty="0" smtClean="0"/>
              <a:t>, </a:t>
            </a:r>
            <a:r>
              <a:rPr lang="el-GR" sz="2400" u="sng" dirty="0" smtClean="0"/>
              <a:t>Θήβα</a:t>
            </a:r>
            <a:r>
              <a:rPr lang="el-GR" sz="2400" dirty="0"/>
              <a:t>, </a:t>
            </a:r>
            <a:r>
              <a:rPr lang="el-GR" sz="2400" u="sng" dirty="0" smtClean="0"/>
              <a:t>Μυκήνες</a:t>
            </a:r>
            <a:r>
              <a:rPr lang="el-GR" sz="2400" dirty="0"/>
              <a:t>, </a:t>
            </a:r>
            <a:r>
              <a:rPr lang="el-GR" sz="2400" dirty="0" smtClean="0"/>
              <a:t> </a:t>
            </a:r>
            <a:r>
              <a:rPr lang="el-GR" sz="2400" u="sng" dirty="0"/>
              <a:t>Τίρυνθα</a:t>
            </a:r>
            <a:r>
              <a:rPr lang="el-GR" sz="2400" dirty="0"/>
              <a:t> και </a:t>
            </a:r>
            <a:r>
              <a:rPr lang="el-GR" sz="2400" u="sng" dirty="0" smtClean="0"/>
              <a:t>Χανιά </a:t>
            </a:r>
            <a:endParaRPr lang="el-GR" sz="2400" dirty="0" smtClean="0"/>
          </a:p>
          <a:p>
            <a:pPr algn="just"/>
            <a:r>
              <a:rPr lang="el-GR" sz="2400" dirty="0" smtClean="0"/>
              <a:t>Πολλοί επιστήμονες: Γραμμική γραφή Β = εξελιγμένη/τελειοποιημένη μορφή της Γραμμικής γραφής Α. Για την </a:t>
            </a:r>
            <a:r>
              <a:rPr lang="el-GR" sz="2800" b="1" dirty="0" smtClean="0">
                <a:solidFill>
                  <a:srgbClr val="0070C0"/>
                </a:solidFill>
              </a:rPr>
              <a:t>προέλευση</a:t>
            </a:r>
            <a:r>
              <a:rPr lang="el-GR" sz="2400" dirty="0" smtClean="0"/>
              <a:t> της Γραμμικής γραφής Β διαμορφώνονται δύο αντίθετες απόψεις: </a:t>
            </a:r>
          </a:p>
          <a:p>
            <a:pPr marL="514350" indent="-514350" algn="just">
              <a:buFont typeface="+mj-lt"/>
              <a:buAutoNum type="alphaLcPeriod"/>
            </a:pPr>
            <a:r>
              <a:rPr lang="el-GR" sz="2400" b="1" dirty="0" smtClean="0"/>
              <a:t>γεννήθηκε </a:t>
            </a:r>
            <a:r>
              <a:rPr lang="el-GR" sz="2400" b="1" dirty="0"/>
              <a:t>στην ηπειρωτική Ελλάδα και μεταφέρθηκε στην Κρήτη</a:t>
            </a:r>
            <a:r>
              <a:rPr lang="el-GR" dirty="0"/>
              <a:t>, </a:t>
            </a:r>
            <a:endParaRPr lang="el-GR" dirty="0" smtClean="0"/>
          </a:p>
          <a:p>
            <a:pPr marL="514350" indent="-514350" algn="just">
              <a:buFont typeface="+mj-lt"/>
              <a:buAutoNum type="alphaLcPeriod"/>
            </a:pPr>
            <a:r>
              <a:rPr lang="el-GR" sz="2400" b="1" dirty="0" smtClean="0"/>
              <a:t>προήλθε </a:t>
            </a:r>
            <a:r>
              <a:rPr lang="el-GR" sz="2400" b="1" dirty="0"/>
              <a:t>από τη </a:t>
            </a:r>
            <a:r>
              <a:rPr lang="el-GR" sz="2400" b="1" dirty="0" smtClean="0"/>
              <a:t>Γραμμική Α </a:t>
            </a:r>
            <a:r>
              <a:rPr lang="el-GR" sz="2400" b="1" dirty="0"/>
              <a:t>στην </a:t>
            </a:r>
            <a:r>
              <a:rPr lang="el-GR" sz="2400" b="1" dirty="0" smtClean="0"/>
              <a:t>Κρήτη-αργότερα </a:t>
            </a:r>
            <a:r>
              <a:rPr lang="el-GR" sz="2400" b="1" dirty="0"/>
              <a:t>πέρασε στην </a:t>
            </a:r>
            <a:r>
              <a:rPr lang="el-GR" sz="2400" b="1" dirty="0" smtClean="0"/>
              <a:t>ηπειρωτική Ελλάδα</a:t>
            </a:r>
            <a:r>
              <a:rPr lang="el-GR" sz="2400" b="1" dirty="0"/>
              <a:t>. </a:t>
            </a:r>
            <a:endParaRPr lang="en-US" sz="2400" b="1" dirty="0"/>
          </a:p>
          <a:p>
            <a:pPr lvl="0" algn="just">
              <a:buClr>
                <a:srgbClr val="94B6D2">
                  <a:lumMod val="75000"/>
                </a:srgbClr>
              </a:buClr>
            </a:pPr>
            <a:r>
              <a:rPr lang="el-GR" sz="2400" dirty="0">
                <a:solidFill>
                  <a:prstClr val="black"/>
                </a:solidFill>
              </a:rPr>
              <a:t>Το 1952 οι Βρετανοί Μάικλ </a:t>
            </a:r>
            <a:r>
              <a:rPr lang="el-GR" sz="2400" dirty="0" err="1">
                <a:solidFill>
                  <a:prstClr val="black"/>
                </a:solidFill>
              </a:rPr>
              <a:t>Βέντρις</a:t>
            </a:r>
            <a:r>
              <a:rPr lang="el-GR" sz="2400" dirty="0">
                <a:solidFill>
                  <a:prstClr val="black"/>
                </a:solidFill>
              </a:rPr>
              <a:t> και Τζον Τσάντγουικ </a:t>
            </a:r>
            <a:r>
              <a:rPr lang="el-GR" sz="2800" b="1" dirty="0">
                <a:solidFill>
                  <a:srgbClr val="0070C0"/>
                </a:solidFill>
              </a:rPr>
              <a:t>αποκρυπτογράφησαν</a:t>
            </a:r>
            <a:r>
              <a:rPr lang="el-GR" sz="2400" dirty="0">
                <a:solidFill>
                  <a:prstClr val="black"/>
                </a:solidFill>
              </a:rPr>
              <a:t> τη γραφή των πινακίδων, τη Γραμμική </a:t>
            </a:r>
            <a:r>
              <a:rPr lang="el-GR" sz="2400" dirty="0" err="1" smtClean="0">
                <a:solidFill>
                  <a:prstClr val="black"/>
                </a:solidFill>
              </a:rPr>
              <a:t>Β</a:t>
            </a:r>
            <a:r>
              <a:rPr lang="el-GR" sz="2400" dirty="0" err="1" smtClean="0">
                <a:solidFill>
                  <a:prstClr val="black"/>
                </a:solidFill>
                <a:sym typeface="Wingdings" panose="05000000000000000000" pitchFamily="2" charset="2"/>
              </a:rPr>
              <a:t></a:t>
            </a:r>
            <a:r>
              <a:rPr lang="el-GR" sz="2400" dirty="0" err="1" smtClean="0">
                <a:solidFill>
                  <a:prstClr val="black"/>
                </a:solidFill>
              </a:rPr>
              <a:t>διαπιστώθηκε</a:t>
            </a:r>
            <a:r>
              <a:rPr lang="el-GR" sz="2400" dirty="0" smtClean="0">
                <a:solidFill>
                  <a:prstClr val="black"/>
                </a:solidFill>
              </a:rPr>
              <a:t> </a:t>
            </a:r>
            <a:r>
              <a:rPr lang="el-GR" sz="2400" dirty="0">
                <a:solidFill>
                  <a:prstClr val="black"/>
                </a:solidFill>
              </a:rPr>
              <a:t>ότι η γλώσσα των πινακίδων ήταν </a:t>
            </a:r>
            <a:r>
              <a:rPr lang="el-GR" sz="2800" b="1" dirty="0">
                <a:solidFill>
                  <a:srgbClr val="0070C0"/>
                </a:solidFill>
              </a:rPr>
              <a:t>ελληνική. </a:t>
            </a:r>
            <a:endParaRPr lang="en-US" sz="2800" b="1" dirty="0">
              <a:solidFill>
                <a:srgbClr val="0070C0"/>
              </a:solidFill>
            </a:endParaRPr>
          </a:p>
          <a:p>
            <a:endParaRPr lang="en-US" sz="2400" dirty="0" smtClean="0"/>
          </a:p>
        </p:txBody>
      </p:sp>
    </p:spTree>
    <p:extLst>
      <p:ext uri="{BB962C8B-B14F-4D97-AF65-F5344CB8AC3E}">
        <p14:creationId xmlns:p14="http://schemas.microsoft.com/office/powerpoint/2010/main" val="828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9848" y="484632"/>
            <a:ext cx="10058400" cy="1002974"/>
          </a:xfrm>
        </p:spPr>
        <p:txBody>
          <a:bodyPr/>
          <a:lstStyle/>
          <a:p>
            <a:r>
              <a:rPr lang="el-GR" sz="3900" dirty="0">
                <a:solidFill>
                  <a:srgbClr val="002060"/>
                </a:solidFill>
              </a:rPr>
              <a:t>Γραμμική Β, η πρώτη ελληνική γραφή </a:t>
            </a:r>
            <a:endParaRPr lang="el-GR" dirty="0"/>
          </a:p>
        </p:txBody>
      </p:sp>
      <p:sp>
        <p:nvSpPr>
          <p:cNvPr id="3" name="Θέση περιεχομένου 2"/>
          <p:cNvSpPr>
            <a:spLocks noGrp="1"/>
          </p:cNvSpPr>
          <p:nvPr>
            <p:ph idx="1"/>
          </p:nvPr>
        </p:nvSpPr>
        <p:spPr>
          <a:xfrm>
            <a:off x="300251" y="1719618"/>
            <a:ext cx="11423175" cy="4452582"/>
          </a:xfrm>
        </p:spPr>
        <p:txBody>
          <a:bodyPr>
            <a:normAutofit fontScale="92500" lnSpcReduction="10000"/>
          </a:bodyPr>
          <a:lstStyle/>
          <a:p>
            <a:pPr lvl="0" algn="just">
              <a:buClr>
                <a:srgbClr val="94B6D2">
                  <a:lumMod val="75000"/>
                </a:srgbClr>
              </a:buClr>
            </a:pPr>
            <a:r>
              <a:rPr lang="el-GR" sz="2400" dirty="0">
                <a:solidFill>
                  <a:prstClr val="black"/>
                </a:solidFill>
              </a:rPr>
              <a:t>Η γραφή των πινακίδων είναι </a:t>
            </a:r>
            <a:r>
              <a:rPr lang="el-GR" sz="2800" b="1" dirty="0">
                <a:solidFill>
                  <a:srgbClr val="0070C0"/>
                </a:solidFill>
              </a:rPr>
              <a:t>συλλαβική,</a:t>
            </a:r>
            <a:r>
              <a:rPr lang="el-GR" sz="2400" dirty="0">
                <a:solidFill>
                  <a:prstClr val="black"/>
                </a:solidFill>
              </a:rPr>
              <a:t> δηλαδή κάθε σύμβολο αποδίδει μια συλλαβή (</a:t>
            </a:r>
            <a:r>
              <a:rPr lang="el-GR" sz="2400" dirty="0" err="1">
                <a:solidFill>
                  <a:prstClr val="black"/>
                </a:solidFill>
              </a:rPr>
              <a:t>πα</a:t>
            </a:r>
            <a:r>
              <a:rPr lang="el-GR" sz="2400" dirty="0">
                <a:solidFill>
                  <a:prstClr val="black"/>
                </a:solidFill>
              </a:rPr>
              <a:t>, τα, ρο, μα, τι). Το ίδιο συμβαίνει και με τη Γραμμική γραφή Α της Κρήτης, η οποία ακόμη δεν έχει αποκρυπτογραφηθεί</a:t>
            </a:r>
            <a:r>
              <a:rPr lang="el-GR" sz="2400" dirty="0" smtClean="0">
                <a:solidFill>
                  <a:prstClr val="black"/>
                </a:solidFill>
              </a:rPr>
              <a:t>.</a:t>
            </a:r>
            <a:endParaRPr lang="en-US" sz="2400" dirty="0" smtClean="0">
              <a:solidFill>
                <a:prstClr val="black"/>
              </a:solidFill>
            </a:endParaRPr>
          </a:p>
          <a:p>
            <a:pPr lvl="0" algn="just">
              <a:buClr>
                <a:srgbClr val="94B6D2">
                  <a:lumMod val="75000"/>
                </a:srgbClr>
              </a:buClr>
            </a:pPr>
            <a:r>
              <a:rPr lang="el-GR" sz="2400" dirty="0">
                <a:solidFill>
                  <a:prstClr val="black"/>
                </a:solidFill>
              </a:rPr>
              <a:t>Στα κείμενα των πινακίδων με Γραμμική γραφή Β καταγράφονται διάφορες </a:t>
            </a:r>
            <a:r>
              <a:rPr lang="el-GR" sz="2800" b="1" dirty="0">
                <a:solidFill>
                  <a:srgbClr val="0070C0"/>
                </a:solidFill>
              </a:rPr>
              <a:t>εμπορικές-οικονομικές δραστηριότητες των ανακτόρων </a:t>
            </a:r>
            <a:r>
              <a:rPr lang="el-GR" sz="2400" dirty="0">
                <a:solidFill>
                  <a:prstClr val="black"/>
                </a:solidFill>
              </a:rPr>
              <a:t>που αφορούν κυρίως τη </a:t>
            </a:r>
            <a:r>
              <a:rPr lang="el-GR" sz="2800" b="1" dirty="0">
                <a:solidFill>
                  <a:srgbClr val="0070C0"/>
                </a:solidFill>
              </a:rPr>
              <a:t>διακίνηση γεωργικών και κτηνοτροφικών προϊόντων</a:t>
            </a:r>
            <a:r>
              <a:rPr lang="el-GR" sz="2400" dirty="0">
                <a:solidFill>
                  <a:prstClr val="black"/>
                </a:solidFill>
              </a:rPr>
              <a:t>. Έμμεσα, όμως, τα ίδια αυτά κείμενα μας δίνουν πληροφορίες για τη </a:t>
            </a:r>
            <a:r>
              <a:rPr lang="el-GR" sz="2800" b="1" dirty="0">
                <a:solidFill>
                  <a:srgbClr val="0070C0"/>
                </a:solidFill>
              </a:rPr>
              <a:t>διοικητική οργάνωση </a:t>
            </a:r>
            <a:r>
              <a:rPr lang="el-GR" sz="2400" dirty="0">
                <a:solidFill>
                  <a:prstClr val="black"/>
                </a:solidFill>
              </a:rPr>
              <a:t>και τη </a:t>
            </a:r>
            <a:r>
              <a:rPr lang="el-GR" sz="2800" b="1" dirty="0">
                <a:solidFill>
                  <a:srgbClr val="0070C0"/>
                </a:solidFill>
              </a:rPr>
              <a:t>θρησκευτική ζωή </a:t>
            </a:r>
            <a:r>
              <a:rPr lang="el-GR" sz="2400" dirty="0">
                <a:solidFill>
                  <a:prstClr val="black"/>
                </a:solidFill>
              </a:rPr>
              <a:t>του μυκηναϊκού κόσμου.</a:t>
            </a:r>
            <a:endParaRPr lang="en-US" sz="2400" dirty="0">
              <a:solidFill>
                <a:prstClr val="black"/>
              </a:solidFill>
            </a:endParaRPr>
          </a:p>
          <a:p>
            <a:pPr lvl="0" algn="just">
              <a:buClr>
                <a:srgbClr val="94B6D2">
                  <a:lumMod val="75000"/>
                </a:srgbClr>
              </a:buClr>
            </a:pPr>
            <a:r>
              <a:rPr lang="el-GR" sz="2400" dirty="0">
                <a:solidFill>
                  <a:prstClr val="black"/>
                </a:solidFill>
              </a:rPr>
              <a:t> Η γνώση της γραφής στα μυκηναϊκά χρόνια ήταν </a:t>
            </a:r>
            <a:r>
              <a:rPr lang="el-GR" sz="2800" b="1" dirty="0">
                <a:solidFill>
                  <a:srgbClr val="0070C0"/>
                </a:solidFill>
              </a:rPr>
              <a:t>προνόμιο μιας ομάδας εξειδικευμένων γραφέων</a:t>
            </a:r>
            <a:r>
              <a:rPr lang="el-GR" sz="2400" dirty="0">
                <a:solidFill>
                  <a:prstClr val="black"/>
                </a:solidFill>
              </a:rPr>
              <a:t> που εργάζονταν στα </a:t>
            </a:r>
            <a:r>
              <a:rPr lang="el-GR" sz="3000" b="1" dirty="0">
                <a:solidFill>
                  <a:srgbClr val="0070C0"/>
                </a:solidFill>
              </a:rPr>
              <a:t>γραφεία των ανακτορικών κέντρων.</a:t>
            </a:r>
            <a:r>
              <a:rPr lang="el-GR" sz="2400" dirty="0">
                <a:solidFill>
                  <a:prstClr val="black"/>
                </a:solidFill>
              </a:rPr>
              <a:t> Και ίσως αυτός να ήταν ο λόγος για την </a:t>
            </a:r>
            <a:r>
              <a:rPr lang="el-GR" sz="3000" b="1" dirty="0">
                <a:solidFill>
                  <a:srgbClr val="0070C0"/>
                </a:solidFill>
              </a:rPr>
              <a:t>εξαφάνιση της γραφής </a:t>
            </a:r>
            <a:r>
              <a:rPr lang="el-GR" sz="2400" dirty="0">
                <a:solidFill>
                  <a:prstClr val="black"/>
                </a:solidFill>
              </a:rPr>
              <a:t>μετά την πτώση των ανακτόρων, γύρω στα 1200.</a:t>
            </a:r>
          </a:p>
          <a:p>
            <a:pPr lvl="0">
              <a:buClr>
                <a:srgbClr val="94B6D2">
                  <a:lumMod val="75000"/>
                </a:srgbClr>
              </a:buClr>
            </a:pPr>
            <a:endParaRPr lang="en-US" sz="1900" dirty="0">
              <a:solidFill>
                <a:prstClr val="black"/>
              </a:solidFill>
            </a:endParaRPr>
          </a:p>
        </p:txBody>
      </p:sp>
    </p:spTree>
    <p:extLst>
      <p:ext uri="{BB962C8B-B14F-4D97-AF65-F5344CB8AC3E}">
        <p14:creationId xmlns:p14="http://schemas.microsoft.com/office/powerpoint/2010/main" val="38945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Ξυλογραφία">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Ξυλογραφία</Template>
  <TotalTime>1202</TotalTime>
  <Words>1681</Words>
  <Application>Microsoft Office PowerPoint</Application>
  <PresentationFormat>Ευρεία οθόνη</PresentationFormat>
  <Paragraphs>122</Paragraphs>
  <Slides>19</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Calibri</vt:lpstr>
      <vt:lpstr>Georgia</vt:lpstr>
      <vt:lpstr>Trebuchet MS</vt:lpstr>
      <vt:lpstr>Wingdings</vt:lpstr>
      <vt:lpstr>Ξυλογραφία</vt:lpstr>
      <vt:lpstr>Ο Μυκηναϊκός κόσμος</vt:lpstr>
      <vt:lpstr>Ταυτότητα μυκηναϊκού κόσμου (σελ.29, 2 πρώτες  παράγραφοι)</vt:lpstr>
      <vt:lpstr>Επίδραση και Πρωτοτυπία</vt:lpstr>
      <vt:lpstr>Παράθεμα σχετικό  (σελ.30)</vt:lpstr>
      <vt:lpstr>Οικονομική δραστηριότητα</vt:lpstr>
      <vt:lpstr>Ο πολιτισμός της μυκηναϊκής κοινής</vt:lpstr>
      <vt:lpstr>Κοινωνική πυραμίδα (διαστρωμάτωση)</vt:lpstr>
      <vt:lpstr>Γραμμική Β, η πρώτη ελληνική γραφή </vt:lpstr>
      <vt:lpstr>Γραμμική Β, η πρώτη ελληνική γραφή </vt:lpstr>
      <vt:lpstr>http://games.mthv.gr/mth-names/ </vt:lpstr>
      <vt:lpstr>Εξάπλωση του μυκηναϊκού κόσμου:  εμπόριο και διπλωματία</vt:lpstr>
      <vt:lpstr>Κατάρρευση του μυκηναϊκού κόσμου</vt:lpstr>
      <vt:lpstr> Η ΜΥΚΗΝΑΪΚΗ ΕΛΛΑΔΑ ΚΑΙ Ο ΕΞΩ ΚΟΣΜΟΣ </vt:lpstr>
      <vt:lpstr>Μυκηναϊκή Θρησκεiα</vt:lpstr>
      <vt:lpstr>Μυκηναϊκή τέχνη-Αρχιτεκτονική Ι</vt:lpstr>
      <vt:lpstr>Μυκηναϊκή τέχνη-Αρχιτεκτονική ΙΙ</vt:lpstr>
      <vt:lpstr>Μυκηναϊκή τέχνη-Αρχιτεκτονική ΙΙΙ</vt:lpstr>
      <vt:lpstr>Μυκηναϊκή τέχνη- Ζωγραφική και κεραμική</vt:lpstr>
      <vt:lpstr>Μυκηναϊκή τέχνη- Μεταλλοτεχνία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Μυκηναϊκός κόσμος</dc:title>
  <dc:creator>elardriv@hol.gr</dc:creator>
  <cp:lastModifiedBy>elardriv@hol.gr</cp:lastModifiedBy>
  <cp:revision>20</cp:revision>
  <dcterms:created xsi:type="dcterms:W3CDTF">2020-12-02T16:56:08Z</dcterms:created>
  <dcterms:modified xsi:type="dcterms:W3CDTF">2020-12-08T07:16:31Z</dcterms:modified>
</cp:coreProperties>
</file>