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85" r:id="rId5"/>
    <p:sldId id="259" r:id="rId6"/>
    <p:sldId id="289" r:id="rId7"/>
    <p:sldId id="276" r:id="rId8"/>
    <p:sldId id="287" r:id="rId9"/>
    <p:sldId id="261" r:id="rId10"/>
    <p:sldId id="266" r:id="rId11"/>
    <p:sldId id="263" r:id="rId12"/>
    <p:sldId id="284" r:id="rId13"/>
    <p:sldId id="265" r:id="rId14"/>
    <p:sldId id="288" r:id="rId15"/>
    <p:sldId id="292" r:id="rId16"/>
    <p:sldId id="291" r:id="rId17"/>
    <p:sldId id="275" r:id="rId18"/>
    <p:sldId id="28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41"/>
    <a:srgbClr val="396F25"/>
    <a:srgbClr val="E3DED1"/>
    <a:srgbClr val="D37972"/>
    <a:srgbClr val="841212"/>
    <a:srgbClr val="549E39"/>
    <a:srgbClr val="2B581B"/>
    <a:srgbClr val="545B52"/>
    <a:srgbClr val="F2F2F2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1299" autoAdjust="0"/>
  </p:normalViewPr>
  <p:slideViewPr>
    <p:cSldViewPr snapToGrid="0">
      <p:cViewPr varScale="1">
        <p:scale>
          <a:sx n="81" d="100"/>
          <a:sy n="81" d="100"/>
        </p:scale>
        <p:origin x="6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7A28-6500-4C02-8EFF-A7195C48E488}" type="datetimeFigureOut">
              <a:rPr lang="el-GR" smtClean="0"/>
              <a:pPr/>
              <a:t>30/11/2025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6520-0FCF-4EBB-8094-30BCF729C2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8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64867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53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0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19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638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8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792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087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797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411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53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39AF0D0-0AD2-476E-9045-0C603FF57DAC}" type="datetimeFigureOut">
              <a:rPr lang="el-GR" smtClean="0"/>
              <a:pPr/>
              <a:t>30/11/2025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8B6B04B-D29F-4A35-8637-45D3EEC4ED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8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renekarp/padlet-sk7ezljxahdc5e6z" TargetMode="External"/><Relationship Id="rId2" Type="http://schemas.openxmlformats.org/officeDocument/2006/relationships/hyperlink" Target="https://ebooks.edu.gr/ebooks/v/pdf/8547/3990/22-0126-02_V2_Arches-Logistikis_B-EPAL_Vivlio-Mathi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https://eclass01.sch.gr/courses/0140100276/" TargetMode="External"/><Relationship Id="rId4" Type="http://schemas.openxmlformats.org/officeDocument/2006/relationships/hyperlink" Target="https://docs.google.com/forms/d/1NOP64vOIJIY-RKoYLJeU3UHWcTelD0uAI7fc_RYmcp8/ed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6DF6BC-A80A-0A02-871A-D507D7BB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015" y="1748965"/>
            <a:ext cx="8474974" cy="2664808"/>
          </a:xfrm>
        </p:spPr>
        <p:txBody>
          <a:bodyPr/>
          <a:lstStyle/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l-GR" sz="3600" cap="none" dirty="0">
                <a:cs typeface="Calibri" panose="020F0502020204030204" pitchFamily="34" charset="0"/>
              </a:rPr>
              <a:t>1</a:t>
            </a:r>
            <a:r>
              <a:rPr lang="el-GR" sz="3600" cap="none" baseline="30000" dirty="0">
                <a:cs typeface="Calibri" panose="020F0502020204030204" pitchFamily="34" charset="0"/>
              </a:rPr>
              <a:t>Ο</a:t>
            </a:r>
            <a:r>
              <a:rPr lang="el-GR" sz="3600" cap="none" dirty="0">
                <a:cs typeface="Calibri" panose="020F0502020204030204" pitchFamily="34" charset="0"/>
              </a:rPr>
              <a:t> ΕΠΑΛ ΑΓΡΙΝΙΟΥ</a:t>
            </a:r>
            <a:br>
              <a:rPr lang="el-GR" sz="3600" cap="none" dirty="0">
                <a:cs typeface="Calibri" panose="020F0502020204030204" pitchFamily="34" charset="0"/>
              </a:rPr>
            </a:br>
            <a:r>
              <a:rPr lang="el-GR" sz="2000" cap="none" dirty="0">
                <a:cs typeface="Calibri" panose="020F0502020204030204" pitchFamily="34" charset="0"/>
              </a:rPr>
              <a:t>Σχολικό  Έτος 2025-2026</a:t>
            </a:r>
            <a:br>
              <a:rPr lang="en-GB" sz="3600" cap="none" dirty="0">
                <a:cs typeface="Calibri" panose="020F0502020204030204" pitchFamily="34" charset="0"/>
              </a:rPr>
            </a:br>
            <a:r>
              <a:rPr lang="en-GB" sz="3600" cap="none" dirty="0">
                <a:cs typeface="Calibri" panose="020F0502020204030204" pitchFamily="34" charset="0"/>
              </a:rPr>
              <a:t> </a:t>
            </a:r>
            <a:br>
              <a:rPr lang="en-GB" sz="3600" cap="none" dirty="0">
                <a:cs typeface="Calibri" panose="020F0502020204030204" pitchFamily="34" charset="0"/>
              </a:rPr>
            </a:br>
            <a:r>
              <a:rPr lang="el-GR" sz="2800" cap="none" dirty="0">
                <a:solidFill>
                  <a:schemeClr val="tx1"/>
                </a:solidFill>
                <a:cs typeface="Calibri" panose="020F0502020204030204" pitchFamily="34" charset="0"/>
              </a:rPr>
              <a:t>Τάξη</a:t>
            </a:r>
            <a:r>
              <a:rPr lang="en-US" sz="2800" b="1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: </a:t>
            </a:r>
            <a:r>
              <a:rPr lang="en-US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Β’  </a:t>
            </a:r>
            <a:br>
              <a:rPr lang="el-GR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</a:br>
            <a:r>
              <a:rPr lang="el-GR" sz="2800" b="1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Τ</a:t>
            </a:r>
            <a:r>
              <a:rPr lang="en-US" sz="2800" b="1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μήμα: </a:t>
            </a:r>
            <a:r>
              <a:rPr lang="el-GR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Τ</a:t>
            </a:r>
            <a:r>
              <a:rPr lang="en-US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ομέας </a:t>
            </a:r>
            <a:r>
              <a:rPr lang="el-GR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Δ</a:t>
            </a:r>
            <a:r>
              <a:rPr lang="en-US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ιοίκησης και </a:t>
            </a:r>
            <a:r>
              <a:rPr lang="el-GR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Ο</a:t>
            </a:r>
            <a:r>
              <a:rPr lang="en-US" sz="2800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ικονομίας</a:t>
            </a:r>
            <a:br>
              <a:rPr lang="en-US" sz="36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38FDFFF-574C-900A-824F-11D097F3D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26" y="5659349"/>
            <a:ext cx="6831673" cy="547141"/>
          </a:xfrm>
        </p:spPr>
        <p:txBody>
          <a:bodyPr>
            <a:normAutofit/>
          </a:bodyPr>
          <a:lstStyle/>
          <a:p>
            <a:r>
              <a:rPr lang="el-GR" sz="1600" b="1" dirty="0">
                <a:latin typeface="+mj-lt"/>
                <a:cs typeface="Calibri" panose="020F0502020204030204" pitchFamily="34" charset="0"/>
              </a:rPr>
              <a:t>Καρπαθάκη Ειρήνη </a:t>
            </a:r>
          </a:p>
          <a:p>
            <a:endParaRPr lang="el-GR" sz="16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DCF235-6CD9-3374-A7C8-4A1A26A0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EF6"/>
              </a:clrFrom>
              <a:clrTo>
                <a:srgbClr val="E1E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51" y="-154379"/>
            <a:ext cx="4008849" cy="42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9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E9E52-D888-772B-8508-15D3408C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4C6DAC-4566-9B7E-B16C-76622C453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βιβλίο Γενικού Καθολικού μπορούμε να χρησιμοποιήσουμε κινητά φύλλα ή καρτέλες με κατάλληλη γραμμογράφηση. Συνήθως χρησιμοποιείται δεμένο βιβλίο από λογιστικό χαρτί. Όταν χρησιμοποιείται δεμένο βιβλίο, τότε ο κάθε λογαριασμός λόγω της σχεδίασης του λογιστικού χαρτιού εκτείνεται σε δύο σελίδες, η μια δίπλα στην άλλη, η αριστερή για τις χρεώσεις και η δεξιά για τις πιστώσεις. Η αρίθμηση είναι η ίδια και για τις δυο σελίδες, δηλαδή αριθμείται κατά φύλλο και όχι κατά σελίδα (όπως στο ημερολόγιο).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4F78D-E7F5-3351-ED4D-D93911B7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CC4F7-E1A7-9562-3476-99AC6901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C9D3F-53A1-CD3F-07C5-02F053D2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3D79D-D8A7-2E74-0A74-055678D3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75A554-3060-573E-F9E2-190AEE12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C5A2F7-6ABB-D0E9-3EF9-9AABAE71D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51D7A93-4D81-8EDF-D8D9-45F0221B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2194560"/>
            <a:ext cx="3764544" cy="2423160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/>
              <a:t>Η δομή του</a:t>
            </a:r>
            <a:br>
              <a:rPr lang="el-GR" b="1" dirty="0"/>
            </a:br>
            <a:r>
              <a:rPr lang="el-GR" b="1" dirty="0"/>
              <a:t>Γενικού Καθολικού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2835C7D7-AC74-9B74-A2B0-DC7484D91728}"/>
              </a:ext>
            </a:extLst>
          </p:cNvPr>
          <p:cNvCxnSpPr/>
          <p:nvPr/>
        </p:nvCxnSpPr>
        <p:spPr>
          <a:xfrm>
            <a:off x="297180" y="1931670"/>
            <a:ext cx="389763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9D0142F0-7B84-049C-73AE-6C139BBB5F71}"/>
              </a:ext>
            </a:extLst>
          </p:cNvPr>
          <p:cNvCxnSpPr/>
          <p:nvPr/>
        </p:nvCxnSpPr>
        <p:spPr>
          <a:xfrm>
            <a:off x="358140" y="4792980"/>
            <a:ext cx="389763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4615857" y="1306403"/>
            <a:ext cx="71763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Για βιβλίο Γενικού Καθολικού μπορούμε να χρησιμοποιήσουμε </a:t>
            </a:r>
            <a:r>
              <a:rPr lang="el-GR" sz="2200" u="sng" dirty="0"/>
              <a:t>κινητά φύλλα ή καρτέλες </a:t>
            </a:r>
            <a:r>
              <a:rPr lang="el-GR" sz="2200" dirty="0"/>
              <a:t>με κατάλληλη γραμμογράφηση.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Συνήθως, χρησιμοποιείται </a:t>
            </a:r>
            <a:r>
              <a:rPr lang="el-GR" sz="2200" u="sng" dirty="0"/>
              <a:t>δεμένο βιβλίο από λογιστικό χαρτί</a:t>
            </a:r>
            <a:r>
              <a:rPr lang="el-GR" sz="2200" dirty="0"/>
              <a:t>. Όταν χρησιμοποιείται δεμένο βιβλίο, τότε ο κάθε λογαριασμός λόγω της σχεδίασης του λογιστικού χαρτιού εκτείνεται σε δύο σελίδες, η μια δίπλα στην άλλη, η </a:t>
            </a:r>
            <a:r>
              <a:rPr lang="el-GR" sz="2200" b="1" dirty="0">
                <a:solidFill>
                  <a:schemeClr val="tx2">
                    <a:lumMod val="50000"/>
                  </a:schemeClr>
                </a:solidFill>
              </a:rPr>
              <a:t>αριστερή 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</a:rPr>
              <a:t>για τις </a:t>
            </a:r>
            <a:r>
              <a:rPr lang="el-GR" sz="2200" b="1" dirty="0">
                <a:solidFill>
                  <a:schemeClr val="tx2">
                    <a:lumMod val="50000"/>
                  </a:schemeClr>
                </a:solidFill>
              </a:rPr>
              <a:t>χρεώσεις </a:t>
            </a:r>
            <a:r>
              <a:rPr lang="el-GR" sz="2200" dirty="0"/>
              <a:t>και η </a:t>
            </a:r>
            <a:r>
              <a:rPr lang="el-GR" sz="2200" b="1" dirty="0">
                <a:solidFill>
                  <a:schemeClr val="tx2">
                    <a:lumMod val="50000"/>
                  </a:schemeClr>
                </a:solidFill>
              </a:rPr>
              <a:t>δεξιά 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</a:rPr>
              <a:t>για τις </a:t>
            </a:r>
            <a:r>
              <a:rPr lang="el-GR" sz="2200" b="1" dirty="0">
                <a:solidFill>
                  <a:schemeClr val="tx2">
                    <a:lumMod val="50000"/>
                  </a:schemeClr>
                </a:solidFill>
              </a:rPr>
              <a:t>πιστώσεις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l-GR" sz="2200" dirty="0"/>
              <a:t>Η αρίθμηση είναι η ίδια και για τις δυο σελίδες, δηλαδή αριθμείται κατά φύλλο και όχι κατά σελίδα (όπως στο ημερολόγιο).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Ο τίτλος του λογαριασμού γράφεται με κεφαλαία στη μέση των δύο σελίδων.</a:t>
            </a:r>
          </a:p>
        </p:txBody>
      </p:sp>
    </p:spTree>
    <p:extLst>
      <p:ext uri="{BB962C8B-B14F-4D97-AF65-F5344CB8AC3E}">
        <p14:creationId xmlns:p14="http://schemas.microsoft.com/office/powerpoint/2010/main" val="199769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Όταν γίνει η μεταφορά από το ημερολόγιο στο λογαριασμό, γράφουμε τον αριθμό της σελίδας του λογαριασμού στο Γενικό Καθολικό στη δεύτερη στήλη του ημερολογίου. Έτσι, ξέρουμε σε ποια σελίδα του Γενικού Καθολικού έγινε η μεταφορά για</a:t>
            </a:r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8A6602C-240E-9A71-9222-086F5486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194560"/>
            <a:ext cx="3939659" cy="2423160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/>
              <a:t>Η δομή του Γενικού Καθολικού 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851789D-8696-B4ED-6D38-F8E17AAE2371}"/>
              </a:ext>
            </a:extLst>
          </p:cNvPr>
          <p:cNvCxnSpPr/>
          <p:nvPr/>
        </p:nvCxnSpPr>
        <p:spPr>
          <a:xfrm>
            <a:off x="297180" y="1931670"/>
            <a:ext cx="389763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7D7DAD72-97F3-492F-2ABC-6DD21A7D0185}"/>
              </a:ext>
            </a:extLst>
          </p:cNvPr>
          <p:cNvCxnSpPr/>
          <p:nvPr/>
        </p:nvCxnSpPr>
        <p:spPr>
          <a:xfrm>
            <a:off x="358140" y="4792980"/>
            <a:ext cx="389763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438432" y="873717"/>
            <a:ext cx="72699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/>
              <a:t>Η χρήση των στηλών γίνεται ως εξής: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Στη πρώτη στήλη γράφεται το έτος και ο μήνας.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Στη δεύτερη στήλη γράφεται η ημέρα.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Στην τρίτη στήλη γράφεται ο αριθμός του ημερολογιακού άρθρου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Όταν γίνει η μεταφορά από το ημερολόγιο στο λογαριασμό, γράφουμε τον αριθμό της σελίδας του λογαριασμού στο Γενικό Καθολικό στη δεύτερη στήλη του ημερολογίου. Έτσι, ξέρουμε σε ποια σελίδα του Γενικού Καθολικού έγινε η μεταφορά για τυχόν έλεγχο.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Στη στήλη της αιτιολογίας (τέταρτη στήλη) γράφεται ο λογαριασμός που </a:t>
            </a:r>
            <a:r>
              <a:rPr lang="el-GR" sz="2200" dirty="0" err="1"/>
              <a:t>αντιλειτουργεί</a:t>
            </a:r>
            <a:r>
              <a:rPr lang="el-GR" sz="2200" dirty="0"/>
              <a:t> στο σχετικό ημερολογιακό άρθρο και, αν </a:t>
            </a:r>
            <a:r>
              <a:rPr lang="el-GR" sz="2200" dirty="0" err="1"/>
              <a:t>αντιλειτουργούν</a:t>
            </a:r>
            <a:r>
              <a:rPr lang="el-GR" sz="2200" dirty="0"/>
              <a:t> περισσότεροι από ένας λογαριασμοί, γράφεται η λέξη «Διάφοροι».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200" dirty="0"/>
              <a:t>Στην πέμπτη στήλη γράφονται τα ποσά των μεταβολών.</a:t>
            </a:r>
          </a:p>
        </p:txBody>
      </p:sp>
    </p:spTree>
    <p:extLst>
      <p:ext uri="{BB962C8B-B14F-4D97-AF65-F5344CB8AC3E}">
        <p14:creationId xmlns:p14="http://schemas.microsoft.com/office/powerpoint/2010/main" val="59413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0E2206-E8AA-4BAF-B011-EDB32E45D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E0CB0BD-5B6D-409A-BAF7-F97D58CB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318" y="1806045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717027" y="1722919"/>
            <a:ext cx="66100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Διπλογραφική ή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διγραφική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μέθοδος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η καταγραφή των μεταβολών που προέρχονται από ένα λογιστικό γεγονός, όπου κινούνται δύο τουλάχιστον λογαριασμοί από τους οποίους ένας ή περισσότεροι χρεώνονται και ένας ή περισσότεροι πιστώνονται και το άθροισμα των ποσών των χρεώσεων είναι πάντα ίσο με το άθροισμα των ποσών των πιστώσεων.</a:t>
            </a:r>
          </a:p>
          <a:p>
            <a:pPr algn="just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Την ίδια στιγμή ο ένας λογαριασμός αυξάνεται (π.χ. το ταμείο όταν λαμβάνονται μετρητά) και ο άλλος λογαριασμός μειώνεται (π.χ. από τα εμπορεύματα, όταν τα πουλάμε για να έχουμε την είσπραξη μετρητών).</a:t>
            </a:r>
          </a:p>
          <a:p>
            <a:pPr algn="just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E7F8D3-28A5-DA58-E528-7ADC2E4DB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4C7D8"/>
              </a:clrFrom>
              <a:clrTo>
                <a:srgbClr val="84C7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15238"/>
          <a:stretch>
            <a:fillRect/>
          </a:stretch>
        </p:blipFill>
        <p:spPr bwMode="auto">
          <a:xfrm flipH="1">
            <a:off x="8209119" y="1033153"/>
            <a:ext cx="3982881" cy="5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4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1171-81B4-481C-9BD8-1071BCA9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2C9EBEC-C547-8459-2C60-8121B47F553C}"/>
              </a:ext>
            </a:extLst>
          </p:cNvPr>
          <p:cNvSpPr/>
          <p:nvPr/>
        </p:nvSpPr>
        <p:spPr>
          <a:xfrm>
            <a:off x="0" y="502920"/>
            <a:ext cx="12192000" cy="21717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98B613F-C607-1222-25B3-CB32677B5133}"/>
              </a:ext>
            </a:extLst>
          </p:cNvPr>
          <p:cNvSpPr/>
          <p:nvPr/>
        </p:nvSpPr>
        <p:spPr>
          <a:xfrm>
            <a:off x="0" y="6118860"/>
            <a:ext cx="12192000" cy="21717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851AEDF-4DA4-6495-C166-E13144F9C6D5}"/>
              </a:ext>
            </a:extLst>
          </p:cNvPr>
          <p:cNvSpPr/>
          <p:nvPr/>
        </p:nvSpPr>
        <p:spPr>
          <a:xfrm rot="5400000">
            <a:off x="8179117" y="3332797"/>
            <a:ext cx="6858000" cy="192406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1235034" y="932800"/>
            <a:ext cx="10008782" cy="4332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Επειδή οι λογαριασμοί του Γενικού Καθολικού έχουν πρώτα καταχωρηθεί στο Ημερολόγιο και από αυτό έχουν μεταφερθεί στο Γενικό Καθολικό, σημαίνει ότι τα αθροίσματα των ποσών των </a:t>
            </a:r>
            <a:r>
              <a:rPr lang="el-GR" sz="1800" dirty="0">
                <a:solidFill>
                  <a:schemeClr val="tx1"/>
                </a:solidFill>
              </a:rPr>
              <a:t>χρεώσεων και των πιστώσεων </a:t>
            </a:r>
            <a:r>
              <a:rPr lang="el-GR" sz="1800" dirty="0"/>
              <a:t>του Ημερολογίου που είναι ίσα (ΑΧΗ=ΑΠΗ</a:t>
            </a:r>
            <a:r>
              <a:rPr lang="el-GR" sz="1800" dirty="0">
                <a:solidFill>
                  <a:schemeClr val="tx1"/>
                </a:solidFill>
              </a:rPr>
              <a:t>), </a:t>
            </a:r>
            <a:r>
              <a:rPr lang="el-GR" sz="1800" dirty="0"/>
              <a:t>θα είναι ίσα και με τα αθροίσματα των χρεώσεων και των πιστώσεων όλων των λογαριασμών του Γενικού Καθολικού (ΑΧΓ.Κ = ΑΠΓ.Κ</a:t>
            </a:r>
            <a:r>
              <a:rPr lang="el-GR" sz="1800" b="1" dirty="0"/>
              <a:t>) </a:t>
            </a:r>
            <a:r>
              <a:rPr lang="el-GR" sz="1800" dirty="0"/>
              <a:t>, δηλαδή:</a:t>
            </a:r>
            <a:endParaRPr lang="en-US" sz="1800" dirty="0"/>
          </a:p>
          <a:p>
            <a:pPr>
              <a:buNone/>
            </a:pPr>
            <a:endParaRPr lang="en-GB" sz="1800" dirty="0"/>
          </a:p>
          <a:p>
            <a:pPr algn="ctr">
              <a:buNone/>
            </a:pPr>
            <a:r>
              <a:rPr lang="en-GB" sz="1800" dirty="0"/>
              <a:t>	</a:t>
            </a:r>
            <a:r>
              <a:rPr lang="el-GR" sz="1800" dirty="0"/>
              <a:t>Άθροισμα Χρεώσεων Ημερολογίου = Άθροισμα Πιστώσεων Ημερολογίου = Άθροισμα Χρεώσεων Γενικού</a:t>
            </a:r>
            <a:r>
              <a:rPr lang="en-GB" sz="1800" dirty="0"/>
              <a:t> </a:t>
            </a:r>
            <a:r>
              <a:rPr lang="el-GR" sz="1800" dirty="0"/>
              <a:t>Καθολικού = Άθροισμα Πιστώσεων Γενικού Καθολικού.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                                                </a:t>
            </a:r>
            <a:endParaRPr lang="el-GR" sz="1800" dirty="0"/>
          </a:p>
          <a:p>
            <a:pPr>
              <a:buNone/>
            </a:pPr>
            <a:endParaRPr lang="el-GR" sz="1800" dirty="0"/>
          </a:p>
          <a:p>
            <a:pPr algn="ctr">
              <a:buNone/>
            </a:pPr>
            <a:r>
              <a:rPr lang="el-GR" sz="1800" dirty="0"/>
              <a:t>ή </a:t>
            </a:r>
            <a:r>
              <a:rPr lang="en-US" sz="1800" dirty="0"/>
              <a:t>  </a:t>
            </a:r>
            <a:r>
              <a:rPr lang="el-GR" sz="1800" b="1" dirty="0">
                <a:solidFill>
                  <a:srgbClr val="C00000"/>
                </a:solidFill>
              </a:rPr>
              <a:t>ΑΧΗ = ΑΠΗ = ΑΧΓ.Κ = ΑΠΓ.Κ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endParaRPr lang="el-GR" sz="1800" dirty="0"/>
          </a:p>
          <a:p>
            <a:pPr>
              <a:buNone/>
            </a:pPr>
            <a:r>
              <a:rPr lang="el-GR" sz="1800" dirty="0"/>
              <a:t>      Η ισότητα αυτή χρησιμοποιείται για τον έλεγχο της ορθής ενημέρωσης του γενικού καθολικού. 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endParaRPr lang="el-GR" sz="1800" dirty="0"/>
          </a:p>
          <a:p>
            <a:pPr>
              <a:buNone/>
            </a:pPr>
            <a:endParaRPr lang="el-GR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4CE05C3-58C4-3443-A93F-5BB2B677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63" y="3311100"/>
            <a:ext cx="2134304" cy="19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9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Όταν γίνει η μεταφορά από το ημερολόγιο στο</a:t>
            </a:r>
            <a:endParaRPr lang="en-US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851789D-8696-B4ED-6D38-F8E17AAE2371}"/>
              </a:ext>
            </a:extLst>
          </p:cNvPr>
          <p:cNvCxnSpPr/>
          <p:nvPr/>
        </p:nvCxnSpPr>
        <p:spPr>
          <a:xfrm>
            <a:off x="289711" y="2743200"/>
            <a:ext cx="5423026" cy="63374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 - Πίνακας">
            <a:extLst>
              <a:ext uri="{FF2B5EF4-FFF2-40B4-BE49-F238E27FC236}">
                <a16:creationId xmlns:a16="http://schemas.microsoft.com/office/drawing/2014/main" id="{1B492A35-6B22-5B92-7213-59EFF1FEC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47592"/>
              </p:ext>
            </p:extLst>
          </p:nvPr>
        </p:nvGraphicFramePr>
        <p:xfrm>
          <a:off x="6065821" y="870540"/>
          <a:ext cx="5993393" cy="549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655">
                <a:tc rowSpan="2"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‘</a:t>
                      </a:r>
                      <a:r>
                        <a:rPr lang="el-GR" sz="1000" b="1" dirty="0" err="1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Αρθρο</a:t>
                      </a:r>
                      <a:endParaRPr lang="el-GR" sz="1000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(α/α)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ΣΓΚ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ΣΑΚ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Ημερομηνία</a:t>
                      </a:r>
                    </a:p>
                    <a:p>
                      <a:pPr algn="l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Χρεούμενος</a:t>
                      </a:r>
                      <a:r>
                        <a:rPr lang="el-GR" sz="1000" b="1" baseline="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λογαριασμός</a:t>
                      </a:r>
                    </a:p>
                    <a:p>
                      <a:pPr algn="l"/>
                      <a:r>
                        <a:rPr lang="el-GR" sz="1000" b="1" baseline="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                               </a:t>
                      </a:r>
                      <a:r>
                        <a:rPr lang="el-GR" sz="1000" b="1" baseline="0" dirty="0" err="1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Πιστούμενος</a:t>
                      </a:r>
                      <a:r>
                        <a:rPr lang="el-GR" sz="1000" b="1" baseline="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λογαριασμός </a:t>
                      </a:r>
                    </a:p>
                    <a:p>
                      <a:pPr algn="l"/>
                      <a:endParaRPr lang="el-GR" sz="1000" b="1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l-GR" sz="1000" b="1" baseline="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Αιτιολογία και δικαιολογητικό</a:t>
                      </a:r>
                      <a:endParaRPr lang="el-GR" sz="1000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Μερικά</a:t>
                      </a:r>
                      <a:r>
                        <a:rPr lang="el-GR" sz="1000" b="1" baseline="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ποσά</a:t>
                      </a:r>
                      <a:endParaRPr lang="el-GR" sz="1000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vert="vert27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Ποσά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34">
                <a:tc vMerge="1">
                  <a:txBody>
                    <a:bodyPr/>
                    <a:lstStyle/>
                    <a:p>
                      <a:pPr algn="l"/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Χρέωσης   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Πίστωσης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91"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….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721"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   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….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….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l-G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l-G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667"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b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b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882"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b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b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10"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ΣΕ ΜΕΤΑΦΟΡΑ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 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2"/>
                          </a:solidFill>
                        </a:rPr>
                        <a:t> </a:t>
                      </a:r>
                      <a:endParaRPr lang="el-GR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4 - TextBox">
            <a:extLst>
              <a:ext uri="{FF2B5EF4-FFF2-40B4-BE49-F238E27FC236}">
                <a16:creationId xmlns:a16="http://schemas.microsoft.com/office/drawing/2014/main" id="{5AD20E34-129B-779B-00E6-80BB39CF42FB}"/>
              </a:ext>
            </a:extLst>
          </p:cNvPr>
          <p:cNvSpPr txBox="1"/>
          <p:nvPr/>
        </p:nvSpPr>
        <p:spPr>
          <a:xfrm>
            <a:off x="7405735" y="280660"/>
            <a:ext cx="286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ΗΜΕΡΟΛΟΓΙΟ     2025</a:t>
            </a:r>
          </a:p>
        </p:txBody>
      </p:sp>
      <p:sp>
        <p:nvSpPr>
          <p:cNvPr id="21" name="3 - TextBox">
            <a:extLst>
              <a:ext uri="{FF2B5EF4-FFF2-40B4-BE49-F238E27FC236}">
                <a16:creationId xmlns:a16="http://schemas.microsoft.com/office/drawing/2014/main" id="{8BEC11EA-39D2-C68B-B519-552722E8A742}"/>
              </a:ext>
            </a:extLst>
          </p:cNvPr>
          <p:cNvSpPr txBox="1"/>
          <p:nvPr/>
        </p:nvSpPr>
        <p:spPr>
          <a:xfrm>
            <a:off x="144855" y="175664"/>
            <a:ext cx="5875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>
                <a:solidFill>
                  <a:schemeClr val="tx2"/>
                </a:solidFill>
                <a:latin typeface="+mj-lt"/>
                <a:ea typeface="Calibri" pitchFamily="34" charset="0"/>
                <a:cs typeface="Calibri" pitchFamily="34" charset="0"/>
              </a:rPr>
              <a:t>Εφαρμογή: </a:t>
            </a:r>
            <a:r>
              <a:rPr lang="el-GR" sz="1600" dirty="0">
                <a:latin typeface="+mj-lt"/>
                <a:ea typeface="Calibri" pitchFamily="34" charset="0"/>
                <a:cs typeface="Calibri" pitchFamily="34" charset="0"/>
              </a:rPr>
              <a:t>Στην ατομική επιχείρηση Γ. Γεωργίου έχουν πραγματοποιηθεί τα παρακάτω λογιστικά γεγονότα</a:t>
            </a:r>
            <a:r>
              <a:rPr lang="en-GB" sz="1600" dirty="0">
                <a:latin typeface="+mj-lt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endParaRPr lang="el-GR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1600" dirty="0">
                <a:latin typeface="+mj-lt"/>
                <a:ea typeface="Calibri" pitchFamily="34" charset="0"/>
                <a:cs typeface="Calibri" pitchFamily="34" charset="0"/>
              </a:rPr>
              <a:t>Στις 18/11/2025 η επιχείρηση Α. Αντωνίου αγόρασε εμπορεύματα αξίας 2.000 € από τον Ν. Νικολάου με ΤΔΑ </a:t>
            </a:r>
            <a:r>
              <a:rPr lang="el-GR" sz="1600" dirty="0" err="1">
                <a:latin typeface="+mj-lt"/>
                <a:ea typeface="Calibri" pitchFamily="34" charset="0"/>
                <a:cs typeface="Calibri" pitchFamily="34" charset="0"/>
              </a:rPr>
              <a:t>Νο</a:t>
            </a:r>
            <a:r>
              <a:rPr lang="el-GR" sz="1600" dirty="0">
                <a:latin typeface="+mj-lt"/>
                <a:ea typeface="Calibri" pitchFamily="34" charset="0"/>
                <a:cs typeface="Calibri" pitchFamily="34" charset="0"/>
              </a:rPr>
              <a:t> 12 με πίστωση.</a:t>
            </a:r>
          </a:p>
          <a:p>
            <a:pPr algn="just"/>
            <a:endParaRPr lang="el-GR" sz="1600" dirty="0">
              <a:latin typeface="+mj-lt"/>
              <a:ea typeface="Calibri" pitchFamily="34" charset="0"/>
              <a:cs typeface="Calibri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Στη συνέχεια στις 20/11/2025 αγόρασε έπιπλα αξίας 2.000 € από τον Α. Ανδρέου με ΤΔΑ  </a:t>
            </a:r>
            <a:r>
              <a:rPr lang="el-GR" sz="16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Ν</a:t>
            </a:r>
            <a:r>
              <a:rPr lang="el-GR" sz="1600" baseline="30000" dirty="0" err="1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ο</a:t>
            </a:r>
            <a:r>
              <a:rPr lang="el-GR" sz="16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21 με μετρητά.</a:t>
            </a:r>
          </a:p>
          <a:p>
            <a:pPr lvl="0" algn="just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Ζητείται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α)Να ενημερώσετε το Ημερολόγιο.</a:t>
            </a:r>
          </a:p>
          <a:p>
            <a:pPr lvl="0" algn="just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β)Να ενημερώσετε το Γενικό Καθολικό.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1810693" y="2752252"/>
            <a:ext cx="22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396F25"/>
                </a:solidFill>
              </a:rPr>
              <a:t>Γενικό Καθολικό</a:t>
            </a:r>
          </a:p>
        </p:txBody>
      </p:sp>
      <p:sp>
        <p:nvSpPr>
          <p:cNvPr id="65" name="64 - TextBox"/>
          <p:cNvSpPr txBox="1"/>
          <p:nvPr/>
        </p:nvSpPr>
        <p:spPr>
          <a:xfrm>
            <a:off x="3322620" y="3195874"/>
            <a:ext cx="2562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>
                <a:solidFill>
                  <a:srgbClr val="C00000"/>
                </a:solidFill>
              </a:rPr>
              <a:t>ΧΡΕΩΣΗ       </a:t>
            </a:r>
            <a:r>
              <a:rPr lang="el-GR" sz="1100" b="1" dirty="0">
                <a:solidFill>
                  <a:schemeClr val="accent1">
                    <a:lumMod val="50000"/>
                  </a:schemeClr>
                </a:solidFill>
              </a:rPr>
              <a:t>ΠΡΟΜΗΘΕΥΤΕΣ </a:t>
            </a:r>
            <a:r>
              <a:rPr lang="el-GR" sz="1100" b="1" dirty="0">
                <a:solidFill>
                  <a:srgbClr val="C00000"/>
                </a:solidFill>
              </a:rPr>
              <a:t>     ΠΙΣΤΩΣΗ</a:t>
            </a:r>
          </a:p>
        </p:txBody>
      </p:sp>
      <p:cxnSp>
        <p:nvCxnSpPr>
          <p:cNvPr id="75" name="74 - Ευθεία γραμμή σύνδεσης"/>
          <p:cNvCxnSpPr/>
          <p:nvPr/>
        </p:nvCxnSpPr>
        <p:spPr>
          <a:xfrm>
            <a:off x="161454" y="5177075"/>
            <a:ext cx="5868153" cy="19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96 - Ομάδα"/>
          <p:cNvGrpSpPr/>
          <p:nvPr/>
        </p:nvGrpSpPr>
        <p:grpSpPr>
          <a:xfrm>
            <a:off x="108642" y="3186819"/>
            <a:ext cx="5930019" cy="3458427"/>
            <a:chOff x="108642" y="3186819"/>
            <a:chExt cx="5930019" cy="3458427"/>
          </a:xfrm>
        </p:grpSpPr>
        <p:sp>
          <p:nvSpPr>
            <p:cNvPr id="64" name="63 - TextBox"/>
            <p:cNvSpPr txBox="1"/>
            <p:nvPr/>
          </p:nvSpPr>
          <p:spPr>
            <a:xfrm>
              <a:off x="108642" y="3186819"/>
              <a:ext cx="2797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00000"/>
                  </a:solidFill>
                </a:rPr>
                <a:t>ΧΡΕΩΣΗ         </a:t>
              </a:r>
              <a:r>
                <a:rPr lang="el-GR" sz="1100" b="1" dirty="0">
                  <a:solidFill>
                    <a:schemeClr val="accent1">
                      <a:lumMod val="50000"/>
                    </a:schemeClr>
                  </a:solidFill>
                </a:rPr>
                <a:t>ΕΜΠΟΡΕΥΜΑΤΑ </a:t>
              </a:r>
              <a:r>
                <a:rPr lang="el-GR" sz="1100" b="1" dirty="0">
                  <a:solidFill>
                    <a:srgbClr val="C00000"/>
                  </a:solidFill>
                </a:rPr>
                <a:t>      ΠΙΣΤΩΣΗ</a:t>
              </a:r>
            </a:p>
          </p:txBody>
        </p:sp>
        <p:sp>
          <p:nvSpPr>
            <p:cNvPr id="70" name="69 - TextBox"/>
            <p:cNvSpPr txBox="1"/>
            <p:nvPr/>
          </p:nvSpPr>
          <p:spPr>
            <a:xfrm>
              <a:off x="199177" y="4943192"/>
              <a:ext cx="24625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00000"/>
                  </a:solidFill>
                </a:rPr>
                <a:t>ΧΡΕΩΣΗ             </a:t>
              </a:r>
              <a:r>
                <a:rPr lang="el-GR" sz="1100" b="1" dirty="0">
                  <a:solidFill>
                    <a:schemeClr val="accent1">
                      <a:lumMod val="50000"/>
                    </a:schemeClr>
                  </a:solidFill>
                </a:rPr>
                <a:t>ΕΠΙΠΛΑ </a:t>
              </a:r>
              <a:r>
                <a:rPr lang="el-GR" sz="1100" b="1" dirty="0">
                  <a:solidFill>
                    <a:srgbClr val="C00000"/>
                  </a:solidFill>
                </a:rPr>
                <a:t>         ΠΙΣΤΩΣΗ</a:t>
              </a:r>
            </a:p>
          </p:txBody>
        </p:sp>
        <p:sp>
          <p:nvSpPr>
            <p:cNvPr id="71" name="70 - TextBox"/>
            <p:cNvSpPr txBox="1"/>
            <p:nvPr/>
          </p:nvSpPr>
          <p:spPr>
            <a:xfrm>
              <a:off x="3376943" y="4934138"/>
              <a:ext cx="26526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00000"/>
                  </a:solidFill>
                </a:rPr>
                <a:t>ΧΡΕΩΣΗ             </a:t>
              </a:r>
              <a:r>
                <a:rPr lang="el-GR" sz="1100" b="1" dirty="0">
                  <a:solidFill>
                    <a:schemeClr val="accent1">
                      <a:lumMod val="50000"/>
                    </a:schemeClr>
                  </a:solidFill>
                </a:rPr>
                <a:t>ΤΑΜΕΙΟ  </a:t>
              </a:r>
              <a:r>
                <a:rPr lang="el-GR" sz="1100" b="1" dirty="0">
                  <a:solidFill>
                    <a:srgbClr val="C00000"/>
                  </a:solidFill>
                </a:rPr>
                <a:t>           ΠΙΣΤΩΣΗ</a:t>
              </a:r>
            </a:p>
          </p:txBody>
        </p:sp>
        <p:cxnSp>
          <p:nvCxnSpPr>
            <p:cNvPr id="73" name="72 - Ευθεία γραμμή σύνδεσης"/>
            <p:cNvCxnSpPr/>
            <p:nvPr/>
          </p:nvCxnSpPr>
          <p:spPr>
            <a:xfrm flipV="1">
              <a:off x="289711" y="3422210"/>
              <a:ext cx="5748950" cy="18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- Ευθεία γραμμή σύνδεσης"/>
            <p:cNvCxnSpPr/>
            <p:nvPr/>
          </p:nvCxnSpPr>
          <p:spPr>
            <a:xfrm rot="16200000" flipH="1">
              <a:off x="839240" y="4107538"/>
              <a:ext cx="1331801" cy="135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- Ευθεία γραμμή σύνδεσης"/>
            <p:cNvCxnSpPr/>
            <p:nvPr/>
          </p:nvCxnSpPr>
          <p:spPr>
            <a:xfrm rot="16200000" flipH="1">
              <a:off x="828393" y="5925494"/>
              <a:ext cx="1394231" cy="9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- Ευθεία γραμμή σύνδεσης"/>
            <p:cNvCxnSpPr>
              <a:stCxn id="65" idx="2"/>
            </p:cNvCxnSpPr>
            <p:nvPr/>
          </p:nvCxnSpPr>
          <p:spPr>
            <a:xfrm rot="5400000">
              <a:off x="3949104" y="4107540"/>
              <a:ext cx="1304639" cy="4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- Ευθεία γραμμή σύνδεσης"/>
            <p:cNvCxnSpPr>
              <a:stCxn id="71" idx="2"/>
            </p:cNvCxnSpPr>
            <p:nvPr/>
          </p:nvCxnSpPr>
          <p:spPr>
            <a:xfrm rot="16200000" flipH="1">
              <a:off x="3985316" y="5913707"/>
              <a:ext cx="1449499" cy="13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- Ορθογώνιο"/>
          <p:cNvSpPr/>
          <p:nvPr/>
        </p:nvSpPr>
        <p:spPr>
          <a:xfrm>
            <a:off x="2806574" y="3404103"/>
            <a:ext cx="570369" cy="12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95 - Ορθογώνιο"/>
          <p:cNvSpPr/>
          <p:nvPr/>
        </p:nvSpPr>
        <p:spPr>
          <a:xfrm>
            <a:off x="2786958" y="5104646"/>
            <a:ext cx="570369" cy="12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13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83" t="17743" r="10901" b="1454"/>
          <a:stretch>
            <a:fillRect/>
          </a:stretch>
        </p:blipFill>
        <p:spPr bwMode="auto">
          <a:xfrm>
            <a:off x="0" y="0"/>
            <a:ext cx="12189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715" t="15254" r="7059" b="1212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84CB-0E08-9570-BF15-DF0CC8527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EF934F6-78E7-2CCD-3A31-E077BCF88865}"/>
              </a:ext>
            </a:extLst>
          </p:cNvPr>
          <p:cNvSpPr/>
          <p:nvPr/>
        </p:nvSpPr>
        <p:spPr>
          <a:xfrm>
            <a:off x="331470" y="0"/>
            <a:ext cx="65151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FDF693-A3CA-5807-65BE-5649F8D8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" y="0"/>
            <a:ext cx="3739199" cy="344031"/>
          </a:xfrm>
        </p:spPr>
        <p:txBody>
          <a:bodyPr>
            <a:noAutofit/>
          </a:bodyPr>
          <a:lstStyle/>
          <a:p>
            <a:r>
              <a:rPr lang="el-GR" sz="2000" dirty="0"/>
              <a:t>Επαλήθευση άσκησης στο</a:t>
            </a:r>
            <a:r>
              <a:rPr lang="en-GB" sz="2000" dirty="0"/>
              <a:t> </a:t>
            </a:r>
            <a:r>
              <a:rPr lang="en-GB" sz="2000" b="1" dirty="0" err="1"/>
              <a:t>padlet</a:t>
            </a:r>
            <a:endParaRPr lang="el-GR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413" t="14770" r="9941" b="1803"/>
          <a:stretch>
            <a:fillRect/>
          </a:stretch>
        </p:blipFill>
        <p:spPr bwMode="auto">
          <a:xfrm>
            <a:off x="155448" y="453912"/>
            <a:ext cx="11859768" cy="6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335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0E2206-E8AA-4BAF-B011-EDB32E45D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921165-2E17-39C4-5EEB-2202B2AD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09" y="656142"/>
            <a:ext cx="2896876" cy="9707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7200" dirty="0"/>
              <a:t>Πηγές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E0CB0BD-5B6D-409A-BAF7-F97D58CB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318" y="1806045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7D1184-ACCF-E74F-0703-CD4948FE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16" y="2414834"/>
            <a:ext cx="6290582" cy="3161160"/>
          </a:xfrm>
        </p:spPr>
        <p:txBody>
          <a:bodyPr anchor="t">
            <a:normAutofit fontScale="92500"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https://ebooks.edu.gr/ebooks/v/pdf/8547/3990/22-0126-02_V2_Arches-Logistikis_B-EPAL_Vivlio-Mathiti/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https://padlet.com/renekarp/sandbox-6hsirqd5bun6q8ml</a:t>
            </a:r>
            <a:endParaRPr lang="el-GR" dirty="0">
              <a:solidFill>
                <a:schemeClr val="tx2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https://padlet.com/renekarp/padlet-sk7ezljxahdc5e6z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https://docs.google.com/forms/d/1NOP64vOIJIY-RKoYLJeU3UHWcTelD0uAI7fc_RYmcp8/edit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mailto:https://eclass01.sch.gr/courses/0140100276/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23D929-C7C2-59C0-9D00-35BB3061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97" y="1604097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4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5ADAED1-66B3-FBA6-523B-6216781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75" y="2281241"/>
            <a:ext cx="9969910" cy="1273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4800" cap="all" dirty="0">
                <a:solidFill>
                  <a:schemeClr val="accent1">
                    <a:lumMod val="50000"/>
                  </a:schemeClr>
                </a:solidFill>
              </a:rPr>
              <a:t>Ευχαριστω για την προσοχη </a:t>
            </a:r>
            <a:r>
              <a:rPr lang="el-GR" sz="4800" cap="all" dirty="0" err="1">
                <a:solidFill>
                  <a:schemeClr val="accent1">
                    <a:lumMod val="50000"/>
                  </a:schemeClr>
                </a:solidFill>
              </a:rPr>
              <a:t>σασ</a:t>
            </a:r>
            <a:r>
              <a:rPr lang="el-GR" sz="4800" cap="all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sz="48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3660EA0-AC91-4ED4-3DFD-A7ED2644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319" y="1623061"/>
            <a:ext cx="9867331" cy="2051088"/>
          </a:xfrm>
        </p:spPr>
        <p:txBody>
          <a:bodyPr anchor="ctr">
            <a:noAutofit/>
          </a:bodyPr>
          <a:lstStyle/>
          <a:p>
            <a:pPr algn="ctr"/>
            <a:r>
              <a:rPr lang="el-GR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4</a:t>
            </a:r>
            <a:r>
              <a:rPr lang="el-GR" sz="3200" b="1" baseline="300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ο</a:t>
            </a:r>
            <a:r>
              <a:rPr lang="el-GR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 Κεφάλαιο </a:t>
            </a:r>
            <a:br>
              <a:rPr lang="el-GR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br>
              <a:rPr lang="el-GR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Διπλογραφική ή διγραφική μέθοδος εγγραφών</a:t>
            </a:r>
            <a:endParaRPr lang="el-GR" sz="32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CE7068E-87F9-45F1-8E04-8CD50CE1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7E3DA"/>
              </a:clrFrom>
              <a:clrTo>
                <a:srgbClr val="E7E3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" y="3308073"/>
            <a:ext cx="4008783" cy="4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C8EBCA-02AC-E341-AC74-E6EB3987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04" y="1104524"/>
            <a:ext cx="6698105" cy="4010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Ενότητα 4.3.</a:t>
            </a:r>
            <a:br>
              <a:rPr lang="el-G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ΓΕΝΙΚΟ ΚΑΘΟΛΙΚΟ</a:t>
            </a:r>
            <a:br>
              <a:rPr lang="el-G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b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br>
              <a:rPr lang="en-US" sz="28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l-GR" sz="28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28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4.3.2.</a:t>
            </a:r>
            <a:br>
              <a:rPr lang="el-GR" sz="28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28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anose="020F0502020204030204" pitchFamily="34" charset="0"/>
              </a:rPr>
              <a:t>τ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anose="020F0502020204030204" pitchFamily="34" charset="0"/>
              </a:rPr>
              <a:t>ρόπος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anose="020F0502020204030204" pitchFamily="34" charset="0"/>
              </a:rPr>
              <a:t> τήρησης του</a:t>
            </a:r>
            <a:b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anose="020F0502020204030204" pitchFamily="34" charset="0"/>
              </a:rPr>
              <a:t> Γενικού Καθολικού</a:t>
            </a:r>
            <a:br>
              <a:rPr lang="en-US" sz="2800" b="1" cap="all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011688-8FA2-AC99-6A3F-6CF8988A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661285"/>
            <a:ext cx="4546283" cy="30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8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56294-D9C6-C716-D625-14D446854E4D}"/>
              </a:ext>
            </a:extLst>
          </p:cNvPr>
          <p:cNvSpPr txBox="1"/>
          <p:nvPr/>
        </p:nvSpPr>
        <p:spPr>
          <a:xfrm>
            <a:off x="869133" y="2544024"/>
            <a:ext cx="11117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2400" dirty="0"/>
              <a:t>Κατανοούν  τη μορφή και τα βασικά στοιχεία λειτουργίας του Γενικού Καθολικού.</a:t>
            </a:r>
          </a:p>
          <a:p>
            <a:pPr lvl="0"/>
            <a:endParaRPr lang="el-GR" sz="2400" dirty="0"/>
          </a:p>
          <a:p>
            <a:pPr lvl="0">
              <a:buFont typeface="Wingdings" pitchFamily="2" charset="2"/>
              <a:buChar char="Ø"/>
            </a:pPr>
            <a:r>
              <a:rPr lang="el-GR" sz="2400" dirty="0"/>
              <a:t>Αναγνωρίζουν τις μεταβολές των λογαριασμών από τα λογιστικά γεγονότα σύμφωνα    με τη Διπλογραφική Μέθοδο. </a:t>
            </a:r>
          </a:p>
          <a:p>
            <a:pPr lvl="0"/>
            <a:endParaRPr lang="el-GR" sz="2400" dirty="0"/>
          </a:p>
          <a:p>
            <a:pPr lvl="0">
              <a:buFont typeface="Wingdings" pitchFamily="2" charset="2"/>
              <a:buChar char="Ø"/>
            </a:pPr>
            <a:r>
              <a:rPr lang="el-GR" sz="2400" dirty="0"/>
              <a:t>Μεταφέρουν τις μεταβολές των λογαριασμών στο Γενικό Καθολικό.</a:t>
            </a:r>
          </a:p>
          <a:p>
            <a:pPr marL="342900" indent="-342900" algn="just"/>
            <a:endParaRPr lang="el-GR" sz="24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2067DC8-0F65-6D02-D29A-1F2061F9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82" y="369469"/>
            <a:ext cx="7730398" cy="11888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FAE14A3-8B81-1827-C3C7-AF2A2365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402" y="5610671"/>
            <a:ext cx="91447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F9412C-C719-38B0-78A4-B7B26CC0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249" y="871190"/>
            <a:ext cx="6611980" cy="711201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Τι είναι το Γενικό Καθολικό;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3B2A3C-4E2A-7131-934E-AC1F9298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58" y="2837646"/>
            <a:ext cx="9525421" cy="3024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bg1"/>
                </a:solidFill>
              </a:rPr>
              <a:t>Οι μεταβολές που επέρχονται από τα λογιστικά γεγονότα, αφού καταγραφούν στο ημερολόγιο, καταχωρούνται στους λογαριασμούς. Οι λογαριασμοί τηρούνται σ’ ένα ειδικό βιβλίο που ονομάζεται Γενικό Καθολικό. </a:t>
            </a:r>
          </a:p>
          <a:p>
            <a:pPr marL="0" indent="0" algn="just">
              <a:buNone/>
            </a:pPr>
            <a:r>
              <a:rPr lang="el-GR" sz="2400" dirty="0">
                <a:solidFill>
                  <a:schemeClr val="bg1"/>
                </a:solidFill>
              </a:rPr>
              <a:t>Η τήρηση του είναι υποχρεωτική από το νόμο.</a:t>
            </a:r>
            <a:endParaRPr lang="el-G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D203266-FF10-3CF1-42EB-7D8D450C7D92}"/>
              </a:ext>
            </a:extLst>
          </p:cNvPr>
          <p:cNvSpPr/>
          <p:nvPr/>
        </p:nvSpPr>
        <p:spPr>
          <a:xfrm>
            <a:off x="2208529" y="426691"/>
            <a:ext cx="7366000" cy="1295400"/>
          </a:xfrm>
          <a:custGeom>
            <a:avLst/>
            <a:gdLst>
              <a:gd name="connsiteX0" fmla="*/ 0 w 7366000"/>
              <a:gd name="connsiteY0" fmla="*/ 215904 h 1295400"/>
              <a:gd name="connsiteX1" fmla="*/ 215904 w 7366000"/>
              <a:gd name="connsiteY1" fmla="*/ 0 h 1295400"/>
              <a:gd name="connsiteX2" fmla="*/ 932437 w 7366000"/>
              <a:gd name="connsiteY2" fmla="*/ 0 h 1295400"/>
              <a:gd name="connsiteX3" fmla="*/ 1371603 w 7366000"/>
              <a:gd name="connsiteY3" fmla="*/ 0 h 1295400"/>
              <a:gd name="connsiteX4" fmla="*/ 1741426 w 7366000"/>
              <a:gd name="connsiteY4" fmla="*/ 0 h 1295400"/>
              <a:gd name="connsiteX5" fmla="*/ 2319276 w 7366000"/>
              <a:gd name="connsiteY5" fmla="*/ 0 h 1295400"/>
              <a:gd name="connsiteX6" fmla="*/ 2689099 w 7366000"/>
              <a:gd name="connsiteY6" fmla="*/ 0 h 1295400"/>
              <a:gd name="connsiteX7" fmla="*/ 3336290 w 7366000"/>
              <a:gd name="connsiteY7" fmla="*/ 0 h 1295400"/>
              <a:gd name="connsiteX8" fmla="*/ 3844798 w 7366000"/>
              <a:gd name="connsiteY8" fmla="*/ 0 h 1295400"/>
              <a:gd name="connsiteX9" fmla="*/ 4561331 w 7366000"/>
              <a:gd name="connsiteY9" fmla="*/ 0 h 1295400"/>
              <a:gd name="connsiteX10" fmla="*/ 5069838 w 7366000"/>
              <a:gd name="connsiteY10" fmla="*/ 0 h 1295400"/>
              <a:gd name="connsiteX11" fmla="*/ 5578346 w 7366000"/>
              <a:gd name="connsiteY11" fmla="*/ 0 h 1295400"/>
              <a:gd name="connsiteX12" fmla="*/ 5948169 w 7366000"/>
              <a:gd name="connsiteY12" fmla="*/ 0 h 1295400"/>
              <a:gd name="connsiteX13" fmla="*/ 6387335 w 7366000"/>
              <a:gd name="connsiteY13" fmla="*/ 0 h 1295400"/>
              <a:gd name="connsiteX14" fmla="*/ 7150096 w 7366000"/>
              <a:gd name="connsiteY14" fmla="*/ 0 h 1295400"/>
              <a:gd name="connsiteX15" fmla="*/ 7366000 w 7366000"/>
              <a:gd name="connsiteY15" fmla="*/ 215904 h 1295400"/>
              <a:gd name="connsiteX16" fmla="*/ 7366000 w 7366000"/>
              <a:gd name="connsiteY16" fmla="*/ 630428 h 1295400"/>
              <a:gd name="connsiteX17" fmla="*/ 7366000 w 7366000"/>
              <a:gd name="connsiteY17" fmla="*/ 1079496 h 1295400"/>
              <a:gd name="connsiteX18" fmla="*/ 7150096 w 7366000"/>
              <a:gd name="connsiteY18" fmla="*/ 1295400 h 1295400"/>
              <a:gd name="connsiteX19" fmla="*/ 6780272 w 7366000"/>
              <a:gd name="connsiteY19" fmla="*/ 1295400 h 1295400"/>
              <a:gd name="connsiteX20" fmla="*/ 6410449 w 7366000"/>
              <a:gd name="connsiteY20" fmla="*/ 1295400 h 1295400"/>
              <a:gd name="connsiteX21" fmla="*/ 5832600 w 7366000"/>
              <a:gd name="connsiteY21" fmla="*/ 1295400 h 1295400"/>
              <a:gd name="connsiteX22" fmla="*/ 5254750 w 7366000"/>
              <a:gd name="connsiteY22" fmla="*/ 1295400 h 1295400"/>
              <a:gd name="connsiteX23" fmla="*/ 4607559 w 7366000"/>
              <a:gd name="connsiteY23" fmla="*/ 1295400 h 1295400"/>
              <a:gd name="connsiteX24" fmla="*/ 4168393 w 7366000"/>
              <a:gd name="connsiteY24" fmla="*/ 1295400 h 1295400"/>
              <a:gd name="connsiteX25" fmla="*/ 3798570 w 7366000"/>
              <a:gd name="connsiteY25" fmla="*/ 1295400 h 1295400"/>
              <a:gd name="connsiteX26" fmla="*/ 3359404 w 7366000"/>
              <a:gd name="connsiteY26" fmla="*/ 1295400 h 1295400"/>
              <a:gd name="connsiteX27" fmla="*/ 2989581 w 7366000"/>
              <a:gd name="connsiteY27" fmla="*/ 1295400 h 1295400"/>
              <a:gd name="connsiteX28" fmla="*/ 2273048 w 7366000"/>
              <a:gd name="connsiteY28" fmla="*/ 1295400 h 1295400"/>
              <a:gd name="connsiteX29" fmla="*/ 1695198 w 7366000"/>
              <a:gd name="connsiteY29" fmla="*/ 1295400 h 1295400"/>
              <a:gd name="connsiteX30" fmla="*/ 1048007 w 7366000"/>
              <a:gd name="connsiteY30" fmla="*/ 1295400 h 1295400"/>
              <a:gd name="connsiteX31" fmla="*/ 215904 w 7366000"/>
              <a:gd name="connsiteY31" fmla="*/ 1295400 h 1295400"/>
              <a:gd name="connsiteX32" fmla="*/ 0 w 7366000"/>
              <a:gd name="connsiteY32" fmla="*/ 1079496 h 1295400"/>
              <a:gd name="connsiteX33" fmla="*/ 0 w 7366000"/>
              <a:gd name="connsiteY33" fmla="*/ 639064 h 1295400"/>
              <a:gd name="connsiteX34" fmla="*/ 0 w 7366000"/>
              <a:gd name="connsiteY34" fmla="*/ 21590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66000" h="1295400" extrusionOk="0">
                <a:moveTo>
                  <a:pt x="0" y="215904"/>
                </a:moveTo>
                <a:cubicBezTo>
                  <a:pt x="-14831" y="97603"/>
                  <a:pt x="92271" y="1171"/>
                  <a:pt x="215904" y="0"/>
                </a:cubicBezTo>
                <a:cubicBezTo>
                  <a:pt x="457073" y="-65510"/>
                  <a:pt x="631347" y="40335"/>
                  <a:pt x="932437" y="0"/>
                </a:cubicBezTo>
                <a:cubicBezTo>
                  <a:pt x="1233527" y="-40335"/>
                  <a:pt x="1206749" y="35742"/>
                  <a:pt x="1371603" y="0"/>
                </a:cubicBezTo>
                <a:cubicBezTo>
                  <a:pt x="1536457" y="-35742"/>
                  <a:pt x="1618958" y="27040"/>
                  <a:pt x="1741426" y="0"/>
                </a:cubicBezTo>
                <a:cubicBezTo>
                  <a:pt x="1863894" y="-27040"/>
                  <a:pt x="2195654" y="66126"/>
                  <a:pt x="2319276" y="0"/>
                </a:cubicBezTo>
                <a:cubicBezTo>
                  <a:pt x="2442898" y="-66126"/>
                  <a:pt x="2591770" y="20981"/>
                  <a:pt x="2689099" y="0"/>
                </a:cubicBezTo>
                <a:cubicBezTo>
                  <a:pt x="2786428" y="-20981"/>
                  <a:pt x="3045073" y="69081"/>
                  <a:pt x="3336290" y="0"/>
                </a:cubicBezTo>
                <a:cubicBezTo>
                  <a:pt x="3627507" y="-69081"/>
                  <a:pt x="3670806" y="22565"/>
                  <a:pt x="3844798" y="0"/>
                </a:cubicBezTo>
                <a:cubicBezTo>
                  <a:pt x="4018790" y="-22565"/>
                  <a:pt x="4273928" y="59986"/>
                  <a:pt x="4561331" y="0"/>
                </a:cubicBezTo>
                <a:cubicBezTo>
                  <a:pt x="4848734" y="-59986"/>
                  <a:pt x="4914868" y="56568"/>
                  <a:pt x="5069838" y="0"/>
                </a:cubicBezTo>
                <a:cubicBezTo>
                  <a:pt x="5224808" y="-56568"/>
                  <a:pt x="5436868" y="46820"/>
                  <a:pt x="5578346" y="0"/>
                </a:cubicBezTo>
                <a:cubicBezTo>
                  <a:pt x="5719824" y="-46820"/>
                  <a:pt x="5790592" y="36206"/>
                  <a:pt x="5948169" y="0"/>
                </a:cubicBezTo>
                <a:cubicBezTo>
                  <a:pt x="6105746" y="-36206"/>
                  <a:pt x="6239533" y="51658"/>
                  <a:pt x="6387335" y="0"/>
                </a:cubicBezTo>
                <a:cubicBezTo>
                  <a:pt x="6535137" y="-51658"/>
                  <a:pt x="6889422" y="32523"/>
                  <a:pt x="7150096" y="0"/>
                </a:cubicBezTo>
                <a:cubicBezTo>
                  <a:pt x="7300020" y="15243"/>
                  <a:pt x="7380023" y="83398"/>
                  <a:pt x="7366000" y="215904"/>
                </a:cubicBezTo>
                <a:cubicBezTo>
                  <a:pt x="7384117" y="410713"/>
                  <a:pt x="7347936" y="520225"/>
                  <a:pt x="7366000" y="630428"/>
                </a:cubicBezTo>
                <a:cubicBezTo>
                  <a:pt x="7384064" y="740631"/>
                  <a:pt x="7364924" y="858065"/>
                  <a:pt x="7366000" y="1079496"/>
                </a:cubicBezTo>
                <a:cubicBezTo>
                  <a:pt x="7354608" y="1215392"/>
                  <a:pt x="7297292" y="1288662"/>
                  <a:pt x="7150096" y="1295400"/>
                </a:cubicBezTo>
                <a:cubicBezTo>
                  <a:pt x="6965530" y="1338511"/>
                  <a:pt x="6880443" y="1292249"/>
                  <a:pt x="6780272" y="1295400"/>
                </a:cubicBezTo>
                <a:cubicBezTo>
                  <a:pt x="6680101" y="1298551"/>
                  <a:pt x="6576976" y="1288666"/>
                  <a:pt x="6410449" y="1295400"/>
                </a:cubicBezTo>
                <a:cubicBezTo>
                  <a:pt x="6243922" y="1302134"/>
                  <a:pt x="5998873" y="1290769"/>
                  <a:pt x="5832600" y="1295400"/>
                </a:cubicBezTo>
                <a:cubicBezTo>
                  <a:pt x="5666327" y="1300031"/>
                  <a:pt x="5520837" y="1247290"/>
                  <a:pt x="5254750" y="1295400"/>
                </a:cubicBezTo>
                <a:cubicBezTo>
                  <a:pt x="4988663" y="1343510"/>
                  <a:pt x="4825669" y="1262635"/>
                  <a:pt x="4607559" y="1295400"/>
                </a:cubicBezTo>
                <a:cubicBezTo>
                  <a:pt x="4389449" y="1328165"/>
                  <a:pt x="4290276" y="1250469"/>
                  <a:pt x="4168393" y="1295400"/>
                </a:cubicBezTo>
                <a:cubicBezTo>
                  <a:pt x="4046510" y="1340331"/>
                  <a:pt x="3879842" y="1280858"/>
                  <a:pt x="3798570" y="1295400"/>
                </a:cubicBezTo>
                <a:cubicBezTo>
                  <a:pt x="3717298" y="1309942"/>
                  <a:pt x="3522847" y="1288470"/>
                  <a:pt x="3359404" y="1295400"/>
                </a:cubicBezTo>
                <a:cubicBezTo>
                  <a:pt x="3195961" y="1302330"/>
                  <a:pt x="3144829" y="1276423"/>
                  <a:pt x="2989581" y="1295400"/>
                </a:cubicBezTo>
                <a:cubicBezTo>
                  <a:pt x="2834333" y="1314377"/>
                  <a:pt x="2515859" y="1230307"/>
                  <a:pt x="2273048" y="1295400"/>
                </a:cubicBezTo>
                <a:cubicBezTo>
                  <a:pt x="2030237" y="1360493"/>
                  <a:pt x="1826202" y="1236245"/>
                  <a:pt x="1695198" y="1295400"/>
                </a:cubicBezTo>
                <a:cubicBezTo>
                  <a:pt x="1564194" y="1354555"/>
                  <a:pt x="1229007" y="1255536"/>
                  <a:pt x="1048007" y="1295400"/>
                </a:cubicBezTo>
                <a:cubicBezTo>
                  <a:pt x="867007" y="1335264"/>
                  <a:pt x="478509" y="1280317"/>
                  <a:pt x="215904" y="1295400"/>
                </a:cubicBezTo>
                <a:cubicBezTo>
                  <a:pt x="74486" y="1304593"/>
                  <a:pt x="6444" y="1176831"/>
                  <a:pt x="0" y="1079496"/>
                </a:cubicBezTo>
                <a:cubicBezTo>
                  <a:pt x="-13622" y="955379"/>
                  <a:pt x="33675" y="844488"/>
                  <a:pt x="0" y="639064"/>
                </a:cubicBezTo>
                <a:cubicBezTo>
                  <a:pt x="-33675" y="433640"/>
                  <a:pt x="18493" y="386025"/>
                  <a:pt x="0" y="21590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1417426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4A1583E-6BFA-DFA7-C351-1348CE12FF16}"/>
              </a:ext>
            </a:extLst>
          </p:cNvPr>
          <p:cNvSpPr/>
          <p:nvPr/>
        </p:nvSpPr>
        <p:spPr>
          <a:xfrm>
            <a:off x="2373629" y="566391"/>
            <a:ext cx="7366000" cy="1295400"/>
          </a:xfrm>
          <a:custGeom>
            <a:avLst/>
            <a:gdLst>
              <a:gd name="connsiteX0" fmla="*/ 0 w 7366000"/>
              <a:gd name="connsiteY0" fmla="*/ 215904 h 1295400"/>
              <a:gd name="connsiteX1" fmla="*/ 215904 w 7366000"/>
              <a:gd name="connsiteY1" fmla="*/ 0 h 1295400"/>
              <a:gd name="connsiteX2" fmla="*/ 932437 w 7366000"/>
              <a:gd name="connsiteY2" fmla="*/ 0 h 1295400"/>
              <a:gd name="connsiteX3" fmla="*/ 1371603 w 7366000"/>
              <a:gd name="connsiteY3" fmla="*/ 0 h 1295400"/>
              <a:gd name="connsiteX4" fmla="*/ 1741426 w 7366000"/>
              <a:gd name="connsiteY4" fmla="*/ 0 h 1295400"/>
              <a:gd name="connsiteX5" fmla="*/ 2319276 w 7366000"/>
              <a:gd name="connsiteY5" fmla="*/ 0 h 1295400"/>
              <a:gd name="connsiteX6" fmla="*/ 2689099 w 7366000"/>
              <a:gd name="connsiteY6" fmla="*/ 0 h 1295400"/>
              <a:gd name="connsiteX7" fmla="*/ 3336290 w 7366000"/>
              <a:gd name="connsiteY7" fmla="*/ 0 h 1295400"/>
              <a:gd name="connsiteX8" fmla="*/ 3844798 w 7366000"/>
              <a:gd name="connsiteY8" fmla="*/ 0 h 1295400"/>
              <a:gd name="connsiteX9" fmla="*/ 4561331 w 7366000"/>
              <a:gd name="connsiteY9" fmla="*/ 0 h 1295400"/>
              <a:gd name="connsiteX10" fmla="*/ 5069838 w 7366000"/>
              <a:gd name="connsiteY10" fmla="*/ 0 h 1295400"/>
              <a:gd name="connsiteX11" fmla="*/ 5578346 w 7366000"/>
              <a:gd name="connsiteY11" fmla="*/ 0 h 1295400"/>
              <a:gd name="connsiteX12" fmla="*/ 5948169 w 7366000"/>
              <a:gd name="connsiteY12" fmla="*/ 0 h 1295400"/>
              <a:gd name="connsiteX13" fmla="*/ 6387335 w 7366000"/>
              <a:gd name="connsiteY13" fmla="*/ 0 h 1295400"/>
              <a:gd name="connsiteX14" fmla="*/ 7150096 w 7366000"/>
              <a:gd name="connsiteY14" fmla="*/ 0 h 1295400"/>
              <a:gd name="connsiteX15" fmla="*/ 7366000 w 7366000"/>
              <a:gd name="connsiteY15" fmla="*/ 215904 h 1295400"/>
              <a:gd name="connsiteX16" fmla="*/ 7366000 w 7366000"/>
              <a:gd name="connsiteY16" fmla="*/ 630428 h 1295400"/>
              <a:gd name="connsiteX17" fmla="*/ 7366000 w 7366000"/>
              <a:gd name="connsiteY17" fmla="*/ 1079496 h 1295400"/>
              <a:gd name="connsiteX18" fmla="*/ 7150096 w 7366000"/>
              <a:gd name="connsiteY18" fmla="*/ 1295400 h 1295400"/>
              <a:gd name="connsiteX19" fmla="*/ 6780272 w 7366000"/>
              <a:gd name="connsiteY19" fmla="*/ 1295400 h 1295400"/>
              <a:gd name="connsiteX20" fmla="*/ 6410449 w 7366000"/>
              <a:gd name="connsiteY20" fmla="*/ 1295400 h 1295400"/>
              <a:gd name="connsiteX21" fmla="*/ 5832600 w 7366000"/>
              <a:gd name="connsiteY21" fmla="*/ 1295400 h 1295400"/>
              <a:gd name="connsiteX22" fmla="*/ 5254750 w 7366000"/>
              <a:gd name="connsiteY22" fmla="*/ 1295400 h 1295400"/>
              <a:gd name="connsiteX23" fmla="*/ 4607559 w 7366000"/>
              <a:gd name="connsiteY23" fmla="*/ 1295400 h 1295400"/>
              <a:gd name="connsiteX24" fmla="*/ 4168393 w 7366000"/>
              <a:gd name="connsiteY24" fmla="*/ 1295400 h 1295400"/>
              <a:gd name="connsiteX25" fmla="*/ 3798570 w 7366000"/>
              <a:gd name="connsiteY25" fmla="*/ 1295400 h 1295400"/>
              <a:gd name="connsiteX26" fmla="*/ 3359404 w 7366000"/>
              <a:gd name="connsiteY26" fmla="*/ 1295400 h 1295400"/>
              <a:gd name="connsiteX27" fmla="*/ 2989581 w 7366000"/>
              <a:gd name="connsiteY27" fmla="*/ 1295400 h 1295400"/>
              <a:gd name="connsiteX28" fmla="*/ 2273048 w 7366000"/>
              <a:gd name="connsiteY28" fmla="*/ 1295400 h 1295400"/>
              <a:gd name="connsiteX29" fmla="*/ 1695198 w 7366000"/>
              <a:gd name="connsiteY29" fmla="*/ 1295400 h 1295400"/>
              <a:gd name="connsiteX30" fmla="*/ 1048007 w 7366000"/>
              <a:gd name="connsiteY30" fmla="*/ 1295400 h 1295400"/>
              <a:gd name="connsiteX31" fmla="*/ 215904 w 7366000"/>
              <a:gd name="connsiteY31" fmla="*/ 1295400 h 1295400"/>
              <a:gd name="connsiteX32" fmla="*/ 0 w 7366000"/>
              <a:gd name="connsiteY32" fmla="*/ 1079496 h 1295400"/>
              <a:gd name="connsiteX33" fmla="*/ 0 w 7366000"/>
              <a:gd name="connsiteY33" fmla="*/ 639064 h 1295400"/>
              <a:gd name="connsiteX34" fmla="*/ 0 w 7366000"/>
              <a:gd name="connsiteY34" fmla="*/ 21590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66000" h="1295400" extrusionOk="0">
                <a:moveTo>
                  <a:pt x="0" y="215904"/>
                </a:moveTo>
                <a:cubicBezTo>
                  <a:pt x="-14831" y="97603"/>
                  <a:pt x="92271" y="1171"/>
                  <a:pt x="215904" y="0"/>
                </a:cubicBezTo>
                <a:cubicBezTo>
                  <a:pt x="457073" y="-65510"/>
                  <a:pt x="631347" y="40335"/>
                  <a:pt x="932437" y="0"/>
                </a:cubicBezTo>
                <a:cubicBezTo>
                  <a:pt x="1233527" y="-40335"/>
                  <a:pt x="1206749" y="35742"/>
                  <a:pt x="1371603" y="0"/>
                </a:cubicBezTo>
                <a:cubicBezTo>
                  <a:pt x="1536457" y="-35742"/>
                  <a:pt x="1618958" y="27040"/>
                  <a:pt x="1741426" y="0"/>
                </a:cubicBezTo>
                <a:cubicBezTo>
                  <a:pt x="1863894" y="-27040"/>
                  <a:pt x="2195654" y="66126"/>
                  <a:pt x="2319276" y="0"/>
                </a:cubicBezTo>
                <a:cubicBezTo>
                  <a:pt x="2442898" y="-66126"/>
                  <a:pt x="2591770" y="20981"/>
                  <a:pt x="2689099" y="0"/>
                </a:cubicBezTo>
                <a:cubicBezTo>
                  <a:pt x="2786428" y="-20981"/>
                  <a:pt x="3045073" y="69081"/>
                  <a:pt x="3336290" y="0"/>
                </a:cubicBezTo>
                <a:cubicBezTo>
                  <a:pt x="3627507" y="-69081"/>
                  <a:pt x="3670806" y="22565"/>
                  <a:pt x="3844798" y="0"/>
                </a:cubicBezTo>
                <a:cubicBezTo>
                  <a:pt x="4018790" y="-22565"/>
                  <a:pt x="4273928" y="59986"/>
                  <a:pt x="4561331" y="0"/>
                </a:cubicBezTo>
                <a:cubicBezTo>
                  <a:pt x="4848734" y="-59986"/>
                  <a:pt x="4914868" y="56568"/>
                  <a:pt x="5069838" y="0"/>
                </a:cubicBezTo>
                <a:cubicBezTo>
                  <a:pt x="5224808" y="-56568"/>
                  <a:pt x="5436868" y="46820"/>
                  <a:pt x="5578346" y="0"/>
                </a:cubicBezTo>
                <a:cubicBezTo>
                  <a:pt x="5719824" y="-46820"/>
                  <a:pt x="5790592" y="36206"/>
                  <a:pt x="5948169" y="0"/>
                </a:cubicBezTo>
                <a:cubicBezTo>
                  <a:pt x="6105746" y="-36206"/>
                  <a:pt x="6239533" y="51658"/>
                  <a:pt x="6387335" y="0"/>
                </a:cubicBezTo>
                <a:cubicBezTo>
                  <a:pt x="6535137" y="-51658"/>
                  <a:pt x="6889422" y="32523"/>
                  <a:pt x="7150096" y="0"/>
                </a:cubicBezTo>
                <a:cubicBezTo>
                  <a:pt x="7300020" y="15243"/>
                  <a:pt x="7380023" y="83398"/>
                  <a:pt x="7366000" y="215904"/>
                </a:cubicBezTo>
                <a:cubicBezTo>
                  <a:pt x="7384117" y="410713"/>
                  <a:pt x="7347936" y="520225"/>
                  <a:pt x="7366000" y="630428"/>
                </a:cubicBezTo>
                <a:cubicBezTo>
                  <a:pt x="7384064" y="740631"/>
                  <a:pt x="7364924" y="858065"/>
                  <a:pt x="7366000" y="1079496"/>
                </a:cubicBezTo>
                <a:cubicBezTo>
                  <a:pt x="7354608" y="1215392"/>
                  <a:pt x="7297292" y="1288662"/>
                  <a:pt x="7150096" y="1295400"/>
                </a:cubicBezTo>
                <a:cubicBezTo>
                  <a:pt x="6965530" y="1338511"/>
                  <a:pt x="6880443" y="1292249"/>
                  <a:pt x="6780272" y="1295400"/>
                </a:cubicBezTo>
                <a:cubicBezTo>
                  <a:pt x="6680101" y="1298551"/>
                  <a:pt x="6576976" y="1288666"/>
                  <a:pt x="6410449" y="1295400"/>
                </a:cubicBezTo>
                <a:cubicBezTo>
                  <a:pt x="6243922" y="1302134"/>
                  <a:pt x="5998873" y="1290769"/>
                  <a:pt x="5832600" y="1295400"/>
                </a:cubicBezTo>
                <a:cubicBezTo>
                  <a:pt x="5666327" y="1300031"/>
                  <a:pt x="5520837" y="1247290"/>
                  <a:pt x="5254750" y="1295400"/>
                </a:cubicBezTo>
                <a:cubicBezTo>
                  <a:pt x="4988663" y="1343510"/>
                  <a:pt x="4825669" y="1262635"/>
                  <a:pt x="4607559" y="1295400"/>
                </a:cubicBezTo>
                <a:cubicBezTo>
                  <a:pt x="4389449" y="1328165"/>
                  <a:pt x="4290276" y="1250469"/>
                  <a:pt x="4168393" y="1295400"/>
                </a:cubicBezTo>
                <a:cubicBezTo>
                  <a:pt x="4046510" y="1340331"/>
                  <a:pt x="3879842" y="1280858"/>
                  <a:pt x="3798570" y="1295400"/>
                </a:cubicBezTo>
                <a:cubicBezTo>
                  <a:pt x="3717298" y="1309942"/>
                  <a:pt x="3522847" y="1288470"/>
                  <a:pt x="3359404" y="1295400"/>
                </a:cubicBezTo>
                <a:cubicBezTo>
                  <a:pt x="3195961" y="1302330"/>
                  <a:pt x="3144829" y="1276423"/>
                  <a:pt x="2989581" y="1295400"/>
                </a:cubicBezTo>
                <a:cubicBezTo>
                  <a:pt x="2834333" y="1314377"/>
                  <a:pt x="2515859" y="1230307"/>
                  <a:pt x="2273048" y="1295400"/>
                </a:cubicBezTo>
                <a:cubicBezTo>
                  <a:pt x="2030237" y="1360493"/>
                  <a:pt x="1826202" y="1236245"/>
                  <a:pt x="1695198" y="1295400"/>
                </a:cubicBezTo>
                <a:cubicBezTo>
                  <a:pt x="1564194" y="1354555"/>
                  <a:pt x="1229007" y="1255536"/>
                  <a:pt x="1048007" y="1295400"/>
                </a:cubicBezTo>
                <a:cubicBezTo>
                  <a:pt x="867007" y="1335264"/>
                  <a:pt x="478509" y="1280317"/>
                  <a:pt x="215904" y="1295400"/>
                </a:cubicBezTo>
                <a:cubicBezTo>
                  <a:pt x="74486" y="1304593"/>
                  <a:pt x="6444" y="1176831"/>
                  <a:pt x="0" y="1079496"/>
                </a:cubicBezTo>
                <a:cubicBezTo>
                  <a:pt x="-13622" y="955379"/>
                  <a:pt x="33675" y="844488"/>
                  <a:pt x="0" y="639064"/>
                </a:cubicBezTo>
                <a:cubicBezTo>
                  <a:pt x="-33675" y="433640"/>
                  <a:pt x="18493" y="386025"/>
                  <a:pt x="0" y="21590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1417426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3BC769E-81FD-110D-B537-4E0F5F49512F}"/>
              </a:ext>
            </a:extLst>
          </p:cNvPr>
          <p:cNvSpPr/>
          <p:nvPr/>
        </p:nvSpPr>
        <p:spPr>
          <a:xfrm>
            <a:off x="2526029" y="693391"/>
            <a:ext cx="7366000" cy="1295400"/>
          </a:xfrm>
          <a:custGeom>
            <a:avLst/>
            <a:gdLst>
              <a:gd name="connsiteX0" fmla="*/ 0 w 7366000"/>
              <a:gd name="connsiteY0" fmla="*/ 215904 h 1295400"/>
              <a:gd name="connsiteX1" fmla="*/ 215904 w 7366000"/>
              <a:gd name="connsiteY1" fmla="*/ 0 h 1295400"/>
              <a:gd name="connsiteX2" fmla="*/ 932437 w 7366000"/>
              <a:gd name="connsiteY2" fmla="*/ 0 h 1295400"/>
              <a:gd name="connsiteX3" fmla="*/ 1371603 w 7366000"/>
              <a:gd name="connsiteY3" fmla="*/ 0 h 1295400"/>
              <a:gd name="connsiteX4" fmla="*/ 1741426 w 7366000"/>
              <a:gd name="connsiteY4" fmla="*/ 0 h 1295400"/>
              <a:gd name="connsiteX5" fmla="*/ 2319276 w 7366000"/>
              <a:gd name="connsiteY5" fmla="*/ 0 h 1295400"/>
              <a:gd name="connsiteX6" fmla="*/ 2689099 w 7366000"/>
              <a:gd name="connsiteY6" fmla="*/ 0 h 1295400"/>
              <a:gd name="connsiteX7" fmla="*/ 3336290 w 7366000"/>
              <a:gd name="connsiteY7" fmla="*/ 0 h 1295400"/>
              <a:gd name="connsiteX8" fmla="*/ 3844798 w 7366000"/>
              <a:gd name="connsiteY8" fmla="*/ 0 h 1295400"/>
              <a:gd name="connsiteX9" fmla="*/ 4561331 w 7366000"/>
              <a:gd name="connsiteY9" fmla="*/ 0 h 1295400"/>
              <a:gd name="connsiteX10" fmla="*/ 5069838 w 7366000"/>
              <a:gd name="connsiteY10" fmla="*/ 0 h 1295400"/>
              <a:gd name="connsiteX11" fmla="*/ 5578346 w 7366000"/>
              <a:gd name="connsiteY11" fmla="*/ 0 h 1295400"/>
              <a:gd name="connsiteX12" fmla="*/ 5948169 w 7366000"/>
              <a:gd name="connsiteY12" fmla="*/ 0 h 1295400"/>
              <a:gd name="connsiteX13" fmla="*/ 6387335 w 7366000"/>
              <a:gd name="connsiteY13" fmla="*/ 0 h 1295400"/>
              <a:gd name="connsiteX14" fmla="*/ 7150096 w 7366000"/>
              <a:gd name="connsiteY14" fmla="*/ 0 h 1295400"/>
              <a:gd name="connsiteX15" fmla="*/ 7366000 w 7366000"/>
              <a:gd name="connsiteY15" fmla="*/ 215904 h 1295400"/>
              <a:gd name="connsiteX16" fmla="*/ 7366000 w 7366000"/>
              <a:gd name="connsiteY16" fmla="*/ 630428 h 1295400"/>
              <a:gd name="connsiteX17" fmla="*/ 7366000 w 7366000"/>
              <a:gd name="connsiteY17" fmla="*/ 1079496 h 1295400"/>
              <a:gd name="connsiteX18" fmla="*/ 7150096 w 7366000"/>
              <a:gd name="connsiteY18" fmla="*/ 1295400 h 1295400"/>
              <a:gd name="connsiteX19" fmla="*/ 6780272 w 7366000"/>
              <a:gd name="connsiteY19" fmla="*/ 1295400 h 1295400"/>
              <a:gd name="connsiteX20" fmla="*/ 6410449 w 7366000"/>
              <a:gd name="connsiteY20" fmla="*/ 1295400 h 1295400"/>
              <a:gd name="connsiteX21" fmla="*/ 5832600 w 7366000"/>
              <a:gd name="connsiteY21" fmla="*/ 1295400 h 1295400"/>
              <a:gd name="connsiteX22" fmla="*/ 5254750 w 7366000"/>
              <a:gd name="connsiteY22" fmla="*/ 1295400 h 1295400"/>
              <a:gd name="connsiteX23" fmla="*/ 4607559 w 7366000"/>
              <a:gd name="connsiteY23" fmla="*/ 1295400 h 1295400"/>
              <a:gd name="connsiteX24" fmla="*/ 4168393 w 7366000"/>
              <a:gd name="connsiteY24" fmla="*/ 1295400 h 1295400"/>
              <a:gd name="connsiteX25" fmla="*/ 3798570 w 7366000"/>
              <a:gd name="connsiteY25" fmla="*/ 1295400 h 1295400"/>
              <a:gd name="connsiteX26" fmla="*/ 3359404 w 7366000"/>
              <a:gd name="connsiteY26" fmla="*/ 1295400 h 1295400"/>
              <a:gd name="connsiteX27" fmla="*/ 2989581 w 7366000"/>
              <a:gd name="connsiteY27" fmla="*/ 1295400 h 1295400"/>
              <a:gd name="connsiteX28" fmla="*/ 2273048 w 7366000"/>
              <a:gd name="connsiteY28" fmla="*/ 1295400 h 1295400"/>
              <a:gd name="connsiteX29" fmla="*/ 1695198 w 7366000"/>
              <a:gd name="connsiteY29" fmla="*/ 1295400 h 1295400"/>
              <a:gd name="connsiteX30" fmla="*/ 1048007 w 7366000"/>
              <a:gd name="connsiteY30" fmla="*/ 1295400 h 1295400"/>
              <a:gd name="connsiteX31" fmla="*/ 215904 w 7366000"/>
              <a:gd name="connsiteY31" fmla="*/ 1295400 h 1295400"/>
              <a:gd name="connsiteX32" fmla="*/ 0 w 7366000"/>
              <a:gd name="connsiteY32" fmla="*/ 1079496 h 1295400"/>
              <a:gd name="connsiteX33" fmla="*/ 0 w 7366000"/>
              <a:gd name="connsiteY33" fmla="*/ 639064 h 1295400"/>
              <a:gd name="connsiteX34" fmla="*/ 0 w 7366000"/>
              <a:gd name="connsiteY34" fmla="*/ 21590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66000" h="1295400" extrusionOk="0">
                <a:moveTo>
                  <a:pt x="0" y="215904"/>
                </a:moveTo>
                <a:cubicBezTo>
                  <a:pt x="-14831" y="97603"/>
                  <a:pt x="92271" y="1171"/>
                  <a:pt x="215904" y="0"/>
                </a:cubicBezTo>
                <a:cubicBezTo>
                  <a:pt x="457073" y="-65510"/>
                  <a:pt x="631347" y="40335"/>
                  <a:pt x="932437" y="0"/>
                </a:cubicBezTo>
                <a:cubicBezTo>
                  <a:pt x="1233527" y="-40335"/>
                  <a:pt x="1206749" y="35742"/>
                  <a:pt x="1371603" y="0"/>
                </a:cubicBezTo>
                <a:cubicBezTo>
                  <a:pt x="1536457" y="-35742"/>
                  <a:pt x="1618958" y="27040"/>
                  <a:pt x="1741426" y="0"/>
                </a:cubicBezTo>
                <a:cubicBezTo>
                  <a:pt x="1863894" y="-27040"/>
                  <a:pt x="2195654" y="66126"/>
                  <a:pt x="2319276" y="0"/>
                </a:cubicBezTo>
                <a:cubicBezTo>
                  <a:pt x="2442898" y="-66126"/>
                  <a:pt x="2591770" y="20981"/>
                  <a:pt x="2689099" y="0"/>
                </a:cubicBezTo>
                <a:cubicBezTo>
                  <a:pt x="2786428" y="-20981"/>
                  <a:pt x="3045073" y="69081"/>
                  <a:pt x="3336290" y="0"/>
                </a:cubicBezTo>
                <a:cubicBezTo>
                  <a:pt x="3627507" y="-69081"/>
                  <a:pt x="3670806" y="22565"/>
                  <a:pt x="3844798" y="0"/>
                </a:cubicBezTo>
                <a:cubicBezTo>
                  <a:pt x="4018790" y="-22565"/>
                  <a:pt x="4273928" y="59986"/>
                  <a:pt x="4561331" y="0"/>
                </a:cubicBezTo>
                <a:cubicBezTo>
                  <a:pt x="4848734" y="-59986"/>
                  <a:pt x="4914868" y="56568"/>
                  <a:pt x="5069838" y="0"/>
                </a:cubicBezTo>
                <a:cubicBezTo>
                  <a:pt x="5224808" y="-56568"/>
                  <a:pt x="5436868" y="46820"/>
                  <a:pt x="5578346" y="0"/>
                </a:cubicBezTo>
                <a:cubicBezTo>
                  <a:pt x="5719824" y="-46820"/>
                  <a:pt x="5790592" y="36206"/>
                  <a:pt x="5948169" y="0"/>
                </a:cubicBezTo>
                <a:cubicBezTo>
                  <a:pt x="6105746" y="-36206"/>
                  <a:pt x="6239533" y="51658"/>
                  <a:pt x="6387335" y="0"/>
                </a:cubicBezTo>
                <a:cubicBezTo>
                  <a:pt x="6535137" y="-51658"/>
                  <a:pt x="6889422" y="32523"/>
                  <a:pt x="7150096" y="0"/>
                </a:cubicBezTo>
                <a:cubicBezTo>
                  <a:pt x="7300020" y="15243"/>
                  <a:pt x="7380023" y="83398"/>
                  <a:pt x="7366000" y="215904"/>
                </a:cubicBezTo>
                <a:cubicBezTo>
                  <a:pt x="7384117" y="410713"/>
                  <a:pt x="7347936" y="520225"/>
                  <a:pt x="7366000" y="630428"/>
                </a:cubicBezTo>
                <a:cubicBezTo>
                  <a:pt x="7384064" y="740631"/>
                  <a:pt x="7364924" y="858065"/>
                  <a:pt x="7366000" y="1079496"/>
                </a:cubicBezTo>
                <a:cubicBezTo>
                  <a:pt x="7354608" y="1215392"/>
                  <a:pt x="7297292" y="1288662"/>
                  <a:pt x="7150096" y="1295400"/>
                </a:cubicBezTo>
                <a:cubicBezTo>
                  <a:pt x="6965530" y="1338511"/>
                  <a:pt x="6880443" y="1292249"/>
                  <a:pt x="6780272" y="1295400"/>
                </a:cubicBezTo>
                <a:cubicBezTo>
                  <a:pt x="6680101" y="1298551"/>
                  <a:pt x="6576976" y="1288666"/>
                  <a:pt x="6410449" y="1295400"/>
                </a:cubicBezTo>
                <a:cubicBezTo>
                  <a:pt x="6243922" y="1302134"/>
                  <a:pt x="5998873" y="1290769"/>
                  <a:pt x="5832600" y="1295400"/>
                </a:cubicBezTo>
                <a:cubicBezTo>
                  <a:pt x="5666327" y="1300031"/>
                  <a:pt x="5520837" y="1247290"/>
                  <a:pt x="5254750" y="1295400"/>
                </a:cubicBezTo>
                <a:cubicBezTo>
                  <a:pt x="4988663" y="1343510"/>
                  <a:pt x="4825669" y="1262635"/>
                  <a:pt x="4607559" y="1295400"/>
                </a:cubicBezTo>
                <a:cubicBezTo>
                  <a:pt x="4389449" y="1328165"/>
                  <a:pt x="4290276" y="1250469"/>
                  <a:pt x="4168393" y="1295400"/>
                </a:cubicBezTo>
                <a:cubicBezTo>
                  <a:pt x="4046510" y="1340331"/>
                  <a:pt x="3879842" y="1280858"/>
                  <a:pt x="3798570" y="1295400"/>
                </a:cubicBezTo>
                <a:cubicBezTo>
                  <a:pt x="3717298" y="1309942"/>
                  <a:pt x="3522847" y="1288470"/>
                  <a:pt x="3359404" y="1295400"/>
                </a:cubicBezTo>
                <a:cubicBezTo>
                  <a:pt x="3195961" y="1302330"/>
                  <a:pt x="3144829" y="1276423"/>
                  <a:pt x="2989581" y="1295400"/>
                </a:cubicBezTo>
                <a:cubicBezTo>
                  <a:pt x="2834333" y="1314377"/>
                  <a:pt x="2515859" y="1230307"/>
                  <a:pt x="2273048" y="1295400"/>
                </a:cubicBezTo>
                <a:cubicBezTo>
                  <a:pt x="2030237" y="1360493"/>
                  <a:pt x="1826202" y="1236245"/>
                  <a:pt x="1695198" y="1295400"/>
                </a:cubicBezTo>
                <a:cubicBezTo>
                  <a:pt x="1564194" y="1354555"/>
                  <a:pt x="1229007" y="1255536"/>
                  <a:pt x="1048007" y="1295400"/>
                </a:cubicBezTo>
                <a:cubicBezTo>
                  <a:pt x="867007" y="1335264"/>
                  <a:pt x="478509" y="1280317"/>
                  <a:pt x="215904" y="1295400"/>
                </a:cubicBezTo>
                <a:cubicBezTo>
                  <a:pt x="74486" y="1304593"/>
                  <a:pt x="6444" y="1176831"/>
                  <a:pt x="0" y="1079496"/>
                </a:cubicBezTo>
                <a:cubicBezTo>
                  <a:pt x="-13622" y="955379"/>
                  <a:pt x="33675" y="844488"/>
                  <a:pt x="0" y="639064"/>
                </a:cubicBezTo>
                <a:cubicBezTo>
                  <a:pt x="-33675" y="433640"/>
                  <a:pt x="18493" y="386025"/>
                  <a:pt x="0" y="21590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1417426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45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Στο ημερολόγιο τα λογιστικά γεγονότα γράφονται με χρονολογική σειρά, ενώ στο Γενικό Καθολικό γεγονότα που έγιναν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961901" y="1011631"/>
            <a:ext cx="101177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/>
              <a:t>Στο ημερολόγιο τα λογιστικά γεγονότα γράφονται με χρονολογική σειρά, ενώ στο Γενικό Καθολικό </a:t>
            </a:r>
            <a:r>
              <a:rPr lang="el-GR" sz="2200" dirty="0" err="1"/>
              <a:t>αναταξινομούνται</a:t>
            </a:r>
            <a:r>
              <a:rPr lang="el-GR" sz="2200" dirty="0"/>
              <a:t> σε </a:t>
            </a:r>
            <a:r>
              <a:rPr lang="el-GR" sz="2200" b="1" u="sng" dirty="0">
                <a:solidFill>
                  <a:srgbClr val="C00000"/>
                </a:solidFill>
              </a:rPr>
              <a:t>ομοειδείς κατηγορίες </a:t>
            </a:r>
            <a:r>
              <a:rPr lang="el-GR" sz="2200" dirty="0"/>
              <a:t>(λογαριασμούς). Από το </a:t>
            </a:r>
            <a:r>
              <a:rPr lang="el-GR" sz="2200" b="1" dirty="0"/>
              <a:t>Ημ</a:t>
            </a:r>
            <a:r>
              <a:rPr lang="el-GR" sz="2200" b="1" u="sng" dirty="0"/>
              <a:t>ερολόγιο</a:t>
            </a:r>
            <a:r>
              <a:rPr lang="el-GR" sz="2200" b="1" dirty="0"/>
              <a:t> </a:t>
            </a:r>
            <a:r>
              <a:rPr lang="el-GR" sz="2200" dirty="0"/>
              <a:t>λοιπόν μπορούμε να πληροφορηθούμε τα λογιστικά γεγονότα που έγιναν σε μια </a:t>
            </a:r>
            <a:r>
              <a:rPr lang="el-GR" sz="2200" b="1" u="sng" dirty="0"/>
              <a:t>συγκεκριμένη ημερομηνία ή σ’ ένα συγκεκριμένο χρονικό διάστημα,</a:t>
            </a:r>
            <a:r>
              <a:rPr lang="el-GR" sz="2200" dirty="0"/>
              <a:t> ενώ από το </a:t>
            </a:r>
            <a:r>
              <a:rPr lang="el-GR" sz="2200" b="1" u="sng" dirty="0"/>
              <a:t>Γενικό Καθολικό μπορούμε να έχουμε πληροφορίες για τα περιουσιακά στοιχεία</a:t>
            </a:r>
            <a:r>
              <a:rPr lang="el-GR" sz="2200" dirty="0"/>
              <a:t> π.χ. μετρητά, ανατρέχοντας στο λογαριασμό «Ταμείο» ή απαιτήσεις από πωλήσεις, ανατρέχοντας στο λογαριασμό «Πελάτες» κτλ.</a:t>
            </a:r>
          </a:p>
          <a:p>
            <a:pPr algn="just"/>
            <a:endParaRPr lang="el-GR" sz="2200" dirty="0"/>
          </a:p>
          <a:p>
            <a:pPr algn="just"/>
            <a:r>
              <a:rPr lang="el-GR" sz="2200" dirty="0"/>
              <a:t> Οι λογαριασμοί στο </a:t>
            </a:r>
            <a:r>
              <a:rPr lang="el-GR" sz="2200" b="1" dirty="0">
                <a:solidFill>
                  <a:srgbClr val="C00000"/>
                </a:solidFill>
              </a:rPr>
              <a:t>Γενικό Καθολικό ενημερώνονται </a:t>
            </a:r>
            <a:r>
              <a:rPr lang="el-GR" sz="2200" dirty="0"/>
              <a:t>από το </a:t>
            </a:r>
            <a:r>
              <a:rPr lang="el-GR" sz="2200" b="1" dirty="0">
                <a:solidFill>
                  <a:srgbClr val="C00000"/>
                </a:solidFill>
              </a:rPr>
              <a:t>Ημερολόγιο.</a:t>
            </a:r>
            <a:r>
              <a:rPr lang="el-GR" sz="2200" dirty="0"/>
              <a:t> Η ενημέρωση αυτή λέγεται </a:t>
            </a:r>
            <a:r>
              <a:rPr lang="el-GR" sz="2200" b="1" u="sng" dirty="0">
                <a:solidFill>
                  <a:srgbClr val="C00000"/>
                </a:solidFill>
              </a:rPr>
              <a:t>μεταφορά.</a:t>
            </a:r>
            <a:r>
              <a:rPr lang="el-GR" sz="2200" b="1" u="sng" dirty="0"/>
              <a:t> </a:t>
            </a:r>
          </a:p>
          <a:p>
            <a:pPr algn="just"/>
            <a:endParaRPr lang="el-GR" sz="2200" b="1" u="sng" dirty="0"/>
          </a:p>
          <a:p>
            <a:pPr algn="just"/>
            <a:r>
              <a:rPr lang="el-GR" sz="2200" b="1" u="sng" dirty="0"/>
              <a:t>Απαραίτητη προϋπόθεση</a:t>
            </a:r>
            <a:r>
              <a:rPr lang="en-US" sz="2200" b="1" u="sng" dirty="0"/>
              <a:t>:</a:t>
            </a:r>
            <a:r>
              <a:rPr lang="en-US" sz="2200" b="1" dirty="0"/>
              <a:t> </a:t>
            </a:r>
            <a:r>
              <a:rPr lang="el-GR" sz="2200" dirty="0"/>
              <a:t>Καμιά ενημέρωση λογαριασμού δεν μπορεί να γίνει, αν πρώτα δεν έχει γίνει η σχετική εγγραφή στο ημερολόγιο.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2BDE4-3D79-8F5C-7092-94A867A2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A62BEF-0ECF-9B6B-C965-3E0FA850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B6F51A-EEE2-931B-053E-B413792BD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31" y="198463"/>
            <a:ext cx="7110902" cy="6428674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l-GR" dirty="0"/>
          </a:p>
          <a:p>
            <a:pPr algn="just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51EC3-3758-781B-8A1E-B7B9CF3E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BE6CD2-6EA2-D4B2-6E12-0B171EFF09FB}"/>
              </a:ext>
            </a:extLst>
          </p:cNvPr>
          <p:cNvSpPr/>
          <p:nvPr/>
        </p:nvSpPr>
        <p:spPr>
          <a:xfrm>
            <a:off x="7480300" y="0"/>
            <a:ext cx="4711700" cy="6858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F43681D-B9B8-BC1D-64DC-F35644C0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C151F4-C5DC-34C2-0F72-DF868F56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747481"/>
            <a:ext cx="3132162" cy="906819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Ερωτήματα</a:t>
            </a:r>
            <a:r>
              <a:rPr lang="el-GR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9178" y="1081702"/>
            <a:ext cx="7097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el-GR" dirty="0"/>
              <a:t> Ποιά  νομίζετε πως πρέπει να είναι τα  απαραίτητα στοιχεία που πρέπει να περιλαμβάνει κάθε λογαριασμός του Γενικού Καθολικού;</a:t>
            </a:r>
          </a:p>
          <a:p>
            <a:pPr lvl="0" algn="just"/>
            <a:endParaRPr lang="el-GR" dirty="0"/>
          </a:p>
          <a:p>
            <a:pPr lvl="0" algn="just"/>
            <a:endParaRPr lang="el-GR" dirty="0"/>
          </a:p>
          <a:p>
            <a:pPr algn="just"/>
            <a:r>
              <a:rPr lang="el-GR" dirty="0"/>
              <a:t> </a:t>
            </a:r>
            <a:r>
              <a:rPr lang="el-GR" b="1" dirty="0"/>
              <a:t>Μήπως;</a:t>
            </a:r>
          </a:p>
          <a:p>
            <a:pPr algn="just"/>
            <a:endParaRPr lang="el-GR" dirty="0"/>
          </a:p>
          <a:p>
            <a:pPr lvl="0" algn="just">
              <a:buFont typeface="Wingdings" pitchFamily="2" charset="2"/>
              <a:buChar char="Ø"/>
            </a:pPr>
            <a:r>
              <a:rPr lang="el-GR" b="1" dirty="0"/>
              <a:t>Τον τίτλο του,</a:t>
            </a:r>
            <a:r>
              <a:rPr lang="el-GR" dirty="0"/>
              <a:t> ο οποίος δηλώνει το όνομα του περιουσιακού στοιχείου που παρακολουθεί.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b="1" dirty="0"/>
              <a:t>Τη χρονολογία,</a:t>
            </a:r>
            <a:r>
              <a:rPr lang="el-GR" dirty="0"/>
              <a:t> κατά την οποία έγινε η μεταβολή του περιουσιακού στοιχείου.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b="1" dirty="0"/>
              <a:t>Τον αριθμό του ημερολογιακού άρθρου.</a:t>
            </a:r>
            <a:endParaRPr lang="el-GR" dirty="0"/>
          </a:p>
          <a:p>
            <a:pPr lvl="0" algn="just">
              <a:buFont typeface="Wingdings" pitchFamily="2" charset="2"/>
              <a:buChar char="Ø"/>
            </a:pPr>
            <a:r>
              <a:rPr lang="el-GR" b="1" dirty="0"/>
              <a:t>Την αιτιολογία της μεταβολής καθώς και το δικαιολογητικό</a:t>
            </a:r>
            <a:r>
              <a:rPr lang="el-GR" dirty="0"/>
              <a:t> (με εκδότη, αριθμό και ημερομηνία έκδοσης) στο οποίο αναφέρεται το λογιστικό γεγονός που επέφερε τη μεταβολή του περιουσιακού στοιχείου.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b="1" dirty="0"/>
              <a:t>Το μέγεθος της μεταβολής</a:t>
            </a:r>
            <a:r>
              <a:rPr lang="el-GR" dirty="0"/>
              <a:t> του περιουσιακού στοιχείου.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276BE2-7E20-FA18-D40D-16182A40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3390" y="2992581"/>
            <a:ext cx="4443745" cy="44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2BDE4-3D79-8F5C-7092-94A867A2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A62BEF-0ECF-9B6B-C965-3E0FA850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B6F51A-EEE2-931B-053E-B413792BD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7" y="2337792"/>
            <a:ext cx="7110902" cy="272509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Πως θεωρείται ότι  πρέπει να είναι φτιαγμένο - δομημένο  το ειδικό βιβλίο Γενικού Καθολικού, ώστε να μπορούμε να καταχωρήσουμε τις μεταβολές των Περιουσιακών στοιχείων, σύμφωνα με τα παραπάνω στοιχεία; </a:t>
            </a:r>
          </a:p>
          <a:p>
            <a:pPr algn="just">
              <a:buNone/>
            </a:pPr>
            <a:endParaRPr lang="el-G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51EC3-3758-781B-8A1E-B7B9CF3E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1BE6CD2-6EA2-D4B2-6E12-0B171EFF09FB}"/>
              </a:ext>
            </a:extLst>
          </p:cNvPr>
          <p:cNvSpPr/>
          <p:nvPr/>
        </p:nvSpPr>
        <p:spPr>
          <a:xfrm>
            <a:off x="7480300" y="0"/>
            <a:ext cx="4711700" cy="68580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F43681D-B9B8-BC1D-64DC-F35644C0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C151F4-C5DC-34C2-0F72-DF868F56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747481"/>
            <a:ext cx="3132162" cy="906819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Ερωτήματα</a:t>
            </a:r>
            <a:r>
              <a:rPr lang="el-GR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91F092-F5D3-75FA-F0F1-99EC8D1E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652"/>
            <a:ext cx="1862557" cy="13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F2548B2-E75F-48E7-6972-04004B1D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4019" y="3016332"/>
            <a:ext cx="4443745" cy="44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6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4.3 ΓΕΝΙΚΟ ΚΑΘΟΛΙΚ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593" y="1267486"/>
            <a:ext cx="9543628" cy="414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845920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Περικοπή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Περικοπή</Template>
  <TotalTime>1100</TotalTime>
  <Words>1197</Words>
  <Application>Microsoft Office PowerPoint</Application>
  <PresentationFormat>Ευρεία οθόνη</PresentationFormat>
  <Paragraphs>102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Franklin Gothic Book</vt:lpstr>
      <vt:lpstr>Wingdings</vt:lpstr>
      <vt:lpstr>Περικοπή</vt:lpstr>
      <vt:lpstr>1Ο ΕΠΑΛ ΑΓΡΙΝΙΟΥ Σχολικό  Έτος 2025-2026   Τάξη: Β’   Τμήμα: Τομέας Διοίκησης και Οικονομίας </vt:lpstr>
      <vt:lpstr>4ο Κεφάλαιο   Διπλογραφική ή διγραφική μέθοδος εγγραφών</vt:lpstr>
      <vt:lpstr>Ενότητα 4.3. ΓΕΝΙΚΟ ΚΑΘΟΛΙΚΟ     4.3.2. τρόπος τήρησης του  Γενικού Καθολικού </vt:lpstr>
      <vt:lpstr>Παρουσίαση του PowerPoint</vt:lpstr>
      <vt:lpstr>Τι είναι το Γενικό Καθολικό;</vt:lpstr>
      <vt:lpstr>Παρουσίαση του PowerPoint</vt:lpstr>
      <vt:lpstr>Ερωτήματα  </vt:lpstr>
      <vt:lpstr>Ερωτήματα  </vt:lpstr>
      <vt:lpstr>Παρουσίαση του PowerPoint</vt:lpstr>
      <vt:lpstr>Η δομή του Γενικού Καθολικού</vt:lpstr>
      <vt:lpstr>Η δομή του Γενικού Καθολικού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Επαλήθευση άσκησης στο padlet</vt:lpstr>
      <vt:lpstr>Πηγές</vt:lpstr>
      <vt:lpstr>Ευχαριστω για την προσοχη σασ!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ΕΠΑΛ ΑΓΡΙΝΙΟΥ Σχολικό Έτος 2025-2026   Τάξη: Β’   Τμήμα: Τομέας Διοίκησης και Οικονομίας</dc:title>
  <dc:creator>Aggeliki Gnp</dc:creator>
  <cp:lastModifiedBy>Aggeliki Gnp</cp:lastModifiedBy>
  <cp:revision>118</cp:revision>
  <dcterms:created xsi:type="dcterms:W3CDTF">2025-11-11T19:46:23Z</dcterms:created>
  <dcterms:modified xsi:type="dcterms:W3CDTF">2025-11-30T10:45:24Z</dcterms:modified>
</cp:coreProperties>
</file>