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9" r:id="rId3"/>
    <p:sldId id="260" r:id="rId4"/>
    <p:sldId id="257" r:id="rId5"/>
    <p:sldId id="261" r:id="rId6"/>
    <p:sldId id="256" r:id="rId7"/>
    <p:sldId id="264" r:id="rId8"/>
    <p:sldId id="262" r:id="rId9"/>
    <p:sldId id="263" r:id="rId10"/>
    <p:sldId id="266" r:id="rId11"/>
    <p:sldId id="267" r:id="rId12"/>
    <p:sldId id="26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6/1/2019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6/1/2019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p:cNvPicPr/>
          <p:nvPr/>
        </p:nvPicPr>
        <p:blipFill>
          <a:blip r:embed="rId2" cstate="print"/>
          <a:srcRect/>
          <a:stretch>
            <a:fillRect/>
          </a:stretch>
        </p:blipFill>
        <p:spPr bwMode="auto">
          <a:xfrm>
            <a:off x="251520" y="332656"/>
            <a:ext cx="8676456" cy="3312368"/>
          </a:xfrm>
          <a:prstGeom prst="rect">
            <a:avLst/>
          </a:prstGeom>
          <a:noFill/>
          <a:ln w="9525">
            <a:noFill/>
            <a:miter lim="800000"/>
            <a:headEnd/>
            <a:tailEnd/>
          </a:ln>
        </p:spPr>
      </p:pic>
      <p:sp>
        <p:nvSpPr>
          <p:cNvPr id="20481" name="Rectangle 1"/>
          <p:cNvSpPr>
            <a:spLocks noChangeArrowheads="1"/>
          </p:cNvSpPr>
          <p:nvPr/>
        </p:nvSpPr>
        <p:spPr bwMode="auto">
          <a:xfrm>
            <a:off x="251520" y="3789040"/>
            <a:ext cx="864096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Η Κρήτη κατοικήθηκε για πρώτη φορά τη Νεολιθική  εποχή.</a:t>
            </a:r>
          </a:p>
          <a:p>
            <a:pPr marL="0" marR="0" lvl="0" indent="0" algn="l" defTabSz="914400" rtl="0" eaLnBrk="1" fontAlgn="base" latinLnBrk="0" hangingPunct="1">
              <a:lnSpc>
                <a:spcPct val="100000"/>
              </a:lnSpc>
              <a:spcBef>
                <a:spcPct val="0"/>
              </a:spcBef>
              <a:spcAft>
                <a:spcPct val="0"/>
              </a:spcAft>
              <a:buClrTx/>
              <a:buSzTx/>
              <a:buFontTx/>
              <a:buNone/>
              <a:tabLst/>
            </a:pPr>
            <a:r>
              <a:rPr lang="el-GR" sz="1600" b="1" dirty="0" smtClean="0">
                <a:solidFill>
                  <a:schemeClr val="tx1">
                    <a:lumMod val="95000"/>
                  </a:schemeClr>
                </a:solidFill>
                <a:latin typeface="Arial" pitchFamily="34" charset="0"/>
                <a:ea typeface="Calibri" pitchFamily="34" charset="0"/>
                <a:cs typeface="Arial" pitchFamily="34" charset="0"/>
              </a:rPr>
              <a:t>                                      </a:t>
            </a:r>
            <a:r>
              <a:rPr kumimoji="0" lang="el-GR" sz="16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 Ο σημαντικότερος οικισμός</a:t>
            </a:r>
            <a:endParaRPr kumimoji="0" lang="el-GR" sz="1600" b="1" i="0"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φαίνεται  να ήταν η Κνωσός, όπως ακριβώς και στην Εποχή του Χαλκού. Στην 3η και 2η χιλιετία </a:t>
            </a:r>
            <a:r>
              <a:rPr kumimoji="0" lang="el-GR" sz="1600" b="1" i="0" u="none" strike="noStrike" cap="none" normalizeH="0" baseline="0" dirty="0" err="1" smtClean="0">
                <a:ln>
                  <a:noFill/>
                </a:ln>
                <a:solidFill>
                  <a:schemeClr val="tx1">
                    <a:lumMod val="95000"/>
                  </a:schemeClr>
                </a:solidFill>
                <a:effectLst/>
                <a:latin typeface="Arial" pitchFamily="34" charset="0"/>
                <a:ea typeface="Calibri" pitchFamily="34" charset="0"/>
                <a:cs typeface="Arial" pitchFamily="34" charset="0"/>
              </a:rPr>
              <a:t>π.Χ.</a:t>
            </a:r>
            <a:r>
              <a:rPr kumimoji="0" lang="el-GR" sz="16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 ο πολιτισμός στην Κρήτη έφτασε σε υψηλό επίπεδο κοινωνικής και οικονομικής οργάνωσης και καλλιτεχνικής παραγωγής. </a:t>
            </a:r>
          </a:p>
          <a:p>
            <a:pPr marL="0" marR="0" lvl="0" indent="0" algn="l" defTabSz="914400" rtl="0" eaLnBrk="0" fontAlgn="base" latinLnBrk="0" hangingPunct="0">
              <a:lnSpc>
                <a:spcPct val="100000"/>
              </a:lnSpc>
              <a:spcBef>
                <a:spcPct val="0"/>
              </a:spcBef>
              <a:spcAft>
                <a:spcPct val="0"/>
              </a:spcAft>
              <a:buClrTx/>
              <a:buSzTx/>
              <a:buFontTx/>
              <a:buNone/>
              <a:tabLst/>
            </a:pPr>
            <a:r>
              <a:rPr lang="el-GR" sz="1600" b="1" dirty="0" smtClean="0">
                <a:solidFill>
                  <a:schemeClr val="tx1">
                    <a:lumMod val="95000"/>
                  </a:schemeClr>
                </a:solidFill>
                <a:latin typeface="Arial" pitchFamily="34" charset="0"/>
                <a:ea typeface="Calibri" pitchFamily="34" charset="0"/>
                <a:cs typeface="Arial" pitchFamily="34" charset="0"/>
              </a:rPr>
              <a:t>                         </a:t>
            </a:r>
            <a:r>
              <a:rPr kumimoji="0" lang="el-GR"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Είναι γνωστός με το όνομα «μινωικός πολιτισμός» από τον μυθικό βασιλιά της Κνωσού Μίνωα και ήρθε στο φως στις αρχές του 20ού αιώνα με τις ανασκαφές του Βρετανού αρχαιολόγου Άρθουρ </a:t>
            </a:r>
            <a:r>
              <a:rPr kumimoji="0" lang="el-GR" sz="1600" b="1"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Έβανς</a:t>
            </a:r>
            <a:r>
              <a:rPr kumimoji="0" lang="el-GR"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στην Κνωσό.</a:t>
            </a:r>
            <a:endParaRPr kumimoji="0" lang="el-GR" sz="16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2400" b="1" dirty="0" smtClean="0">
                <a:latin typeface="Arial" pitchFamily="34" charset="0"/>
                <a:cs typeface="Arial" pitchFamily="34" charset="0"/>
              </a:rPr>
              <a:t>       Άλλα  έργα  τέχνης.  </a:t>
            </a:r>
          </a:p>
          <a:p>
            <a:pPr>
              <a:buNone/>
            </a:pPr>
            <a:r>
              <a:rPr lang="el-GR" sz="2400" b="1" dirty="0" smtClean="0">
                <a:solidFill>
                  <a:srgbClr val="FF0000"/>
                </a:solidFill>
                <a:latin typeface="Arial" pitchFamily="34" charset="0"/>
                <a:cs typeface="Arial" pitchFamily="34" charset="0"/>
              </a:rPr>
              <a:t>      </a:t>
            </a:r>
            <a:r>
              <a:rPr lang="el-GR" sz="2400" dirty="0" smtClean="0">
                <a:solidFill>
                  <a:srgbClr val="FF0000"/>
                </a:solidFill>
                <a:latin typeface="Arial" pitchFamily="34" charset="0"/>
                <a:cs typeface="Arial" pitchFamily="34" charset="0"/>
              </a:rPr>
              <a:t>Τα περισσότερα μινωικά ειδώλια είναι πήλινα και παριστάνουν γυναίκες, δε λείπουν όμως και ειδώλια ανδρών και ζώων</a:t>
            </a:r>
            <a:r>
              <a:rPr lang="el-GR" sz="2400" dirty="0" smtClean="0">
                <a:latin typeface="Arial" pitchFamily="34" charset="0"/>
                <a:cs typeface="Arial" pitchFamily="34" charset="0"/>
              </a:rPr>
              <a:t>. Αξιοσημείωτα είναι τα ρυτά, μεγάλα αγγεία, ορισμένα με μορφή κεφαλής ζώου, συνήθως του ιερού μινωικού ταύρου, τα οποία χρησιμοποιούνταν στις τελετουργίες. Υπάρχουν επίσης περίτεχνα κοσμήματα από χρυσό και ασήμι και σφραγίδες από ελεφαντοστό και από σκληρούς ημιπολύτιμους λίθους με εγχάρακτα γραμμικά σχέδια. </a:t>
            </a:r>
            <a:endParaRPr lang="el-GR" sz="2400" b="1" dirty="0" smtClean="0">
              <a:latin typeface="Arial" pitchFamily="34" charset="0"/>
              <a:cs typeface="Arial" pitchFamily="34" charset="0"/>
            </a:endParaRPr>
          </a:p>
          <a:p>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8434" name="Picture 2"/>
          <p:cNvPicPr>
            <a:picLocks noGrp="1" noChangeAspect="1" noChangeArrowheads="1"/>
          </p:cNvPicPr>
          <p:nvPr>
            <p:ph idx="1"/>
          </p:nvPr>
        </p:nvPicPr>
        <p:blipFill>
          <a:blip r:embed="rId2" cstate="print"/>
          <a:srcRect/>
          <a:stretch>
            <a:fillRect/>
          </a:stretch>
        </p:blipFill>
        <p:spPr bwMode="auto">
          <a:xfrm>
            <a:off x="3059832" y="620688"/>
            <a:ext cx="2876338" cy="4497363"/>
          </a:xfrm>
          <a:prstGeom prst="rect">
            <a:avLst/>
          </a:prstGeom>
          <a:noFill/>
          <a:ln w="9525">
            <a:noFill/>
            <a:miter lim="800000"/>
            <a:headEnd/>
            <a:tailEnd/>
          </a:ln>
        </p:spPr>
      </p:pic>
      <p:sp>
        <p:nvSpPr>
          <p:cNvPr id="6" name="5 - Ορθογώνιο"/>
          <p:cNvSpPr/>
          <p:nvPr/>
        </p:nvSpPr>
        <p:spPr>
          <a:xfrm>
            <a:off x="0" y="5085184"/>
            <a:ext cx="11952312" cy="1754326"/>
          </a:xfrm>
          <a:prstGeom prst="rect">
            <a:avLst/>
          </a:prstGeom>
        </p:spPr>
        <p:txBody>
          <a:bodyPr wrap="square">
            <a:spAutoFit/>
          </a:bodyPr>
          <a:lstStyle/>
          <a:p>
            <a:r>
              <a:rPr lang="el-GR" b="1" dirty="0" smtClean="0">
                <a:solidFill>
                  <a:srgbClr val="FF0000"/>
                </a:solidFill>
                <a:latin typeface="Arial" pitchFamily="34" charset="0"/>
                <a:cs typeface="Arial" pitchFamily="34" charset="0"/>
              </a:rPr>
              <a:t>    Ρυτό </a:t>
            </a:r>
            <a:r>
              <a:rPr lang="el-GR" b="1" dirty="0" smtClean="0">
                <a:solidFill>
                  <a:srgbClr val="FF0000"/>
                </a:solidFill>
                <a:latin typeface="Arial" pitchFamily="34" charset="0"/>
                <a:cs typeface="Arial" pitchFamily="34" charset="0"/>
              </a:rPr>
              <a:t>σε μορφή κεφαλής ταύρου</a:t>
            </a:r>
            <a:r>
              <a:rPr lang="el-GR" b="1" dirty="0" smtClean="0">
                <a:latin typeface="Arial" pitchFamily="34" charset="0"/>
                <a:cs typeface="Arial" pitchFamily="34" charset="0"/>
              </a:rPr>
              <a:t>. Τέτοιου </a:t>
            </a:r>
            <a:r>
              <a:rPr lang="el-GR" b="1" dirty="0" smtClean="0">
                <a:latin typeface="Arial" pitchFamily="34" charset="0"/>
                <a:cs typeface="Arial" pitchFamily="34" charset="0"/>
              </a:rPr>
              <a:t>τύπου αγγεία </a:t>
            </a:r>
            <a:r>
              <a:rPr lang="el-GR" b="1" dirty="0" smtClean="0">
                <a:latin typeface="Arial" pitchFamily="34" charset="0"/>
                <a:cs typeface="Arial" pitchFamily="34" charset="0"/>
              </a:rPr>
              <a:t>χρησιμοποιούνταν </a:t>
            </a:r>
            <a:endParaRPr lang="el-GR" b="1" dirty="0" smtClean="0">
              <a:latin typeface="Arial" pitchFamily="34" charset="0"/>
              <a:cs typeface="Arial" pitchFamily="34" charset="0"/>
            </a:endParaRPr>
          </a:p>
          <a:p>
            <a:r>
              <a:rPr lang="el-GR" b="1" dirty="0" smtClean="0">
                <a:latin typeface="Arial" pitchFamily="34" charset="0"/>
                <a:cs typeface="Arial" pitchFamily="34" charset="0"/>
              </a:rPr>
              <a:t>    σε </a:t>
            </a:r>
            <a:r>
              <a:rPr lang="el-GR" b="1" dirty="0" smtClean="0">
                <a:latin typeface="Arial" pitchFamily="34" charset="0"/>
                <a:cs typeface="Arial" pitchFamily="34" charset="0"/>
              </a:rPr>
              <a:t>θρησκευτικές </a:t>
            </a:r>
            <a:r>
              <a:rPr lang="el-GR" b="1" dirty="0" smtClean="0">
                <a:latin typeface="Arial" pitchFamily="34" charset="0"/>
                <a:cs typeface="Arial" pitchFamily="34" charset="0"/>
              </a:rPr>
              <a:t>τελετές</a:t>
            </a:r>
            <a:r>
              <a:rPr lang="el-GR" b="1" dirty="0" smtClean="0">
                <a:latin typeface="Arial" pitchFamily="34" charset="0"/>
                <a:cs typeface="Arial" pitchFamily="34" charset="0"/>
              </a:rPr>
              <a:t>, </a:t>
            </a:r>
            <a:r>
              <a:rPr lang="el-GR" b="1" dirty="0" smtClean="0">
                <a:latin typeface="Arial" pitchFamily="34" charset="0"/>
                <a:cs typeface="Arial" pitchFamily="34" charset="0"/>
              </a:rPr>
              <a:t>(Μουσείο </a:t>
            </a:r>
            <a:r>
              <a:rPr lang="el-GR" b="1" dirty="0" smtClean="0">
                <a:latin typeface="Arial" pitchFamily="34" charset="0"/>
                <a:cs typeface="Arial" pitchFamily="34" charset="0"/>
              </a:rPr>
              <a:t>Ηρακλείου</a:t>
            </a:r>
            <a:r>
              <a:rPr lang="el-GR" i="1" dirty="0" smtClean="0"/>
              <a:t>).</a:t>
            </a:r>
          </a:p>
          <a:p>
            <a:r>
              <a:rPr lang="el-GR" b="1" u="sng" dirty="0" smtClean="0"/>
              <a:t>(Το Ρυτό ήταν δοχείο για πόσιμα υγρά ή χοές  κατά τη διάρκεια σχετικών τελετουργιών. </a:t>
            </a:r>
          </a:p>
          <a:p>
            <a:r>
              <a:rPr lang="el-GR" b="1" u="sng" dirty="0" smtClean="0"/>
              <a:t> Είχε ανοιχτό στόμιο  και οπή κοντά στον πυθμένα, που πιθανώς χρησίμευαν στη διάχυση </a:t>
            </a:r>
          </a:p>
          <a:p>
            <a:r>
              <a:rPr lang="el-GR" b="1" u="sng" dirty="0" smtClean="0"/>
              <a:t>του υγρού .</a:t>
            </a:r>
            <a:endParaRPr lang="el-GR" b="1" u="sng" dirty="0" smtClean="0"/>
          </a:p>
          <a:p>
            <a:r>
              <a:rPr lang="el-GR" b="1" u="sng" dirty="0" smtClean="0"/>
              <a:t>Χοές :</a:t>
            </a:r>
            <a:r>
              <a:rPr lang="el-GR" b="1" u="sng" dirty="0" err="1" smtClean="0"/>
              <a:t>χύσιμο</a:t>
            </a:r>
            <a:r>
              <a:rPr lang="el-GR" b="1" u="sng" dirty="0" smtClean="0"/>
              <a:t> υγρών στους τάφους, ως προσφορά στους νεκρούς)</a:t>
            </a:r>
            <a:endParaRPr lang="el-GR"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3"/>
          <p:cNvPicPr>
            <a:picLocks noChangeAspect="1" noChangeArrowheads="1"/>
          </p:cNvPicPr>
          <p:nvPr/>
        </p:nvPicPr>
        <p:blipFill>
          <a:blip r:embed="rId2" cstate="print"/>
          <a:srcRect/>
          <a:stretch>
            <a:fillRect/>
          </a:stretch>
        </p:blipFill>
        <p:spPr bwMode="auto">
          <a:xfrm>
            <a:off x="4644008" y="260648"/>
            <a:ext cx="4176464" cy="6310693"/>
          </a:xfrm>
          <a:prstGeom prst="rect">
            <a:avLst/>
          </a:prstGeom>
          <a:noFill/>
          <a:ln w="9525">
            <a:noFill/>
            <a:miter lim="800000"/>
            <a:headEnd/>
            <a:tailEnd/>
          </a:ln>
        </p:spPr>
      </p:pic>
      <p:sp>
        <p:nvSpPr>
          <p:cNvPr id="6" name="5 - Ορθογώνιο"/>
          <p:cNvSpPr/>
          <p:nvPr/>
        </p:nvSpPr>
        <p:spPr>
          <a:xfrm>
            <a:off x="827584" y="2132856"/>
            <a:ext cx="7038528" cy="3416320"/>
          </a:xfrm>
          <a:prstGeom prst="rect">
            <a:avLst/>
          </a:prstGeom>
        </p:spPr>
        <p:txBody>
          <a:bodyPr wrap="square">
            <a:spAutoFit/>
          </a:bodyPr>
          <a:lstStyle/>
          <a:p>
            <a:r>
              <a:rPr lang="el-GR" sz="2400" b="1" dirty="0" smtClean="0">
                <a:solidFill>
                  <a:srgbClr val="FF0000"/>
                </a:solidFill>
                <a:latin typeface="Arial" pitchFamily="34" charset="0"/>
                <a:cs typeface="Arial" pitchFamily="34" charset="0"/>
              </a:rPr>
              <a:t>Πήλινο ειδώλιο</a:t>
            </a:r>
          </a:p>
          <a:p>
            <a:r>
              <a:rPr lang="el-GR" sz="2400" b="1" dirty="0" smtClean="0">
                <a:solidFill>
                  <a:srgbClr val="FF0000"/>
                </a:solidFill>
                <a:latin typeface="Arial" pitchFamily="34" charset="0"/>
                <a:cs typeface="Arial" pitchFamily="34" charset="0"/>
              </a:rPr>
              <a:t>γυμνόστηθης</a:t>
            </a:r>
          </a:p>
          <a:p>
            <a:r>
              <a:rPr lang="el-GR" sz="2400" b="1" dirty="0" smtClean="0">
                <a:solidFill>
                  <a:srgbClr val="FF0000"/>
                </a:solidFill>
                <a:latin typeface="Arial" pitchFamily="34" charset="0"/>
                <a:cs typeface="Arial" pitchFamily="34" charset="0"/>
              </a:rPr>
              <a:t>γυναίκας</a:t>
            </a:r>
            <a:r>
              <a:rPr lang="el-GR" sz="2400" b="1" dirty="0" smtClean="0">
                <a:latin typeface="Arial" pitchFamily="34" charset="0"/>
                <a:cs typeface="Arial" pitchFamily="34" charset="0"/>
              </a:rPr>
              <a:t>.</a:t>
            </a:r>
          </a:p>
          <a:p>
            <a:r>
              <a:rPr lang="el-GR" sz="2400" b="1" dirty="0" smtClean="0">
                <a:latin typeface="Arial" pitchFamily="34" charset="0"/>
                <a:cs typeface="Arial" pitchFamily="34" charset="0"/>
              </a:rPr>
              <a:t>Είναι χαρακτηριστική</a:t>
            </a:r>
          </a:p>
          <a:p>
            <a:r>
              <a:rPr lang="el-GR" sz="2400" b="1" dirty="0" smtClean="0">
                <a:latin typeface="Arial" pitchFamily="34" charset="0"/>
                <a:cs typeface="Arial" pitchFamily="34" charset="0"/>
              </a:rPr>
              <a:t>η ενδυμασία και</a:t>
            </a:r>
          </a:p>
          <a:p>
            <a:r>
              <a:rPr lang="el-GR" sz="2400" b="1" dirty="0" smtClean="0">
                <a:latin typeface="Arial" pitchFamily="34" charset="0"/>
                <a:cs typeface="Arial" pitchFamily="34" charset="0"/>
              </a:rPr>
              <a:t>η κόμμωση.</a:t>
            </a:r>
          </a:p>
          <a:p>
            <a:r>
              <a:rPr lang="el-GR" sz="2400" b="1" dirty="0" smtClean="0">
                <a:latin typeface="Arial" pitchFamily="34" charset="0"/>
                <a:cs typeface="Arial" pitchFamily="34" charset="0"/>
              </a:rPr>
              <a:t>Η γυναίκα βρίσκεται σε</a:t>
            </a:r>
          </a:p>
          <a:p>
            <a:r>
              <a:rPr lang="el-GR" sz="2400" b="1" dirty="0" smtClean="0">
                <a:latin typeface="Arial" pitchFamily="34" charset="0"/>
                <a:cs typeface="Arial" pitchFamily="34" charset="0"/>
              </a:rPr>
              <a:t>στάση προσευχής.</a:t>
            </a:r>
          </a:p>
          <a:p>
            <a:r>
              <a:rPr lang="el-GR" sz="2400" b="1" dirty="0" smtClean="0">
                <a:latin typeface="Arial" pitchFamily="34" charset="0"/>
                <a:cs typeface="Arial" pitchFamily="34" charset="0"/>
              </a:rPr>
              <a:t>(Μουσείο Ηρακλείου)</a:t>
            </a:r>
            <a:endParaRPr lang="el-G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836712"/>
            <a:ext cx="8280920" cy="5047536"/>
          </a:xfrm>
          <a:prstGeom prst="rect">
            <a:avLst/>
          </a:prstGeom>
        </p:spPr>
        <p:txBody>
          <a:bodyPr wrap="square">
            <a:spAutoFit/>
          </a:bodyPr>
          <a:lstStyle/>
          <a:p>
            <a:r>
              <a:rPr lang="el-GR" sz="1600" b="1" dirty="0" smtClean="0">
                <a:latin typeface="Arial" pitchFamily="34" charset="0"/>
                <a:cs typeface="Arial" pitchFamily="34" charset="0"/>
              </a:rPr>
              <a:t>Οι </a:t>
            </a:r>
            <a:r>
              <a:rPr lang="el-GR" sz="1600" b="1" dirty="0" err="1" smtClean="0">
                <a:latin typeface="Arial" pitchFamily="34" charset="0"/>
                <a:cs typeface="Arial" pitchFamily="34" charset="0"/>
              </a:rPr>
              <a:t>Μινωίτες</a:t>
            </a:r>
            <a:r>
              <a:rPr lang="el-GR" sz="1600" b="1" dirty="0" smtClean="0">
                <a:latin typeface="Arial" pitchFamily="34" charset="0"/>
                <a:cs typeface="Arial" pitchFamily="34" charset="0"/>
              </a:rPr>
              <a:t> ανέπτυξαν πολλές μορφές τέχνης σε θαυμαστό επίπεδο. Η</a:t>
            </a:r>
          </a:p>
          <a:p>
            <a:r>
              <a:rPr lang="el-GR" sz="1600" b="1" dirty="0" smtClean="0">
                <a:latin typeface="Arial" pitchFamily="34" charset="0"/>
                <a:cs typeface="Arial" pitchFamily="34" charset="0"/>
              </a:rPr>
              <a:t>μινωική τέχνη έχει ποικιλία και πρωτοτυπία. </a:t>
            </a:r>
            <a:r>
              <a:rPr lang="el-GR" sz="1600" b="1" dirty="0" smtClean="0">
                <a:solidFill>
                  <a:srgbClr val="FF0000"/>
                </a:solidFill>
                <a:latin typeface="Arial" pitchFamily="34" charset="0"/>
                <a:cs typeface="Arial" pitchFamily="34" charset="0"/>
              </a:rPr>
              <a:t>Όλα τα μινωικά έργα –αγγεία από</a:t>
            </a:r>
          </a:p>
          <a:p>
            <a:r>
              <a:rPr lang="el-GR" sz="1600" b="1" dirty="0" smtClean="0">
                <a:solidFill>
                  <a:srgbClr val="FF0000"/>
                </a:solidFill>
                <a:latin typeface="Arial" pitchFamily="34" charset="0"/>
                <a:cs typeface="Arial" pitchFamily="34" charset="0"/>
              </a:rPr>
              <a:t>πηλό ή πέτρα, ειδώλια, κοσμήματα, τοιχογραφίες– έχουν κίνηση,</a:t>
            </a:r>
          </a:p>
          <a:p>
            <a:r>
              <a:rPr lang="el-GR" sz="1600" b="1" dirty="0" smtClean="0">
                <a:solidFill>
                  <a:srgbClr val="FF0000"/>
                </a:solidFill>
                <a:latin typeface="Arial" pitchFamily="34" charset="0"/>
                <a:cs typeface="Arial" pitchFamily="34" charset="0"/>
              </a:rPr>
              <a:t>ζωντάνια και χάρη και δείχνουν μια προτίμηση των </a:t>
            </a:r>
            <a:r>
              <a:rPr lang="el-GR" sz="1600" b="1" dirty="0" err="1" smtClean="0">
                <a:solidFill>
                  <a:srgbClr val="FF0000"/>
                </a:solidFill>
                <a:latin typeface="Arial" pitchFamily="34" charset="0"/>
                <a:cs typeface="Arial" pitchFamily="34" charset="0"/>
              </a:rPr>
              <a:t>Μινωιτών</a:t>
            </a:r>
            <a:r>
              <a:rPr lang="el-GR" sz="1600" b="1" dirty="0" smtClean="0">
                <a:solidFill>
                  <a:srgbClr val="FF0000"/>
                </a:solidFill>
                <a:latin typeface="Arial" pitchFamily="34" charset="0"/>
                <a:cs typeface="Arial" pitchFamily="34" charset="0"/>
              </a:rPr>
              <a:t> για</a:t>
            </a:r>
          </a:p>
          <a:p>
            <a:r>
              <a:rPr lang="el-GR" sz="1600" b="1" dirty="0" smtClean="0">
                <a:solidFill>
                  <a:srgbClr val="FF0000"/>
                </a:solidFill>
                <a:latin typeface="Arial" pitchFamily="34" charset="0"/>
                <a:cs typeface="Arial" pitchFamily="34" charset="0"/>
              </a:rPr>
              <a:t>την απεικόνιση της φύσης. </a:t>
            </a:r>
            <a:r>
              <a:rPr lang="el-GR" sz="1600" b="1" dirty="0" smtClean="0">
                <a:latin typeface="Arial" pitchFamily="34" charset="0"/>
                <a:cs typeface="Arial" pitchFamily="34" charset="0"/>
              </a:rPr>
              <a:t>Τα θέματα και η τεχνοτροπία τους</a:t>
            </a:r>
          </a:p>
          <a:p>
            <a:r>
              <a:rPr lang="el-GR" sz="1600" b="1" dirty="0" smtClean="0">
                <a:latin typeface="Arial" pitchFamily="34" charset="0"/>
                <a:cs typeface="Arial" pitchFamily="34" charset="0"/>
              </a:rPr>
              <a:t>επηρέασαν τους γειτονικούς λαούς, ιδιαίτερα τους </a:t>
            </a:r>
            <a:r>
              <a:rPr lang="el-GR" sz="1600" b="1" dirty="0" err="1" smtClean="0">
                <a:latin typeface="Arial" pitchFamily="34" charset="0"/>
                <a:cs typeface="Arial" pitchFamily="34" charset="0"/>
              </a:rPr>
              <a:t>Κυκλαδίτες</a:t>
            </a:r>
            <a:endParaRPr lang="el-GR" sz="1600" b="1" dirty="0" smtClean="0">
              <a:latin typeface="Arial" pitchFamily="34" charset="0"/>
              <a:cs typeface="Arial" pitchFamily="34" charset="0"/>
            </a:endParaRPr>
          </a:p>
          <a:p>
            <a:r>
              <a:rPr lang="el-GR" sz="1600" b="1" dirty="0" smtClean="0">
                <a:latin typeface="Arial" pitchFamily="34" charset="0"/>
                <a:cs typeface="Arial" pitchFamily="34" charset="0"/>
              </a:rPr>
              <a:t>και τους Μυκηναίους.</a:t>
            </a:r>
          </a:p>
          <a:p>
            <a:r>
              <a:rPr lang="el-GR" sz="1600" b="1" dirty="0" smtClean="0">
                <a:solidFill>
                  <a:srgbClr val="FF0000"/>
                </a:solidFill>
                <a:latin typeface="Arial" pitchFamily="34" charset="0"/>
                <a:cs typeface="Arial" pitchFamily="34" charset="0"/>
              </a:rPr>
              <a:t>Οι τοιχογραφίες</a:t>
            </a:r>
            <a:r>
              <a:rPr lang="el-GR" sz="1600" b="1" dirty="0" smtClean="0">
                <a:latin typeface="Arial" pitchFamily="34" charset="0"/>
                <a:cs typeface="Arial" pitchFamily="34" charset="0"/>
              </a:rPr>
              <a:t>, που οι περισσότερες προέρχονται από το ανάκτορο</a:t>
            </a:r>
          </a:p>
          <a:p>
            <a:r>
              <a:rPr lang="el-GR" sz="1600" b="1" dirty="0" smtClean="0">
                <a:latin typeface="Arial" pitchFamily="34" charset="0"/>
                <a:cs typeface="Arial" pitchFamily="34" charset="0"/>
              </a:rPr>
              <a:t>της Κνωσού, παριστάνουν συνήθως θρησκευτικές ή τελετουργικές πομπές,</a:t>
            </a:r>
          </a:p>
          <a:p>
            <a:r>
              <a:rPr lang="el-GR" sz="1600" b="1" dirty="0" smtClean="0">
                <a:latin typeface="Arial" pitchFamily="34" charset="0"/>
                <a:cs typeface="Arial" pitchFamily="34" charset="0"/>
              </a:rPr>
              <a:t>ειδυλλιακά τοπία με πλούσια βλάστηση και ζώα, καθώς και θέματα από τον</a:t>
            </a:r>
          </a:p>
          <a:p>
            <a:r>
              <a:rPr lang="el-GR" sz="1600" b="1" dirty="0" smtClean="0">
                <a:latin typeface="Arial" pitchFamily="34" charset="0"/>
                <a:cs typeface="Arial" pitchFamily="34" charset="0"/>
              </a:rPr>
              <a:t>κόσμο της θάλασσας.</a:t>
            </a:r>
          </a:p>
          <a:p>
            <a:r>
              <a:rPr lang="el-GR" sz="1600" b="1" dirty="0" smtClean="0">
                <a:solidFill>
                  <a:srgbClr val="FF0000"/>
                </a:solidFill>
                <a:latin typeface="Arial" pitchFamily="34" charset="0"/>
                <a:cs typeface="Arial" pitchFamily="34" charset="0"/>
              </a:rPr>
              <a:t>Κεραμική</a:t>
            </a:r>
            <a:r>
              <a:rPr lang="el-GR" sz="1600" b="1" dirty="0" smtClean="0">
                <a:latin typeface="Arial" pitchFamily="34" charset="0"/>
                <a:cs typeface="Arial" pitchFamily="34" charset="0"/>
              </a:rPr>
              <a:t>. Ο γρήγορος κεραμικός τροχός που έχει καθιερωθεί διευκολύνει</a:t>
            </a:r>
          </a:p>
          <a:p>
            <a:r>
              <a:rPr lang="el-GR" sz="1600" b="1" dirty="0" smtClean="0">
                <a:latin typeface="Arial" pitchFamily="34" charset="0"/>
                <a:cs typeface="Arial" pitchFamily="34" charset="0"/>
              </a:rPr>
              <a:t>την ταχύτερη κατασκευή των πήλινων αγγείων που είναι κομψά και έχουν ποικίλα</a:t>
            </a:r>
          </a:p>
          <a:p>
            <a:r>
              <a:rPr lang="el-GR" sz="1600" b="1" dirty="0" smtClean="0">
                <a:latin typeface="Arial" pitchFamily="34" charset="0"/>
                <a:cs typeface="Arial" pitchFamily="34" charset="0"/>
              </a:rPr>
              <a:t>σχήματα. Τα ωραιότερα αγγεία αυτής της εποχής στη μινωική Κρήτη είναι τα</a:t>
            </a:r>
          </a:p>
          <a:p>
            <a:r>
              <a:rPr lang="el-GR" sz="1600" b="1" dirty="0" smtClean="0">
                <a:latin typeface="Arial" pitchFamily="34" charset="0"/>
                <a:cs typeface="Arial" pitchFamily="34" charset="0"/>
              </a:rPr>
              <a:t>πολύχρωμα καμαραϊκά, που οφείλουν την ονομασία τους στο σπήλαιο των</a:t>
            </a:r>
          </a:p>
          <a:p>
            <a:r>
              <a:rPr lang="el-GR" sz="1600" b="1" dirty="0" smtClean="0">
                <a:latin typeface="Arial" pitchFamily="34" charset="0"/>
                <a:cs typeface="Arial" pitchFamily="34" charset="0"/>
              </a:rPr>
              <a:t>Καμαρών, όπου </a:t>
            </a:r>
            <a:r>
              <a:rPr lang="el-GR" sz="1600" b="1" dirty="0" err="1" smtClean="0">
                <a:latin typeface="Arial" pitchFamily="34" charset="0"/>
                <a:cs typeface="Arial" pitchFamily="34" charset="0"/>
              </a:rPr>
              <a:t>πρωτοβρέθηκαν</a:t>
            </a:r>
            <a:r>
              <a:rPr lang="el-GR" sz="1600" b="1" dirty="0" smtClean="0">
                <a:latin typeface="Arial" pitchFamily="34" charset="0"/>
                <a:cs typeface="Arial" pitchFamily="34" charset="0"/>
              </a:rPr>
              <a:t>. Κατασκευάζονταν στα εργαστήρια των</a:t>
            </a:r>
          </a:p>
          <a:p>
            <a:r>
              <a:rPr lang="el-GR" sz="1600" b="1" dirty="0" smtClean="0">
                <a:latin typeface="Arial" pitchFamily="34" charset="0"/>
                <a:cs typeface="Arial" pitchFamily="34" charset="0"/>
              </a:rPr>
              <a:t>μεγάλων ανακτόρων της Κνωσού και της Φαιστού. </a:t>
            </a:r>
            <a:r>
              <a:rPr lang="el-GR" sz="1600" b="1" dirty="0" smtClean="0">
                <a:solidFill>
                  <a:srgbClr val="FF0000"/>
                </a:solidFill>
                <a:latin typeface="Arial" pitchFamily="34" charset="0"/>
                <a:cs typeface="Arial" pitchFamily="34" charset="0"/>
              </a:rPr>
              <a:t>Τα καμαραϊκά αγγεία</a:t>
            </a:r>
          </a:p>
          <a:p>
            <a:r>
              <a:rPr lang="el-GR" sz="1600" b="1" dirty="0" smtClean="0">
                <a:latin typeface="Arial" pitchFamily="34" charset="0"/>
                <a:cs typeface="Arial" pitchFamily="34" charset="0"/>
              </a:rPr>
              <a:t>εξάγονταν σε όλη την ανατολική Μεσόγειο και την Αίγυπτο. Διακοσμούνταν</a:t>
            </a:r>
          </a:p>
          <a:p>
            <a:r>
              <a:rPr lang="el-GR" sz="1600" b="1" dirty="0" smtClean="0">
                <a:latin typeface="Arial" pitchFamily="34" charset="0"/>
                <a:cs typeface="Arial" pitchFamily="34" charset="0"/>
              </a:rPr>
              <a:t>συνήθως με πολύπλοκα καμπυλόγραμμα σχέδια γεμάτα φαντασία και</a:t>
            </a:r>
          </a:p>
          <a:p>
            <a:r>
              <a:rPr lang="el-GR" sz="1600" b="1" dirty="0" smtClean="0">
                <a:latin typeface="Arial" pitchFamily="34" charset="0"/>
                <a:cs typeface="Arial" pitchFamily="34" charset="0"/>
              </a:rPr>
              <a:t>σπανιότερα με θέματα από τον ζωικό και φυτικό κόσμο</a:t>
            </a:r>
            <a:r>
              <a:rPr lang="el-GR" dirty="0" smtClean="0"/>
              <a:t>.</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0" y="764704"/>
            <a:ext cx="3059832" cy="5040560"/>
          </a:xfrm>
          <a:prstGeom prst="rect">
            <a:avLst/>
          </a:prstGeom>
          <a:noFill/>
          <a:ln w="9525">
            <a:noFill/>
            <a:miter lim="800000"/>
            <a:headEnd/>
            <a:tailEnd/>
          </a:ln>
        </p:spPr>
      </p:pic>
      <p:sp>
        <p:nvSpPr>
          <p:cNvPr id="1025" name="Rectangle 1"/>
          <p:cNvSpPr>
            <a:spLocks noChangeArrowheads="1"/>
          </p:cNvSpPr>
          <p:nvPr/>
        </p:nvSpPr>
        <p:spPr bwMode="auto">
          <a:xfrm>
            <a:off x="0" y="113184"/>
            <a:ext cx="213520"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0" i="1" u="none" strike="noStrike" cap="none" normalizeH="0" baseline="0" dirty="0" smtClean="0">
                <a:ln>
                  <a:noFill/>
                </a:ln>
                <a:solidFill>
                  <a:srgbClr val="231F20"/>
                </a:solidFill>
                <a:effectLst/>
                <a:latin typeface="Calibri" pitchFamily="34" charset="0"/>
                <a:ea typeface="Calibri" pitchFamily="34" charset="0"/>
                <a:cs typeface="Calibri"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 Ορθογώνιο"/>
          <p:cNvSpPr/>
          <p:nvPr/>
        </p:nvSpPr>
        <p:spPr>
          <a:xfrm>
            <a:off x="3023320" y="836712"/>
            <a:ext cx="6120680" cy="4770537"/>
          </a:xfrm>
          <a:prstGeom prst="rect">
            <a:avLst/>
          </a:prstGeom>
        </p:spPr>
        <p:txBody>
          <a:bodyPr wrap="square">
            <a:spAutoFit/>
          </a:bodyPr>
          <a:lstStyle/>
          <a:p>
            <a:pPr lvl="0" fontAlgn="base">
              <a:spcBef>
                <a:spcPct val="0"/>
              </a:spcBef>
              <a:spcAft>
                <a:spcPct val="0"/>
              </a:spcAft>
            </a:pPr>
            <a:r>
              <a:rPr lang="el-GR" sz="1600" b="1" dirty="0" smtClean="0">
                <a:solidFill>
                  <a:srgbClr val="FF0000"/>
                </a:solidFill>
                <a:latin typeface="Arial" pitchFamily="34" charset="0"/>
                <a:ea typeface="Calibri" pitchFamily="34" charset="0"/>
                <a:cs typeface="Arial" pitchFamily="34" charset="0"/>
              </a:rPr>
              <a:t>“Η Παριζιάνα” (1450 </a:t>
            </a:r>
            <a:r>
              <a:rPr lang="el-GR" sz="1600" b="1" dirty="0" err="1" smtClean="0">
                <a:solidFill>
                  <a:srgbClr val="FF0000"/>
                </a:solidFill>
                <a:latin typeface="Arial" pitchFamily="34" charset="0"/>
                <a:ea typeface="Calibri" pitchFamily="34" charset="0"/>
                <a:cs typeface="Arial" pitchFamily="34" charset="0"/>
              </a:rPr>
              <a:t>π.Χ.</a:t>
            </a:r>
            <a:r>
              <a:rPr lang="el-GR" sz="1600" b="1" dirty="0" smtClean="0">
                <a:solidFill>
                  <a:srgbClr val="FF0000"/>
                </a:solidFill>
                <a:latin typeface="Arial" pitchFamily="34" charset="0"/>
                <a:ea typeface="Calibri" pitchFamily="34" charset="0"/>
                <a:cs typeface="Arial" pitchFamily="34" charset="0"/>
              </a:rPr>
              <a:t> περίπου)</a:t>
            </a:r>
            <a:r>
              <a:rPr lang="el-GR" sz="1600" b="1" dirty="0" smtClean="0">
                <a:solidFill>
                  <a:schemeClr val="tx1">
                    <a:lumMod val="95000"/>
                  </a:schemeClr>
                </a:solidFill>
                <a:latin typeface="Arial" pitchFamily="34" charset="0"/>
                <a:ea typeface="Calibri" pitchFamily="34" charset="0"/>
                <a:cs typeface="Arial" pitchFamily="34" charset="0"/>
              </a:rPr>
              <a:t>, τμήμα </a:t>
            </a:r>
            <a:r>
              <a:rPr lang="el-GR" sz="1600" b="1" dirty="0" err="1" smtClean="0">
                <a:solidFill>
                  <a:schemeClr val="tx1">
                    <a:lumMod val="95000"/>
                  </a:schemeClr>
                </a:solidFill>
                <a:latin typeface="Arial" pitchFamily="34" charset="0"/>
                <a:ea typeface="Calibri" pitchFamily="34" charset="0"/>
                <a:cs typeface="Arial" pitchFamily="34" charset="0"/>
              </a:rPr>
              <a:t>τοιχογρα</a:t>
            </a:r>
            <a:r>
              <a:rPr lang="el-GR" sz="1600" b="1" dirty="0" smtClean="0">
                <a:solidFill>
                  <a:schemeClr val="tx1">
                    <a:lumMod val="95000"/>
                  </a:schemeClr>
                </a:solidFill>
                <a:latin typeface="Arial" pitchFamily="34" charset="0"/>
                <a:ea typeface="Calibri" pitchFamily="34" charset="0"/>
                <a:cs typeface="Arial" pitchFamily="34" charset="0"/>
              </a:rPr>
              <a:t>-</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err="1" smtClean="0">
                <a:solidFill>
                  <a:schemeClr val="tx1">
                    <a:lumMod val="95000"/>
                  </a:schemeClr>
                </a:solidFill>
                <a:latin typeface="Arial" pitchFamily="34" charset="0"/>
                <a:ea typeface="Calibri" pitchFamily="34" charset="0"/>
                <a:cs typeface="Arial" pitchFamily="34" charset="0"/>
              </a:rPr>
              <a:t>φίας</a:t>
            </a:r>
            <a:r>
              <a:rPr lang="el-GR" sz="1600" b="1" dirty="0" smtClean="0">
                <a:solidFill>
                  <a:schemeClr val="tx1">
                    <a:lumMod val="95000"/>
                  </a:schemeClr>
                </a:solidFill>
                <a:latin typeface="Arial" pitchFamily="34" charset="0"/>
                <a:ea typeface="Calibri" pitchFamily="34" charset="0"/>
                <a:cs typeface="Arial" pitchFamily="34" charset="0"/>
              </a:rPr>
              <a:t>, Ηράκλειο, Αρχαιολογικό Μουσείο.</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Τμήμα τελετουργικής πομπής. Πρόκειται πιθανόν για ιέρεια</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ή ακόμα και θεά, που με την εκλεπτυσμένη μορφή της, το</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ύφος, τα βαμμένα μάτια και χείλη, τα μακριά κατσαρά </a:t>
            </a:r>
            <a:r>
              <a:rPr lang="el-GR" sz="1600" b="1" dirty="0" err="1" smtClean="0">
                <a:solidFill>
                  <a:schemeClr val="tx1">
                    <a:lumMod val="95000"/>
                  </a:schemeClr>
                </a:solidFill>
                <a:latin typeface="Arial" pitchFamily="34" charset="0"/>
                <a:ea typeface="Calibri" pitchFamily="34" charset="0"/>
                <a:cs typeface="Arial" pitchFamily="34" charset="0"/>
              </a:rPr>
              <a:t>μαλ</a:t>
            </a:r>
            <a:r>
              <a:rPr lang="el-GR" sz="1600" b="1" dirty="0" smtClean="0">
                <a:solidFill>
                  <a:schemeClr val="tx1">
                    <a:lumMod val="95000"/>
                  </a:schemeClr>
                </a:solidFill>
                <a:latin typeface="Arial" pitchFamily="34" charset="0"/>
                <a:ea typeface="Calibri" pitchFamily="34" charset="0"/>
                <a:cs typeface="Arial" pitchFamily="34" charset="0"/>
              </a:rPr>
              <a:t>-</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err="1" smtClean="0">
                <a:solidFill>
                  <a:schemeClr val="tx1">
                    <a:lumMod val="95000"/>
                  </a:schemeClr>
                </a:solidFill>
                <a:latin typeface="Arial" pitchFamily="34" charset="0"/>
                <a:ea typeface="Calibri" pitchFamily="34" charset="0"/>
                <a:cs typeface="Arial" pitchFamily="34" charset="0"/>
              </a:rPr>
              <a:t>λιά</a:t>
            </a:r>
            <a:r>
              <a:rPr lang="el-GR" sz="1600" b="1" dirty="0" smtClean="0">
                <a:solidFill>
                  <a:schemeClr val="tx1">
                    <a:lumMod val="95000"/>
                  </a:schemeClr>
                </a:solidFill>
                <a:latin typeface="Arial" pitchFamily="34" charset="0"/>
                <a:ea typeface="Calibri" pitchFamily="34" charset="0"/>
                <a:cs typeface="Arial" pitchFamily="34" charset="0"/>
              </a:rPr>
              <a:t> εντυπωσιάζει. Αντίθετα από τους Αιγυπτίους, που ζω-</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err="1" smtClean="0">
                <a:solidFill>
                  <a:schemeClr val="tx1">
                    <a:lumMod val="95000"/>
                  </a:schemeClr>
                </a:solidFill>
                <a:latin typeface="Arial" pitchFamily="34" charset="0"/>
                <a:ea typeface="Calibri" pitchFamily="34" charset="0"/>
                <a:cs typeface="Arial" pitchFamily="34" charset="0"/>
              </a:rPr>
              <a:t>γράφιζαν</a:t>
            </a:r>
            <a:r>
              <a:rPr lang="el-GR" sz="1600" b="1" dirty="0" smtClean="0">
                <a:solidFill>
                  <a:schemeClr val="tx1">
                    <a:lumMod val="95000"/>
                  </a:schemeClr>
                </a:solidFill>
                <a:latin typeface="Arial" pitchFamily="34" charset="0"/>
                <a:ea typeface="Calibri" pitchFamily="34" charset="0"/>
                <a:cs typeface="Arial" pitchFamily="34" charset="0"/>
              </a:rPr>
              <a:t>  σε  επιφάνεια  στεγνή,  οι  </a:t>
            </a:r>
            <a:r>
              <a:rPr lang="el-GR" sz="1600" b="1" dirty="0" err="1" smtClean="0">
                <a:solidFill>
                  <a:schemeClr val="tx1">
                    <a:lumMod val="95000"/>
                  </a:schemeClr>
                </a:solidFill>
                <a:latin typeface="Arial" pitchFamily="34" charset="0"/>
                <a:ea typeface="Calibri" pitchFamily="34" charset="0"/>
                <a:cs typeface="Arial" pitchFamily="34" charset="0"/>
              </a:rPr>
              <a:t>Μινωίτες</a:t>
            </a:r>
            <a:r>
              <a:rPr lang="el-GR" sz="1600" b="1" dirty="0" smtClean="0">
                <a:solidFill>
                  <a:schemeClr val="tx1">
                    <a:lumMod val="95000"/>
                  </a:schemeClr>
                </a:solidFill>
                <a:latin typeface="Arial" pitchFamily="34" charset="0"/>
                <a:ea typeface="Calibri" pitchFamily="34" charset="0"/>
                <a:cs typeface="Arial" pitchFamily="34" charset="0"/>
              </a:rPr>
              <a:t>  δούλευαν  σε</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νωπή επιφάνεια, πράγμα που προσδίδει περισσότερη </a:t>
            </a:r>
            <a:r>
              <a:rPr lang="el-GR" sz="1600" b="1" dirty="0" err="1" smtClean="0">
                <a:solidFill>
                  <a:schemeClr val="tx1">
                    <a:lumMod val="95000"/>
                  </a:schemeClr>
                </a:solidFill>
                <a:latin typeface="Arial" pitchFamily="34" charset="0"/>
                <a:ea typeface="Calibri" pitchFamily="34" charset="0"/>
                <a:cs typeface="Arial" pitchFamily="34" charset="0"/>
              </a:rPr>
              <a:t>αμε</a:t>
            </a:r>
            <a:r>
              <a:rPr lang="el-GR" sz="1600" b="1" dirty="0" smtClean="0">
                <a:solidFill>
                  <a:schemeClr val="tx1">
                    <a:lumMod val="95000"/>
                  </a:schemeClr>
                </a:solidFill>
                <a:latin typeface="Arial" pitchFamily="34" charset="0"/>
                <a:ea typeface="Calibri" pitchFamily="34" charset="0"/>
                <a:cs typeface="Arial" pitchFamily="34" charset="0"/>
              </a:rPr>
              <a:t>-</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err="1" smtClean="0">
                <a:solidFill>
                  <a:schemeClr val="tx1">
                    <a:lumMod val="95000"/>
                  </a:schemeClr>
                </a:solidFill>
                <a:latin typeface="Arial" pitchFamily="34" charset="0"/>
                <a:ea typeface="Calibri" pitchFamily="34" charset="0"/>
                <a:cs typeface="Arial" pitchFamily="34" charset="0"/>
              </a:rPr>
              <a:t>σότητα</a:t>
            </a:r>
            <a:r>
              <a:rPr lang="el-GR" sz="1600" b="1" dirty="0" smtClean="0">
                <a:solidFill>
                  <a:schemeClr val="tx1">
                    <a:lumMod val="95000"/>
                  </a:schemeClr>
                </a:solidFill>
                <a:latin typeface="Arial" pitchFamily="34" charset="0"/>
                <a:ea typeface="Calibri" pitchFamily="34" charset="0"/>
                <a:cs typeface="Arial" pitchFamily="34" charset="0"/>
              </a:rPr>
              <a:t> στο έργο, στο οποίο ο ζωγράφος έπρεπε να δουλέψει</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γρήγορα, σχεδόν ενστικτωδώς, με μεγάλη δεξιοτεχνία. Παρ’</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όλη την ομοιότητα των κατατομών με την αιγυπτιακή και τη</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err="1" smtClean="0">
                <a:solidFill>
                  <a:schemeClr val="tx1">
                    <a:lumMod val="95000"/>
                  </a:schemeClr>
                </a:solidFill>
                <a:latin typeface="Arial" pitchFamily="34" charset="0"/>
                <a:ea typeface="Calibri" pitchFamily="34" charset="0"/>
                <a:cs typeface="Arial" pitchFamily="34" charset="0"/>
              </a:rPr>
              <a:t>μεσοποταμιακή</a:t>
            </a:r>
            <a:r>
              <a:rPr lang="el-GR" sz="1600" b="1" dirty="0" smtClean="0">
                <a:solidFill>
                  <a:schemeClr val="tx1">
                    <a:lumMod val="95000"/>
                  </a:schemeClr>
                </a:solidFill>
                <a:latin typeface="Arial" pitchFamily="34" charset="0"/>
                <a:ea typeface="Calibri" pitchFamily="34" charset="0"/>
                <a:cs typeface="Arial" pitchFamily="34" charset="0"/>
              </a:rPr>
              <a:t> ζωγραφική, στις οποίες το μάτι εμφανίζεται</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“κατενώπιον”, η κομψότητα της μινωικής μορφής με τα μα-</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err="1" smtClean="0">
                <a:solidFill>
                  <a:schemeClr val="tx1">
                    <a:lumMod val="95000"/>
                  </a:schemeClr>
                </a:solidFill>
                <a:latin typeface="Arial" pitchFamily="34" charset="0"/>
                <a:ea typeface="Calibri" pitchFamily="34" charset="0"/>
                <a:cs typeface="Arial" pitchFamily="34" charset="0"/>
              </a:rPr>
              <a:t>κριά</a:t>
            </a:r>
            <a:r>
              <a:rPr lang="el-GR" sz="1600" b="1" dirty="0" smtClean="0">
                <a:solidFill>
                  <a:schemeClr val="tx1">
                    <a:lumMod val="95000"/>
                  </a:schemeClr>
                </a:solidFill>
                <a:latin typeface="Arial" pitchFamily="34" charset="0"/>
                <a:ea typeface="Calibri" pitchFamily="34" charset="0"/>
                <a:cs typeface="Arial" pitchFamily="34" charset="0"/>
              </a:rPr>
              <a:t> σγουρά μαλλιά, το γεμάτο αυτοπεποίθηση παράστημα</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και το χαμογελαστό πρόσωπο ξεχωρίζει. Επίσης, η γωνιακό-</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err="1" smtClean="0">
                <a:solidFill>
                  <a:schemeClr val="tx1">
                    <a:lumMod val="95000"/>
                  </a:schemeClr>
                </a:solidFill>
                <a:latin typeface="Arial" pitchFamily="34" charset="0"/>
                <a:ea typeface="Calibri" pitchFamily="34" charset="0"/>
                <a:cs typeface="Arial" pitchFamily="34" charset="0"/>
              </a:rPr>
              <a:t>τητα</a:t>
            </a:r>
            <a:r>
              <a:rPr lang="el-GR" sz="1600" b="1" dirty="0" smtClean="0">
                <a:solidFill>
                  <a:schemeClr val="tx1">
                    <a:lumMod val="95000"/>
                  </a:schemeClr>
                </a:solidFill>
                <a:latin typeface="Arial" pitchFamily="34" charset="0"/>
                <a:ea typeface="Calibri" pitchFamily="34" charset="0"/>
                <a:cs typeface="Arial" pitchFamily="34" charset="0"/>
              </a:rPr>
              <a:t> των μορφών που παρατηρούμε στην αιγυπτιακή ζωγραφική εδώ γλυκαίνει με καμπύλες, οι οποίες υποβάλλουν την</a:t>
            </a:r>
            <a:endParaRPr lang="el-GR" sz="16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ελαστικότητα και την κίνηση των ζωντανών όντων</a:t>
            </a:r>
            <a:endParaRPr lang="el-GR" sz="1600" b="1" dirty="0">
              <a:solidFill>
                <a:schemeClr val="tx1">
                  <a:lumMod val="9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solidFill>
                  <a:srgbClr val="FF0000"/>
                </a:solidFill>
              </a:rPr>
              <a:t>      </a:t>
            </a:r>
            <a:r>
              <a:rPr lang="el-GR" sz="2600" dirty="0" smtClean="0">
                <a:solidFill>
                  <a:srgbClr val="FF0000"/>
                </a:solidFill>
                <a:latin typeface="Arial" pitchFamily="34" charset="0"/>
                <a:cs typeface="Arial" pitchFamily="34" charset="0"/>
              </a:rPr>
              <a:t>“Τα ταυροκαθάψια” (λίγο μετά το 1500 </a:t>
            </a:r>
            <a:r>
              <a:rPr lang="el-GR" sz="2600" dirty="0" err="1" smtClean="0">
                <a:solidFill>
                  <a:srgbClr val="FF0000"/>
                </a:solidFill>
                <a:latin typeface="Arial" pitchFamily="34" charset="0"/>
                <a:cs typeface="Arial" pitchFamily="34" charset="0"/>
              </a:rPr>
              <a:t>π.Χ.</a:t>
            </a:r>
            <a:r>
              <a:rPr lang="el-GR" sz="2600" dirty="0" smtClean="0">
                <a:solidFill>
                  <a:srgbClr val="FF0000"/>
                </a:solidFill>
                <a:latin typeface="Arial" pitchFamily="34" charset="0"/>
                <a:cs typeface="Arial" pitchFamily="34" charset="0"/>
              </a:rPr>
              <a:t>), </a:t>
            </a:r>
            <a:r>
              <a:rPr lang="el-GR" sz="2600" dirty="0" smtClean="0">
                <a:latin typeface="Arial" pitchFamily="34" charset="0"/>
                <a:cs typeface="Arial" pitchFamily="34" charset="0"/>
              </a:rPr>
              <a:t>τοιχογραφία από την Κνωσό, Ηράκλειο, Αρχαιολογικό Μουσείο.</a:t>
            </a:r>
          </a:p>
          <a:p>
            <a:pPr>
              <a:buNone/>
            </a:pPr>
            <a:r>
              <a:rPr lang="el-GR" sz="2600" dirty="0" smtClean="0">
                <a:latin typeface="Arial" pitchFamily="34" charset="0"/>
                <a:cs typeface="Arial" pitchFamily="34" charset="0"/>
              </a:rPr>
              <a:t>      Η τοιχογραφία είναι τμήμα ευρύτερης σύνθεσης και προέρχεται από το ανάκτορο της Κνωσού, όπως και </a:t>
            </a:r>
            <a:r>
              <a:rPr lang="el-GR" sz="2600" dirty="0" smtClean="0">
                <a:solidFill>
                  <a:srgbClr val="FF0000"/>
                </a:solidFill>
                <a:latin typeface="Arial" pitchFamily="34" charset="0"/>
                <a:cs typeface="Arial" pitchFamily="34" charset="0"/>
              </a:rPr>
              <a:t>η “Παριζιάνα”. </a:t>
            </a:r>
            <a:r>
              <a:rPr lang="el-GR" sz="2600" dirty="0" smtClean="0">
                <a:latin typeface="Arial" pitchFamily="34" charset="0"/>
                <a:cs typeface="Arial" pitchFamily="34" charset="0"/>
              </a:rPr>
              <a:t>Μόνο μερικά κομμάτια της παράστασης παραμένουν σώα. Είναι εντυπωσιακός ο τρόπος των κινήσεων των νέων γυναικών (οι οποίες απεικονίζονται με ανοιχτόχρωμο δέρμα) και των νέων ανδρών (με σκουρότερο) που παίρνουν μέρος σε αυτή την τελετουργία. </a:t>
            </a:r>
          </a:p>
          <a:p>
            <a:pPr>
              <a:buNone/>
            </a:pPr>
            <a:r>
              <a:rPr lang="el-GR" sz="2600" dirty="0" smtClean="0">
                <a:latin typeface="Arial" pitchFamily="34" charset="0"/>
                <a:cs typeface="Arial" pitchFamily="34" charset="0"/>
              </a:rPr>
              <a:t> </a:t>
            </a:r>
          </a:p>
          <a:p>
            <a:pPr>
              <a:buNone/>
            </a:pPr>
            <a:r>
              <a:rPr lang="el-GR" sz="2600" dirty="0" smtClean="0">
                <a:latin typeface="Arial" pitchFamily="34" charset="0"/>
                <a:cs typeface="Arial" pitchFamily="34" charset="0"/>
              </a:rPr>
              <a:t>     Τα παιχνίδια με τον ταύρο (δεν έχουν καμιά σχέση με τις </a:t>
            </a:r>
            <a:r>
              <a:rPr lang="el-GR" sz="2600" dirty="0" err="1" smtClean="0">
                <a:latin typeface="Arial" pitchFamily="34" charset="0"/>
                <a:cs typeface="Arial" pitchFamily="34" charset="0"/>
              </a:rPr>
              <a:t>σύγχρο</a:t>
            </a:r>
            <a:r>
              <a:rPr lang="el-GR" sz="2600" dirty="0" smtClean="0">
                <a:latin typeface="Arial" pitchFamily="34" charset="0"/>
                <a:cs typeface="Arial" pitchFamily="34" charset="0"/>
              </a:rPr>
              <a:t>- </a:t>
            </a:r>
            <a:r>
              <a:rPr lang="el-GR" sz="2600" dirty="0" err="1" smtClean="0">
                <a:latin typeface="Arial" pitchFamily="34" charset="0"/>
                <a:cs typeface="Arial" pitchFamily="34" charset="0"/>
              </a:rPr>
              <a:t>νες</a:t>
            </a:r>
            <a:r>
              <a:rPr lang="el-GR" sz="2600" dirty="0" smtClean="0">
                <a:latin typeface="Arial" pitchFamily="34" charset="0"/>
                <a:cs typeface="Arial" pitchFamily="34" charset="0"/>
              </a:rPr>
              <a:t> ταυρομαχίες) συνέβαιναν στις κεντρικές αυλές των μεγάλων ανακτόρων. Ο νέος άντρας παρουσιάζεται να εκτελεί ριψοκίνδυνα ακροβατικά επάνω στην πλάτη του ταύρου, ενώ η κίνηση του ταύρου υποβάλλεται από την επιμήκυνση του σώματος και της καμπύλης που διαγράφει.</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2" cstate="print"/>
          <a:srcRect/>
          <a:stretch>
            <a:fillRect/>
          </a:stretch>
        </p:blipFill>
        <p:spPr bwMode="auto">
          <a:xfrm>
            <a:off x="323528" y="332656"/>
            <a:ext cx="8496944"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67544" y="4765119"/>
            <a:ext cx="576064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u="none" strike="noStrike" cap="none" normalizeH="0" baseline="0" dirty="0" smtClean="0">
                <a:ln>
                  <a:noFill/>
                </a:ln>
                <a:solidFill>
                  <a:schemeClr val="tx1">
                    <a:lumMod val="95000"/>
                  </a:schemeClr>
                </a:solidFill>
                <a:effectLst/>
                <a:latin typeface="Calibri" pitchFamily="34" charset="0"/>
                <a:ea typeface="Calibri" pitchFamily="34" charset="0"/>
                <a:cs typeface="Calibri" pitchFamily="34" charset="0"/>
              </a:rPr>
              <a:t> </a:t>
            </a:r>
            <a:r>
              <a:rPr kumimoji="0" lang="el-GR" sz="1600" b="1" u="none" strike="noStrike" cap="none" normalizeH="0" baseline="0" dirty="0" smtClean="0">
                <a:ln>
                  <a:noFill/>
                </a:ln>
                <a:solidFill>
                  <a:srgbClr val="FF0000"/>
                </a:solidFill>
                <a:effectLst/>
                <a:latin typeface="Calibri" pitchFamily="34" charset="0"/>
                <a:ea typeface="Calibri" pitchFamily="34" charset="0"/>
                <a:cs typeface="Calibri" pitchFamily="34" charset="0"/>
              </a:rPr>
              <a:t>“Η μεγάλη θεά των όφεων” (1600 </a:t>
            </a:r>
            <a:r>
              <a:rPr kumimoji="0" lang="el-GR" sz="1600" b="1" u="none" strike="noStrike" cap="none" normalizeH="0" baseline="0" dirty="0" err="1" smtClean="0">
                <a:ln>
                  <a:noFill/>
                </a:ln>
                <a:solidFill>
                  <a:srgbClr val="FF0000"/>
                </a:solidFill>
                <a:effectLst/>
                <a:latin typeface="Calibri" pitchFamily="34" charset="0"/>
                <a:ea typeface="Calibri" pitchFamily="34" charset="0"/>
                <a:cs typeface="Calibri" pitchFamily="34" charset="0"/>
              </a:rPr>
              <a:t>π.Χ.</a:t>
            </a:r>
            <a:r>
              <a:rPr kumimoji="0" lang="el-GR" sz="1600" b="1" u="none" strike="noStrike" cap="none" normalizeH="0" baseline="0" dirty="0" smtClean="0">
                <a:ln>
                  <a:noFill/>
                </a:ln>
                <a:solidFill>
                  <a:srgbClr val="FF0000"/>
                </a:solidFill>
                <a:effectLst/>
                <a:latin typeface="Calibri" pitchFamily="34" charset="0"/>
                <a:ea typeface="Calibri" pitchFamily="34" charset="0"/>
                <a:cs typeface="Calibri" pitchFamily="34" charset="0"/>
              </a:rPr>
              <a:t> περίπου</a:t>
            </a:r>
            <a:r>
              <a:rPr kumimoji="0" lang="el-GR" sz="1600" b="1" u="none" strike="noStrike" cap="none" normalizeH="0" baseline="0" dirty="0" smtClean="0">
                <a:ln>
                  <a:noFill/>
                </a:ln>
                <a:solidFill>
                  <a:schemeClr val="tx1">
                    <a:lumMod val="95000"/>
                  </a:schemeClr>
                </a:solidFill>
                <a:effectLst/>
                <a:latin typeface="Calibri" pitchFamily="34" charset="0"/>
                <a:ea typeface="Calibri" pitchFamily="34" charset="0"/>
                <a:cs typeface="Calibri" pitchFamily="34" charset="0"/>
              </a:rPr>
              <a:t>), φαγεντιανή, ύψος 34,2 εκ., Κνωσός, Ηράκλειο, Αρχαιολογικό Μουσείο.</a:t>
            </a:r>
            <a:endParaRPr kumimoji="0" lang="el-GR" sz="1600" b="1"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u="none" strike="noStrike" cap="none" normalizeH="0" baseline="0" dirty="0" smtClean="0">
                <a:ln>
                  <a:noFill/>
                </a:ln>
                <a:solidFill>
                  <a:schemeClr val="tx1">
                    <a:lumMod val="95000"/>
                  </a:schemeClr>
                </a:solidFill>
                <a:effectLst/>
                <a:latin typeface="Calibri" pitchFamily="34" charset="0"/>
                <a:ea typeface="Calibri" pitchFamily="34" charset="0"/>
                <a:cs typeface="Calibri" pitchFamily="34" charset="0"/>
              </a:rPr>
              <a:t>Αφιερωματικά  στη  θεά-Μητέρα  είναι  πολλά  πήλινα  ειδώλια όπως οι ολόγλυφες θεές των όφεων από </a:t>
            </a:r>
            <a:r>
              <a:rPr kumimoji="0" lang="el-GR" sz="1600" b="1" u="none" strike="noStrike" cap="none" normalizeH="0" baseline="0" dirty="0" err="1" smtClean="0">
                <a:ln>
                  <a:noFill/>
                </a:ln>
                <a:solidFill>
                  <a:schemeClr val="tx1">
                    <a:lumMod val="95000"/>
                  </a:schemeClr>
                </a:solidFill>
                <a:effectLst/>
                <a:latin typeface="Calibri" pitchFamily="34" charset="0"/>
                <a:ea typeface="Calibri" pitchFamily="34" charset="0"/>
                <a:cs typeface="Calibri" pitchFamily="34" charset="0"/>
              </a:rPr>
              <a:t>επισμαλτωμένο</a:t>
            </a:r>
            <a:r>
              <a:rPr kumimoji="0" lang="el-GR" sz="1600" b="1" u="none" strike="noStrike" cap="none" normalizeH="0" baseline="0" dirty="0" smtClean="0">
                <a:ln>
                  <a:noFill/>
                </a:ln>
                <a:solidFill>
                  <a:schemeClr val="tx1">
                    <a:lumMod val="95000"/>
                  </a:schemeClr>
                </a:solidFill>
                <a:effectLst/>
                <a:latin typeface="Calibri" pitchFamily="34" charset="0"/>
                <a:ea typeface="Calibri" pitchFamily="34" charset="0"/>
                <a:cs typeface="Calibri" pitchFamily="34" charset="0"/>
              </a:rPr>
              <a:t> πηλό. Με λιτότητα αλλά και με λεπτομέρειες στο ρούχο και στα </a:t>
            </a:r>
            <a:r>
              <a:rPr kumimoji="0" lang="el-GR" sz="1600" b="1" u="none" strike="noStrike" cap="none" normalizeH="0" baseline="0" dirty="0" err="1" smtClean="0">
                <a:ln>
                  <a:noFill/>
                </a:ln>
                <a:solidFill>
                  <a:schemeClr val="tx1">
                    <a:lumMod val="95000"/>
                  </a:schemeClr>
                </a:solidFill>
                <a:effectLst/>
                <a:latin typeface="Calibri" pitchFamily="34" charset="0"/>
                <a:ea typeface="Calibri" pitchFamily="34" charset="0"/>
                <a:cs typeface="Calibri" pitchFamily="34" charset="0"/>
              </a:rPr>
              <a:t>τυλιγ</a:t>
            </a:r>
            <a:r>
              <a:rPr kumimoji="0" lang="el-GR" sz="1600" b="1" u="none" strike="noStrike" cap="none" normalizeH="0" baseline="0" dirty="0" smtClean="0">
                <a:ln>
                  <a:noFill/>
                </a:ln>
                <a:solidFill>
                  <a:schemeClr val="tx1">
                    <a:lumMod val="95000"/>
                  </a:schemeClr>
                </a:solidFill>
                <a:effectLst/>
                <a:latin typeface="Calibri" pitchFamily="34" charset="0"/>
                <a:ea typeface="Calibri" pitchFamily="34" charset="0"/>
                <a:cs typeface="Calibri" pitchFamily="34" charset="0"/>
              </a:rPr>
              <a:t>- μένα με φίδια χέρια, η μορφή αποπνέει πνευματικότητα, που φανερώνεται στα έντονα μάτια και στα χρώματα του προσώπου.</a:t>
            </a:r>
            <a:endParaRPr kumimoji="0" lang="el-GR" sz="1600" b="1"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lumMod val="95000"/>
                </a:schemeClr>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179513" y="188641"/>
            <a:ext cx="2736304" cy="4355586"/>
          </a:xfrm>
          <a:prstGeom prst="rect">
            <a:avLst/>
          </a:prstGeom>
          <a:noFill/>
          <a:ln w="9525">
            <a:noFill/>
            <a:miter lim="800000"/>
            <a:headEnd/>
            <a:tailEnd/>
          </a:ln>
        </p:spPr>
      </p:pic>
      <p:pic>
        <p:nvPicPr>
          <p:cNvPr id="6" name="5 - Εικόνα"/>
          <p:cNvPicPr/>
          <p:nvPr/>
        </p:nvPicPr>
        <p:blipFill>
          <a:blip r:embed="rId3" cstate="print"/>
          <a:srcRect/>
          <a:stretch>
            <a:fillRect/>
          </a:stretch>
        </p:blipFill>
        <p:spPr bwMode="auto">
          <a:xfrm>
            <a:off x="6228184" y="1916832"/>
            <a:ext cx="2664296" cy="4752528"/>
          </a:xfrm>
          <a:prstGeom prst="rect">
            <a:avLst/>
          </a:prstGeom>
          <a:noFill/>
          <a:ln w="9525">
            <a:noFill/>
            <a:miter lim="800000"/>
            <a:headEnd/>
            <a:tailEnd/>
          </a:ln>
        </p:spPr>
      </p:pic>
      <p:sp>
        <p:nvSpPr>
          <p:cNvPr id="7" name="6 - Ορθογώνιο"/>
          <p:cNvSpPr/>
          <p:nvPr/>
        </p:nvSpPr>
        <p:spPr>
          <a:xfrm>
            <a:off x="2987824" y="260648"/>
            <a:ext cx="5040560" cy="1815882"/>
          </a:xfrm>
          <a:prstGeom prst="rect">
            <a:avLst/>
          </a:prstGeom>
        </p:spPr>
        <p:txBody>
          <a:bodyPr wrap="square">
            <a:spAutoFit/>
          </a:bodyPr>
          <a:lstStyle/>
          <a:p>
            <a:r>
              <a:rPr lang="el-GR" sz="1600" dirty="0" smtClean="0">
                <a:solidFill>
                  <a:srgbClr val="FF0000"/>
                </a:solidFill>
                <a:latin typeface="Arial" pitchFamily="34" charset="0"/>
                <a:cs typeface="Arial" pitchFamily="34" charset="0"/>
              </a:rPr>
              <a:t>Η θεά των όφεων.</a:t>
            </a:r>
          </a:p>
          <a:p>
            <a:r>
              <a:rPr lang="el-GR" sz="1600" dirty="0" smtClean="0">
                <a:latin typeface="Arial" pitchFamily="34" charset="0"/>
                <a:cs typeface="Arial" pitchFamily="34" charset="0"/>
              </a:rPr>
              <a:t>Ειδώλιο γυναικείας</a:t>
            </a:r>
          </a:p>
          <a:p>
            <a:r>
              <a:rPr lang="el-GR" sz="1600" dirty="0" smtClean="0">
                <a:latin typeface="Arial" pitchFamily="34" charset="0"/>
                <a:cs typeface="Arial" pitchFamily="34" charset="0"/>
              </a:rPr>
              <a:t>θεότητας που</a:t>
            </a:r>
          </a:p>
          <a:p>
            <a:r>
              <a:rPr lang="el-GR" sz="1600" dirty="0" smtClean="0">
                <a:latin typeface="Arial" pitchFamily="34" charset="0"/>
                <a:cs typeface="Arial" pitchFamily="34" charset="0"/>
              </a:rPr>
              <a:t>κρατά στα χέρια</a:t>
            </a:r>
          </a:p>
          <a:p>
            <a:r>
              <a:rPr lang="el-GR" sz="1600" dirty="0" smtClean="0">
                <a:latin typeface="Arial" pitchFamily="34" charset="0"/>
                <a:cs typeface="Arial" pitchFamily="34" charset="0"/>
              </a:rPr>
              <a:t>της δύο φίδια.</a:t>
            </a:r>
          </a:p>
          <a:p>
            <a:r>
              <a:rPr lang="el-GR" sz="1600" dirty="0" smtClean="0">
                <a:latin typeface="Arial" pitchFamily="34" charset="0"/>
                <a:cs typeface="Arial" pitchFamily="34" charset="0"/>
              </a:rPr>
              <a:t>(Αρχαιολογικό</a:t>
            </a:r>
          </a:p>
          <a:p>
            <a:r>
              <a:rPr lang="el-GR" sz="1600" dirty="0" smtClean="0">
                <a:latin typeface="Arial" pitchFamily="34" charset="0"/>
                <a:cs typeface="Arial" pitchFamily="34" charset="0"/>
              </a:rPr>
              <a:t>Μουσείο Ηρακλείου</a:t>
            </a:r>
            <a:endParaRPr lang="el-G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467544" y="260648"/>
            <a:ext cx="3773264" cy="4032448"/>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6208945" y="260648"/>
            <a:ext cx="2179479" cy="4041840"/>
          </a:xfrm>
          <a:prstGeom prst="rect">
            <a:avLst/>
          </a:prstGeom>
          <a:noFill/>
          <a:ln w="9525">
            <a:noFill/>
            <a:miter lim="800000"/>
            <a:headEnd/>
            <a:tailEnd/>
          </a:ln>
        </p:spPr>
      </p:pic>
      <p:sp>
        <p:nvSpPr>
          <p:cNvPr id="21506" name="Rectangle 2"/>
          <p:cNvSpPr>
            <a:spLocks noChangeArrowheads="1"/>
          </p:cNvSpPr>
          <p:nvPr/>
        </p:nvSpPr>
        <p:spPr bwMode="auto">
          <a:xfrm>
            <a:off x="0" y="4190311"/>
            <a:ext cx="914400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921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Ο δίσκος της Φαιστού </a:t>
            </a:r>
            <a:r>
              <a:rPr kumimoji="0" lang="el-GR" sz="14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αποτελεί το σπουδαιότερο δείγμα ιερογλυφικής γραφής από την   </a:t>
            </a:r>
            <a:r>
              <a:rPr kumimoji="0" lang="el-GR" sz="1400" b="1" i="0" u="none" strike="noStrike" cap="none" normalizeH="0" baseline="0" dirty="0" err="1" smtClean="0">
                <a:ln>
                  <a:noFill/>
                </a:ln>
                <a:solidFill>
                  <a:schemeClr val="tx1">
                    <a:lumMod val="95000"/>
                  </a:schemeClr>
                </a:solidFill>
                <a:effectLst/>
                <a:latin typeface="Arial" pitchFamily="34" charset="0"/>
                <a:ea typeface="Calibri" pitchFamily="34" charset="0"/>
                <a:cs typeface="Arial" pitchFamily="34" charset="0"/>
              </a:rPr>
              <a:t>Κρήτη.Μέχρι</a:t>
            </a:r>
            <a:r>
              <a:rPr kumimoji="0" lang="el-GR" sz="14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 στιγμής δεν έχει αποκρυπτογραφηθεί και το</a:t>
            </a:r>
            <a:endParaRPr kumimoji="0" lang="el-GR" sz="1400" b="1" i="0"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29210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περιεχόμενό του παραμένει ακατανόητο.</a:t>
            </a:r>
            <a:endParaRPr kumimoji="0" lang="el-GR" sz="1400" b="1" i="0" u="none" strike="noStrike" cap="none" normalizeH="0" baseline="0" dirty="0" smtClean="0">
              <a:ln>
                <a:noFill/>
              </a:ln>
              <a:solidFill>
                <a:schemeClr val="tx1">
                  <a:lumMod val="95000"/>
                </a:schemeClr>
              </a:solidFill>
              <a:effectLst/>
              <a:latin typeface="Arial" pitchFamily="34" charset="0"/>
              <a:cs typeface="Arial" pitchFamily="34" charset="0"/>
            </a:endParaRPr>
          </a:p>
          <a:p>
            <a:pPr lvl="0" fontAlgn="base">
              <a:spcBef>
                <a:spcPct val="0"/>
              </a:spcBef>
              <a:spcAft>
                <a:spcPct val="0"/>
              </a:spcAft>
            </a:pPr>
            <a:r>
              <a:rPr kumimoji="0" lang="el-GR" sz="14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       Η επικρατέστερη άποψη είναι ότι πρόκειται για ύμνο σε κάποια θεότητα. (Αρχαιολογικό Μουσείο Ηρακλείου)</a:t>
            </a:r>
            <a:r>
              <a:rPr lang="el-GR" sz="1400" b="1" dirty="0" smtClean="0">
                <a:solidFill>
                  <a:schemeClr val="tx1">
                    <a:lumMod val="95000"/>
                  </a:schemeClr>
                </a:solidFill>
                <a:latin typeface="Arial" pitchFamily="34" charset="0"/>
                <a:ea typeface="Calibri" pitchFamily="34" charset="0"/>
                <a:cs typeface="Arial" pitchFamily="34" charset="0"/>
              </a:rPr>
              <a:t> </a:t>
            </a:r>
            <a:r>
              <a:rPr lang="el-GR" sz="1400" b="1" dirty="0" smtClean="0"/>
              <a:t>(1600 </a:t>
            </a:r>
            <a:r>
              <a:rPr lang="el-GR" sz="1400" b="1" dirty="0" err="1" smtClean="0"/>
              <a:t>π.Χ.</a:t>
            </a:r>
            <a:r>
              <a:rPr lang="el-GR" sz="1400" b="1" dirty="0" smtClean="0"/>
              <a:t> περίπου), </a:t>
            </a:r>
            <a:endParaRPr lang="el-GR" sz="1400" b="1" dirty="0" smtClean="0">
              <a:solidFill>
                <a:schemeClr val="tx1">
                  <a:lumMod val="95000"/>
                </a:schemeClr>
              </a:solidFill>
              <a:latin typeface="Arial" pitchFamily="34" charset="0"/>
              <a:ea typeface="Calibri" pitchFamily="34" charset="0"/>
              <a:cs typeface="Arial" pitchFamily="34" charset="0"/>
            </a:endParaRPr>
          </a:p>
          <a:p>
            <a:pPr lvl="0" fontAlgn="base">
              <a:spcBef>
                <a:spcPct val="0"/>
              </a:spcBef>
              <a:spcAft>
                <a:spcPct val="0"/>
              </a:spcAft>
            </a:pPr>
            <a:endParaRPr lang="el-GR" sz="1400" b="1" dirty="0" smtClean="0">
              <a:solidFill>
                <a:schemeClr val="tx1">
                  <a:lumMod val="95000"/>
                </a:schemeClr>
              </a:solidFill>
              <a:latin typeface="Arial" pitchFamily="34" charset="0"/>
              <a:ea typeface="Calibri" pitchFamily="34" charset="0"/>
              <a:cs typeface="Arial" pitchFamily="34" charset="0"/>
            </a:endParaRPr>
          </a:p>
          <a:p>
            <a:pPr lvl="0" fontAlgn="base">
              <a:spcBef>
                <a:spcPct val="0"/>
              </a:spcBef>
              <a:spcAft>
                <a:spcPct val="0"/>
              </a:spcAft>
            </a:pPr>
            <a:r>
              <a:rPr lang="el-GR" sz="1400" b="1" dirty="0" smtClean="0">
                <a:solidFill>
                  <a:schemeClr val="tx1">
                    <a:lumMod val="95000"/>
                  </a:schemeClr>
                </a:solidFill>
                <a:latin typeface="Arial" pitchFamily="34" charset="0"/>
                <a:ea typeface="Calibri" pitchFamily="34" charset="0"/>
                <a:cs typeface="Arial" pitchFamily="34" charset="0"/>
              </a:rPr>
              <a:t> Μεταγραφή  των </a:t>
            </a:r>
            <a:r>
              <a:rPr lang="el-GR" sz="1400" b="1" dirty="0" smtClean="0">
                <a:solidFill>
                  <a:srgbClr val="FF0000"/>
                </a:solidFill>
                <a:latin typeface="Arial" pitchFamily="34" charset="0"/>
                <a:ea typeface="Calibri" pitchFamily="34" charset="0"/>
                <a:cs typeface="Arial" pitchFamily="34" charset="0"/>
              </a:rPr>
              <a:t>ιερογλυφικών του δίσκου της Φαιστού</a:t>
            </a:r>
            <a:r>
              <a:rPr lang="el-GR" sz="1400" b="1" dirty="0" smtClean="0">
                <a:solidFill>
                  <a:schemeClr val="tx1">
                    <a:lumMod val="95000"/>
                  </a:schemeClr>
                </a:solidFill>
                <a:latin typeface="Arial" pitchFamily="34" charset="0"/>
                <a:ea typeface="Calibri" pitchFamily="34" charset="0"/>
                <a:cs typeface="Arial" pitchFamily="34" charset="0"/>
              </a:rPr>
              <a:t>.  Δεν υπάρχει σχέση</a:t>
            </a:r>
            <a:endParaRPr lang="el-GR" sz="14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400" b="1" dirty="0" smtClean="0">
                <a:solidFill>
                  <a:schemeClr val="tx1">
                    <a:lumMod val="95000"/>
                  </a:schemeClr>
                </a:solidFill>
                <a:latin typeface="Arial" pitchFamily="34" charset="0"/>
                <a:ea typeface="Calibri" pitchFamily="34" charset="0"/>
                <a:cs typeface="Arial" pitchFamily="34" charset="0"/>
              </a:rPr>
              <a:t>με τα αιγυπτιακά ιερογλυφικά. Παρουσιάζονται μορφές  και αντικείμενα  της καθημερινής ζωής, ανθρώπινες μορφές και μέλη του σώματος, εργαλεία, ζώα και φυτά. Μπορείς να προσδιορίσεις</a:t>
            </a:r>
            <a:endParaRPr lang="el-GR" sz="14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r>
              <a:rPr lang="el-GR" sz="1400" b="1" dirty="0" smtClean="0">
                <a:solidFill>
                  <a:schemeClr val="tx1">
                    <a:lumMod val="95000"/>
                  </a:schemeClr>
                </a:solidFill>
                <a:latin typeface="Arial" pitchFamily="34" charset="0"/>
                <a:ea typeface="Calibri" pitchFamily="34" charset="0"/>
                <a:cs typeface="Arial" pitchFamily="34" charset="0"/>
              </a:rPr>
              <a:t>τι εικονίζουν τα σύμβολα, σύμφωνα με την αρίθμηση;</a:t>
            </a:r>
            <a:endParaRPr lang="el-GR" sz="1400" b="1" dirty="0" smtClean="0">
              <a:solidFill>
                <a:schemeClr val="tx1">
                  <a:lumMod val="95000"/>
                </a:schemeClr>
              </a:solidFill>
              <a:latin typeface="Arial" pitchFamily="34" charset="0"/>
              <a:cs typeface="Arial" pitchFamily="34" charset="0"/>
            </a:endParaRPr>
          </a:p>
          <a:p>
            <a:pPr lvl="0" eaLnBrk="0" fontAlgn="base" hangingPunct="0">
              <a:spcBef>
                <a:spcPct val="0"/>
              </a:spcBef>
              <a:spcAft>
                <a:spcPct val="0"/>
              </a:spcAft>
            </a:pPr>
            <a:endParaRPr lang="el-GR" sz="1400" b="1" dirty="0" smtClean="0">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p:cNvPicPr>
            <a:picLocks noGrp="1"/>
          </p:cNvPicPr>
          <p:nvPr>
            <p:ph idx="1"/>
          </p:nvPr>
        </p:nvPicPr>
        <p:blipFill>
          <a:blip r:embed="rId2" cstate="print"/>
          <a:srcRect/>
          <a:stretch>
            <a:fillRect/>
          </a:stretch>
        </p:blipFill>
        <p:spPr bwMode="auto">
          <a:xfrm>
            <a:off x="179512" y="559221"/>
            <a:ext cx="4678928" cy="4525963"/>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5076056" y="1639341"/>
            <a:ext cx="3744416" cy="2880320"/>
          </a:xfrm>
          <a:prstGeom prst="rect">
            <a:avLst/>
          </a:prstGeom>
          <a:noFill/>
          <a:ln w="9525">
            <a:noFill/>
            <a:miter lim="800000"/>
            <a:headEnd/>
            <a:tailEnd/>
          </a:ln>
        </p:spPr>
      </p:pic>
      <p:sp>
        <p:nvSpPr>
          <p:cNvPr id="23553" name="Rectangle 1"/>
          <p:cNvSpPr>
            <a:spLocks noChangeArrowheads="1"/>
          </p:cNvSpPr>
          <p:nvPr/>
        </p:nvSpPr>
        <p:spPr bwMode="auto">
          <a:xfrm>
            <a:off x="0" y="5178098"/>
            <a:ext cx="47880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990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Δείγμα της υψηλής </a:t>
            </a:r>
            <a:r>
              <a:rPr kumimoji="0" lang="el-GR" sz="1600" b="1" i="0" u="none" strike="noStrike" cap="none" normalizeH="0" baseline="0" dirty="0" err="1" smtClean="0">
                <a:ln>
                  <a:noFill/>
                </a:ln>
                <a:solidFill>
                  <a:schemeClr val="tx1">
                    <a:lumMod val="95000"/>
                  </a:schemeClr>
                </a:solidFill>
                <a:effectLst/>
                <a:latin typeface="Arial" pitchFamily="34" charset="0"/>
                <a:ea typeface="Calibri" pitchFamily="34" charset="0"/>
                <a:cs typeface="Arial" pitchFamily="34" charset="0"/>
              </a:rPr>
              <a:t>λιθοτεχνίας</a:t>
            </a:r>
            <a:r>
              <a:rPr kumimoji="0" lang="el-GR" sz="16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 των </a:t>
            </a:r>
            <a:r>
              <a:rPr kumimoji="0" lang="el-GR" sz="1600" b="1" i="0" u="none" strike="noStrike" cap="none" normalizeH="0" baseline="0" dirty="0" err="1" smtClean="0">
                <a:ln>
                  <a:noFill/>
                </a:ln>
                <a:solidFill>
                  <a:schemeClr val="tx1">
                    <a:lumMod val="95000"/>
                  </a:schemeClr>
                </a:solidFill>
                <a:effectLst/>
                <a:latin typeface="Arial" pitchFamily="34" charset="0"/>
                <a:ea typeface="Calibri" pitchFamily="34" charset="0"/>
                <a:cs typeface="Arial" pitchFamily="34" charset="0"/>
              </a:rPr>
              <a:t>Μινωιτών</a:t>
            </a:r>
            <a:r>
              <a:rPr kumimoji="0" lang="el-GR" sz="16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 </a:t>
            </a:r>
          </a:p>
          <a:p>
            <a:pPr marL="0" marR="0" lvl="0" indent="46990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Σφραγιδόλιθος</a:t>
            </a:r>
            <a:r>
              <a:rPr kumimoji="0" lang="el-GR" sz="16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  της περιόδου των νέων ανακτόρων (Αρχαιολογικό Μουσείο Ηρακλείου</a:t>
            </a:r>
            <a:r>
              <a:rPr kumimoji="0" lang="el-GR" sz="1200" b="1" i="0" u="none" strike="noStrike" cap="none" normalizeH="0" baseline="0" dirty="0" smtClean="0">
                <a:ln>
                  <a:noFill/>
                </a:ln>
                <a:solidFill>
                  <a:schemeClr val="tx1">
                    <a:lumMod val="95000"/>
                  </a:schemeClr>
                </a:solidFill>
                <a:effectLst/>
                <a:latin typeface="Arial" pitchFamily="34" charset="0"/>
                <a:ea typeface="Calibri" pitchFamily="34" charset="0"/>
                <a:cs typeface="Arial" pitchFamily="34" charset="0"/>
              </a:rPr>
              <a:t>).</a:t>
            </a:r>
            <a:endParaRPr kumimoji="0" lang="el-GR" sz="1200" b="0" i="0" u="none" strike="noStrike" cap="none" normalizeH="0" baseline="0" dirty="0" smtClean="0">
              <a:ln>
                <a:noFill/>
              </a:ln>
              <a:solidFill>
                <a:schemeClr val="tx1">
                  <a:lumMod val="95000"/>
                </a:schemeClr>
              </a:solidFill>
              <a:effectLst/>
              <a:latin typeface="Arial" pitchFamily="34" charset="0"/>
              <a:cs typeface="Arial" pitchFamily="34" charset="0"/>
            </a:endParaRPr>
          </a:p>
        </p:txBody>
      </p:sp>
      <p:sp>
        <p:nvSpPr>
          <p:cNvPr id="7" name="6 - Ορθογώνιο"/>
          <p:cNvSpPr/>
          <p:nvPr/>
        </p:nvSpPr>
        <p:spPr>
          <a:xfrm>
            <a:off x="5292080" y="4726885"/>
            <a:ext cx="4067944" cy="1077218"/>
          </a:xfrm>
          <a:prstGeom prst="rect">
            <a:avLst/>
          </a:prstGeom>
        </p:spPr>
        <p:txBody>
          <a:bodyPr wrap="square">
            <a:spAutoFit/>
          </a:bodyPr>
          <a:lstStyle/>
          <a:p>
            <a:r>
              <a:rPr lang="el-GR" sz="1600" b="1" dirty="0" smtClean="0">
                <a:solidFill>
                  <a:srgbClr val="FF0000"/>
                </a:solidFill>
                <a:latin typeface="Arial" pitchFamily="34" charset="0"/>
                <a:cs typeface="Arial" pitchFamily="34" charset="0"/>
              </a:rPr>
              <a:t>Χρυσόδετος</a:t>
            </a:r>
          </a:p>
          <a:p>
            <a:r>
              <a:rPr lang="el-GR" sz="1600" b="1" dirty="0" smtClean="0">
                <a:solidFill>
                  <a:srgbClr val="FF0000"/>
                </a:solidFill>
                <a:latin typeface="Arial" pitchFamily="34" charset="0"/>
                <a:cs typeface="Arial" pitchFamily="34" charset="0"/>
              </a:rPr>
              <a:t>Σφραγιδόλιθος  </a:t>
            </a:r>
            <a:r>
              <a:rPr lang="el-GR" sz="1600" b="1" dirty="0" smtClean="0">
                <a:latin typeface="Arial" pitchFamily="34" charset="0"/>
                <a:cs typeface="Arial" pitchFamily="34" charset="0"/>
              </a:rPr>
              <a:t>με παράσταση</a:t>
            </a:r>
          </a:p>
          <a:p>
            <a:r>
              <a:rPr lang="el-GR" sz="1600" b="1" dirty="0" smtClean="0">
                <a:latin typeface="Arial" pitchFamily="34" charset="0"/>
                <a:cs typeface="Arial" pitchFamily="34" charset="0"/>
              </a:rPr>
              <a:t>λιονταριού και  Δαμαστών  (Μουσείο Ηρακλείου).</a:t>
            </a:r>
            <a:endParaRPr lang="el-G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395536" y="548680"/>
            <a:ext cx="4882908" cy="5793507"/>
          </a:xfrm>
          <a:prstGeom prst="rect">
            <a:avLst/>
          </a:prstGeom>
          <a:noFill/>
          <a:ln w="9525">
            <a:noFill/>
            <a:miter lim="800000"/>
            <a:headEnd/>
            <a:tailEnd/>
          </a:ln>
        </p:spPr>
      </p:pic>
      <p:sp>
        <p:nvSpPr>
          <p:cNvPr id="5" name="4 - Ορθογώνιο"/>
          <p:cNvSpPr/>
          <p:nvPr/>
        </p:nvSpPr>
        <p:spPr>
          <a:xfrm>
            <a:off x="5580112" y="260648"/>
            <a:ext cx="3096344" cy="7232749"/>
          </a:xfrm>
          <a:prstGeom prst="rect">
            <a:avLst/>
          </a:prstGeom>
        </p:spPr>
        <p:txBody>
          <a:bodyPr wrap="square">
            <a:spAutoFit/>
          </a:bodyPr>
          <a:lstStyle/>
          <a:p>
            <a:r>
              <a:rPr lang="el-GR" sz="1600" b="1" dirty="0" smtClean="0">
                <a:solidFill>
                  <a:schemeClr val="tx1">
                    <a:lumMod val="95000"/>
                  </a:schemeClr>
                </a:solidFill>
                <a:latin typeface="Arial" pitchFamily="34" charset="0"/>
                <a:cs typeface="Arial" pitchFamily="34" charset="0"/>
              </a:rPr>
              <a:t>Πήλινος καμαραϊκός κρατήρας </a:t>
            </a:r>
            <a:r>
              <a:rPr lang="el-GR" sz="1600" b="1" dirty="0" smtClean="0">
                <a:solidFill>
                  <a:schemeClr val="tx1">
                    <a:lumMod val="95000"/>
                  </a:schemeClr>
                </a:solidFill>
                <a:latin typeface="Arial" pitchFamily="34" charset="0"/>
                <a:ea typeface="Calibri" pitchFamily="34" charset="0"/>
                <a:cs typeface="Arial" pitchFamily="34" charset="0"/>
              </a:rPr>
              <a:t>με ολόγλυφα  άνθη. </a:t>
            </a:r>
            <a:r>
              <a:rPr lang="el-GR" sz="1600" b="1" dirty="0" smtClean="0">
                <a:solidFill>
                  <a:schemeClr val="tx1">
                    <a:lumMod val="95000"/>
                  </a:schemeClr>
                </a:solidFill>
                <a:latin typeface="Arial" pitchFamily="34" charset="0"/>
                <a:cs typeface="Arial" pitchFamily="34" charset="0"/>
              </a:rPr>
              <a:t>(1850-1750 </a:t>
            </a:r>
            <a:r>
              <a:rPr lang="el-GR" sz="1600" b="1" dirty="0" err="1" smtClean="0">
                <a:solidFill>
                  <a:schemeClr val="tx1">
                    <a:lumMod val="95000"/>
                  </a:schemeClr>
                </a:solidFill>
                <a:latin typeface="Arial" pitchFamily="34" charset="0"/>
                <a:cs typeface="Arial" pitchFamily="34" charset="0"/>
              </a:rPr>
              <a:t>π.Χ.</a:t>
            </a:r>
            <a:r>
              <a:rPr lang="el-GR" sz="1600" b="1" dirty="0" smtClean="0">
                <a:solidFill>
                  <a:schemeClr val="tx1">
                    <a:lumMod val="95000"/>
                  </a:schemeClr>
                </a:solidFill>
                <a:latin typeface="Arial" pitchFamily="34" charset="0"/>
                <a:cs typeface="Arial" pitchFamily="34" charset="0"/>
              </a:rPr>
              <a:t> πε- ρίπου), Ηράκλειο, Αρχαιολογικό Μουσείο.</a:t>
            </a:r>
          </a:p>
          <a:p>
            <a:pPr lvl="0" indent="430213" fontAlgn="base">
              <a:spcBef>
                <a:spcPct val="0"/>
              </a:spcBef>
              <a:spcAft>
                <a:spcPct val="0"/>
              </a:spcAft>
            </a:pPr>
            <a:r>
              <a:rPr lang="el-GR" sz="1600" b="1" dirty="0" smtClean="0">
                <a:solidFill>
                  <a:schemeClr val="tx1">
                    <a:lumMod val="95000"/>
                  </a:schemeClr>
                </a:solidFill>
                <a:latin typeface="Arial" pitchFamily="34" charset="0"/>
                <a:cs typeface="Arial" pitchFamily="34" charset="0"/>
              </a:rPr>
              <a:t>Από τα χαρακτηριστικότερα κεραμικά αγγεία είναι τα περίφημα </a:t>
            </a:r>
            <a:r>
              <a:rPr lang="el-GR" sz="1600" b="1" dirty="0" smtClean="0">
                <a:solidFill>
                  <a:srgbClr val="FF0000"/>
                </a:solidFill>
                <a:latin typeface="Arial" pitchFamily="34" charset="0"/>
                <a:cs typeface="Arial" pitchFamily="34" charset="0"/>
              </a:rPr>
              <a:t>καμαραϊκά</a:t>
            </a:r>
            <a:r>
              <a:rPr lang="el-GR" sz="1600" b="1" dirty="0" smtClean="0">
                <a:solidFill>
                  <a:schemeClr val="tx1">
                    <a:lumMod val="95000"/>
                  </a:schemeClr>
                </a:solidFill>
                <a:latin typeface="Arial" pitchFamily="34" charset="0"/>
                <a:cs typeface="Arial" pitchFamily="34" charset="0"/>
              </a:rPr>
              <a:t>. Ονομάστηκαν έτσι από το χωριό Καμάρες, στην Κεντρική Κρήτη, όπου βρέθηκαν μέσα σε σπήλαιο. Τα καμαραϊκά αγγεία έχουν πρωτότυπα σχήματα και είναι διακοσμημένα με πολύπλοκα σχέδια από ατέρμονες συστροφές και στιλιζαρισμένα ζωικά και φυτικά μοτίβα.</a:t>
            </a:r>
            <a:r>
              <a:rPr lang="el-GR" sz="1600" b="1" dirty="0" smtClean="0">
                <a:solidFill>
                  <a:schemeClr val="tx1">
                    <a:lumMod val="95000"/>
                  </a:schemeClr>
                </a:solidFill>
                <a:latin typeface="Arial" pitchFamily="34" charset="0"/>
                <a:ea typeface="Calibri" pitchFamily="34" charset="0"/>
                <a:cs typeface="Arial" pitchFamily="34" charset="0"/>
              </a:rPr>
              <a:t> Χαρακτηριστικό  των καμαραϊκών  αγγείων είναι η πολυχρωμία: κόκκινο,  κίτρινο, λευκό. Μερικά είχαν πολύ λεπτά τοιχώματα</a:t>
            </a:r>
            <a:endParaRPr lang="el-GR" sz="1200" b="1" dirty="0" smtClean="0">
              <a:solidFill>
                <a:schemeClr val="tx1">
                  <a:lumMod val="95000"/>
                </a:schemeClr>
              </a:solidFill>
              <a:latin typeface="Arial" pitchFamily="34" charset="0"/>
              <a:cs typeface="Arial" pitchFamily="34" charset="0"/>
            </a:endParaRPr>
          </a:p>
          <a:p>
            <a:pPr lvl="0" indent="63500" eaLnBrk="0" fontAlgn="base" hangingPunct="0">
              <a:spcBef>
                <a:spcPct val="0"/>
              </a:spcBef>
              <a:spcAft>
                <a:spcPct val="0"/>
              </a:spcAft>
            </a:pPr>
            <a:r>
              <a:rPr lang="el-GR" sz="1600" b="1" dirty="0" smtClean="0">
                <a:solidFill>
                  <a:schemeClr val="tx1">
                    <a:lumMod val="95000"/>
                  </a:schemeClr>
                </a:solidFill>
                <a:latin typeface="Arial" pitchFamily="34" charset="0"/>
                <a:ea typeface="Calibri" pitchFamily="34" charset="0"/>
                <a:cs typeface="Arial" pitchFamily="34" charset="0"/>
              </a:rPr>
              <a:t>που θυμίζουν κέλυφος αυγού (</a:t>
            </a:r>
            <a:r>
              <a:rPr lang="el-GR" sz="1600" b="1" dirty="0" err="1" smtClean="0">
                <a:solidFill>
                  <a:schemeClr val="tx1">
                    <a:lumMod val="95000"/>
                  </a:schemeClr>
                </a:solidFill>
                <a:latin typeface="Arial" pitchFamily="34" charset="0"/>
                <a:ea typeface="Calibri" pitchFamily="34" charset="0"/>
                <a:cs typeface="Arial" pitchFamily="34" charset="0"/>
              </a:rPr>
              <a:t>ωοκέλυφα</a:t>
            </a:r>
            <a:r>
              <a:rPr lang="el-GR" sz="1600" b="1" dirty="0" smtClean="0">
                <a:solidFill>
                  <a:schemeClr val="tx1">
                    <a:lumMod val="95000"/>
                  </a:schemeClr>
                </a:solidFill>
                <a:latin typeface="Arial" pitchFamily="34" charset="0"/>
                <a:ea typeface="Calibri" pitchFamily="34" charset="0"/>
                <a:cs typeface="Arial" pitchFamily="34" charset="0"/>
              </a:rPr>
              <a:t>).</a:t>
            </a:r>
            <a:endParaRPr lang="el-GR" sz="1200" b="1" dirty="0" smtClean="0">
              <a:solidFill>
                <a:schemeClr val="tx1">
                  <a:lumMod val="95000"/>
                </a:schemeClr>
              </a:solidFill>
              <a:latin typeface="Arial" pitchFamily="34" charset="0"/>
              <a:cs typeface="Arial" pitchFamily="34" charset="0"/>
            </a:endParaRPr>
          </a:p>
          <a:p>
            <a:endParaRPr lang="el-GR" sz="1600" b="1" i="1" dirty="0" smtClean="0">
              <a:latin typeface="Arial" pitchFamily="34" charset="0"/>
              <a:cs typeface="Arial" pitchFamily="34" charset="0"/>
            </a:endParaRPr>
          </a:p>
          <a:p>
            <a:endParaRPr lang="el-GR" sz="1600" b="1" i="1" dirty="0" smtClean="0">
              <a:latin typeface="Arial" pitchFamily="34" charset="0"/>
              <a:cs typeface="Arial" pitchFamily="34" charset="0"/>
            </a:endParaRPr>
          </a:p>
          <a:p>
            <a:endParaRPr lang="el-GR"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1029</Words>
  <Application>Microsoft Office PowerPoint</Application>
  <PresentationFormat>Προβολή στην οθόνη (4:3)</PresentationFormat>
  <Paragraphs>90</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anastassia</dc:creator>
  <cp:lastModifiedBy>tasia</cp:lastModifiedBy>
  <cp:revision>26</cp:revision>
  <dcterms:created xsi:type="dcterms:W3CDTF">2018-12-18T17:33:50Z</dcterms:created>
  <dcterms:modified xsi:type="dcterms:W3CDTF">2019-01-06T12:08:57Z</dcterms:modified>
</cp:coreProperties>
</file>