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6324EB-629F-8C5D-3A34-2A2D867CDB9D}" v="257" dt="2024-09-19T19:54:48.7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26516602-70D8-465E-998D-98D303E88776}" type="datetimeFigureOut">
              <a:rPr lang="el-GR" smtClean="0"/>
              <a:t>19/9/2024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4CB0D220-3309-4F09-A9EC-D135406E8EA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14681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6602-70D8-465E-998D-98D303E88776}" type="datetimeFigureOut">
              <a:rPr lang="el-GR" smtClean="0"/>
              <a:t>19/9/2024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D220-3309-4F09-A9EC-D135406E8EA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17633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6516602-70D8-465E-998D-98D303E88776}" type="datetimeFigureOut">
              <a:rPr lang="el-GR" smtClean="0"/>
              <a:t>19/9/2024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CB0D220-3309-4F09-A9EC-D135406E8EA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1030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6516602-70D8-465E-998D-98D303E88776}" type="datetimeFigureOut">
              <a:rPr lang="el-GR" smtClean="0"/>
              <a:t>19/9/2024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CB0D220-3309-4F09-A9EC-D135406E8EA1}" type="slidenum">
              <a:rPr lang="el-GR" smtClean="0"/>
              <a:t>‹#›</a:t>
            </a:fld>
            <a:endParaRPr lang="el-GR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0830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6516602-70D8-465E-998D-98D303E88776}" type="datetimeFigureOut">
              <a:rPr lang="el-GR" smtClean="0"/>
              <a:t>19/9/2024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CB0D220-3309-4F09-A9EC-D135406E8EA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123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6602-70D8-465E-998D-98D303E88776}" type="datetimeFigureOut">
              <a:rPr lang="el-GR" smtClean="0"/>
              <a:t>19/9/2024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D220-3309-4F09-A9EC-D135406E8EA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838721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6602-70D8-465E-998D-98D303E88776}" type="datetimeFigureOut">
              <a:rPr lang="el-GR" smtClean="0"/>
              <a:t>19/9/2024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D220-3309-4F09-A9EC-D135406E8EA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515490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6602-70D8-465E-998D-98D303E88776}" type="datetimeFigureOut">
              <a:rPr lang="el-GR" smtClean="0"/>
              <a:t>19/9/2024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D220-3309-4F09-A9EC-D135406E8EA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740028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6516602-70D8-465E-998D-98D303E88776}" type="datetimeFigureOut">
              <a:rPr lang="el-GR" smtClean="0"/>
              <a:t>19/9/2024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CB0D220-3309-4F09-A9EC-D135406E8EA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3027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6602-70D8-465E-998D-98D303E88776}" type="datetimeFigureOut">
              <a:rPr lang="el-GR" smtClean="0"/>
              <a:t>19/9/2024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D220-3309-4F09-A9EC-D135406E8EA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8153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6516602-70D8-465E-998D-98D303E88776}" type="datetimeFigureOut">
              <a:rPr lang="el-GR" smtClean="0"/>
              <a:t>19/9/2024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CB0D220-3309-4F09-A9EC-D135406E8EA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45646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6602-70D8-465E-998D-98D303E88776}" type="datetimeFigureOut">
              <a:rPr lang="el-GR" smtClean="0"/>
              <a:t>19/9/2024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D220-3309-4F09-A9EC-D135406E8EA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0287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6602-70D8-465E-998D-98D303E88776}" type="datetimeFigureOut">
              <a:rPr lang="el-GR" smtClean="0"/>
              <a:t>19/9/2024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D220-3309-4F09-A9EC-D135406E8EA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1949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6602-70D8-465E-998D-98D303E88776}" type="datetimeFigureOut">
              <a:rPr lang="el-GR" smtClean="0"/>
              <a:t>19/9/2024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D220-3309-4F09-A9EC-D135406E8EA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16581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6602-70D8-465E-998D-98D303E88776}" type="datetimeFigureOut">
              <a:rPr lang="el-GR" smtClean="0"/>
              <a:t>19/9/2024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D220-3309-4F09-A9EC-D135406E8EA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0598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6602-70D8-465E-998D-98D303E88776}" type="datetimeFigureOut">
              <a:rPr lang="el-GR" smtClean="0"/>
              <a:t>19/9/2024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D220-3309-4F09-A9EC-D135406E8EA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9096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6602-70D8-465E-998D-98D303E88776}" type="datetimeFigureOut">
              <a:rPr lang="el-GR" smtClean="0"/>
              <a:t>19/9/2024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D220-3309-4F09-A9EC-D135406E8EA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914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16602-70D8-465E-998D-98D303E88776}" type="datetimeFigureOut">
              <a:rPr lang="el-GR" smtClean="0"/>
              <a:t>19/9/2024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B0D220-3309-4F09-A9EC-D135406E8EA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5334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  <p:sldLayoutId id="2147483813" r:id="rId15"/>
    <p:sldLayoutId id="2147483814" r:id="rId16"/>
    <p:sldLayoutId id="214748381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el-GR" sz="4800" b="1" cap="none" dirty="0">
                <a:solidFill>
                  <a:schemeClr val="accent6">
                    <a:lumMod val="75000"/>
                  </a:schemeClr>
                </a:solidFill>
              </a:rPr>
              <a:t>Ποιήματα Για Τη </a:t>
            </a:r>
            <a:r>
              <a:rPr lang="el-GR" sz="4800" b="1" cap="none" dirty="0" err="1">
                <a:solidFill>
                  <a:schemeClr val="accent6">
                    <a:lumMod val="75000"/>
                  </a:schemeClr>
                </a:solidFill>
              </a:rPr>
              <a:t>Σχολικήζωή</a:t>
            </a:r>
            <a:br>
              <a:rPr lang="el-GR" sz="4800" cap="none" dirty="0"/>
            </a:br>
            <a:r>
              <a:rPr lang="el-GR" sz="4800" i="1" cap="none" dirty="0">
                <a:solidFill>
                  <a:srgbClr val="7030A0"/>
                </a:solidFill>
              </a:rPr>
              <a:t>του Ζακ </a:t>
            </a:r>
            <a:r>
              <a:rPr lang="el-GR" sz="4800" i="1" cap="none" dirty="0" err="1">
                <a:solidFill>
                  <a:srgbClr val="7030A0"/>
                </a:solidFill>
              </a:rPr>
              <a:t>Πρεβέρ</a:t>
            </a:r>
            <a:endParaRPr lang="el-GR" sz="4800" i="1" cap="none" dirty="0">
              <a:solidFill>
                <a:srgbClr val="7030A0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4000691"/>
            <a:ext cx="9448800" cy="68580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l-GR" b="1" dirty="0">
                <a:solidFill>
                  <a:schemeClr val="accent1">
                    <a:lumMod val="75000"/>
                  </a:schemeClr>
                </a:solidFill>
              </a:rPr>
              <a:t>ΝΕ Λογοτεχνία</a:t>
            </a:r>
          </a:p>
          <a:p>
            <a:pPr algn="ctr"/>
            <a:r>
              <a:rPr lang="el-GR" b="1" dirty="0">
                <a:solidFill>
                  <a:schemeClr val="accent1">
                    <a:lumMod val="75000"/>
                  </a:schemeClr>
                </a:solidFill>
              </a:rPr>
              <a:t>Β Γυμνασίου</a:t>
            </a:r>
          </a:p>
        </p:txBody>
      </p:sp>
    </p:spTree>
    <p:extLst>
      <p:ext uri="{BB962C8B-B14F-4D97-AF65-F5344CB8AC3E}">
        <p14:creationId xmlns:p14="http://schemas.microsoft.com/office/powerpoint/2010/main" val="3420352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cap="none" dirty="0">
                <a:solidFill>
                  <a:schemeClr val="accent6">
                    <a:lumMod val="75000"/>
                  </a:schemeClr>
                </a:solidFill>
              </a:rPr>
              <a:t>Ζακ </a:t>
            </a:r>
            <a:r>
              <a:rPr lang="el-GR" cap="none" dirty="0" err="1">
                <a:solidFill>
                  <a:schemeClr val="accent6">
                    <a:lumMod val="75000"/>
                  </a:schemeClr>
                </a:solidFill>
              </a:rPr>
              <a:t>Πρεβέρ</a:t>
            </a:r>
            <a:r>
              <a:rPr lang="el-GR" cap="none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0" i="0" cap="none" dirty="0">
                <a:solidFill>
                  <a:schemeClr val="accent6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(Jacques </a:t>
            </a:r>
            <a:r>
              <a:rPr lang="en-US" b="0" i="0" cap="none" dirty="0" err="1">
                <a:solidFill>
                  <a:schemeClr val="accent6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Prévert</a:t>
            </a:r>
            <a:r>
              <a:rPr lang="el-GR" b="0" i="0" cap="none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)</a:t>
            </a:r>
            <a:br>
              <a:rPr lang="el-GR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28346" y="2197290"/>
            <a:ext cx="4503761" cy="4246088"/>
          </a:xfrm>
        </p:spPr>
        <p:txBody>
          <a:bodyPr>
            <a:normAutofit/>
          </a:bodyPr>
          <a:lstStyle/>
          <a:p>
            <a:endParaRPr lang="el-GR" dirty="0"/>
          </a:p>
          <a:p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4 Φεβρουαρίου 1900 </a:t>
            </a:r>
          </a:p>
          <a:p>
            <a:pPr marL="0" indent="0">
              <a:buNone/>
            </a:pP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– 11 Απριλίου 1977</a:t>
            </a:r>
          </a:p>
          <a:p>
            <a:r>
              <a:rPr lang="el-GR" b="0" i="0" dirty="0">
                <a:solidFill>
                  <a:schemeClr val="accent1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 Γάλλος ποιητής και σεναριογράφος</a:t>
            </a:r>
          </a:p>
          <a:p>
            <a:r>
              <a:rPr lang="el-GR" b="0" i="0" dirty="0">
                <a:solidFill>
                  <a:schemeClr val="accent1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 Ασχολήθηκε με το τραγούδι και τον κινηματογράφο.</a:t>
            </a:r>
          </a:p>
          <a:p>
            <a:endParaRPr lang="el-GR" b="0" i="0" dirty="0">
              <a:solidFill>
                <a:schemeClr val="accent1">
                  <a:lumMod val="75000"/>
                </a:schemeClr>
              </a:solidFill>
              <a:effectLst/>
              <a:latin typeface="Open Sans" panose="020B0606030504020204" pitchFamily="34" charset="0"/>
            </a:endParaRPr>
          </a:p>
          <a:p>
            <a:endParaRPr lang="el-GR" dirty="0"/>
          </a:p>
          <a:p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7839" y="2197290"/>
            <a:ext cx="5354304" cy="2677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298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99146" y="764373"/>
            <a:ext cx="8610600" cy="1293028"/>
          </a:xfrm>
        </p:spPr>
        <p:txBody>
          <a:bodyPr/>
          <a:lstStyle/>
          <a:p>
            <a:pPr algn="ctr"/>
            <a:r>
              <a:rPr lang="el-GR" cap="none" dirty="0">
                <a:solidFill>
                  <a:srgbClr val="002060"/>
                </a:solidFill>
              </a:rPr>
              <a:t>Θεματικά Κέντρα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895600" y="2248706"/>
            <a:ext cx="6217693" cy="4351338"/>
          </a:xfrm>
        </p:spPr>
        <p:txBody>
          <a:bodyPr>
            <a:normAutofit/>
          </a:bodyPr>
          <a:lstStyle/>
          <a:p>
            <a:r>
              <a:rPr lang="el-GR" sz="2800" dirty="0">
                <a:solidFill>
                  <a:schemeClr val="accent1">
                    <a:lumMod val="75000"/>
                  </a:schemeClr>
                </a:solidFill>
              </a:rPr>
              <a:t>Σχολείο</a:t>
            </a:r>
          </a:p>
          <a:p>
            <a:r>
              <a:rPr lang="el-GR" sz="2800" dirty="0">
                <a:solidFill>
                  <a:schemeClr val="accent1">
                    <a:lumMod val="75000"/>
                  </a:schemeClr>
                </a:solidFill>
              </a:rPr>
              <a:t>Μαθητής</a:t>
            </a:r>
          </a:p>
          <a:p>
            <a:r>
              <a:rPr lang="el-GR" sz="2800" dirty="0">
                <a:solidFill>
                  <a:schemeClr val="accent1">
                    <a:lumMod val="75000"/>
                  </a:schemeClr>
                </a:solidFill>
              </a:rPr>
              <a:t>Καθηγητής</a:t>
            </a:r>
          </a:p>
          <a:p>
            <a:r>
              <a:rPr lang="el-GR" sz="2800" dirty="0">
                <a:solidFill>
                  <a:schemeClr val="accent1">
                    <a:lumMod val="75000"/>
                  </a:schemeClr>
                </a:solidFill>
              </a:rPr>
              <a:t>Φαντασία</a:t>
            </a:r>
          </a:p>
          <a:p>
            <a:r>
              <a:rPr lang="el-GR" sz="2800" dirty="0">
                <a:solidFill>
                  <a:schemeClr val="accent1">
                    <a:lumMod val="75000"/>
                  </a:schemeClr>
                </a:solidFill>
              </a:rPr>
              <a:t>Σχέσεις των παραγόντων σχολικής ζωής</a:t>
            </a:r>
          </a:p>
          <a:p>
            <a:r>
              <a:rPr lang="el-GR" sz="2800" dirty="0">
                <a:solidFill>
                  <a:schemeClr val="accent1">
                    <a:lumMod val="75000"/>
                  </a:schemeClr>
                </a:solidFill>
              </a:rPr>
              <a:t>Σχέση σχολείου -κοινωνίας</a:t>
            </a:r>
          </a:p>
        </p:txBody>
      </p:sp>
    </p:spTree>
    <p:extLst>
      <p:ext uri="{BB962C8B-B14F-4D97-AF65-F5344CB8AC3E}">
        <p14:creationId xmlns:p14="http://schemas.microsoft.com/office/powerpoint/2010/main" val="3473157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1C9614E-919A-2C1B-86FD-255341E2C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403" y="2373"/>
            <a:ext cx="5616262" cy="1293028"/>
          </a:xfrm>
        </p:spPr>
        <p:txBody>
          <a:bodyPr/>
          <a:lstStyle/>
          <a:p>
            <a:r>
              <a:rPr lang="el-GR">
                <a:latin typeface="Times New Roman"/>
                <a:cs typeface="Times New Roman"/>
              </a:rPr>
              <a:t>«Σελίδα γραπτού»</a:t>
            </a:r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CBBB53D-955B-9553-160E-53137BE86D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7238" y="1411095"/>
            <a:ext cx="3509492" cy="5333476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Δύο και δύο τέσσερα </a:t>
            </a:r>
            <a:endParaRPr lang="el-GR" dirty="0">
              <a:latin typeface="Century Gothic" panose="020B0502020202020204"/>
              <a:cs typeface="Times New Roman"/>
            </a:endParaRPr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τέσσερα και τέσσερα οχτώ </a:t>
            </a:r>
            <a:endParaRPr lang="el-GR" dirty="0">
              <a:latin typeface="Century Gothic" panose="020B0502020202020204"/>
              <a:cs typeface="Times New Roman"/>
            </a:endParaRPr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οχτώ κι οχτώ κάνουν δεκάξι. </a:t>
            </a:r>
            <a:endParaRPr lang="el-GR">
              <a:latin typeface="Century Gothic" panose="020B0502020202020204"/>
              <a:cs typeface="Times New Roman"/>
            </a:endParaRPr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Επαναλάβατε! λέει ο δάσκαλος. </a:t>
            </a:r>
            <a:endParaRPr lang="el-GR">
              <a:latin typeface="Century Gothic" panose="020B0502020202020204"/>
              <a:cs typeface="Times New Roman"/>
            </a:endParaRPr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Δύο και δύο τέσσερα </a:t>
            </a:r>
            <a:endParaRPr lang="el-GR">
              <a:latin typeface="Century Gothic" panose="020B0502020202020204"/>
              <a:cs typeface="Times New Roman"/>
            </a:endParaRPr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τέσσερα και τέσσερα οχτώ </a:t>
            </a:r>
            <a:endParaRPr lang="el-GR">
              <a:latin typeface="Century Gothic" panose="020B0502020202020204"/>
              <a:cs typeface="Times New Roman"/>
            </a:endParaRPr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οχτώ κι οχτώ κάνουν δεκάξι. </a:t>
            </a:r>
            <a:endParaRPr lang="el-GR">
              <a:latin typeface="Century Gothic" panose="020B0502020202020204"/>
              <a:cs typeface="Times New Roman"/>
            </a:endParaRPr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Μα να το πουλί-λύρα </a:t>
            </a:r>
            <a:endParaRPr lang="el-GR">
              <a:latin typeface="Century Gothic" panose="020B0502020202020204"/>
              <a:cs typeface="Times New Roman"/>
            </a:endParaRPr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που περνά στον ουρανό. </a:t>
            </a:r>
            <a:endParaRPr lang="el-GR">
              <a:latin typeface="Century Gothic" panose="020B0502020202020204"/>
              <a:cs typeface="Times New Roman"/>
            </a:endParaRPr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Το παιδί το βλέπει, </a:t>
            </a:r>
            <a:endParaRPr lang="el-GR" dirty="0">
              <a:latin typeface="Century Gothic" panose="020B0502020202020204"/>
              <a:cs typeface="Times New Roman"/>
            </a:endParaRPr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το παιδί το ακούει, </a:t>
            </a:r>
            <a:endParaRPr lang="el-GR" dirty="0">
              <a:latin typeface="Century Gothic" panose="020B0502020202020204"/>
              <a:cs typeface="Times New Roman"/>
            </a:endParaRPr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το παιδί το φωνάζει:</a:t>
            </a:r>
            <a:endParaRPr lang="el-GR" dirty="0">
              <a:latin typeface="Century Gothic" panose="020B0502020202020204"/>
              <a:cs typeface="Times New Roman"/>
            </a:endParaRPr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 Σώσε με, παίξε μαζί μου,</a:t>
            </a:r>
            <a:endParaRPr lang="el-GR" dirty="0">
              <a:latin typeface="Century Gothic" panose="020B0502020202020204"/>
              <a:cs typeface="Times New Roman"/>
            </a:endParaRPr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 πουλί!</a:t>
            </a:r>
            <a:endParaRPr lang="el-GR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4C200F33-455D-442E-4671-3EA747B487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78877" y="1550616"/>
            <a:ext cx="3885127" cy="5065167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Τότε το πουλί κατεβαίνει </a:t>
            </a:r>
            <a:endParaRPr lang="el-GR" dirty="0">
              <a:latin typeface="Century Gothic" panose="020B0502020202020204"/>
              <a:cs typeface="Times New Roman"/>
            </a:endParaRPr>
          </a:p>
          <a:p>
            <a:pPr marL="0" indent="0">
              <a:buNone/>
            </a:pPr>
            <a:r>
              <a:rPr lang="el-GR">
                <a:latin typeface="Times New Roman"/>
                <a:cs typeface="Times New Roman"/>
              </a:rPr>
              <a:t>και παίζει με </a:t>
            </a:r>
            <a:r>
              <a:rPr lang="el-GR" dirty="0">
                <a:latin typeface="Times New Roman"/>
                <a:cs typeface="Times New Roman"/>
              </a:rPr>
              <a:t>το παιδί. </a:t>
            </a:r>
            <a:endParaRPr lang="el-GR" dirty="0">
              <a:latin typeface="Century Gothic" panose="020B0502020202020204"/>
              <a:cs typeface="Times New Roman"/>
            </a:endParaRPr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Δύο και δύο τέσσερα. </a:t>
            </a:r>
            <a:endParaRPr lang="el-GR">
              <a:latin typeface="Century Gothic" panose="020B0502020202020204"/>
              <a:cs typeface="Times New Roman"/>
            </a:endParaRPr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Επαναλάβατε! λέει ο δάσκαλος.</a:t>
            </a:r>
            <a:endParaRPr lang="el-GR" dirty="0">
              <a:latin typeface="Century Gothic" panose="020B0502020202020204"/>
              <a:cs typeface="Times New Roman"/>
            </a:endParaRPr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Και το παιδί παίζει, </a:t>
            </a:r>
            <a:endParaRPr lang="el-GR" dirty="0">
              <a:latin typeface="Century Gothic" panose="020B0502020202020204"/>
              <a:cs typeface="Times New Roman"/>
            </a:endParaRPr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το πουλί παίζει μαζί του…</a:t>
            </a:r>
            <a:endParaRPr lang="el-GR" dirty="0">
              <a:latin typeface="Century Gothic" panose="020B0502020202020204"/>
              <a:cs typeface="Times New Roman"/>
            </a:endParaRPr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 Τέσσερα και τέσσερα οχτώ </a:t>
            </a:r>
            <a:endParaRPr lang="el-GR">
              <a:latin typeface="Century Gothic" panose="020B0502020202020204"/>
              <a:cs typeface="Times New Roman"/>
            </a:endParaRPr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οχτώ κι οχτώ κάνουν δεκάξι </a:t>
            </a:r>
            <a:endParaRPr lang="el-GR">
              <a:latin typeface="Century Gothic" panose="020B0502020202020204"/>
              <a:cs typeface="Times New Roman"/>
            </a:endParaRPr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δεκάξι και δεκάξι πόσα κάνουν;</a:t>
            </a:r>
          </a:p>
          <a:p>
            <a:pPr marL="0" indent="0">
              <a:buNone/>
            </a:pPr>
            <a:r>
              <a:rPr lang="el-GR">
                <a:latin typeface="Times New Roman"/>
                <a:cs typeface="Times New Roman"/>
              </a:rPr>
              <a:t>Δεν κάνουν τίποτα δεκάξι και δεκάξι</a:t>
            </a:r>
            <a:endParaRPr lang="el-GR">
              <a:latin typeface="Century Gothic" panose="020B0502020202020204"/>
              <a:cs typeface="Times New Roman"/>
            </a:endParaRPr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και προπάντων όχι τριάντα δύο</a:t>
            </a:r>
            <a:endParaRPr lang="el-GR" dirty="0">
              <a:latin typeface="Century Gothic" panose="020B0502020202020204"/>
              <a:cs typeface="Times New Roman"/>
            </a:endParaRPr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 έτσι ή αλλιώς </a:t>
            </a:r>
            <a:endParaRPr lang="el-GR" dirty="0">
              <a:latin typeface="Century Gothic" panose="020B0502020202020204"/>
              <a:cs typeface="Times New Roman"/>
            </a:endParaRPr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και φεύγουν.</a:t>
            </a:r>
            <a:endParaRPr lang="el-G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BEA121-F377-71E2-4869-5A2B01E32104}"/>
              </a:ext>
            </a:extLst>
          </p:cNvPr>
          <p:cNvSpPr txBox="1"/>
          <p:nvPr/>
        </p:nvSpPr>
        <p:spPr>
          <a:xfrm>
            <a:off x="7286024" y="1545870"/>
            <a:ext cx="4739423" cy="440120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l-GR" sz="2000" dirty="0">
                <a:latin typeface="Times New Roman"/>
                <a:cs typeface="Times New Roman"/>
              </a:rPr>
              <a:t>Και το παιδί έκρυψε το πουλί</a:t>
            </a:r>
          </a:p>
          <a:p>
            <a:r>
              <a:rPr lang="el-GR" sz="2000" dirty="0">
                <a:latin typeface="Times New Roman"/>
                <a:cs typeface="Times New Roman"/>
              </a:rPr>
              <a:t>μες στο θρανίο του </a:t>
            </a:r>
          </a:p>
          <a:p>
            <a:r>
              <a:rPr lang="el-GR" sz="2000" dirty="0">
                <a:latin typeface="Times New Roman"/>
                <a:cs typeface="Times New Roman"/>
              </a:rPr>
              <a:t>κι όλα τα παιδιά </a:t>
            </a:r>
          </a:p>
          <a:p>
            <a:r>
              <a:rPr lang="el-GR" sz="2000" dirty="0">
                <a:latin typeface="Times New Roman"/>
                <a:cs typeface="Times New Roman"/>
              </a:rPr>
              <a:t>ακούν το τραγούδι του</a:t>
            </a:r>
          </a:p>
          <a:p>
            <a:r>
              <a:rPr lang="el-GR" sz="2000" dirty="0">
                <a:latin typeface="Times New Roman"/>
                <a:cs typeface="Times New Roman"/>
              </a:rPr>
              <a:t>κι όλα τα παιδιά ακούν τη μουσική </a:t>
            </a:r>
          </a:p>
          <a:p>
            <a:r>
              <a:rPr lang="el-GR" sz="2000" dirty="0">
                <a:latin typeface="Times New Roman"/>
                <a:cs typeface="Times New Roman"/>
              </a:rPr>
              <a:t>κι οχτώ κι οχτώ στη βόλτα τους φεύγουν και τέσσερα και τέσσερα και δυο και δυο στη βόλτα τους το σκάνε</a:t>
            </a:r>
          </a:p>
          <a:p>
            <a:r>
              <a:rPr lang="el-GR" sz="2000" dirty="0">
                <a:latin typeface="Times New Roman"/>
                <a:cs typeface="Times New Roman"/>
              </a:rPr>
              <a:t>κι ένα κι ένα δεν κάνουν ούτε ένα ούτε  δύο </a:t>
            </a:r>
            <a:endParaRPr lang="el-GR" sz="2000">
              <a:latin typeface="Times New Roman"/>
              <a:cs typeface="Times New Roman"/>
            </a:endParaRPr>
          </a:p>
          <a:p>
            <a:r>
              <a:rPr lang="el-GR" sz="2000" dirty="0">
                <a:latin typeface="Times New Roman"/>
                <a:cs typeface="Times New Roman"/>
              </a:rPr>
              <a:t>ένα </a:t>
            </a:r>
            <a:r>
              <a:rPr lang="el-GR" sz="2000" err="1">
                <a:latin typeface="Times New Roman"/>
                <a:cs typeface="Times New Roman"/>
              </a:rPr>
              <a:t>ένα</a:t>
            </a:r>
            <a:r>
              <a:rPr lang="el-GR" sz="2000" dirty="0">
                <a:latin typeface="Times New Roman"/>
                <a:cs typeface="Times New Roman"/>
              </a:rPr>
              <a:t> το ίδιο φεύγουν.</a:t>
            </a:r>
          </a:p>
          <a:p>
            <a:r>
              <a:rPr lang="el-GR" sz="2000" dirty="0">
                <a:latin typeface="Times New Roman"/>
                <a:cs typeface="Times New Roman"/>
              </a:rPr>
              <a:t>Και το πουλί-λύρα παίζει </a:t>
            </a:r>
          </a:p>
          <a:p>
            <a:r>
              <a:rPr lang="el-GR" sz="2000" dirty="0">
                <a:latin typeface="Times New Roman"/>
                <a:cs typeface="Times New Roman"/>
              </a:rPr>
              <a:t>και το παιδί τραγουδάει </a:t>
            </a:r>
          </a:p>
          <a:p>
            <a:r>
              <a:rPr lang="el-GR" sz="2000" dirty="0">
                <a:latin typeface="Times New Roman"/>
                <a:cs typeface="Times New Roman"/>
              </a:rPr>
              <a:t>κι ο καθηγητής φωνάζει:</a:t>
            </a:r>
            <a:endParaRPr lang="el-GR" dirty="0">
              <a:latin typeface="Century Gothic" panose="020B0502020202020204"/>
              <a:cs typeface="Times New Roman"/>
            </a:endParaRPr>
          </a:p>
          <a:p>
            <a:r>
              <a:rPr lang="el-GR" sz="2000" dirty="0">
                <a:latin typeface="Times New Roman"/>
                <a:cs typeface="Times New Roman"/>
              </a:rPr>
              <a:t> Πότε θα πάψετε να κάνετε τον καραγκιόζη!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72168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A11C015-6129-E261-D28F-B5B3AFFA7B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62448" y="1518418"/>
            <a:ext cx="5398394" cy="451781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l-GR" sz="2800" dirty="0">
                <a:latin typeface="Times New Roman"/>
                <a:cs typeface="Times New Roman"/>
              </a:rPr>
              <a:t>Μα όλα τ' άλλα παιδιά </a:t>
            </a:r>
            <a:endParaRPr lang="el-GR" sz="2800">
              <a:latin typeface="Century Gothic" panose="020B0502020202020204"/>
              <a:cs typeface="Times New Roman"/>
            </a:endParaRPr>
          </a:p>
          <a:p>
            <a:pPr marL="0" indent="0">
              <a:buNone/>
            </a:pPr>
            <a:r>
              <a:rPr lang="el-GR" sz="2800" dirty="0">
                <a:latin typeface="Times New Roman"/>
                <a:cs typeface="Times New Roman"/>
              </a:rPr>
              <a:t>ακούν τη μουσική </a:t>
            </a:r>
            <a:endParaRPr lang="el-GR" sz="2800">
              <a:latin typeface="Century Gothic" panose="020B0502020202020204"/>
              <a:cs typeface="Times New Roman"/>
            </a:endParaRPr>
          </a:p>
          <a:p>
            <a:pPr marL="0" indent="0">
              <a:buNone/>
            </a:pPr>
            <a:r>
              <a:rPr lang="el-GR" sz="2800" dirty="0">
                <a:latin typeface="Times New Roman"/>
                <a:cs typeface="Times New Roman"/>
              </a:rPr>
              <a:t>και οι τοίχοι της τάξης σωριάζονται ήσυχα.</a:t>
            </a:r>
            <a:endParaRPr lang="el-GR" sz="2800">
              <a:latin typeface="Century Gothic" panose="020B0502020202020204"/>
              <a:cs typeface="Times New Roman"/>
            </a:endParaRPr>
          </a:p>
          <a:p>
            <a:pPr marL="0" indent="0">
              <a:buNone/>
            </a:pPr>
            <a:r>
              <a:rPr lang="el-GR" sz="2800" dirty="0">
                <a:latin typeface="Times New Roman"/>
                <a:cs typeface="Times New Roman"/>
              </a:rPr>
              <a:t>Και τα τζάμια ξαναγίνονται άμμος </a:t>
            </a:r>
            <a:endParaRPr lang="el-GR" sz="2800">
              <a:latin typeface="Century Gothic" panose="020B0502020202020204"/>
              <a:cs typeface="Times New Roman"/>
            </a:endParaRPr>
          </a:p>
          <a:p>
            <a:pPr marL="0" indent="0">
              <a:buNone/>
            </a:pPr>
            <a:r>
              <a:rPr lang="el-GR" sz="2800" dirty="0">
                <a:latin typeface="Times New Roman"/>
                <a:cs typeface="Times New Roman"/>
              </a:rPr>
              <a:t>το μελάνι ξαναγίνεται νερό </a:t>
            </a:r>
            <a:endParaRPr lang="el-GR" sz="2800">
              <a:latin typeface="Century Gothic" panose="020B0502020202020204"/>
              <a:cs typeface="Times New Roman"/>
            </a:endParaRPr>
          </a:p>
          <a:p>
            <a:pPr marL="0" indent="0">
              <a:buNone/>
            </a:pPr>
            <a:r>
              <a:rPr lang="el-GR" sz="2800" dirty="0">
                <a:latin typeface="Times New Roman"/>
                <a:cs typeface="Times New Roman"/>
              </a:rPr>
              <a:t>τα θρανία ξαναγίνονται δένδρα </a:t>
            </a:r>
            <a:endParaRPr lang="el-GR" sz="2800">
              <a:latin typeface="Century Gothic" panose="020B0502020202020204"/>
              <a:cs typeface="Times New Roman"/>
            </a:endParaRPr>
          </a:p>
          <a:p>
            <a:pPr marL="0" indent="0">
              <a:buNone/>
            </a:pPr>
            <a:r>
              <a:rPr lang="el-GR" sz="2800" dirty="0">
                <a:latin typeface="Times New Roman"/>
                <a:cs typeface="Times New Roman"/>
              </a:rPr>
              <a:t>η κιμωλία ξαναγίνεται ακρογιαλιά</a:t>
            </a:r>
            <a:endParaRPr lang="el-GR" sz="2800">
              <a:latin typeface="Century Gothic" panose="020B0502020202020204"/>
              <a:cs typeface="Times New Roman"/>
            </a:endParaRPr>
          </a:p>
          <a:p>
            <a:pPr marL="0" indent="0">
              <a:buNone/>
            </a:pPr>
            <a:r>
              <a:rPr lang="el-GR" sz="2800" dirty="0">
                <a:latin typeface="Times New Roman"/>
                <a:cs typeface="Times New Roman"/>
              </a:rPr>
              <a:t>το φτερό ξαναγίνεται πουλί.</a:t>
            </a:r>
            <a:endParaRPr lang="el-GR" sz="280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4FA8F3E-3970-1E9E-C66F-E5A67D3CA0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91777" y="2194559"/>
            <a:ext cx="4314423" cy="402412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dirty="0">
                <a:latin typeface="Times New Roman"/>
                <a:cs typeface="Times New Roman"/>
              </a:rPr>
              <a:t>[πηγή: Ζακ </a:t>
            </a:r>
            <a:r>
              <a:rPr lang="el-GR" dirty="0" err="1">
                <a:latin typeface="Times New Roman"/>
                <a:cs typeface="Times New Roman"/>
              </a:rPr>
              <a:t>Πρεβέρ</a:t>
            </a:r>
            <a:r>
              <a:rPr lang="el-GR" dirty="0">
                <a:latin typeface="Times New Roman"/>
                <a:cs typeface="Times New Roman"/>
              </a:rPr>
              <a:t>, Κουβέντες, </a:t>
            </a:r>
            <a:r>
              <a:rPr lang="el-GR" dirty="0" err="1">
                <a:latin typeface="Times New Roman"/>
                <a:cs typeface="Times New Roman"/>
              </a:rPr>
              <a:t>μτφρ</a:t>
            </a:r>
            <a:r>
              <a:rPr lang="el-GR" dirty="0">
                <a:latin typeface="Times New Roman"/>
                <a:cs typeface="Times New Roman"/>
              </a:rPr>
              <a:t>. Μιχάλης </a:t>
            </a:r>
            <a:r>
              <a:rPr lang="el-GR" dirty="0" err="1">
                <a:latin typeface="Times New Roman"/>
                <a:cs typeface="Times New Roman"/>
              </a:rPr>
              <a:t>Μεϊμάρης</a:t>
            </a:r>
            <a:r>
              <a:rPr lang="el-GR" dirty="0">
                <a:latin typeface="Times New Roman"/>
                <a:cs typeface="Times New Roman"/>
              </a:rPr>
              <a:t>, </a:t>
            </a:r>
            <a:r>
              <a:rPr lang="el-GR" dirty="0" err="1">
                <a:latin typeface="Times New Roman"/>
                <a:cs typeface="Times New Roman"/>
              </a:rPr>
              <a:t>εκδ</a:t>
            </a:r>
            <a:r>
              <a:rPr lang="el-GR" dirty="0">
                <a:latin typeface="Times New Roman"/>
                <a:cs typeface="Times New Roman"/>
              </a:rPr>
              <a:t>. Καστανιώτη, Αθήνα 1994, σ. 124-125]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01095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2E75073-3D8A-9EF0-DDC9-F3240DCE1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1627" y="98965"/>
            <a:ext cx="5755784" cy="1293028"/>
          </a:xfrm>
        </p:spPr>
        <p:txBody>
          <a:bodyPr/>
          <a:lstStyle/>
          <a:p>
            <a:r>
              <a:rPr lang="el-GR" dirty="0">
                <a:latin typeface="Times New Roman"/>
                <a:cs typeface="Times New Roman"/>
              </a:rPr>
              <a:t>«Ο κακός μαθητής»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879F081-A763-3D4D-DFB8-64863F8432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4814" y="1400362"/>
            <a:ext cx="5108620" cy="523688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Ο κακός μαθητής</a:t>
            </a:r>
            <a:endParaRPr lang="el-GR" dirty="0"/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Λέει όχι με το κεφάλι</a:t>
            </a:r>
            <a:endParaRPr lang="el-GR" dirty="0"/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Μα λέει ναι με την καρδιά</a:t>
            </a:r>
            <a:endParaRPr lang="el-GR" dirty="0"/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Λέει ναι σε όσους αγαπάει</a:t>
            </a:r>
            <a:endParaRPr lang="el-GR" dirty="0"/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Λέει όχι στον καθηγητή</a:t>
            </a:r>
            <a:endParaRPr lang="el-GR" dirty="0"/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Είναι όρθιος</a:t>
            </a:r>
            <a:endParaRPr lang="el-GR" dirty="0"/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Τον ρωτούν</a:t>
            </a:r>
            <a:endParaRPr lang="el-GR" dirty="0"/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Και όλα τα προβλήματα έχουν δοθεί</a:t>
            </a:r>
            <a:endParaRPr lang="el-GR" dirty="0"/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Ξαφνικά τον πιάνουν ακατάσχετα γέλια</a:t>
            </a:r>
            <a:endParaRPr lang="el-GR" dirty="0"/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Και τα σβήνει όλα</a:t>
            </a:r>
            <a:endParaRPr lang="el-GR" dirty="0"/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Τα ψηφία και τις λέξεις</a:t>
            </a:r>
            <a:endParaRPr lang="el-GR" dirty="0"/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Τις ημερομηνίες και τα ονόματα</a:t>
            </a:r>
            <a:endParaRPr lang="el-GR" dirty="0"/>
          </a:p>
          <a:p>
            <a:pPr marL="0" indent="0">
              <a:buNone/>
            </a:pPr>
            <a:r>
              <a:rPr lang="el-GR" dirty="0">
                <a:latin typeface="Times New Roman"/>
                <a:cs typeface="Times New Roman"/>
              </a:rPr>
              <a:t>Τις φράσεις και τους γρίφους</a:t>
            </a:r>
            <a:endParaRPr lang="el-GR" dirty="0"/>
          </a:p>
          <a:p>
            <a:endParaRPr lang="el-GR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91B7918-6242-C1F7-7E0E-4B4B1C627D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99467" y="1936982"/>
            <a:ext cx="6267718" cy="5140294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l-GR" sz="2800" dirty="0">
                <a:latin typeface="Times New Roman"/>
                <a:cs typeface="Times New Roman"/>
              </a:rPr>
              <a:t>Και παρά τις φοβέρες του καθηγητή</a:t>
            </a:r>
            <a:endParaRPr lang="el-GR" sz="2800"/>
          </a:p>
          <a:p>
            <a:pPr marL="0" indent="0">
              <a:buNone/>
            </a:pPr>
            <a:r>
              <a:rPr lang="el-GR" sz="2800" dirty="0">
                <a:latin typeface="Times New Roman"/>
                <a:cs typeface="Times New Roman"/>
              </a:rPr>
              <a:t>Κάτω από τα γιουχαΐσματα των καλών μαθητών</a:t>
            </a:r>
            <a:endParaRPr lang="el-GR" sz="2800"/>
          </a:p>
          <a:p>
            <a:pPr marL="0" indent="0">
              <a:buNone/>
            </a:pPr>
            <a:r>
              <a:rPr lang="el-GR" sz="2800" dirty="0">
                <a:latin typeface="Times New Roman"/>
                <a:cs typeface="Times New Roman"/>
              </a:rPr>
              <a:t>Με κιμωλίες όλων των χρωμάτων</a:t>
            </a:r>
            <a:endParaRPr lang="el-GR" sz="2800"/>
          </a:p>
          <a:p>
            <a:pPr marL="0" indent="0">
              <a:buNone/>
            </a:pPr>
            <a:r>
              <a:rPr lang="el-GR" sz="2800" dirty="0">
                <a:latin typeface="Times New Roman"/>
                <a:cs typeface="Times New Roman"/>
              </a:rPr>
              <a:t>Πάνω στον μαυροπίνακα της δυστυχίας</a:t>
            </a:r>
            <a:endParaRPr lang="el-GR" sz="2800"/>
          </a:p>
          <a:p>
            <a:pPr marL="0" indent="0">
              <a:buNone/>
            </a:pPr>
            <a:r>
              <a:rPr lang="el-GR" sz="2800" dirty="0">
                <a:latin typeface="Times New Roman"/>
                <a:cs typeface="Times New Roman"/>
              </a:rPr>
              <a:t>Ζωγραφίζει το πρόσωπο της ευτυχίας.</a:t>
            </a:r>
            <a:endParaRPr lang="el-GR" sz="2800"/>
          </a:p>
          <a:p>
            <a:pPr marL="0" indent="0">
              <a:buNone/>
            </a:pPr>
            <a:endParaRPr lang="el-GR" sz="2000" i="1" dirty="0"/>
          </a:p>
          <a:p>
            <a:endParaRPr lang="el-GR" sz="2000" i="1" dirty="0"/>
          </a:p>
          <a:p>
            <a:pPr marL="0" indent="0">
              <a:buNone/>
            </a:pPr>
            <a:r>
              <a:rPr lang="el-GR" sz="2000" i="1" dirty="0"/>
              <a:t>[πηγή: Ζακ </a:t>
            </a:r>
            <a:r>
              <a:rPr lang="el-GR" sz="2000" i="1" dirty="0" err="1"/>
              <a:t>Πρεβέρ</a:t>
            </a:r>
            <a:r>
              <a:rPr lang="el-GR" sz="2000" i="1" dirty="0"/>
              <a:t>, Κουβέντες, </a:t>
            </a:r>
            <a:r>
              <a:rPr lang="el-GR" sz="2000" i="1" dirty="0" err="1"/>
              <a:t>μτφρ</a:t>
            </a:r>
            <a:r>
              <a:rPr lang="el-GR" sz="2000" i="1" dirty="0"/>
              <a:t>. Μιχάλης </a:t>
            </a:r>
            <a:r>
              <a:rPr lang="el-GR" sz="2000" i="1" dirty="0" err="1"/>
              <a:t>Μεϊμάρης</a:t>
            </a:r>
            <a:r>
              <a:rPr lang="el-GR" sz="2000" i="1" dirty="0"/>
              <a:t>, </a:t>
            </a:r>
            <a:r>
              <a:rPr lang="el-GR" sz="2000" i="1" dirty="0" err="1"/>
              <a:t>εκδ</a:t>
            </a:r>
            <a:r>
              <a:rPr lang="el-GR" sz="2000" i="1" dirty="0"/>
              <a:t>. Καστανιώτη, Αθήνα 1994, σ. 57-58]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45680196"/>
      </p:ext>
    </p:extLst>
  </p:cSld>
  <p:clrMapOvr>
    <a:masterClrMapping/>
  </p:clrMapOvr>
</p:sld>
</file>

<file path=ppt/theme/theme1.xml><?xml version="1.0" encoding="utf-8"?>
<a:theme xmlns:a="http://schemas.openxmlformats.org/drawingml/2006/main" name="Ίχνος ατμού">
  <a:themeElements>
    <a:clrScheme name="Ίχνος ατμού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Ίχνος ατμού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Ίχνος ατμού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Ίχνος ατμού</Template>
  <TotalTime>24</TotalTime>
  <Words>36</Words>
  <Application>Microsoft Office PowerPoint</Application>
  <PresentationFormat>Ευρεία οθόνη</PresentationFormat>
  <Paragraphs>17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Ίχνος ατμού</vt:lpstr>
      <vt:lpstr>Ποιήματα Για Τη Σχολικήζωή του Ζακ Πρεβέρ</vt:lpstr>
      <vt:lpstr>Ζακ Πρεβέρ (Jacques Prévert) </vt:lpstr>
      <vt:lpstr>Θεματικά Κέντρα</vt:lpstr>
      <vt:lpstr>«Σελίδα γραπτού»</vt:lpstr>
      <vt:lpstr>Παρουσίαση του PowerPoint</vt:lpstr>
      <vt:lpstr>«Ο κακός μαθητής»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Ποιήματα Για Τη Σχολικήζωή του Ζακ Πρεβέρ</dc:title>
  <dc:creator>elardriv@hol.gr</dc:creator>
  <cp:lastModifiedBy>elardriv@hol.gr</cp:lastModifiedBy>
  <cp:revision>131</cp:revision>
  <dcterms:created xsi:type="dcterms:W3CDTF">2017-11-12T15:02:14Z</dcterms:created>
  <dcterms:modified xsi:type="dcterms:W3CDTF">2024-09-19T19:56:21Z</dcterms:modified>
</cp:coreProperties>
</file>