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0" r:id="rId1"/>
  </p:sldMasterIdLst>
  <p:notesMasterIdLst>
    <p:notesMasterId r:id="rId29"/>
  </p:notesMasterIdLst>
  <p:sldIdLst>
    <p:sldId id="256" r:id="rId2"/>
    <p:sldId id="257" r:id="rId3"/>
    <p:sldId id="259" r:id="rId4"/>
    <p:sldId id="278" r:id="rId5"/>
    <p:sldId id="260" r:id="rId6"/>
    <p:sldId id="261" r:id="rId7"/>
    <p:sldId id="262" r:id="rId8"/>
    <p:sldId id="263" r:id="rId9"/>
    <p:sldId id="266" r:id="rId10"/>
    <p:sldId id="264" r:id="rId11"/>
    <p:sldId id="269" r:id="rId12"/>
    <p:sldId id="279" r:id="rId13"/>
    <p:sldId id="267" r:id="rId14"/>
    <p:sldId id="283" r:id="rId15"/>
    <p:sldId id="284" r:id="rId16"/>
    <p:sldId id="282" r:id="rId17"/>
    <p:sldId id="280" r:id="rId18"/>
    <p:sldId id="271" r:id="rId19"/>
    <p:sldId id="272" r:id="rId20"/>
    <p:sldId id="273" r:id="rId21"/>
    <p:sldId id="277" r:id="rId22"/>
    <p:sldId id="281" r:id="rId23"/>
    <p:sldId id="276" r:id="rId24"/>
    <p:sldId id="274" r:id="rId25"/>
    <p:sldId id="268" r:id="rId26"/>
    <p:sldId id="275" r:id="rId27"/>
    <p:sldId id="270" r:id="rId28"/>
  </p:sldIdLst>
  <p:sldSz cx="9144000" cy="5143500" type="screen16x9"/>
  <p:notesSz cx="6858000" cy="9144000"/>
  <p:embeddedFontLst>
    <p:embeddedFont>
      <p:font typeface="Garamond" pitchFamily="18" charset="0"/>
      <p:regular r:id="rId30"/>
      <p:bold r:id="rId31"/>
      <p:italic r:id="rId32"/>
    </p:embeddedFont>
    <p:embeddedFont>
      <p:font typeface="Arial Unicode MS" pitchFamily="34" charset="-128"/>
      <p:regular r:id="rId33"/>
    </p:embeddedFont>
    <p:embeddedFont>
      <p:font typeface="Open Sans"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102"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xmlns="" val="1780215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333367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280202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276451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239279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52368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26880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418371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xmlns="" val="2431910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cxnSp>
        <p:nvCxnSpPr>
          <p:cNvPr id="15" name="Straight Connector 14"/>
          <p:cNvCxnSpPr/>
          <p:nvPr/>
        </p:nvCxnSpPr>
        <p:spPr>
          <a:xfrm>
            <a:off x="2019299" y="2641598"/>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132314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xmlns="" val="13480947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cxnSp>
        <p:nvCxnSpPr>
          <p:cNvPr id="15" name="Straight Connector 14"/>
          <p:cNvCxnSpPr/>
          <p:nvPr/>
        </p:nvCxnSpPr>
        <p:spPr>
          <a:xfrm>
            <a:off x="1047127" y="310514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425807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207934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xmlns="" val="31980141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950953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cxnSp>
        <p:nvCxnSpPr>
          <p:cNvPr id="15" name="Straight Connector 14"/>
          <p:cNvCxnSpPr/>
          <p:nvPr/>
        </p:nvCxnSpPr>
        <p:spPr>
          <a:xfrm>
            <a:off x="1047127" y="257175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419027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cxnSp>
        <p:nvCxnSpPr>
          <p:cNvPr id="14" name="Straight Connector 13"/>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0191673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cxnSp>
        <p:nvCxnSpPr>
          <p:cNvPr id="14" name="Straight Connector 13"/>
          <p:cNvCxnSpPr/>
          <p:nvPr/>
        </p:nvCxnSpPr>
        <p:spPr>
          <a:xfrm>
            <a:off x="6647918" y="742950"/>
            <a:ext cx="0" cy="36576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8569248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599"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pPr lvl="0">
                <a:spcBef>
                  <a:spcPts val="0"/>
                </a:spcBef>
                <a:buNone/>
              </a:pPr>
              <a:t>‹#›</a:t>
            </a:fld>
            <a:endParaRPr lang="el"/>
          </a:p>
        </p:txBody>
      </p:sp>
    </p:spTree>
    <p:extLst>
      <p:ext uri="{BB962C8B-B14F-4D97-AF65-F5344CB8AC3E}">
        <p14:creationId xmlns:p14="http://schemas.microsoft.com/office/powerpoint/2010/main" xmlns="" val="83723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xmlns="" val="19103161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cxnSp>
        <p:nvCxnSpPr>
          <p:cNvPr id="16" name="Straight Connector 15"/>
          <p:cNvCxnSpPr/>
          <p:nvPr/>
        </p:nvCxnSpPr>
        <p:spPr>
          <a:xfrm>
            <a:off x="1509542" y="2782939"/>
            <a:ext cx="612253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7688951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xmlns="" val="24824415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cxnSp>
        <p:nvCxnSpPr>
          <p:cNvPr id="18" name="Straight Connector 17"/>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38400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cxnSp>
        <p:nvCxnSpPr>
          <p:cNvPr id="14" name="Straight Connector 13"/>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272986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xmlns="" val="14622719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cxnSp>
        <p:nvCxnSpPr>
          <p:cNvPr id="16" name="Straight Connector 15"/>
          <p:cNvCxnSpPr/>
          <p:nvPr/>
        </p:nvCxnSpPr>
        <p:spPr>
          <a:xfrm>
            <a:off x="1047127" y="2184400"/>
            <a:ext cx="26358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713009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xmlns="" val="404680547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0" y="0"/>
            <a:ext cx="9141619" cy="5142161"/>
          </a:xfrm>
          <a:prstGeom prst="rect">
            <a:avLst/>
          </a:prstGeom>
        </p:spPr>
      </p:pic>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smtClean="0"/>
              <a:pPr/>
              <a:t>2/5/2023</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lvl="0" algn="r">
              <a:spcBef>
                <a:spcPts val="0"/>
              </a:spcBef>
              <a:buNone/>
            </a:pPr>
            <a:fld id="{00000000-1234-1234-1234-123412341234}" type="slidenum">
              <a:rPr lang="el" sz="1000" smtClean="0">
                <a:solidFill>
                  <a:schemeClr val="dk2"/>
                </a:solidFill>
                <a:latin typeface="Open Sans"/>
                <a:ea typeface="Open Sans"/>
                <a:cs typeface="Open Sans"/>
                <a:sym typeface="Open Sans"/>
              </a:rPr>
              <a:pPr lvl="0" algn="r">
                <a:spcBef>
                  <a:spcPts val="0"/>
                </a:spcBef>
                <a:buNone/>
              </a:pPr>
              <a:t>‹#›</a:t>
            </a:fld>
            <a:endParaRPr lang="el"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xmlns="" val="45360286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8.xml"/><Relationship Id="rId1" Type="http://schemas.openxmlformats.org/officeDocument/2006/relationships/video" Target="https://www.youtube.com/embed/Tf-T7pT7Kg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66139" y="1244128"/>
            <a:ext cx="7146441" cy="2052599"/>
          </a:xfrm>
          <a:prstGeom prst="rect">
            <a:avLst/>
          </a:prstGeom>
        </p:spPr>
        <p:txBody>
          <a:bodyPr lIns="91425" tIns="91425" rIns="91425" bIns="91425" anchor="b" anchorCtr="0">
            <a:noAutofit/>
          </a:bodyPr>
          <a:lstStyle/>
          <a:p>
            <a:pPr lvl="0" algn="ctr" rtl="0">
              <a:spcBef>
                <a:spcPts val="0"/>
              </a:spcBef>
              <a:buNone/>
            </a:pPr>
            <a:r>
              <a:rPr lang="el-GR" b="1" dirty="0">
                <a:solidFill>
                  <a:schemeClr val="accent2">
                    <a:lumMod val="75000"/>
                  </a:schemeClr>
                </a:solidFill>
              </a:rPr>
              <a:t>Έναν μύθο θα σας πω…</a:t>
            </a:r>
            <a:endParaRPr b="1" dirty="0">
              <a:solidFill>
                <a:schemeClr val="accent2">
                  <a:lumMod val="75000"/>
                </a:schemeClr>
              </a:solidFill>
            </a:endParaRPr>
          </a:p>
          <a:p>
            <a:pPr lvl="0" algn="ctr" rtl="0">
              <a:spcBef>
                <a:spcPts val="0"/>
              </a:spcBef>
              <a:buNone/>
            </a:pPr>
            <a:r>
              <a:rPr lang="el" sz="3200" b="1" i="1" dirty="0"/>
              <a:t>Ομορφιά που ναρκισσεύεται</a:t>
            </a:r>
          </a:p>
          <a:p>
            <a:pPr lvl="0">
              <a:spcBef>
                <a:spcPts val="0"/>
              </a:spcBef>
              <a:buNone/>
            </a:pPr>
            <a:endParaRPr b="1" dirty="0"/>
          </a:p>
        </p:txBody>
      </p:sp>
      <p:sp>
        <p:nvSpPr>
          <p:cNvPr id="67" name="Shape 67"/>
          <p:cNvSpPr txBox="1">
            <a:spLocks noGrp="1"/>
          </p:cNvSpPr>
          <p:nvPr>
            <p:ph type="subTitle" idx="1"/>
          </p:nvPr>
        </p:nvSpPr>
        <p:spPr>
          <a:xfrm>
            <a:off x="2313049" y="2647003"/>
            <a:ext cx="4304145" cy="916799"/>
          </a:xfrm>
          <a:prstGeom prst="rect">
            <a:avLst/>
          </a:prstGeom>
        </p:spPr>
        <p:txBody>
          <a:bodyPr lIns="91425" tIns="91425" rIns="91425" bIns="91425" anchor="t" anchorCtr="0">
            <a:noAutofit/>
          </a:bodyPr>
          <a:lstStyle/>
          <a:p>
            <a:pPr lvl="0" algn="ctr" rtl="0">
              <a:spcBef>
                <a:spcPts val="0"/>
              </a:spcBef>
              <a:buNone/>
            </a:pPr>
            <a:r>
              <a:rPr lang="el" sz="1600" b="1" dirty="0">
                <a:solidFill>
                  <a:schemeClr val="accent2">
                    <a:lumMod val="75000"/>
                  </a:schemeClr>
                </a:solidFill>
              </a:rPr>
              <a:t>Αρχαία Ελληνική Γλώσσα Α Γυμνασίου</a:t>
            </a:r>
          </a:p>
          <a:p>
            <a:pPr lvl="0" algn="ctr" rtl="0">
              <a:spcBef>
                <a:spcPts val="0"/>
              </a:spcBef>
              <a:buNone/>
            </a:pPr>
            <a:r>
              <a:rPr lang="el" sz="1600" b="1" dirty="0">
                <a:solidFill>
                  <a:schemeClr val="accent2">
                    <a:lumMod val="75000"/>
                  </a:schemeClr>
                </a:solidFill>
              </a:rPr>
              <a:t>ενότητα 6η</a:t>
            </a:r>
            <a:endParaRPr dirty="0"/>
          </a:p>
          <a:p>
            <a:pPr algn="ctr">
              <a:spcBef>
                <a:spcPts val="0"/>
              </a:spcBef>
            </a:pPr>
            <a:r>
              <a:rPr lang="el" b="1" i="1" dirty="0">
                <a:solidFill>
                  <a:schemeClr val="bg2">
                    <a:lumMod val="25000"/>
                  </a:schemeClr>
                </a:solidFill>
              </a:rPr>
              <a:t>Ελένη Αδαμοπούλου </a:t>
            </a:r>
          </a:p>
          <a:p>
            <a:pPr algn="ctr">
              <a:spcBef>
                <a:spcPts val="0"/>
              </a:spcBef>
            </a:pPr>
            <a:r>
              <a:rPr lang="el" b="1" i="1" dirty="0">
                <a:solidFill>
                  <a:schemeClr val="bg2">
                    <a:lumMod val="25000"/>
                  </a:schemeClr>
                </a:solidFill>
              </a:rPr>
              <a:t>3ο Γυμνάσιο Ναυπάκτου,</a:t>
            </a:r>
            <a:r>
              <a:rPr lang="en-US" b="1" i="1" dirty="0">
                <a:solidFill>
                  <a:schemeClr val="bg2">
                    <a:lumMod val="25000"/>
                  </a:schemeClr>
                </a:solidFill>
              </a:rPr>
              <a:t> </a:t>
            </a:r>
            <a:r>
              <a:rPr lang="el" b="1" i="1" dirty="0">
                <a:solidFill>
                  <a:schemeClr val="bg2">
                    <a:lumMod val="25000"/>
                  </a:schemeClr>
                </a:solidFill>
              </a:rPr>
              <a:t>2015-2016</a:t>
            </a:r>
          </a:p>
          <a:p>
            <a:pPr lvl="0" algn="ctr" rtl="0">
              <a:spcBef>
                <a:spcPts val="0"/>
              </a:spcBef>
              <a:buNone/>
            </a:pPr>
            <a:endParaRPr lang="el" dirty="0"/>
          </a:p>
          <a:p>
            <a:pPr lvl="0">
              <a:spcBef>
                <a:spcPts val="0"/>
              </a:spcBef>
              <a:buNone/>
            </a:pPr>
            <a:endParaRPr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7">
                                            <p:txEl>
                                              <p:pRg st="0" end="0"/>
                                            </p:txEl>
                                          </p:spTgt>
                                        </p:tgtEl>
                                        <p:attrNameLst>
                                          <p:attrName>style.visibility</p:attrName>
                                        </p:attrNameLst>
                                      </p:cBhvr>
                                      <p:to>
                                        <p:strVal val="visible"/>
                                      </p:to>
                                    </p:set>
                                    <p:animEffect transition="in" filter="barn(inVertical)">
                                      <p:cBhvr>
                                        <p:cTn id="14" dur="500"/>
                                        <p:tgtEl>
                                          <p:spTgt spid="67">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67">
                                            <p:txEl>
                                              <p:pRg st="1" end="1"/>
                                            </p:txEl>
                                          </p:spTgt>
                                        </p:tgtEl>
                                        <p:attrNameLst>
                                          <p:attrName>style.visibility</p:attrName>
                                        </p:attrNameLst>
                                      </p:cBhvr>
                                      <p:to>
                                        <p:strVal val="visible"/>
                                      </p:to>
                                    </p:set>
                                    <p:animEffect transition="in" filter="barn(inVertical)">
                                      <p:cBhvr>
                                        <p:cTn id="17" dur="500"/>
                                        <p:tgtEl>
                                          <p:spTgt spid="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7">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l" b="1" dirty="0">
                <a:solidFill>
                  <a:schemeClr val="accent1">
                    <a:lumMod val="75000"/>
                  </a:schemeClr>
                </a:solidFill>
              </a:rPr>
              <a:t>Συνειδητοποίηση με ακριβό τίμημα </a:t>
            </a:r>
            <a:r>
              <a:rPr lang="el" sz="2000" b="1" i="1" dirty="0">
                <a:solidFill>
                  <a:schemeClr val="accent1">
                    <a:lumMod val="75000"/>
                  </a:schemeClr>
                </a:solidFill>
              </a:rPr>
              <a:t>(λύση)</a:t>
            </a:r>
          </a:p>
        </p:txBody>
      </p:sp>
      <p:sp>
        <p:nvSpPr>
          <p:cNvPr id="118" name="Shape 118"/>
          <p:cNvSpPr txBox="1">
            <a:spLocks noGrp="1"/>
          </p:cNvSpPr>
          <p:nvPr>
            <p:ph type="body" idx="1"/>
          </p:nvPr>
        </p:nvSpPr>
        <p:spPr>
          <a:xfrm>
            <a:off x="642059" y="1057835"/>
            <a:ext cx="8715757" cy="3372651"/>
          </a:xfrm>
          <a:prstGeom prst="rect">
            <a:avLst/>
          </a:prstGeom>
        </p:spPr>
        <p:txBody>
          <a:bodyPr lIns="91425" tIns="91425" rIns="91425" bIns="91425" anchor="t" anchorCtr="0">
            <a:noAutofit/>
          </a:bodyPr>
          <a:lstStyle/>
          <a:p>
            <a:pPr lvl="0">
              <a:buNone/>
            </a:pPr>
            <a:r>
              <a:rPr lang="el-GR" sz="1800" dirty="0" err="1"/>
              <a:t>πείρᾳ</a:t>
            </a:r>
            <a:r>
              <a:rPr lang="el-GR" sz="1800" dirty="0"/>
              <a:t>  </a:t>
            </a:r>
            <a:r>
              <a:rPr lang="el-GR" sz="1800" b="1" dirty="0" err="1">
                <a:solidFill>
                  <a:srgbClr val="7030A0"/>
                </a:solidFill>
              </a:rPr>
              <a:t>μαθὼν</a:t>
            </a:r>
            <a:r>
              <a:rPr lang="el-GR" sz="1800" b="1" dirty="0">
                <a:solidFill>
                  <a:srgbClr val="7030A0"/>
                </a:solidFill>
              </a:rPr>
              <a:t> </a:t>
            </a:r>
          </a:p>
          <a:p>
            <a:pPr lvl="0">
              <a:buNone/>
            </a:pPr>
            <a:r>
              <a:rPr lang="el-GR" sz="1600" dirty="0"/>
              <a:t>(συλλογισμός-</a:t>
            </a:r>
            <a:r>
              <a:rPr lang="el-GR" sz="1600" dirty="0" err="1"/>
              <a:t>επιχειρηματολογί</a:t>
            </a:r>
            <a:r>
              <a:rPr lang="el-GR" sz="1600" dirty="0"/>
              <a:t>α</a:t>
            </a:r>
            <a:r>
              <a:rPr lang="el-GR" sz="1600" dirty="0" smtClean="0"/>
              <a:t>)</a:t>
            </a:r>
            <a:endParaRPr lang="el-GR" sz="1800" dirty="0"/>
          </a:p>
          <a:p>
            <a:pPr lvl="0">
              <a:buNone/>
            </a:pPr>
            <a:r>
              <a:rPr lang="el-GR" sz="1800" dirty="0" err="1">
                <a:solidFill>
                  <a:schemeClr val="accent5">
                    <a:lumMod val="75000"/>
                  </a:schemeClr>
                </a:solidFill>
              </a:rPr>
              <a:t>ὅτι</a:t>
            </a:r>
            <a:r>
              <a:rPr lang="el-GR" sz="1800" dirty="0">
                <a:solidFill>
                  <a:schemeClr val="accent5">
                    <a:lumMod val="75000"/>
                  </a:schemeClr>
                </a:solidFill>
              </a:rPr>
              <a:t> </a:t>
            </a:r>
            <a:r>
              <a:rPr lang="el-GR" sz="1800" dirty="0" err="1">
                <a:solidFill>
                  <a:schemeClr val="accent5">
                    <a:lumMod val="75000"/>
                  </a:schemeClr>
                </a:solidFill>
              </a:rPr>
              <a:t>ἄρα</a:t>
            </a:r>
            <a:r>
              <a:rPr lang="el-GR" sz="1800" dirty="0">
                <a:solidFill>
                  <a:schemeClr val="accent5">
                    <a:lumMod val="75000"/>
                  </a:schemeClr>
                </a:solidFill>
              </a:rPr>
              <a:t> </a:t>
            </a:r>
            <a:r>
              <a:rPr lang="el-GR" sz="1800" dirty="0" err="1">
                <a:solidFill>
                  <a:schemeClr val="accent5">
                    <a:lumMod val="75000"/>
                  </a:schemeClr>
                </a:solidFill>
              </a:rPr>
              <a:t>ἄδικος</a:t>
            </a:r>
            <a:r>
              <a:rPr lang="el-GR" sz="1800" dirty="0">
                <a:solidFill>
                  <a:schemeClr val="accent5">
                    <a:lumMod val="75000"/>
                  </a:schemeClr>
                </a:solidFill>
              </a:rPr>
              <a:t> </a:t>
            </a:r>
            <a:r>
              <a:rPr lang="el-GR" sz="1800" dirty="0" err="1">
                <a:solidFill>
                  <a:schemeClr val="accent5">
                    <a:lumMod val="75000"/>
                  </a:schemeClr>
                </a:solidFill>
              </a:rPr>
              <a:t>ἦν</a:t>
            </a:r>
            <a:r>
              <a:rPr lang="el-GR" sz="1800" dirty="0">
                <a:solidFill>
                  <a:schemeClr val="accent5">
                    <a:lumMod val="75000"/>
                  </a:schemeClr>
                </a:solidFill>
              </a:rPr>
              <a:t> </a:t>
            </a:r>
            <a:r>
              <a:rPr lang="el-GR" sz="1800" b="1" dirty="0" err="1">
                <a:solidFill>
                  <a:schemeClr val="accent5">
                    <a:lumMod val="75000"/>
                  </a:schemeClr>
                </a:solidFill>
              </a:rPr>
              <a:t>τῶν</a:t>
            </a:r>
            <a:r>
              <a:rPr lang="el-GR" sz="1800" b="1" dirty="0">
                <a:solidFill>
                  <a:schemeClr val="accent5">
                    <a:lumMod val="75000"/>
                  </a:schemeClr>
                </a:solidFill>
              </a:rPr>
              <a:t> </a:t>
            </a:r>
            <a:r>
              <a:rPr lang="el-GR" sz="1800" b="1" dirty="0" err="1">
                <a:solidFill>
                  <a:schemeClr val="accent5">
                    <a:lumMod val="75000"/>
                  </a:schemeClr>
                </a:solidFill>
              </a:rPr>
              <a:t>ἰδίων</a:t>
            </a:r>
            <a:r>
              <a:rPr lang="el-GR" sz="1800" b="1" dirty="0">
                <a:solidFill>
                  <a:schemeClr val="accent5">
                    <a:lumMod val="75000"/>
                  </a:schemeClr>
                </a:solidFill>
              </a:rPr>
              <a:t> </a:t>
            </a:r>
            <a:r>
              <a:rPr lang="el-GR" sz="1800" dirty="0" err="1">
                <a:solidFill>
                  <a:schemeClr val="accent5">
                    <a:lumMod val="75000"/>
                  </a:schemeClr>
                </a:solidFill>
              </a:rPr>
              <a:t>κριτὴς</a:t>
            </a:r>
            <a:r>
              <a:rPr lang="el-GR" sz="1800" dirty="0">
                <a:solidFill>
                  <a:schemeClr val="accent5">
                    <a:lumMod val="75000"/>
                  </a:schemeClr>
                </a:solidFill>
              </a:rPr>
              <a:t> </a:t>
            </a:r>
          </a:p>
          <a:p>
            <a:pPr lvl="0">
              <a:buNone/>
            </a:pPr>
            <a:r>
              <a:rPr lang="el-GR" sz="1600" dirty="0"/>
              <a:t>(συμπέρασμα)</a:t>
            </a:r>
          </a:p>
          <a:p>
            <a:pPr lvl="0">
              <a:buNone/>
            </a:pPr>
            <a:endParaRPr lang="el-GR" sz="1600" dirty="0"/>
          </a:p>
          <a:p>
            <a:pPr lvl="0">
              <a:buNone/>
            </a:pPr>
            <a:r>
              <a:rPr lang="el-GR" sz="1800" b="1" dirty="0" err="1">
                <a:solidFill>
                  <a:srgbClr val="7030A0"/>
                </a:solidFill>
              </a:rPr>
              <a:t>ψέγων</a:t>
            </a:r>
            <a:r>
              <a:rPr lang="el-GR" sz="1800" dirty="0"/>
              <a:t> </a:t>
            </a:r>
            <a:r>
              <a:rPr lang="el-GR" sz="1800" b="1" dirty="0" err="1">
                <a:solidFill>
                  <a:schemeClr val="accent1">
                    <a:lumMod val="75000"/>
                  </a:schemeClr>
                </a:solidFill>
              </a:rPr>
              <a:t>μὲν</a:t>
            </a:r>
            <a:r>
              <a:rPr lang="el-GR" sz="1800" dirty="0"/>
              <a:t>  </a:t>
            </a:r>
            <a:r>
              <a:rPr lang="el-GR" sz="1800" dirty="0" err="1"/>
              <a:t>τὰ</a:t>
            </a:r>
            <a:r>
              <a:rPr lang="el-GR" sz="1800" dirty="0"/>
              <a:t> </a:t>
            </a:r>
            <a:r>
              <a:rPr lang="el-GR" sz="1800" dirty="0" err="1"/>
              <a:t>σῲζοντα</a:t>
            </a:r>
            <a:r>
              <a:rPr lang="el-GR" sz="1800" dirty="0"/>
              <a:t>, </a:t>
            </a:r>
          </a:p>
          <a:p>
            <a:pPr lvl="0">
              <a:buNone/>
            </a:pPr>
            <a:r>
              <a:rPr lang="el-GR" sz="1800" dirty="0"/>
              <a:t>                     (σύστημα αντιθέσεων) </a:t>
            </a:r>
            <a:r>
              <a:rPr lang="el-GR" sz="1800" dirty="0" smtClean="0"/>
              <a:t>                 </a:t>
            </a:r>
            <a:endParaRPr lang="el-GR" sz="1800" dirty="0"/>
          </a:p>
          <a:p>
            <a:pPr lvl="0">
              <a:buNone/>
            </a:pPr>
            <a:r>
              <a:rPr lang="el-GR" sz="1800" b="1" dirty="0" err="1">
                <a:solidFill>
                  <a:srgbClr val="7030A0"/>
                </a:solidFill>
              </a:rPr>
              <a:t>ἐπαινῶν</a:t>
            </a:r>
            <a:r>
              <a:rPr lang="el-GR" sz="1800" dirty="0"/>
              <a:t>  </a:t>
            </a:r>
            <a:r>
              <a:rPr lang="el-GR" sz="1800" b="1" dirty="0" err="1">
                <a:solidFill>
                  <a:schemeClr val="accent1">
                    <a:lumMod val="75000"/>
                  </a:schemeClr>
                </a:solidFill>
              </a:rPr>
              <a:t>δὲ</a:t>
            </a:r>
            <a:r>
              <a:rPr lang="el-GR" sz="1800" dirty="0"/>
              <a:t>  </a:t>
            </a:r>
            <a:r>
              <a:rPr lang="el-GR" sz="1800" dirty="0" err="1"/>
              <a:t>τὰ</a:t>
            </a:r>
            <a:r>
              <a:rPr lang="el-GR" sz="1800" dirty="0"/>
              <a:t> </a:t>
            </a:r>
            <a:r>
              <a:rPr lang="el-GR" sz="1800" dirty="0" err="1"/>
              <a:t>προδόντα</a:t>
            </a:r>
            <a:r>
              <a:rPr lang="el-GR" sz="1800" dirty="0"/>
              <a:t> </a:t>
            </a:r>
            <a:r>
              <a:rPr lang="el-GR" sz="1800" dirty="0" err="1"/>
              <a:t>αὑτόν</a:t>
            </a:r>
            <a:r>
              <a:rPr lang="el-GR" sz="1800" dirty="0" smtClean="0"/>
              <a:t>.</a:t>
            </a:r>
            <a:endParaRPr lang="el-GR" sz="1800" dirty="0"/>
          </a:p>
          <a:p>
            <a:pPr lvl="0">
              <a:buNone/>
            </a:pPr>
            <a:r>
              <a:rPr lang="el-GR" sz="1800" i="1" dirty="0"/>
              <a:t>(ενέργειες</a:t>
            </a:r>
            <a:r>
              <a:rPr lang="el-GR" sz="1800" i="1" dirty="0">
                <a:sym typeface="Wingdings" panose="05000000000000000000" pitchFamily="2" charset="2"/>
              </a:rPr>
              <a:t> </a:t>
            </a:r>
            <a:r>
              <a:rPr lang="el-GR" sz="1800" i="1" dirty="0">
                <a:solidFill>
                  <a:srgbClr val="7030A0"/>
                </a:solidFill>
                <a:sym typeface="Wingdings" panose="05000000000000000000" pitchFamily="2" charset="2"/>
              </a:rPr>
              <a:t>μετοχές= </a:t>
            </a:r>
            <a:r>
              <a:rPr lang="el-GR" sz="1800" i="1" dirty="0">
                <a:solidFill>
                  <a:schemeClr val="tx1"/>
                </a:solidFill>
                <a:sym typeface="Wingdings" panose="05000000000000000000" pitchFamily="2" charset="2"/>
              </a:rPr>
              <a:t>ρηματικοί τύποι</a:t>
            </a:r>
            <a:r>
              <a:rPr lang="el-GR" sz="1800" i="1" dirty="0"/>
              <a:t>)</a:t>
            </a:r>
          </a:p>
          <a:p>
            <a:pPr lvl="0">
              <a:buNone/>
            </a:pPr>
            <a:r>
              <a:rPr lang="el-GR" sz="1800" i="1" dirty="0"/>
              <a:t>(δράστης</a:t>
            </a:r>
            <a:r>
              <a:rPr lang="el-GR" sz="1800" i="1" dirty="0">
                <a:sym typeface="Wingdings" panose="05000000000000000000" pitchFamily="2" charset="2"/>
              </a:rPr>
              <a:t> έλαφος</a:t>
            </a:r>
            <a:r>
              <a:rPr lang="el-GR" sz="1800" i="1" dirty="0"/>
              <a:t>)</a:t>
            </a:r>
            <a:endParaRPr sz="1800" i="1" dirty="0"/>
          </a:p>
        </p:txBody>
      </p:sp>
      <p:pic>
        <p:nvPicPr>
          <p:cNvPr id="3" name="Εικόνα 2"/>
          <p:cNvPicPr>
            <a:picLocks noChangeAspect="1"/>
          </p:cNvPicPr>
          <p:nvPr/>
        </p:nvPicPr>
        <p:blipFill rotWithShape="1">
          <a:blip r:embed="rId3">
            <a:extLst>
              <a:ext uri="{28A0092B-C50C-407E-A947-70E740481C1C}">
                <a14:useLocalDpi xmlns:a14="http://schemas.microsoft.com/office/drawing/2010/main" xmlns="" val="0"/>
              </a:ext>
            </a:extLst>
          </a:blip>
          <a:srcRect l="20180" t="11151" r="10376" b="23163"/>
          <a:stretch/>
        </p:blipFill>
        <p:spPr>
          <a:xfrm>
            <a:off x="6841980" y="2946987"/>
            <a:ext cx="1524000" cy="1801905"/>
          </a:xfrm>
          <a:prstGeom prst="rect">
            <a:avLst/>
          </a:prstGeom>
        </p:spPr>
      </p:pic>
      <p:pic>
        <p:nvPicPr>
          <p:cNvPr id="4" name="Εικόνα 3"/>
          <p:cNvPicPr>
            <a:picLocks noChangeAspect="1"/>
          </p:cNvPicPr>
          <p:nvPr/>
        </p:nvPicPr>
        <p:blipFill rotWithShape="1">
          <a:blip r:embed="rId4">
            <a:extLst>
              <a:ext uri="{28A0092B-C50C-407E-A947-70E740481C1C}">
                <a14:useLocalDpi xmlns:a14="http://schemas.microsoft.com/office/drawing/2010/main" xmlns="" val="0"/>
              </a:ext>
            </a:extLst>
          </a:blip>
          <a:srcRect l="17380" t="7160" r="21652" b="3753"/>
          <a:stretch/>
        </p:blipFill>
        <p:spPr>
          <a:xfrm>
            <a:off x="6379805" y="1264167"/>
            <a:ext cx="1754666" cy="1631576"/>
          </a:xfrm>
          <a:prstGeom prst="rect">
            <a:avLst/>
          </a:prstGeom>
        </p:spPr>
      </p:pic>
      <p:sp>
        <p:nvSpPr>
          <p:cNvPr id="2" name="Βέλος επάνω-κάτω 1"/>
          <p:cNvSpPr/>
          <p:nvPr/>
        </p:nvSpPr>
        <p:spPr>
          <a:xfrm>
            <a:off x="1426029" y="2971800"/>
            <a:ext cx="195942" cy="51162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Δεξιό βέλος"/>
          <p:cNvSpPr/>
          <p:nvPr/>
        </p:nvSpPr>
        <p:spPr>
          <a:xfrm>
            <a:off x="5725886" y="2471057"/>
            <a:ext cx="620485" cy="130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εξιό βέλος"/>
          <p:cNvSpPr/>
          <p:nvPr/>
        </p:nvSpPr>
        <p:spPr>
          <a:xfrm>
            <a:off x="6030686" y="3418114"/>
            <a:ext cx="1034143" cy="87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1000"/>
                                        <p:tgtEl>
                                          <p:spTgt spid="118">
                                            <p:txEl>
                                              <p:pRg st="0" end="0"/>
                                            </p:txEl>
                                          </p:spTgt>
                                        </p:tgtEl>
                                      </p:cBhvr>
                                    </p:animEffect>
                                    <p:anim calcmode="lin" valueType="num">
                                      <p:cBhvr>
                                        <p:cTn id="8"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8">
                                            <p:txEl>
                                              <p:pRg st="2" end="2"/>
                                            </p:txEl>
                                          </p:spTgt>
                                        </p:tgtEl>
                                        <p:attrNameLst>
                                          <p:attrName>style.visibility</p:attrName>
                                        </p:attrNameLst>
                                      </p:cBhvr>
                                      <p:to>
                                        <p:strVal val="visible"/>
                                      </p:to>
                                    </p:set>
                                    <p:animEffect transition="in" filter="fade">
                                      <p:cBhvr>
                                        <p:cTn id="14" dur="1000"/>
                                        <p:tgtEl>
                                          <p:spTgt spid="118">
                                            <p:txEl>
                                              <p:pRg st="2" end="2"/>
                                            </p:txEl>
                                          </p:spTgt>
                                        </p:tgtEl>
                                      </p:cBhvr>
                                    </p:animEffect>
                                    <p:anim calcmode="lin" valueType="num">
                                      <p:cBhvr>
                                        <p:cTn id="15"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8">
                                            <p:txEl>
                                              <p:pRg st="5" end="5"/>
                                            </p:txEl>
                                          </p:spTgt>
                                        </p:tgtEl>
                                        <p:attrNameLst>
                                          <p:attrName>style.visibility</p:attrName>
                                        </p:attrNameLst>
                                      </p:cBhvr>
                                      <p:to>
                                        <p:strVal val="visible"/>
                                      </p:to>
                                    </p:set>
                                    <p:animEffect transition="in" filter="fade">
                                      <p:cBhvr>
                                        <p:cTn id="21" dur="1000"/>
                                        <p:tgtEl>
                                          <p:spTgt spid="118">
                                            <p:txEl>
                                              <p:pRg st="5" end="5"/>
                                            </p:txEl>
                                          </p:spTgt>
                                        </p:tgtEl>
                                      </p:cBhvr>
                                    </p:animEffect>
                                    <p:anim calcmode="lin" valueType="num">
                                      <p:cBhvr>
                                        <p:cTn id="22" dur="1000" fill="hold"/>
                                        <p:tgtEl>
                                          <p:spTgt spid="11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ssolv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18">
                                            <p:txEl>
                                              <p:pRg st="6" end="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18">
                                            <p:txEl>
                                              <p:pRg st="1" end="1"/>
                                            </p:txEl>
                                          </p:spTgt>
                                        </p:tgtEl>
                                        <p:attrNameLst>
                                          <p:attrName>style.visibility</p:attrName>
                                        </p:attrNameLst>
                                      </p:cBhvr>
                                      <p:to>
                                        <p:strVal val="visible"/>
                                      </p:to>
                                    </p:set>
                                    <p:anim calcmode="lin" valueType="num">
                                      <p:cBhvr additive="base">
                                        <p:cTn id="60" dur="500" fill="hold"/>
                                        <p:tgtEl>
                                          <p:spTgt spid="118">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18">
                                            <p:txEl>
                                              <p:pRg st="3" end="3"/>
                                            </p:txEl>
                                          </p:spTgt>
                                        </p:tgtEl>
                                        <p:attrNameLst>
                                          <p:attrName>style.visibility</p:attrName>
                                        </p:attrNameLst>
                                      </p:cBhvr>
                                      <p:to>
                                        <p:strVal val="visible"/>
                                      </p:to>
                                    </p:set>
                                    <p:anim calcmode="lin" valueType="num">
                                      <p:cBhvr additive="base">
                                        <p:cTn id="66" dur="500" fill="hold"/>
                                        <p:tgtEl>
                                          <p:spTgt spid="118">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dissolve">
                                      <p:cBhvr>
                                        <p:cTn id="72" dur="500"/>
                                        <p:tgtEl>
                                          <p:spTgt spid="117"/>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8">
                                            <p:txEl>
                                              <p:pRg st="8" end="8"/>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1699" y="235369"/>
            <a:ext cx="8520599" cy="707399"/>
          </a:xfrm>
        </p:spPr>
        <p:txBody>
          <a:bodyPr>
            <a:normAutofit/>
          </a:bodyPr>
          <a:lstStyle/>
          <a:p>
            <a:r>
              <a:rPr lang="el-GR" b="1" dirty="0">
                <a:solidFill>
                  <a:schemeClr val="accent1">
                    <a:lumMod val="75000"/>
                  </a:schemeClr>
                </a:solidFill>
              </a:rPr>
              <a:t>Ο μύθος γίνεται τέχνη</a:t>
            </a:r>
          </a:p>
        </p:txBody>
      </p:sp>
      <p:sp>
        <p:nvSpPr>
          <p:cNvPr id="3" name="Θέση κειμένου 2"/>
          <p:cNvSpPr>
            <a:spLocks noGrp="1"/>
          </p:cNvSpPr>
          <p:nvPr>
            <p:ph type="body" idx="1"/>
          </p:nvPr>
        </p:nvSpPr>
        <p:spPr/>
        <p:txBody>
          <a:bodyPr/>
          <a:lstStyle/>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67738" y="857997"/>
            <a:ext cx="4186345" cy="4231119"/>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64047" y="340063"/>
            <a:ext cx="4757693" cy="4749053"/>
          </a:xfrm>
          <a:prstGeom prst="rect">
            <a:avLst/>
          </a:prstGeom>
        </p:spPr>
      </p:pic>
    </p:spTree>
    <p:extLst>
      <p:ext uri="{BB962C8B-B14F-4D97-AF65-F5344CB8AC3E}">
        <p14:creationId xmlns:p14="http://schemas.microsoft.com/office/powerpoint/2010/main" xmlns="" val="28301929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400690" y="382840"/>
            <a:ext cx="6620219" cy="4342007"/>
          </a:xfrm>
          <a:prstGeom prst="rect">
            <a:avLst/>
          </a:prstGeom>
        </p:spPr>
      </p:pic>
      <p:sp>
        <p:nvSpPr>
          <p:cNvPr id="5" name="TextBox 4"/>
          <p:cNvSpPr txBox="1"/>
          <p:nvPr/>
        </p:nvSpPr>
        <p:spPr>
          <a:xfrm>
            <a:off x="7232994" y="1911630"/>
            <a:ext cx="1343447" cy="1015663"/>
          </a:xfrm>
          <a:prstGeom prst="rect">
            <a:avLst/>
          </a:prstGeom>
          <a:noFill/>
        </p:spPr>
        <p:txBody>
          <a:bodyPr wrap="square" rtlCol="0">
            <a:spAutoFit/>
          </a:bodyPr>
          <a:lstStyle/>
          <a:p>
            <a:r>
              <a:rPr lang="el-GR" sz="1800" b="1" dirty="0">
                <a:solidFill>
                  <a:srgbClr val="C00000"/>
                </a:solidFill>
              </a:rPr>
              <a:t>Το κόκκινο </a:t>
            </a:r>
            <a:r>
              <a:rPr lang="el-GR" sz="2400" b="1" dirty="0">
                <a:solidFill>
                  <a:srgbClr val="C00000"/>
                </a:solidFill>
              </a:rPr>
              <a:t>ελάφι</a:t>
            </a:r>
            <a:r>
              <a:rPr lang="el-GR" sz="1800" b="1" dirty="0">
                <a:solidFill>
                  <a:srgbClr val="C00000"/>
                </a:solidFill>
              </a:rPr>
              <a:t> της Πάρνηθας</a:t>
            </a:r>
          </a:p>
        </p:txBody>
      </p:sp>
    </p:spTree>
    <p:extLst>
      <p:ext uri="{BB962C8B-B14F-4D97-AF65-F5344CB8AC3E}">
        <p14:creationId xmlns:p14="http://schemas.microsoft.com/office/powerpoint/2010/main" xmlns="" val="3666061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1700" y="266350"/>
            <a:ext cx="8520599" cy="707399"/>
          </a:xfrm>
        </p:spPr>
        <p:txBody>
          <a:bodyPr>
            <a:normAutofit/>
          </a:bodyPr>
          <a:lstStyle/>
          <a:p>
            <a:r>
              <a:rPr lang="el-GR" b="1" dirty="0">
                <a:solidFill>
                  <a:schemeClr val="accent1">
                    <a:lumMod val="75000"/>
                  </a:schemeClr>
                </a:solidFill>
              </a:rPr>
              <a:t>Επιμύθιο/α</a:t>
            </a:r>
          </a:p>
        </p:txBody>
      </p:sp>
      <p:sp>
        <p:nvSpPr>
          <p:cNvPr id="3" name="Θέση κειμένου 2"/>
          <p:cNvSpPr>
            <a:spLocks noGrp="1"/>
          </p:cNvSpPr>
          <p:nvPr>
            <p:ph type="body" idx="1"/>
          </p:nvPr>
        </p:nvSpPr>
        <p:spPr>
          <a:xfrm>
            <a:off x="490374" y="877443"/>
            <a:ext cx="8054536" cy="4104460"/>
          </a:xfrm>
        </p:spPr>
        <p:txBody>
          <a:bodyPr>
            <a:noAutofit/>
          </a:bodyPr>
          <a:lstStyle/>
          <a:p>
            <a:pPr>
              <a:buFont typeface="Wingdings" panose="05000000000000000000" pitchFamily="2" charset="2"/>
              <a:buChar char="v"/>
            </a:pPr>
            <a:r>
              <a:rPr lang="el-GR" sz="1800" dirty="0"/>
              <a:t>Το σωματικό κάλλος αποτελεί προσόν του ανθρώπου, αλλά από μόνο του δε λύνει  τα προβλήματα που παρουσιάζονται. Εξάλλου, είναι πρόσκαιρο κι  όχι μόνιμο χαρακτηριστικό.</a:t>
            </a:r>
          </a:p>
          <a:p>
            <a:pPr>
              <a:buFont typeface="Wingdings" panose="05000000000000000000" pitchFamily="2" charset="2"/>
              <a:buChar char="v"/>
            </a:pPr>
            <a:r>
              <a:rPr lang="el-GR" sz="1800" dirty="0"/>
              <a:t> Μεγαλύτερη σημασία για την επιβίωση φαίνεται να έχει  όχι η εξωτερική εμφάνιση αλλά τα  χαρίσματα  και οι αρετές που διαθέτει κάποιος.</a:t>
            </a:r>
          </a:p>
          <a:p>
            <a:pPr>
              <a:buFont typeface="Wingdings" panose="05000000000000000000" pitchFamily="2" charset="2"/>
              <a:buChar char="v"/>
            </a:pPr>
            <a:r>
              <a:rPr lang="el-GR" sz="1800" dirty="0"/>
              <a:t> Η εστίαση σε ένα στοιχείο της προσωπικότητας μπορεί να υποτιμήσει τυχόντα άλλα ωφέλιμα στοιχεία.</a:t>
            </a:r>
          </a:p>
          <a:p>
            <a:pPr>
              <a:buFont typeface="Wingdings" panose="05000000000000000000" pitchFamily="2" charset="2"/>
              <a:buChar char="v"/>
            </a:pPr>
            <a:r>
              <a:rPr lang="el-GR" sz="1800" dirty="0"/>
              <a:t> Η αυτοαντίληψη</a:t>
            </a:r>
            <a:r>
              <a:rPr lang="el-GR" dirty="0" smtClean="0"/>
              <a:t>, η </a:t>
            </a:r>
            <a:r>
              <a:rPr lang="el-GR" dirty="0" smtClean="0"/>
              <a:t>αυτογνωσία, η </a:t>
            </a:r>
            <a:r>
              <a:rPr lang="el-GR" dirty="0" err="1" smtClean="0"/>
              <a:t>αυτοαξιολόγηση</a:t>
            </a:r>
            <a:r>
              <a:rPr lang="el-GR" dirty="0" smtClean="0"/>
              <a:t>, </a:t>
            </a:r>
            <a:r>
              <a:rPr lang="el-GR" sz="1800" dirty="0" smtClean="0"/>
              <a:t>η </a:t>
            </a:r>
            <a:r>
              <a:rPr lang="el-GR" sz="1800" dirty="0"/>
              <a:t>αυτοεκτίμηση</a:t>
            </a:r>
            <a:r>
              <a:rPr lang="el-GR" sz="1800" dirty="0" smtClean="0"/>
              <a:t>, η αυτοπεποίθηση αποτελούν </a:t>
            </a:r>
            <a:r>
              <a:rPr lang="el-GR" sz="1800" dirty="0"/>
              <a:t>διαρκή αγώνα και μόνιμο στόχο του ανθρώπου.</a:t>
            </a:r>
          </a:p>
          <a:p>
            <a:pPr>
              <a:buFont typeface="Wingdings" panose="05000000000000000000" pitchFamily="2" charset="2"/>
              <a:buChar char="v"/>
            </a:pPr>
            <a:r>
              <a:rPr lang="el-GR" sz="1800" dirty="0"/>
              <a:t> Η συνειδητοποίηση και η γνώση παγιώνεται μέσα από την προσωπική εμπειρία.</a:t>
            </a:r>
          </a:p>
          <a:p>
            <a:pPr>
              <a:buFont typeface="Wingdings" panose="05000000000000000000" pitchFamily="2" charset="2"/>
              <a:buChar char="v"/>
            </a:pPr>
            <a:r>
              <a:rPr lang="el-GR" sz="1800" dirty="0"/>
              <a:t>Ό,τι άλλο σκεφτεί ο καθένας μελετώντας τον αισώπειο μύθο…</a:t>
            </a:r>
          </a:p>
        </p:txBody>
      </p:sp>
    </p:spTree>
    <p:extLst>
      <p:ext uri="{BB962C8B-B14F-4D97-AF65-F5344CB8AC3E}">
        <p14:creationId xmlns:p14="http://schemas.microsoft.com/office/powerpoint/2010/main" xmlns="" val="7985126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4000" b="1" dirty="0" smtClean="0"/>
              <a:t>Ομορφιά </a:t>
            </a:r>
            <a:endParaRPr lang="el-GR" sz="4000" b="1" dirty="0"/>
          </a:p>
        </p:txBody>
      </p:sp>
      <p:sp>
        <p:nvSpPr>
          <p:cNvPr id="4" name="3 - Θέση κειμένου"/>
          <p:cNvSpPr>
            <a:spLocks noGrp="1"/>
          </p:cNvSpPr>
          <p:nvPr>
            <p:ph type="body" sz="half" idx="2"/>
          </p:nvPr>
        </p:nvSpPr>
        <p:spPr/>
        <p:txBody>
          <a:bodyPr/>
          <a:lstStyle/>
          <a:p>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normAutofit/>
          </a:bodyPr>
          <a:lstStyle/>
          <a:p>
            <a:r>
              <a:rPr lang="el-GR" sz="2000" b="1" dirty="0" smtClean="0"/>
              <a:t>Μενέλαος και Ελένη</a:t>
            </a:r>
            <a:endParaRPr lang="el-GR" sz="2000" b="1" dirty="0"/>
          </a:p>
        </p:txBody>
      </p:sp>
      <p:pic>
        <p:nvPicPr>
          <p:cNvPr id="4" name="3 - Εικόνα" descr="Εικόνα 12. Μενέλαος και Ελένη. Μελανόμοργος αμφορέας, περίπου 540 π.Χ. Μεγ. Βρετάνια , ιδιωτική συλλογή."/>
          <p:cNvPicPr/>
          <p:nvPr/>
        </p:nvPicPr>
        <p:blipFill>
          <a:blip r:embed="rId2" cstate="print"/>
          <a:srcRect/>
          <a:stretch>
            <a:fillRect/>
          </a:stretch>
        </p:blipFill>
        <p:spPr bwMode="auto">
          <a:xfrm>
            <a:off x="4515548" y="1334223"/>
            <a:ext cx="3251597" cy="33363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Νάρκισσος</a:t>
            </a:r>
            <a:endParaRPr lang="el-GR" dirty="0"/>
          </a:p>
        </p:txBody>
      </p:sp>
      <p:sp>
        <p:nvSpPr>
          <p:cNvPr id="3" name="2 - Θέση κειμένου"/>
          <p:cNvSpPr>
            <a:spLocks noGrp="1"/>
          </p:cNvSpPr>
          <p:nvPr>
            <p:ph type="body" idx="1"/>
          </p:nvPr>
        </p:nvSpPr>
        <p:spPr>
          <a:xfrm>
            <a:off x="311700" y="1045607"/>
            <a:ext cx="5532051" cy="3494861"/>
          </a:xfrm>
        </p:spPr>
        <p:txBody>
          <a:bodyPr>
            <a:normAutofit fontScale="77500" lnSpcReduction="20000"/>
          </a:bodyPr>
          <a:lstStyle/>
          <a:p>
            <a:r>
              <a:rPr lang="el-GR" dirty="0" smtClean="0"/>
              <a:t>Ο Νάρκισσος ήταν ένας ωραίος νέος, που περιφρονούσε τον έρωτα. Ο μύθος του αναφέρεται με διαφορετικούς </a:t>
            </a:r>
            <a:r>
              <a:rPr lang="el-GR" dirty="0" err="1" smtClean="0"/>
              <a:t>τρόπους.Η</a:t>
            </a:r>
            <a:r>
              <a:rPr lang="el-GR" dirty="0" smtClean="0"/>
              <a:t> πιο γνωστή εκδοχή είναι του Οβίδιου στις </a:t>
            </a:r>
            <a:r>
              <a:rPr lang="el-GR" i="1" dirty="0" smtClean="0"/>
              <a:t>Μεταμορφώσεις</a:t>
            </a:r>
            <a:r>
              <a:rPr lang="el-GR" dirty="0" smtClean="0"/>
              <a:t> του. Εκεί ο Νάρκισσος είναι γιος του θεού του </a:t>
            </a:r>
            <a:r>
              <a:rPr lang="el-GR" dirty="0" err="1" smtClean="0"/>
              <a:t>Κηφισσού</a:t>
            </a:r>
            <a:r>
              <a:rPr lang="el-GR" dirty="0" smtClean="0"/>
              <a:t> και της Νύμφης </a:t>
            </a:r>
            <a:r>
              <a:rPr lang="el-GR" dirty="0" err="1" smtClean="0"/>
              <a:t>Λειριόπης</a:t>
            </a:r>
            <a:r>
              <a:rPr lang="el-GR" dirty="0" smtClean="0"/>
              <a:t>. Όταν γεννήθηκε, οι γονείς του ρώτησαν το μάντη Τειρεσία και εκείνος τους απάντησε πως «το παιδί θα ζούσε ως τα γεράματα, αν δεν έβλεπε την εικόνα του εαυτού του». Όταν ο Νάρκισσος ενηλικιώθηκε, τον ερωτεύθηκαν παράφορα πολλές νέες και πολλές Νύμφες. Αυτός όμως έμενε αδιάφορος. Στο τέλος τον ερωτεύθηκε και η Νύμφη Ηχώ όμως και αυτή δεν πέτυχε τίποτα περισσότερο από τις άλλες. Απελπίστηκε και αποτραβήχτηκε στη μοναξιά, όπου αδυνάτισε και από τον εαυτό της δεν έμεινε τίποτε άλλο παρά μια γοερή φωνή. Οι νέες, που τις περιφρόνησε ο Νάρκισσος, ζήτησαν εκδίκηση από τον Ουρανό. Η Νέμεση τις ακούει και φέρνει έτσι τα πράγματα, ώστε μια μέρα πολύ ζεστή, ύστερα από ένα κυνήγι, ο Νάρκισσος σκύβει πάνω σε μια πηγή να ξεδιψάσει. Εκεί βλέπει το πρόσωπό του, τόσο ωραίο, που αμέσως το ερωτεύεται. Αδιάφορος από τότε για τον κόσμο σκύβει πάνω στην εικόνα του και αφήνεται να πεθάνει. Ακόμη και πάνω στα νερά της </a:t>
            </a:r>
            <a:r>
              <a:rPr lang="el-GR" dirty="0" err="1" smtClean="0"/>
              <a:t>Στύγας</a:t>
            </a:r>
            <a:r>
              <a:rPr lang="el-GR" dirty="0" smtClean="0"/>
              <a:t> ψάχνει να διακρίνει τα αγαπημένα χαρακτηριστικά. Στον τόπο που πέθανε φύτρωσε ένα λουλούδι, που το ονόμασαν </a:t>
            </a:r>
            <a:r>
              <a:rPr lang="el-GR" i="1" dirty="0" smtClean="0"/>
              <a:t>νάρκισσο</a:t>
            </a:r>
            <a:r>
              <a:rPr lang="el-GR" dirty="0" smtClean="0"/>
              <a:t>.</a:t>
            </a:r>
            <a:endParaRPr lang="el-GR" dirty="0"/>
          </a:p>
        </p:txBody>
      </p:sp>
      <p:pic>
        <p:nvPicPr>
          <p:cNvPr id="2050" name="Picture 2" descr="https://photodentro.edu.gr/photodentro/exoteriki%20emfanisi_esoterikos%20kosmos_pidx0036068/index_06_narkisssos.jpg"/>
          <p:cNvPicPr>
            <a:picLocks noChangeAspect="1" noChangeArrowheads="1"/>
          </p:cNvPicPr>
          <p:nvPr/>
        </p:nvPicPr>
        <p:blipFill>
          <a:blip r:embed="rId2"/>
          <a:srcRect/>
          <a:stretch>
            <a:fillRect/>
          </a:stretch>
        </p:blipFill>
        <p:spPr bwMode="auto">
          <a:xfrm>
            <a:off x="5978306" y="693681"/>
            <a:ext cx="2596664" cy="3142595"/>
          </a:xfrm>
          <a:prstGeom prst="rect">
            <a:avLst/>
          </a:prstGeom>
          <a:noFill/>
        </p:spPr>
      </p:pic>
      <p:pic>
        <p:nvPicPr>
          <p:cNvPr id="2052" name="Picture 4" descr="https://photodentro.edu.gr/photodentro/exoteriki%20emfanisi_esoterikos%20kosmos_pidx0036068/index_06_narkissos1.jpg"/>
          <p:cNvPicPr>
            <a:picLocks noChangeAspect="1" noChangeArrowheads="1"/>
          </p:cNvPicPr>
          <p:nvPr/>
        </p:nvPicPr>
        <p:blipFill>
          <a:blip r:embed="rId3"/>
          <a:srcRect/>
          <a:stretch>
            <a:fillRect/>
          </a:stretch>
        </p:blipFill>
        <p:spPr bwMode="auto">
          <a:xfrm>
            <a:off x="6735052" y="3987525"/>
            <a:ext cx="473733" cy="71059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2"/>
                </a:solidFill>
              </a:rPr>
              <a:t>Το </a:t>
            </a:r>
            <a:r>
              <a:rPr lang="el-GR" b="1" dirty="0" smtClean="0">
                <a:solidFill>
                  <a:schemeClr val="accent2"/>
                </a:solidFill>
              </a:rPr>
              <a:t>γραμματειακό </a:t>
            </a:r>
            <a:r>
              <a:rPr lang="el-GR" b="1" dirty="0">
                <a:solidFill>
                  <a:schemeClr val="accent2"/>
                </a:solidFill>
              </a:rPr>
              <a:t>είδος</a:t>
            </a:r>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xmlns="" val="2741221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1463" y="77286"/>
            <a:ext cx="8527499" cy="626907"/>
          </a:xfrm>
        </p:spPr>
        <p:txBody>
          <a:bodyPr>
            <a:normAutofit fontScale="90000"/>
          </a:bodyPr>
          <a:lstStyle/>
          <a:p>
            <a:r>
              <a:rPr lang="el-GR" b="1" dirty="0">
                <a:solidFill>
                  <a:schemeClr val="accent1">
                    <a:lumMod val="75000"/>
                  </a:schemeClr>
                </a:solidFill>
              </a:rPr>
              <a:t>Μύθος</a:t>
            </a:r>
          </a:p>
        </p:txBody>
      </p:sp>
      <p:sp>
        <p:nvSpPr>
          <p:cNvPr id="3" name="Θέση κειμένου 2"/>
          <p:cNvSpPr>
            <a:spLocks noGrp="1"/>
          </p:cNvSpPr>
          <p:nvPr>
            <p:ph type="body" idx="1"/>
          </p:nvPr>
        </p:nvSpPr>
        <p:spPr>
          <a:xfrm>
            <a:off x="630622" y="567558"/>
            <a:ext cx="8061434" cy="4277712"/>
          </a:xfrm>
        </p:spPr>
        <p:txBody>
          <a:bodyPr>
            <a:noAutofit/>
          </a:bodyPr>
          <a:lstStyle/>
          <a:p>
            <a:r>
              <a:rPr lang="el-GR" sz="2000" dirty="0"/>
              <a:t>Στα αρχαϊκά χρόνια κυκλοφορούσαν από στόμα σε στόμα </a:t>
            </a:r>
          </a:p>
          <a:p>
            <a:pPr marL="0" indent="0">
              <a:buNone/>
            </a:pPr>
            <a:r>
              <a:rPr lang="el-GR" sz="2000" dirty="0"/>
              <a:t>πλήθος </a:t>
            </a:r>
            <a:r>
              <a:rPr lang="el-GR" sz="2000" b="1" dirty="0"/>
              <a:t>μύθοι (ή </a:t>
            </a:r>
            <a:r>
              <a:rPr lang="el-GR" sz="2000" b="1" dirty="0" err="1"/>
              <a:t>αἶνοι</a:t>
            </a:r>
            <a:r>
              <a:rPr lang="el-GR" sz="2000" b="1" dirty="0"/>
              <a:t>),</a:t>
            </a:r>
            <a:r>
              <a:rPr lang="el-GR" sz="2000" dirty="0"/>
              <a:t> φανταστικές, σύντομες και διδακτικές ιστορίες </a:t>
            </a:r>
          </a:p>
          <a:p>
            <a:pPr marL="0" indent="0">
              <a:buNone/>
            </a:pPr>
            <a:r>
              <a:rPr lang="el-GR" sz="2000" dirty="0"/>
              <a:t>με ζώα (καμιά φορά και με ανθρώπους, θεούς, φυτά, ή και άψυχα αντικείμενα). </a:t>
            </a:r>
          </a:p>
          <a:p>
            <a:pPr marL="0" indent="0">
              <a:buNone/>
            </a:pPr>
            <a:r>
              <a:rPr lang="el-GR" sz="2000" dirty="0"/>
              <a:t>Η παράδοση τους αποδίδει στον Αίσωπο, θρυλικό πρόσωπο </a:t>
            </a:r>
          </a:p>
          <a:p>
            <a:pPr marL="0" indent="0">
              <a:buNone/>
            </a:pPr>
            <a:r>
              <a:rPr lang="el-GR" sz="2000" dirty="0"/>
              <a:t>που υποτίθεται ότι έζησε τον 6ο π.Χ. αιώνα. Σύμφωνα με τον Βίο του,</a:t>
            </a:r>
          </a:p>
          <a:p>
            <a:pPr marL="0" indent="0">
              <a:buNone/>
            </a:pPr>
            <a:r>
              <a:rPr lang="el-GR" sz="2000" dirty="0"/>
              <a:t>ο Αίσωπος ήταν δούλος από τη Φρυγία, στοιχείο που συμφωνεί με την ανατολική, όπως πιστεύουμε, προέλευση των μύθων.</a:t>
            </a:r>
          </a:p>
          <a:p>
            <a:r>
              <a:rPr lang="el-GR" sz="2000" dirty="0"/>
              <a:t>Ο όρος μύθος που χρησιμοποιείται για το συγκεκριμένο </a:t>
            </a:r>
          </a:p>
          <a:p>
            <a:pPr marL="0" indent="0">
              <a:buNone/>
            </a:pPr>
            <a:r>
              <a:rPr lang="el-GR" sz="2000" dirty="0" err="1"/>
              <a:t>λογοτεχνικόείδος</a:t>
            </a:r>
            <a:r>
              <a:rPr lang="el-GR" sz="2000" dirty="0"/>
              <a:t> δεν πρέπει να συγχέεται με τη συνηθισμένη σήμερα </a:t>
            </a:r>
          </a:p>
          <a:p>
            <a:pPr marL="0" indent="0">
              <a:buNone/>
            </a:pPr>
            <a:r>
              <a:rPr lang="el-GR" sz="2000" dirty="0"/>
              <a:t>λέξη μύθος (μυθικός, μυθολογία κλπ.), που χαρακτηρίζει τις διηγήσεις</a:t>
            </a:r>
          </a:p>
          <a:p>
            <a:pPr marL="0" indent="0">
              <a:buNone/>
            </a:pPr>
            <a:r>
              <a:rPr lang="el-GR" sz="2000" dirty="0"/>
              <a:t>για τους θεούς και τους ήρωες της προϊστορίας.</a:t>
            </a:r>
          </a:p>
        </p:txBody>
      </p:sp>
    </p:spTree>
    <p:extLst>
      <p:ext uri="{BB962C8B-B14F-4D97-AF65-F5344CB8AC3E}">
        <p14:creationId xmlns:p14="http://schemas.microsoft.com/office/powerpoint/2010/main" xmlns="" val="34732811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accent1">
                    <a:lumMod val="75000"/>
                  </a:schemeClr>
                </a:solidFill>
              </a:rPr>
              <a:t>Αλληγορία</a:t>
            </a:r>
          </a:p>
        </p:txBody>
      </p:sp>
      <p:sp>
        <p:nvSpPr>
          <p:cNvPr id="3" name="Θέση κειμένου 2"/>
          <p:cNvSpPr>
            <a:spLocks noGrp="1"/>
          </p:cNvSpPr>
          <p:nvPr>
            <p:ph type="body" idx="1"/>
          </p:nvPr>
        </p:nvSpPr>
        <p:spPr/>
        <p:txBody>
          <a:bodyPr/>
          <a:lstStyle/>
          <a:p>
            <a:endParaRPr lang="el-GR" dirty="0"/>
          </a:p>
        </p:txBody>
      </p:sp>
      <p:pic>
        <p:nvPicPr>
          <p:cNvPr id="4" name="Tf-T7pT7KgM"/>
          <p:cNvPicPr>
            <a:picLocks noRot="1" noChangeAspect="1"/>
          </p:cNvPicPr>
          <p:nvPr>
            <a:videoFile r:link="rId1"/>
          </p:nvPr>
        </p:nvPicPr>
        <p:blipFill>
          <a:blip r:embed="rId3"/>
          <a:stretch>
            <a:fillRect/>
          </a:stretch>
        </p:blipFill>
        <p:spPr>
          <a:xfrm>
            <a:off x="1319048" y="1343991"/>
            <a:ext cx="5733393" cy="3225034"/>
          </a:xfrm>
          <a:prstGeom prst="rect">
            <a:avLst/>
          </a:prstGeom>
        </p:spPr>
      </p:pic>
    </p:spTree>
    <p:extLst>
      <p:ext uri="{BB962C8B-B14F-4D97-AF65-F5344CB8AC3E}">
        <p14:creationId xmlns:p14="http://schemas.microsoft.com/office/powerpoint/2010/main" xmlns="" val="3029094220"/>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l" b="1" dirty="0">
                <a:solidFill>
                  <a:schemeClr val="accent1">
                    <a:lumMod val="75000"/>
                  </a:schemeClr>
                </a:solidFill>
              </a:rPr>
              <a:t>Αίσωπος, ένας διαχρονικός παραμυθάς</a:t>
            </a:r>
          </a:p>
        </p:txBody>
      </p:sp>
      <p:sp>
        <p:nvSpPr>
          <p:cNvPr id="73" name="Shape 73"/>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dirty="0"/>
          </a:p>
        </p:txBody>
      </p:sp>
      <p:pic>
        <p:nvPicPr>
          <p:cNvPr id="74" name="Shape 74"/>
          <p:cNvPicPr preferRelativeResize="0"/>
          <p:nvPr/>
        </p:nvPicPr>
        <p:blipFill rotWithShape="1">
          <a:blip r:embed="rId3">
            <a:alphaModFix/>
          </a:blip>
          <a:srcRect l="1550" t="-21348" r="1550" b="-6791"/>
          <a:stretch/>
        </p:blipFill>
        <p:spPr>
          <a:xfrm>
            <a:off x="311700" y="575748"/>
            <a:ext cx="6026347" cy="4175546"/>
          </a:xfrm>
          <a:prstGeom prst="rect">
            <a:avLst/>
          </a:prstGeom>
          <a:noFill/>
          <a:ln>
            <a:noFill/>
          </a:ln>
        </p:spPr>
      </p:pic>
      <p:pic>
        <p:nvPicPr>
          <p:cNvPr id="75" name="Shape 75"/>
          <p:cNvPicPr preferRelativeResize="0"/>
          <p:nvPr/>
        </p:nvPicPr>
        <p:blipFill>
          <a:blip r:embed="rId4">
            <a:alphaModFix/>
          </a:blip>
          <a:stretch>
            <a:fillRect/>
          </a:stretch>
        </p:blipFill>
        <p:spPr>
          <a:xfrm>
            <a:off x="6418850" y="1266325"/>
            <a:ext cx="2063826" cy="3011762"/>
          </a:xfrm>
          <a:prstGeom prst="rect">
            <a:avLst/>
          </a:prstGeom>
          <a:noFill/>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heel(1)">
                                      <p:cBhvr>
                                        <p:cTn id="7" dur="20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arn(inVertical)">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0679" y="338209"/>
            <a:ext cx="8520599" cy="707399"/>
          </a:xfrm>
        </p:spPr>
        <p:txBody>
          <a:bodyPr>
            <a:noAutofit/>
          </a:bodyPr>
          <a:lstStyle/>
          <a:p>
            <a:r>
              <a:rPr lang="el-GR" b="1" dirty="0">
                <a:solidFill>
                  <a:schemeClr val="accent1">
                    <a:lumMod val="75000"/>
                  </a:schemeClr>
                </a:solidFill>
              </a:rPr>
              <a:t>Παραβολή</a:t>
            </a:r>
            <a:br>
              <a:rPr lang="el-GR" b="1" dirty="0">
                <a:solidFill>
                  <a:schemeClr val="accent1">
                    <a:lumMod val="75000"/>
                  </a:schemeClr>
                </a:solidFill>
              </a:rPr>
            </a:br>
            <a:endParaRPr lang="el-GR" b="1" dirty="0">
              <a:solidFill>
                <a:schemeClr val="accent1">
                  <a:lumMod val="75000"/>
                </a:schemeClr>
              </a:solidFill>
            </a:endParaRPr>
          </a:p>
        </p:txBody>
      </p:sp>
      <p:sp>
        <p:nvSpPr>
          <p:cNvPr id="3" name="Θέση κειμένου 2"/>
          <p:cNvSpPr>
            <a:spLocks noGrp="1"/>
          </p:cNvSpPr>
          <p:nvPr>
            <p:ph type="body" idx="1"/>
          </p:nvPr>
        </p:nvSpPr>
        <p:spPr>
          <a:xfrm>
            <a:off x="718457" y="969408"/>
            <a:ext cx="7434424" cy="3302700"/>
          </a:xfrm>
        </p:spPr>
        <p:txBody>
          <a:bodyPr>
            <a:noAutofit/>
          </a:bodyPr>
          <a:lstStyle/>
          <a:p>
            <a:r>
              <a:rPr lang="el-GR" sz="2400" b="1" dirty="0"/>
              <a:t>παραβολή </a:t>
            </a:r>
            <a:r>
              <a:rPr lang="el-GR" sz="2400" b="1" baseline="30000" dirty="0"/>
              <a:t>1</a:t>
            </a:r>
            <a:r>
              <a:rPr lang="el-GR" sz="2400" dirty="0"/>
              <a:t> </a:t>
            </a:r>
            <a:r>
              <a:rPr lang="el-GR" sz="2400" b="1" dirty="0"/>
              <a:t>:</a:t>
            </a:r>
            <a:r>
              <a:rPr lang="el-GR" sz="2400" dirty="0"/>
              <a:t> η τοποθέτηση ενός πράγματος δίπλα σε ένα άλλο με σκοπό τον παράλληλο έλεγχο ή τη σύγκριση (για τη διαπίστωση ομοιοτήτων, διαφορών κτλ.)</a:t>
            </a:r>
          </a:p>
          <a:p>
            <a:endParaRPr lang="el-GR" sz="2400" dirty="0"/>
          </a:p>
          <a:p>
            <a:r>
              <a:rPr lang="el-GR" sz="2400" b="1" dirty="0"/>
              <a:t>παραβολή </a:t>
            </a:r>
            <a:r>
              <a:rPr lang="el-GR" sz="2400" b="1" baseline="30000" dirty="0"/>
              <a:t>2</a:t>
            </a:r>
            <a:r>
              <a:rPr lang="el-GR" sz="2400" dirty="0"/>
              <a:t> </a:t>
            </a:r>
            <a:r>
              <a:rPr lang="el-GR" sz="2400" b="1" dirty="0"/>
              <a:t>:</a:t>
            </a:r>
            <a:r>
              <a:rPr lang="el-GR" sz="2400" dirty="0"/>
              <a:t> αλληγορική διήγηση πραγματικών ή φανταστικών γεγονότων, που περιέχουν ηθικά, πνευματικά ή θρησκευτικά διδάγματα: </a:t>
            </a:r>
            <a:r>
              <a:rPr lang="el-GR" sz="2400" i="1" dirty="0"/>
              <a:t>H</a:t>
            </a:r>
            <a:r>
              <a:rPr lang="el-GR" sz="2400" dirty="0"/>
              <a:t> ~</a:t>
            </a:r>
            <a:r>
              <a:rPr lang="el-GR" sz="2400" i="1" dirty="0"/>
              <a:t> του άσωτου υιού / του </a:t>
            </a:r>
            <a:r>
              <a:rPr lang="el-GR" sz="2400" i="1" dirty="0" err="1"/>
              <a:t>Tελώνη</a:t>
            </a:r>
            <a:r>
              <a:rPr lang="el-GR" sz="2400" i="1" dirty="0"/>
              <a:t> και του Φαρισαίου. </a:t>
            </a:r>
          </a:p>
          <a:p>
            <a:pPr marL="0" indent="0">
              <a:buNone/>
            </a:pPr>
            <a:r>
              <a:rPr lang="el-GR" sz="2400" i="1" dirty="0"/>
              <a:t>  Ο </a:t>
            </a:r>
            <a:r>
              <a:rPr lang="el-GR" sz="2400" i="1" dirty="0" err="1"/>
              <a:t>Xριστός</a:t>
            </a:r>
            <a:r>
              <a:rPr lang="el-GR" sz="2400" i="1" dirty="0"/>
              <a:t> δίδασκε συχνά με παραβολές.</a:t>
            </a:r>
            <a:endParaRPr lang="el-GR" sz="2400" dirty="0"/>
          </a:p>
        </p:txBody>
      </p:sp>
    </p:spTree>
    <p:extLst>
      <p:ext uri="{BB962C8B-B14F-4D97-AF65-F5344CB8AC3E}">
        <p14:creationId xmlns:p14="http://schemas.microsoft.com/office/powerpoint/2010/main" xmlns="" val="41571663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195943" y="0"/>
            <a:ext cx="8948057" cy="4577443"/>
          </a:xfrm>
        </p:spPr>
        <p:txBody>
          <a:bodyPr>
            <a:noAutofit/>
          </a:bodyPr>
          <a:lstStyle/>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 Μια φορά κι έναν καιρό, υπήρχε ένα νησί στο οποίο ζούσαν όλα τα Συναισθήματα.</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Εκεί ζούσαν η Ευτυχία, η Λύπη, η Γνώση, η Αγάπη και όλα τα άλλα συναισθήματα.</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Μια μέρα έμαθαν ότι το νησί τους θα βούλιαζε και έτσι όλοι επισκεύασαν τις βάρκες τους και άρχισαν να φεύγουν.</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Η Αγάπη ήταν η μόνη που έμεινε πίσω. Ήθελε να αντέξει μέχρι την τελευταία στιγμή.</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Όταν το νησί άρχισε να βυθίζεται, η Αγάπη αποφάσισε να ζητήσει βοήθεια.</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Βλέπει τον Πλούτο που περνούσε με μια λαμπερή </a:t>
            </a:r>
            <a:r>
              <a:rPr lang="el-GR" sz="1200" dirty="0" err="1">
                <a:latin typeface="Arial Unicode MS" panose="020B0604020202020204" pitchFamily="34" charset="-128"/>
                <a:ea typeface="Arial Unicode MS" panose="020B0604020202020204" pitchFamily="34" charset="-128"/>
                <a:cs typeface="Arial Unicode MS" panose="020B0604020202020204" pitchFamily="34" charset="-128"/>
              </a:rPr>
              <a:t>θαλαμηγό.Η</a:t>
            </a: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 Αγάπη τον ρωτάει: </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«Πλούτε, μπορείς να με πάρεις μαζί σου;»,</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«Όχι, δεν μπορώ» απάντησε ο Πλούτος. «Έχω ασήμι και χρυσάφι στο σκάφος μου και δεν υπάρχει χώρος για σένα»</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Η Αγάπη τότε αποφάσισε να ζητήσει βοήθεια από την Αλαζονεία που επίσης περνούσε από μπροστά της σε ένα πανέμορφο σκάφος.</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«Σε παρακαλώ βοήθησέ με» είπε η Αγάπη.</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«Δεν μπορώ να σε βοηθήσω Αγάπη. Είσαι μούσκεμα και θα μου χαλάσεις το όμορφο σκάφος μου» της απάντησε η Αλαζονεία.</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Η Λύπη ήταν πιο πέρα και έτσι η Αγάπη αποφάσισε να ζητήσει από αυτή βοήθεια.</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«Λύπη άφησέ με να έρθω μαζί σου».</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«Ω Αγάπη, είμαι τόσο λυπημένη που θέλω να μείνω μόνη μου» είπε η Λύπη.</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Η Ευτυχία πέρασε μπροστά από την Αγάπη αλλά και αυτή δεν της έδωσε σημασία.</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Ήταν τόσο ευτυχισμένη, που ούτε καν άκουσε την Αγάπη να ζητά βοήθεια.</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Ξαφνικά ακούστηκε μια φωνή: «Αγάπη, έλα προς τα εδώ! Θα σε πάρω εγώ μαζί μου!».</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Ήταν ένας πολύ ηλικιωμένος κύριος που η Αγάπη δεν γνώριζε, αλλά ήταν γεμάτη από τέτοια ευγνωμοσύνη, που ξέχασε να ρωτήσει το όνομά του.</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Όταν έφτασαν στην στεριά ο κύριος έφυγε και πήγε στο δρόμο του.</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Η Αγάπη γνωρίζοντας πόσα χρωστούσε στον κύριο που τη βοήθησε, ρώτησε την Γνώση:</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«Γνώση, ποιος με βοήθησε»;</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«Ο Χρόνος» της απάντησε η Γνώση.</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«Ο Χρόνος;;» ρώτησε η Αγάπη. «Γιατί με βοήθησε o Χρόνος;»</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Τότε η Γνώση χαμογέλασε και με τη βαθιά σοφία της είπε:</a:t>
            </a:r>
          </a:p>
          <a:p>
            <a:pPr marL="0" indent="0">
              <a:buNone/>
            </a:pPr>
            <a:r>
              <a:rPr lang="el-GR" sz="1200" dirty="0">
                <a:latin typeface="Arial Unicode MS" panose="020B0604020202020204" pitchFamily="34" charset="-128"/>
                <a:ea typeface="Arial Unicode MS" panose="020B0604020202020204" pitchFamily="34" charset="-128"/>
                <a:cs typeface="Arial Unicode MS" panose="020B0604020202020204" pitchFamily="34" charset="-128"/>
              </a:rPr>
              <a:t>«Μόνο ο Χρόνος μπορεί να καταλάβει πόσο μεγάλη σημασία έχει η Αγάπη».</a:t>
            </a:r>
          </a:p>
          <a:p>
            <a:endParaRPr lang="el-GR" sz="900" dirty="0"/>
          </a:p>
        </p:txBody>
      </p:sp>
    </p:spTree>
    <p:extLst>
      <p:ext uri="{BB962C8B-B14F-4D97-AF65-F5344CB8AC3E}">
        <p14:creationId xmlns:p14="http://schemas.microsoft.com/office/powerpoint/2010/main" xmlns="" val="2854339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2"/>
                </a:solidFill>
              </a:rPr>
              <a:t>Αναγνωστική Ανταπόκριση</a:t>
            </a:r>
          </a:p>
        </p:txBody>
      </p:sp>
      <p:sp>
        <p:nvSpPr>
          <p:cNvPr id="3" name="Θέση κειμένου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xmlns="" val="546799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Η εκμετάλλευση του ναρκισσισμού</a:t>
            </a:r>
          </a:p>
        </p:txBody>
      </p:sp>
      <p:sp>
        <p:nvSpPr>
          <p:cNvPr id="3" name="Θέση κειμένου 2"/>
          <p:cNvSpPr>
            <a:spLocks noGrp="1"/>
          </p:cNvSpPr>
          <p:nvPr>
            <p:ph type="body" idx="1"/>
          </p:nvPr>
        </p:nvSpPr>
        <p:spPr/>
        <p:txBody>
          <a:bodyPr/>
          <a:lstStyle/>
          <a:p>
            <a:endParaRPr lang="el-GR" dirty="0"/>
          </a:p>
        </p:txBody>
      </p:sp>
      <p:pic>
        <p:nvPicPr>
          <p:cNvPr id="4" name="Εικόνα 3"/>
          <p:cNvPicPr>
            <a:picLocks noChangeAspect="1"/>
          </p:cNvPicPr>
          <p:nvPr/>
        </p:nvPicPr>
        <p:blipFill rotWithShape="1">
          <a:blip r:embed="rId2">
            <a:extLst>
              <a:ext uri="{28A0092B-C50C-407E-A947-70E740481C1C}">
                <a14:useLocalDpi xmlns:a14="http://schemas.microsoft.com/office/drawing/2010/main" xmlns="" val="0"/>
              </a:ext>
            </a:extLst>
          </a:blip>
          <a:srcRect b="10237"/>
          <a:stretch/>
        </p:blipFill>
        <p:spPr>
          <a:xfrm>
            <a:off x="1883228" y="1152424"/>
            <a:ext cx="5159829" cy="3856391"/>
          </a:xfrm>
          <a:prstGeom prst="rect">
            <a:avLst/>
          </a:prstGeom>
        </p:spPr>
      </p:pic>
    </p:spTree>
    <p:extLst>
      <p:ext uri="{BB962C8B-B14F-4D97-AF65-F5344CB8AC3E}">
        <p14:creationId xmlns:p14="http://schemas.microsoft.com/office/powerpoint/2010/main" xmlns="" val="1178510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accent2">
                    <a:lumMod val="75000"/>
                  </a:schemeClr>
                </a:solidFill>
              </a:rPr>
              <a:t>Τι δείχνει ο καθρέφτης</a:t>
            </a:r>
            <a:endParaRPr lang="el-GR" dirty="0"/>
          </a:p>
        </p:txBody>
      </p:sp>
      <p:sp>
        <p:nvSpPr>
          <p:cNvPr id="3" name="Θέση κειμένου 2"/>
          <p:cNvSpPr>
            <a:spLocks noGrp="1"/>
          </p:cNvSpPr>
          <p:nvPr>
            <p:ph type="body" idx="1"/>
          </p:nvPr>
        </p:nvSpPr>
        <p:spPr>
          <a:xfrm>
            <a:off x="3218186" y="1230389"/>
            <a:ext cx="4978757" cy="3302700"/>
          </a:xfrm>
        </p:spPr>
        <p:txBody>
          <a:bodyPr>
            <a:noAutofit/>
          </a:bodyPr>
          <a:lstStyle/>
          <a:p>
            <a:r>
              <a:rPr lang="el-GR" sz="2800" dirty="0"/>
              <a:t>Ο Έλληνας, όταν βλέπει τον εαυτό του στον καθρέφτη, αντικρίζει είτε τον </a:t>
            </a:r>
            <a:r>
              <a:rPr lang="el-GR" sz="2800" dirty="0" err="1"/>
              <a:t>Μεγαλέξαντρο</a:t>
            </a:r>
            <a:r>
              <a:rPr lang="el-GR" sz="2800" dirty="0"/>
              <a:t>, είτε τον Κολοκοτρώνη, είτε (τουλάχιστον) τον Ωνάση. Ποτέ τον Καραγκιόζη… Νίκος Δήμου</a:t>
            </a:r>
          </a:p>
        </p:txBody>
      </p:sp>
      <p:pic>
        <p:nvPicPr>
          <p:cNvPr id="4" name="Εικόνα 3"/>
          <p:cNvPicPr>
            <a:picLocks noChangeAspect="1"/>
          </p:cNvPicPr>
          <p:nvPr/>
        </p:nvPicPr>
        <p:blipFill rotWithShape="1">
          <a:blip r:embed="rId2"/>
          <a:srcRect l="10667" t="9815" r="49408" b="8363"/>
          <a:stretch/>
        </p:blipFill>
        <p:spPr>
          <a:xfrm>
            <a:off x="311700" y="1230389"/>
            <a:ext cx="2928257" cy="3374571"/>
          </a:xfrm>
          <a:prstGeom prst="ellipse">
            <a:avLst/>
          </a:prstGeom>
        </p:spPr>
      </p:pic>
    </p:spTree>
    <p:extLst>
      <p:ext uri="{BB962C8B-B14F-4D97-AF65-F5344CB8AC3E}">
        <p14:creationId xmlns:p14="http://schemas.microsoft.com/office/powerpoint/2010/main" xmlns="" val="3143751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1699" y="207214"/>
            <a:ext cx="8520599" cy="707399"/>
          </a:xfrm>
        </p:spPr>
        <p:txBody>
          <a:bodyPr>
            <a:normAutofit/>
          </a:bodyPr>
          <a:lstStyle/>
          <a:p>
            <a:r>
              <a:rPr lang="el-GR" b="1" dirty="0">
                <a:solidFill>
                  <a:schemeClr val="accent2">
                    <a:lumMod val="75000"/>
                  </a:schemeClr>
                </a:solidFill>
              </a:rPr>
              <a:t>Τι δείχνει ο καθρέφτης</a:t>
            </a:r>
          </a:p>
        </p:txBody>
      </p:sp>
      <p:sp>
        <p:nvSpPr>
          <p:cNvPr id="3" name="Θέση κειμένου 2"/>
          <p:cNvSpPr>
            <a:spLocks noGrp="1"/>
          </p:cNvSpPr>
          <p:nvPr>
            <p:ph type="body" idx="1"/>
          </p:nvPr>
        </p:nvSpPr>
        <p:spPr/>
        <p:txBody>
          <a:bodyPr/>
          <a:lstStyle/>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18417" y="2466993"/>
            <a:ext cx="3663715" cy="2055701"/>
          </a:xfrm>
          <a:prstGeom prst="rect">
            <a:avLst/>
          </a:prstGeom>
        </p:spPr>
      </p:pic>
      <p:pic>
        <p:nvPicPr>
          <p:cNvPr id="9" name="Εικόνα 8"/>
          <p:cNvPicPr>
            <a:picLocks noChangeAspect="1"/>
          </p:cNvPicPr>
          <p:nvPr/>
        </p:nvPicPr>
        <p:blipFill rotWithShape="1">
          <a:blip r:embed="rId3">
            <a:extLst>
              <a:ext uri="{28A0092B-C50C-407E-A947-70E740481C1C}">
                <a14:useLocalDpi xmlns:a14="http://schemas.microsoft.com/office/drawing/2010/main" xmlns="" val="0"/>
              </a:ext>
            </a:extLst>
          </a:blip>
          <a:srcRect l="9894" t="6111" r="17017" b="26800"/>
          <a:stretch/>
        </p:blipFill>
        <p:spPr>
          <a:xfrm rot="1285341">
            <a:off x="4997034" y="852656"/>
            <a:ext cx="3434460" cy="2254685"/>
          </a:xfrm>
          <a:prstGeom prst="rect">
            <a:avLst/>
          </a:prstGeom>
        </p:spPr>
      </p:pic>
      <p:pic>
        <p:nvPicPr>
          <p:cNvPr id="8" name="Εικόνα 7"/>
          <p:cNvPicPr>
            <a:picLocks noChangeAspect="1"/>
          </p:cNvPicPr>
          <p:nvPr/>
        </p:nvPicPr>
        <p:blipFill rotWithShape="1">
          <a:blip r:embed="rId4"/>
          <a:srcRect t="19195" b="17221"/>
          <a:stretch/>
        </p:blipFill>
        <p:spPr>
          <a:xfrm rot="20493938">
            <a:off x="693317" y="883831"/>
            <a:ext cx="2434938" cy="2419126"/>
          </a:xfrm>
          <a:prstGeom prst="rect">
            <a:avLst/>
          </a:prstGeom>
        </p:spPr>
      </p:pic>
    </p:spTree>
    <p:extLst>
      <p:ext uri="{BB962C8B-B14F-4D97-AF65-F5344CB8AC3E}">
        <p14:creationId xmlns:p14="http://schemas.microsoft.com/office/powerpoint/2010/main" xmlns="" val="2164080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endParaRPr lang="el-GR" dirty="0"/>
          </a:p>
        </p:txBody>
      </p:sp>
      <p:pic>
        <p:nvPicPr>
          <p:cNvPr id="4" name="Εικόνα 3"/>
          <p:cNvPicPr>
            <a:picLocks noChangeAspect="1"/>
          </p:cNvPicPr>
          <p:nvPr/>
        </p:nvPicPr>
        <p:blipFill>
          <a:blip r:embed="rId2"/>
          <a:stretch>
            <a:fillRect/>
          </a:stretch>
        </p:blipFill>
        <p:spPr>
          <a:xfrm rot="20836897">
            <a:off x="212549" y="1172850"/>
            <a:ext cx="3812467" cy="3712744"/>
          </a:xfrm>
          <a:prstGeom prst="rect">
            <a:avLst/>
          </a:prstGeom>
        </p:spPr>
      </p:pic>
      <p:pic>
        <p:nvPicPr>
          <p:cNvPr id="5" name="Εικόνα 4"/>
          <p:cNvPicPr>
            <a:picLocks noChangeAspect="1"/>
          </p:cNvPicPr>
          <p:nvPr/>
        </p:nvPicPr>
        <p:blipFill>
          <a:blip r:embed="rId3"/>
          <a:stretch>
            <a:fillRect/>
          </a:stretch>
        </p:blipFill>
        <p:spPr>
          <a:xfrm>
            <a:off x="4571999" y="1386846"/>
            <a:ext cx="4137327" cy="2830286"/>
          </a:xfrm>
          <a:prstGeom prst="rect">
            <a:avLst/>
          </a:prstGeom>
        </p:spPr>
      </p:pic>
      <p:pic>
        <p:nvPicPr>
          <p:cNvPr id="6" name="Εικόνα 5"/>
          <p:cNvPicPr>
            <a:picLocks noChangeAspect="1"/>
          </p:cNvPicPr>
          <p:nvPr/>
        </p:nvPicPr>
        <p:blipFill>
          <a:blip r:embed="rId4"/>
          <a:stretch>
            <a:fillRect/>
          </a:stretch>
        </p:blipFill>
        <p:spPr>
          <a:xfrm rot="893006">
            <a:off x="2689473" y="658560"/>
            <a:ext cx="4048523" cy="4291099"/>
          </a:xfrm>
          <a:prstGeom prst="rect">
            <a:avLst/>
          </a:prstGeom>
        </p:spPr>
      </p:pic>
    </p:spTree>
    <p:extLst>
      <p:ext uri="{BB962C8B-B14F-4D97-AF65-F5344CB8AC3E}">
        <p14:creationId xmlns:p14="http://schemas.microsoft.com/office/powerpoint/2010/main" xmlns="" val="4110967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err="1">
                <a:solidFill>
                  <a:schemeClr val="accent1">
                    <a:lumMod val="75000"/>
                  </a:schemeClr>
                </a:solidFill>
              </a:rPr>
              <a:t>Δικτυογραφία-Ιστογραφία</a:t>
            </a:r>
            <a:endParaRPr lang="el-GR" b="1" dirty="0">
              <a:solidFill>
                <a:schemeClr val="accent1">
                  <a:lumMod val="75000"/>
                </a:schemeClr>
              </a:solidFill>
            </a:endParaRPr>
          </a:p>
        </p:txBody>
      </p:sp>
      <p:sp>
        <p:nvSpPr>
          <p:cNvPr id="3" name="Θέση κειμένου 2"/>
          <p:cNvSpPr>
            <a:spLocks noGrp="1"/>
          </p:cNvSpPr>
          <p:nvPr>
            <p:ph type="body" idx="1"/>
          </p:nvPr>
        </p:nvSpPr>
        <p:spPr/>
        <p:txBody>
          <a:bodyPr>
            <a:normAutofit/>
          </a:bodyPr>
          <a:lstStyle/>
          <a:p>
            <a:endParaRPr lang="el-GR" dirty="0"/>
          </a:p>
        </p:txBody>
      </p:sp>
    </p:spTree>
    <p:extLst>
      <p:ext uri="{BB962C8B-B14F-4D97-AF65-F5344CB8AC3E}">
        <p14:creationId xmlns:p14="http://schemas.microsoft.com/office/powerpoint/2010/main" xmlns="" val="328376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l" b="1" dirty="0">
                <a:solidFill>
                  <a:schemeClr val="accent1">
                    <a:lumMod val="75000"/>
                  </a:schemeClr>
                </a:solidFill>
              </a:rPr>
              <a:t>Αίσωπος: Βιογραφία και Εργογραφία</a:t>
            </a:r>
          </a:p>
          <a:p>
            <a:pPr lvl="0">
              <a:spcBef>
                <a:spcPts val="0"/>
              </a:spcBef>
              <a:buNone/>
            </a:pPr>
            <a:endParaRPr dirty="0"/>
          </a:p>
        </p:txBody>
      </p:sp>
      <p:sp>
        <p:nvSpPr>
          <p:cNvPr id="88" name="Shape 88"/>
          <p:cNvSpPr txBox="1">
            <a:spLocks noGrp="1"/>
          </p:cNvSpPr>
          <p:nvPr>
            <p:ph type="body" idx="1"/>
          </p:nvPr>
        </p:nvSpPr>
        <p:spPr>
          <a:xfrm>
            <a:off x="3606958" y="1073108"/>
            <a:ext cx="7354955" cy="4070392"/>
          </a:xfrm>
          <a:prstGeom prst="rect">
            <a:avLst/>
          </a:prstGeom>
        </p:spPr>
        <p:txBody>
          <a:bodyPr lIns="91425" tIns="91425" rIns="91425" bIns="91425" anchor="t" anchorCtr="0">
            <a:noAutofit/>
          </a:bodyPr>
          <a:lstStyle/>
          <a:p>
            <a:pPr marR="2286000" lvl="0">
              <a:spcAft>
                <a:spcPts val="0"/>
              </a:spcAft>
            </a:pPr>
            <a:r>
              <a:rPr lang="el" sz="1800" dirty="0">
                <a:solidFill>
                  <a:srgbClr val="000000"/>
                </a:solidFill>
                <a:latin typeface="Arial"/>
                <a:ea typeface="Arial"/>
                <a:cs typeface="Arial"/>
                <a:sym typeface="Arial"/>
              </a:rPr>
              <a:t>Αίσωπος: δούλος από τη Φρυγία της Μ. Ασίας που έζησε στη Σάμο τον 6ο αι. π.Χ. </a:t>
            </a:r>
          </a:p>
          <a:p>
            <a:pPr marR="2286000" lvl="0">
              <a:spcAft>
                <a:spcPts val="0"/>
              </a:spcAft>
            </a:pPr>
            <a:r>
              <a:rPr lang="el" sz="1800" dirty="0">
                <a:solidFill>
                  <a:srgbClr val="000000"/>
                </a:solidFill>
                <a:latin typeface="Arial"/>
                <a:ea typeface="Arial"/>
                <a:cs typeface="Arial"/>
                <a:sym typeface="Arial"/>
              </a:rPr>
              <a:t>Πολλοί μύθοι που του αποδίδονται πρέπει να προέρχονται από διάφορες πηγές·</a:t>
            </a:r>
          </a:p>
          <a:p>
            <a:pPr marR="2286000" lvl="0">
              <a:spcAft>
                <a:spcPts val="0"/>
              </a:spcAft>
            </a:pPr>
            <a:r>
              <a:rPr lang="el" sz="1800" dirty="0">
                <a:solidFill>
                  <a:srgbClr val="000000"/>
                </a:solidFill>
                <a:latin typeface="Arial"/>
                <a:ea typeface="Arial"/>
                <a:cs typeface="Arial"/>
                <a:sym typeface="Arial"/>
              </a:rPr>
              <a:t> Μια συλλογή αισώπειων μύθων καταρτίστηκε στα τέλη του 4ου αι. π.Χ.  από το Δημήτριο το Φαληρέα, Αθηναίο πολιτικό. </a:t>
            </a:r>
          </a:p>
          <a:p>
            <a:pPr marR="2286000" lvl="0">
              <a:spcAft>
                <a:spcPts val="0"/>
              </a:spcAft>
            </a:pPr>
            <a:r>
              <a:rPr lang="el" sz="1800" dirty="0">
                <a:solidFill>
                  <a:srgbClr val="000000"/>
                </a:solidFill>
                <a:latin typeface="Arial"/>
                <a:ea typeface="Arial"/>
                <a:cs typeface="Arial"/>
                <a:sym typeface="Arial"/>
              </a:rPr>
              <a:t>Οι μύθοι του είναι μικρά αφηγήματα (έχουν διασωθεί 358), με ηθικό και αλληγορικό χαρακτήρα, </a:t>
            </a:r>
          </a:p>
          <a:p>
            <a:pPr marR="2286000" lvl="0">
              <a:spcAft>
                <a:spcPts val="0"/>
              </a:spcAft>
            </a:pPr>
            <a:r>
              <a:rPr lang="el" dirty="0">
                <a:solidFill>
                  <a:srgbClr val="000000"/>
                </a:solidFill>
                <a:latin typeface="Arial"/>
                <a:ea typeface="Arial"/>
                <a:cs typeface="Arial"/>
                <a:sym typeface="Arial"/>
              </a:rPr>
              <a:t>Μ</a:t>
            </a:r>
            <a:r>
              <a:rPr lang="el" sz="1800" dirty="0" smtClean="0">
                <a:solidFill>
                  <a:srgbClr val="000000"/>
                </a:solidFill>
                <a:latin typeface="Arial"/>
                <a:ea typeface="Arial"/>
                <a:cs typeface="Arial"/>
                <a:sym typeface="Arial"/>
              </a:rPr>
              <a:t>εγάλο </a:t>
            </a:r>
            <a:r>
              <a:rPr lang="el" sz="1800" dirty="0">
                <a:solidFill>
                  <a:srgbClr val="000000"/>
                </a:solidFill>
                <a:latin typeface="Arial"/>
                <a:ea typeface="Arial"/>
                <a:cs typeface="Arial"/>
                <a:sym typeface="Arial"/>
              </a:rPr>
              <a:t>ρόλο παίζουν οι ανθρώπινοι χαρακτήρες και τα ζώα που έχουν φωνή. </a:t>
            </a:r>
          </a:p>
          <a:p>
            <a:pPr marR="2286000" lvl="0">
              <a:spcAft>
                <a:spcPts val="0"/>
              </a:spcAft>
            </a:pPr>
            <a:endParaRPr lang="el" sz="1800" dirty="0">
              <a:solidFill>
                <a:srgbClr val="000000"/>
              </a:solidFill>
              <a:latin typeface="Arial"/>
              <a:ea typeface="Arial"/>
              <a:cs typeface="Arial"/>
              <a:sym typeface="Arial"/>
            </a:endParaRPr>
          </a:p>
          <a:p>
            <a:pPr lvl="0" rtl="0">
              <a:lnSpc>
                <a:spcPct val="100000"/>
              </a:lnSpc>
              <a:spcBef>
                <a:spcPts val="0"/>
              </a:spcBef>
              <a:buNone/>
            </a:pPr>
            <a:endParaRPr lang="el" sz="1400" dirty="0">
              <a:solidFill>
                <a:srgbClr val="000000"/>
              </a:solidFill>
              <a:latin typeface="Arial"/>
              <a:ea typeface="Arial"/>
              <a:cs typeface="Arial"/>
              <a:sym typeface="Arial"/>
            </a:endParaRPr>
          </a:p>
          <a:p>
            <a:pPr marR="2286000" lvl="0" rtl="0">
              <a:spcBef>
                <a:spcPts val="0"/>
              </a:spcBef>
              <a:spcAft>
                <a:spcPts val="0"/>
              </a:spcAft>
              <a:buNone/>
            </a:pPr>
            <a:endParaRPr lang="el" sz="1100" dirty="0">
              <a:solidFill>
                <a:srgbClr val="000000"/>
              </a:solidFill>
              <a:latin typeface="Arial"/>
              <a:ea typeface="Arial"/>
              <a:cs typeface="Arial"/>
              <a:sym typeface="Arial"/>
            </a:endParaRPr>
          </a:p>
          <a:p>
            <a:pPr lvl="0">
              <a:spcBef>
                <a:spcPts val="0"/>
              </a:spcBef>
              <a:buNone/>
            </a:pPr>
            <a:endParaRPr sz="1100" dirty="0">
              <a:solidFill>
                <a:srgbClr val="000000"/>
              </a:solidFill>
              <a:latin typeface="Arial"/>
              <a:ea typeface="Arial"/>
              <a:cs typeface="Arial"/>
            </a:endParaRPr>
          </a:p>
        </p:txBody>
      </p:sp>
      <p:pic>
        <p:nvPicPr>
          <p:cNvPr id="3" name="Εικόνα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3599" y="1060193"/>
            <a:ext cx="2900715" cy="3051017"/>
          </a:xfrm>
          <a:prstGeom prst="rect">
            <a:avLst/>
          </a:prstGeom>
        </p:spPr>
      </p:pic>
      <p:sp>
        <p:nvSpPr>
          <p:cNvPr id="4" name="Ορθογώνιο 3"/>
          <p:cNvSpPr/>
          <p:nvPr/>
        </p:nvSpPr>
        <p:spPr>
          <a:xfrm>
            <a:off x="361950" y="4173330"/>
            <a:ext cx="3578680" cy="461665"/>
          </a:xfrm>
          <a:prstGeom prst="rect">
            <a:avLst/>
          </a:prstGeom>
        </p:spPr>
        <p:txBody>
          <a:bodyPr wrap="square">
            <a:spAutoFit/>
          </a:bodyPr>
          <a:lstStyle/>
          <a:p>
            <a:pPr lvl="0"/>
            <a:r>
              <a:rPr lang="el" sz="1200" i="1" dirty="0"/>
              <a:t>Ο Αίσωπος, ο πατέρας του διδακτικού μύθου, </a:t>
            </a:r>
            <a:r>
              <a:rPr lang="el" sz="1200" i="1" dirty="0" smtClean="0"/>
              <a:t>όπως </a:t>
            </a:r>
            <a:r>
              <a:rPr lang="el" sz="1200" i="1" dirty="0"/>
              <a:t>εικονίζεται σε κύλικα του 450 π.Χ</a:t>
            </a:r>
            <a:r>
              <a:rPr lang="el" sz="1200" i="1" dirty="0" smtClean="0"/>
              <a:t>. (</a:t>
            </a:r>
            <a:r>
              <a:rPr lang="el" sz="1200" i="1" dirty="0"/>
              <a:t>Μουσείο Βατικανού). Ελεύθερη απόδοση</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 calcmode="lin" valueType="num">
                                      <p:cBhvr>
                                        <p:cTn id="7" dur="500" fill="hold"/>
                                        <p:tgtEl>
                                          <p:spTgt spid="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8">
                                            <p:txEl>
                                              <p:pRg st="1" end="1"/>
                                            </p:txEl>
                                          </p:spTgt>
                                        </p:tgtEl>
                                        <p:attrNameLst>
                                          <p:attrName>style.visibility</p:attrName>
                                        </p:attrNameLst>
                                      </p:cBhvr>
                                      <p:to>
                                        <p:strVal val="visible"/>
                                      </p:to>
                                    </p:set>
                                    <p:anim calcmode="lin" valueType="num">
                                      <p:cBhvr>
                                        <p:cTn id="14" dur="500" fill="hold"/>
                                        <p:tgtEl>
                                          <p:spTgt spid="8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8">
                                            <p:txEl>
                                              <p:pRg st="2" end="2"/>
                                            </p:txEl>
                                          </p:spTgt>
                                        </p:tgtEl>
                                        <p:attrNameLst>
                                          <p:attrName>style.visibility</p:attrName>
                                        </p:attrNameLst>
                                      </p:cBhvr>
                                      <p:to>
                                        <p:strVal val="visible"/>
                                      </p:to>
                                    </p:set>
                                    <p:anim calcmode="lin" valueType="num">
                                      <p:cBhvr>
                                        <p:cTn id="21" dur="500" fill="hold"/>
                                        <p:tgtEl>
                                          <p:spTgt spid="8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8">
                                            <p:txEl>
                                              <p:pRg st="3" end="3"/>
                                            </p:txEl>
                                          </p:spTgt>
                                        </p:tgtEl>
                                        <p:attrNameLst>
                                          <p:attrName>style.visibility</p:attrName>
                                        </p:attrNameLst>
                                      </p:cBhvr>
                                      <p:to>
                                        <p:strVal val="visible"/>
                                      </p:to>
                                    </p:set>
                                    <p:anim calcmode="lin" valueType="num">
                                      <p:cBhvr>
                                        <p:cTn id="28" dur="500" fill="hold"/>
                                        <p:tgtEl>
                                          <p:spTgt spid="8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8">
                                            <p:txEl>
                                              <p:pRg st="3" end="3"/>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88">
                                            <p:txEl>
                                              <p:pRg st="4" end="4"/>
                                            </p:txEl>
                                          </p:spTgt>
                                        </p:tgtEl>
                                        <p:attrNameLst>
                                          <p:attrName>style.visibility</p:attrName>
                                        </p:attrNameLst>
                                      </p:cBhvr>
                                      <p:to>
                                        <p:strVal val="visible"/>
                                      </p:to>
                                    </p:set>
                                    <p:anim calcmode="lin" valueType="num">
                                      <p:cBhvr>
                                        <p:cTn id="33" dur="500" fill="hold"/>
                                        <p:tgtEl>
                                          <p:spTgt spid="88">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88">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8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randombar(horizont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 calcmode="lin" valueType="num">
                                      <p:cBhvr additive="base">
                                        <p:cTn id="4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endParaRPr lang="el-GR"/>
          </a:p>
        </p:txBody>
      </p:sp>
      <p:sp>
        <p:nvSpPr>
          <p:cNvPr id="3" name="Θέση κειμένου 2"/>
          <p:cNvSpPr>
            <a:spLocks noGrp="1"/>
          </p:cNvSpPr>
          <p:nvPr>
            <p:ph type="body" idx="1"/>
          </p:nvPr>
        </p:nvSpPr>
        <p:spPr>
          <a:xfrm>
            <a:off x="633967" y="2816772"/>
            <a:ext cx="5724792" cy="1608083"/>
          </a:xfrm>
        </p:spPr>
        <p:txBody>
          <a:bodyPr>
            <a:normAutofit fontScale="70000" lnSpcReduction="20000"/>
          </a:bodyPr>
          <a:lstStyle/>
          <a:p>
            <a:pPr marR="2286000" lvl="0">
              <a:buClr>
                <a:srgbClr val="90C226"/>
              </a:buClr>
            </a:pPr>
            <a:endParaRPr lang="el" sz="2400" dirty="0" smtClean="0">
              <a:solidFill>
                <a:srgbClr val="000000"/>
              </a:solidFill>
              <a:latin typeface="Arial"/>
              <a:ea typeface="Arial"/>
              <a:cs typeface="Arial"/>
              <a:sym typeface="Arial"/>
            </a:endParaRPr>
          </a:p>
          <a:p>
            <a:pPr marR="2286000" lvl="0">
              <a:buClr>
                <a:srgbClr val="90C226"/>
              </a:buClr>
            </a:pPr>
            <a:r>
              <a:rPr lang="el" sz="2200" dirty="0" smtClean="0">
                <a:solidFill>
                  <a:srgbClr val="000000"/>
                </a:solidFill>
                <a:latin typeface="Arial"/>
                <a:ea typeface="Arial"/>
                <a:cs typeface="Arial"/>
                <a:sym typeface="Arial"/>
              </a:rPr>
              <a:t>Οι </a:t>
            </a:r>
            <a:r>
              <a:rPr lang="el" sz="2200" dirty="0">
                <a:solidFill>
                  <a:srgbClr val="000000"/>
                </a:solidFill>
                <a:latin typeface="Arial"/>
                <a:ea typeface="Arial"/>
                <a:cs typeface="Arial"/>
                <a:sym typeface="Arial"/>
              </a:rPr>
              <a:t>αισώπειοι μύθοι ήταν </a:t>
            </a:r>
            <a:r>
              <a:rPr lang="el" sz="2200" dirty="0" smtClean="0">
                <a:solidFill>
                  <a:srgbClr val="000000"/>
                </a:solidFill>
                <a:latin typeface="Arial"/>
                <a:ea typeface="Arial"/>
                <a:cs typeface="Arial"/>
                <a:sym typeface="Arial"/>
              </a:rPr>
              <a:t>δημοφιλή κείμενα και χρησιμοποιήθηκαν ευρέως στην </a:t>
            </a:r>
            <a:r>
              <a:rPr lang="el" sz="2200" dirty="0">
                <a:solidFill>
                  <a:srgbClr val="000000"/>
                </a:solidFill>
                <a:latin typeface="Arial"/>
                <a:ea typeface="Arial"/>
                <a:cs typeface="Arial"/>
                <a:sym typeface="Arial"/>
              </a:rPr>
              <a:t>εκπαίδευση κατά την αρχαιότητα, τη βυζαντινή περίοδο και την Αναγέννηση</a:t>
            </a:r>
            <a:r>
              <a:rPr lang="el" sz="1900" dirty="0">
                <a:solidFill>
                  <a:srgbClr val="000000"/>
                </a:solidFill>
                <a:latin typeface="Arial"/>
                <a:ea typeface="Arial"/>
                <a:cs typeface="Arial"/>
                <a:sym typeface="Arial"/>
              </a:rPr>
              <a:t>.</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82188" y="515006"/>
            <a:ext cx="2125629" cy="4231905"/>
          </a:xfrm>
          <a:prstGeom prst="rect">
            <a:avLst/>
          </a:prstGeom>
        </p:spPr>
      </p:pic>
      <p:pic>
        <p:nvPicPr>
          <p:cNvPr id="5" name="4 - Εικόνα" descr="https://photodentro.edu.gr/photodentro/exoteriki%20emfanisi_esoterikos%20kosmos_pidx0036068/index_06_aisopos.jpg"/>
          <p:cNvPicPr/>
          <p:nvPr/>
        </p:nvPicPr>
        <p:blipFill>
          <a:blip r:embed="rId3"/>
          <a:srcRect l="2420" t="68543" r="22282" b="11921"/>
          <a:stretch>
            <a:fillRect/>
          </a:stretch>
        </p:blipFill>
        <p:spPr bwMode="auto">
          <a:xfrm>
            <a:off x="661343" y="1287278"/>
            <a:ext cx="5371595" cy="1508474"/>
          </a:xfrm>
          <a:prstGeom prst="rect">
            <a:avLst/>
          </a:prstGeom>
          <a:noFill/>
          <a:ln w="9525">
            <a:noFill/>
            <a:miter lim="800000"/>
            <a:headEnd/>
            <a:tailEnd/>
          </a:ln>
        </p:spPr>
      </p:pic>
    </p:spTree>
    <p:extLst>
      <p:ext uri="{BB962C8B-B14F-4D97-AF65-F5344CB8AC3E}">
        <p14:creationId xmlns:p14="http://schemas.microsoft.com/office/powerpoint/2010/main" xmlns="" val="205028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0" y="330568"/>
            <a:ext cx="8520599" cy="707399"/>
          </a:xfrm>
          <a:prstGeom prst="rect">
            <a:avLst/>
          </a:prstGeom>
        </p:spPr>
        <p:txBody>
          <a:bodyPr lIns="91425" tIns="91425" rIns="91425" bIns="91425" anchor="t" anchorCtr="0">
            <a:noAutofit/>
          </a:bodyPr>
          <a:lstStyle/>
          <a:p>
            <a:r>
              <a:rPr lang="el" b="1" dirty="0">
                <a:solidFill>
                  <a:schemeClr val="accent2">
                    <a:lumMod val="75000"/>
                  </a:schemeClr>
                </a:solidFill>
              </a:rPr>
              <a:t>  Ένα ελάφι στην πηγή </a:t>
            </a:r>
            <a:r>
              <a:rPr lang="el" sz="2000" b="1" i="1" dirty="0">
                <a:solidFill>
                  <a:schemeClr val="accent1">
                    <a:lumMod val="75000"/>
                  </a:schemeClr>
                </a:solidFill>
              </a:rPr>
              <a:t>(αφηγηματικός πυρήνας)</a:t>
            </a:r>
          </a:p>
        </p:txBody>
      </p:sp>
      <p:sp>
        <p:nvSpPr>
          <p:cNvPr id="94" name="Shape 94"/>
          <p:cNvSpPr txBox="1">
            <a:spLocks noGrp="1"/>
          </p:cNvSpPr>
          <p:nvPr>
            <p:ph type="body" idx="1"/>
          </p:nvPr>
        </p:nvSpPr>
        <p:spPr>
          <a:xfrm>
            <a:off x="778668" y="930811"/>
            <a:ext cx="2714626" cy="3750469"/>
          </a:xfrm>
          <a:prstGeom prst="rect">
            <a:avLst/>
          </a:prstGeom>
        </p:spPr>
        <p:txBody>
          <a:bodyPr lIns="91425" tIns="91425" rIns="91425" bIns="91425" anchor="t" anchorCtr="0">
            <a:noAutofit/>
          </a:bodyPr>
          <a:lstStyle/>
          <a:p>
            <a:pPr lvl="0">
              <a:lnSpc>
                <a:spcPct val="150000"/>
              </a:lnSpc>
              <a:buNone/>
            </a:pPr>
            <a:r>
              <a:rPr lang="el-GR" sz="1800" b="1" dirty="0">
                <a:solidFill>
                  <a:srgbClr val="C00000"/>
                </a:solidFill>
              </a:rPr>
              <a:t>Ἔλαφος   </a:t>
            </a:r>
            <a:r>
              <a:rPr lang="el-GR" b="1" dirty="0">
                <a:solidFill>
                  <a:schemeClr val="accent5">
                    <a:lumMod val="75000"/>
                  </a:schemeClr>
                </a:solidFill>
              </a:rPr>
              <a:t>εὐμεγέθης</a:t>
            </a:r>
            <a:endParaRPr lang="en-US" b="1" dirty="0">
              <a:solidFill>
                <a:schemeClr val="accent5">
                  <a:lumMod val="75000"/>
                </a:schemeClr>
              </a:solidFill>
            </a:endParaRPr>
          </a:p>
          <a:p>
            <a:pPr lvl="0">
              <a:lnSpc>
                <a:spcPct val="150000"/>
              </a:lnSpc>
              <a:buNone/>
            </a:pPr>
            <a:r>
              <a:rPr lang="el-GR" sz="1800" b="1" dirty="0">
                <a:solidFill>
                  <a:schemeClr val="accent3">
                    <a:lumMod val="75000"/>
                  </a:schemeClr>
                </a:solidFill>
              </a:rPr>
              <a:t>ὥρᾳ θέρους</a:t>
            </a:r>
            <a:r>
              <a:rPr lang="el-GR" sz="1800" dirty="0"/>
              <a:t> </a:t>
            </a:r>
            <a:endParaRPr lang="en-US" sz="1800" dirty="0"/>
          </a:p>
          <a:p>
            <a:pPr lvl="0">
              <a:lnSpc>
                <a:spcPct val="150000"/>
              </a:lnSpc>
              <a:buNone/>
            </a:pPr>
            <a:r>
              <a:rPr lang="el-GR" sz="1800" dirty="0"/>
              <a:t> </a:t>
            </a:r>
            <a:r>
              <a:rPr lang="el-GR" sz="1800" b="1" dirty="0">
                <a:solidFill>
                  <a:srgbClr val="7030A0"/>
                </a:solidFill>
              </a:rPr>
              <a:t>διψῶν</a:t>
            </a:r>
            <a:endParaRPr lang="en-US" sz="1800" dirty="0"/>
          </a:p>
          <a:p>
            <a:pPr lvl="0">
              <a:lnSpc>
                <a:spcPct val="150000"/>
              </a:lnSpc>
              <a:buNone/>
            </a:pPr>
            <a:r>
              <a:rPr lang="el-GR" sz="1800" dirty="0"/>
              <a:t> </a:t>
            </a:r>
            <a:r>
              <a:rPr lang="el-GR" sz="1800" b="1" dirty="0">
                <a:solidFill>
                  <a:schemeClr val="tx1"/>
                </a:solidFill>
              </a:rPr>
              <a:t>παραγίνεται</a:t>
            </a:r>
            <a:endParaRPr lang="en-US" sz="1800" b="1" dirty="0">
              <a:solidFill>
                <a:schemeClr val="accent5">
                  <a:lumMod val="75000"/>
                </a:schemeClr>
              </a:solidFill>
            </a:endParaRPr>
          </a:p>
          <a:p>
            <a:pPr lvl="0">
              <a:buNone/>
            </a:pPr>
            <a:r>
              <a:rPr lang="el-GR" sz="1800" dirty="0"/>
              <a:t> </a:t>
            </a:r>
            <a:r>
              <a:rPr lang="el-GR" sz="1800" b="1" dirty="0">
                <a:solidFill>
                  <a:srgbClr val="0070C0"/>
                </a:solidFill>
              </a:rPr>
              <a:t>ἐπί τινα πηγὴν</a:t>
            </a:r>
            <a:r>
              <a:rPr lang="el-GR" sz="1800" dirty="0">
                <a:solidFill>
                  <a:srgbClr val="0070C0"/>
                </a:solidFill>
              </a:rPr>
              <a:t> </a:t>
            </a:r>
            <a:endParaRPr lang="en-US" sz="1800" dirty="0">
              <a:solidFill>
                <a:srgbClr val="0070C0"/>
              </a:solidFill>
            </a:endParaRPr>
          </a:p>
          <a:p>
            <a:pPr lvl="0">
              <a:lnSpc>
                <a:spcPct val="150000"/>
              </a:lnSpc>
              <a:buNone/>
            </a:pPr>
            <a:r>
              <a:rPr lang="el-GR" b="1" dirty="0">
                <a:solidFill>
                  <a:srgbClr val="4EB3CF">
                    <a:lumMod val="75000"/>
                  </a:srgbClr>
                </a:solidFill>
              </a:rPr>
              <a:t>διαυγῆ</a:t>
            </a:r>
            <a:r>
              <a:rPr lang="en-US" b="1" dirty="0">
                <a:solidFill>
                  <a:srgbClr val="4EB3CF">
                    <a:lumMod val="75000"/>
                  </a:srgbClr>
                </a:solidFill>
              </a:rPr>
              <a:t> </a:t>
            </a:r>
            <a:r>
              <a:rPr lang="el-GR" sz="1800" dirty="0"/>
              <a:t>καὶ</a:t>
            </a:r>
            <a:r>
              <a:rPr lang="el-GR" b="1" dirty="0">
                <a:solidFill>
                  <a:srgbClr val="4EB3CF">
                    <a:lumMod val="75000"/>
                  </a:srgbClr>
                </a:solidFill>
              </a:rPr>
              <a:t> βαθεῖαν </a:t>
            </a:r>
            <a:endParaRPr lang="en-US" sz="1600" dirty="0">
              <a:solidFill>
                <a:prstClr val="black">
                  <a:lumMod val="85000"/>
                  <a:lumOff val="15000"/>
                </a:prstClr>
              </a:solidFill>
            </a:endParaRPr>
          </a:p>
          <a:p>
            <a:pPr lvl="0">
              <a:buClr>
                <a:srgbClr val="99CB38"/>
              </a:buClr>
              <a:buNone/>
            </a:pPr>
            <a:endParaRPr lang="en-US" sz="1600" dirty="0">
              <a:solidFill>
                <a:prstClr val="black">
                  <a:lumMod val="85000"/>
                  <a:lumOff val="15000"/>
                </a:prstClr>
              </a:solidFill>
            </a:endParaRPr>
          </a:p>
          <a:p>
            <a:pPr lvl="0">
              <a:buClr>
                <a:srgbClr val="99CB38"/>
              </a:buClr>
              <a:buNone/>
            </a:pPr>
            <a:r>
              <a:rPr lang="el-GR" sz="1600" dirty="0">
                <a:solidFill>
                  <a:prstClr val="black">
                    <a:lumMod val="85000"/>
                    <a:lumOff val="15000"/>
                  </a:prstClr>
                </a:solidFill>
              </a:rPr>
              <a:t>καὶ </a:t>
            </a:r>
            <a:r>
              <a:rPr lang="el-GR" sz="1600" b="1" dirty="0">
                <a:solidFill>
                  <a:srgbClr val="7030A0"/>
                </a:solidFill>
              </a:rPr>
              <a:t>πιὼν</a:t>
            </a:r>
            <a:r>
              <a:rPr lang="el-GR" sz="1600" dirty="0">
                <a:solidFill>
                  <a:prstClr val="black">
                    <a:lumMod val="85000"/>
                    <a:lumOff val="15000"/>
                  </a:prstClr>
                </a:solidFill>
              </a:rPr>
              <a:t>    </a:t>
            </a:r>
            <a:r>
              <a:rPr lang="el-GR" sz="1600" b="1" i="1" dirty="0">
                <a:solidFill>
                  <a:srgbClr val="99CB38">
                    <a:lumMod val="75000"/>
                  </a:srgbClr>
                </a:solidFill>
              </a:rPr>
              <a:t>ὅσον ἤθελεν </a:t>
            </a:r>
            <a:r>
              <a:rPr lang="el-GR" sz="1600" dirty="0">
                <a:solidFill>
                  <a:srgbClr val="99CB38">
                    <a:lumMod val="75000"/>
                  </a:srgbClr>
                </a:solidFill>
              </a:rPr>
              <a:t>…</a:t>
            </a:r>
            <a:endParaRPr lang="el-GR" sz="1600" b="1" dirty="0">
              <a:solidFill>
                <a:srgbClr val="4EB3CF">
                  <a:lumMod val="75000"/>
                </a:srgbClr>
              </a:solidFill>
            </a:endParaRPr>
          </a:p>
          <a:p>
            <a:pPr lvl="0">
              <a:buNone/>
            </a:pPr>
            <a:endParaRPr lang="en-US" b="1" dirty="0">
              <a:solidFill>
                <a:srgbClr val="4EB3CF">
                  <a:lumMod val="75000"/>
                </a:srgbClr>
              </a:solidFill>
            </a:endParaRPr>
          </a:p>
          <a:p>
            <a:pPr lvl="0">
              <a:buNone/>
            </a:pPr>
            <a:endParaRPr lang="en-US" b="1" dirty="0">
              <a:solidFill>
                <a:srgbClr val="4EB3CF">
                  <a:lumMod val="75000"/>
                </a:srgbClr>
              </a:solidFill>
            </a:endParaRPr>
          </a:p>
          <a:p>
            <a:pPr lvl="0">
              <a:buNone/>
            </a:pPr>
            <a:endParaRPr lang="en-US" b="1" dirty="0">
              <a:solidFill>
                <a:srgbClr val="4EB3CF">
                  <a:lumMod val="75000"/>
                </a:srgbClr>
              </a:solidFill>
            </a:endParaRPr>
          </a:p>
          <a:p>
            <a:pPr lvl="0">
              <a:buNone/>
            </a:pPr>
            <a:endParaRPr lang="en-US" b="1" dirty="0">
              <a:solidFill>
                <a:srgbClr val="4EB3CF">
                  <a:lumMod val="75000"/>
                </a:srgbClr>
              </a:solidFill>
            </a:endParaRPr>
          </a:p>
          <a:p>
            <a:pPr lvl="0">
              <a:buNone/>
            </a:pPr>
            <a:endParaRPr lang="en-US" b="1" dirty="0">
              <a:solidFill>
                <a:srgbClr val="4EB3CF">
                  <a:lumMod val="75000"/>
                </a:srgbClr>
              </a:solidFill>
            </a:endParaRPr>
          </a:p>
          <a:p>
            <a:pPr lvl="0">
              <a:buNone/>
            </a:pPr>
            <a:endParaRPr lang="en-US" sz="1800" b="1" dirty="0">
              <a:solidFill>
                <a:srgbClr val="4EB3CF">
                  <a:lumMod val="75000"/>
                </a:srgbClr>
              </a:solidFill>
            </a:endParaRPr>
          </a:p>
          <a:p>
            <a:pPr lvl="0">
              <a:buNone/>
            </a:pPr>
            <a:r>
              <a:rPr lang="el-GR" sz="1800" dirty="0"/>
              <a:t>     </a:t>
            </a:r>
            <a:endParaRPr sz="1800" dirty="0">
              <a:solidFill>
                <a:schemeClr val="accent1">
                  <a:lumMod val="75000"/>
                </a:schemeClr>
              </a:solidFill>
            </a:endParaRPr>
          </a:p>
        </p:txBody>
      </p:sp>
      <p:pic>
        <p:nvPicPr>
          <p:cNvPr id="2" name="Εικόνα 1"/>
          <p:cNvPicPr>
            <a:picLocks noChangeAspect="1"/>
          </p:cNvPicPr>
          <p:nvPr/>
        </p:nvPicPr>
        <p:blipFill rotWithShape="1">
          <a:blip r:embed="rId3">
            <a:extLst>
              <a:ext uri="{28A0092B-C50C-407E-A947-70E740481C1C}">
                <a14:useLocalDpi xmlns:a14="http://schemas.microsoft.com/office/drawing/2010/main" xmlns="" val="0"/>
              </a:ext>
            </a:extLst>
          </a:blip>
          <a:srcRect l="15501" r="15874" b="9948"/>
          <a:stretch/>
        </p:blipFill>
        <p:spPr>
          <a:xfrm>
            <a:off x="6121372" y="1806180"/>
            <a:ext cx="2301211" cy="2222989"/>
          </a:xfrm>
          <a:prstGeom prst="rect">
            <a:avLst/>
          </a:prstGeom>
        </p:spPr>
      </p:pic>
      <p:sp>
        <p:nvSpPr>
          <p:cNvPr id="4" name="TextBox 3">
            <a:extLst>
              <a:ext uri="{FF2B5EF4-FFF2-40B4-BE49-F238E27FC236}">
                <a16:creationId xmlns:a16="http://schemas.microsoft.com/office/drawing/2014/main" xmlns="" id="{9CDCC9D4-E2BD-10EB-0069-683DC2F59471}"/>
              </a:ext>
            </a:extLst>
          </p:cNvPr>
          <p:cNvSpPr txBox="1"/>
          <p:nvPr/>
        </p:nvSpPr>
        <p:spPr>
          <a:xfrm>
            <a:off x="4057723" y="1037967"/>
            <a:ext cx="2164401" cy="4385816"/>
          </a:xfrm>
          <a:prstGeom prst="rect">
            <a:avLst/>
          </a:prstGeom>
          <a:noFill/>
        </p:spPr>
        <p:txBody>
          <a:bodyPr wrap="square" rtlCol="0">
            <a:spAutoFit/>
          </a:bodyPr>
          <a:lstStyle/>
          <a:p>
            <a:pPr>
              <a:lnSpc>
                <a:spcPct val="150000"/>
              </a:lnSpc>
            </a:pPr>
            <a:r>
              <a:rPr lang="en-US" dirty="0"/>
              <a:t>who? /</a:t>
            </a:r>
            <a:r>
              <a:rPr lang="el-GR" dirty="0"/>
              <a:t>ποιος;</a:t>
            </a:r>
            <a:endParaRPr lang="en-US" dirty="0"/>
          </a:p>
          <a:p>
            <a:pPr>
              <a:lnSpc>
                <a:spcPct val="150000"/>
              </a:lnSpc>
            </a:pPr>
            <a:r>
              <a:rPr lang="en-US" dirty="0"/>
              <a:t>when?/ </a:t>
            </a:r>
            <a:r>
              <a:rPr lang="el-GR" dirty="0"/>
              <a:t>πότε;</a:t>
            </a:r>
            <a:endParaRPr lang="en-US" dirty="0"/>
          </a:p>
          <a:p>
            <a:pPr>
              <a:lnSpc>
                <a:spcPct val="150000"/>
              </a:lnSpc>
            </a:pPr>
            <a:r>
              <a:rPr lang="en-US" dirty="0"/>
              <a:t>why?/</a:t>
            </a:r>
            <a:r>
              <a:rPr lang="el-GR" dirty="0"/>
              <a:t>γιατί;</a:t>
            </a:r>
            <a:endParaRPr lang="en-US" dirty="0"/>
          </a:p>
          <a:p>
            <a:pPr>
              <a:lnSpc>
                <a:spcPct val="150000"/>
              </a:lnSpc>
            </a:pPr>
            <a:r>
              <a:rPr lang="en-US" dirty="0"/>
              <a:t>what?/</a:t>
            </a:r>
            <a:r>
              <a:rPr lang="el-GR" dirty="0"/>
              <a:t>τι; Ενέργεια</a:t>
            </a:r>
            <a:endParaRPr lang="en-US" dirty="0"/>
          </a:p>
          <a:p>
            <a:pPr>
              <a:lnSpc>
                <a:spcPct val="150000"/>
              </a:lnSpc>
            </a:pPr>
            <a:r>
              <a:rPr lang="en-US" dirty="0"/>
              <a:t>where?/ </a:t>
            </a:r>
            <a:r>
              <a:rPr lang="el-GR" dirty="0"/>
              <a:t>πού;</a:t>
            </a:r>
            <a:endParaRPr lang="en-US" dirty="0"/>
          </a:p>
          <a:p>
            <a:r>
              <a:rPr lang="el-GR" i="1" dirty="0"/>
              <a:t>δράστης-ενέργεια- σκηνικό</a:t>
            </a:r>
            <a:r>
              <a:rPr lang="en-US" i="1" dirty="0"/>
              <a:t> </a:t>
            </a:r>
            <a:endParaRPr lang="el-GR" i="1" dirty="0" smtClean="0"/>
          </a:p>
          <a:p>
            <a:endParaRPr lang="en-US" i="1" dirty="0"/>
          </a:p>
          <a:p>
            <a:r>
              <a:rPr lang="el-GR" dirty="0"/>
              <a:t>χρονικό σημείο έναρξης της δράσης</a:t>
            </a:r>
          </a:p>
          <a:p>
            <a:endParaRPr lang="en-US" dirty="0"/>
          </a:p>
          <a:p>
            <a:endParaRPr lang="en-US" dirty="0"/>
          </a:p>
          <a:p>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500" fill="hold"/>
                                        <p:tgtEl>
                                          <p:spTgt spid="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4">
                                            <p:txEl>
                                              <p:pRg st="1" end="1"/>
                                            </p:txEl>
                                          </p:spTgt>
                                        </p:tgtEl>
                                        <p:attrNameLst>
                                          <p:attrName>style.visibility</p:attrName>
                                        </p:attrNameLst>
                                      </p:cBhvr>
                                      <p:to>
                                        <p:strVal val="visible"/>
                                      </p:to>
                                    </p:set>
                                    <p:anim calcmode="lin" valueType="num">
                                      <p:cBhvr additive="base">
                                        <p:cTn id="13" dur="500" fill="hold"/>
                                        <p:tgtEl>
                                          <p:spTgt spid="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4">
                                            <p:txEl>
                                              <p:pRg st="2" end="2"/>
                                            </p:txEl>
                                          </p:spTgt>
                                        </p:tgtEl>
                                        <p:attrNameLst>
                                          <p:attrName>style.visibility</p:attrName>
                                        </p:attrNameLst>
                                      </p:cBhvr>
                                      <p:to>
                                        <p:strVal val="visible"/>
                                      </p:to>
                                    </p:set>
                                    <p:anim calcmode="lin" valueType="num">
                                      <p:cBhvr additive="base">
                                        <p:cTn id="19" dur="500" fill="hold"/>
                                        <p:tgtEl>
                                          <p:spTgt spid="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4">
                                            <p:txEl>
                                              <p:pRg st="3" end="3"/>
                                            </p:txEl>
                                          </p:spTgt>
                                        </p:tgtEl>
                                        <p:attrNameLst>
                                          <p:attrName>style.visibility</p:attrName>
                                        </p:attrNameLst>
                                      </p:cBhvr>
                                      <p:to>
                                        <p:strVal val="visible"/>
                                      </p:to>
                                    </p:set>
                                    <p:anim calcmode="lin" valueType="num">
                                      <p:cBhvr additive="base">
                                        <p:cTn id="25" dur="500" fill="hold"/>
                                        <p:tgtEl>
                                          <p:spTgt spid="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4">
                                            <p:txEl>
                                              <p:pRg st="4" end="4"/>
                                            </p:txEl>
                                          </p:spTgt>
                                        </p:tgtEl>
                                        <p:attrNameLst>
                                          <p:attrName>style.visibility</p:attrName>
                                        </p:attrNameLst>
                                      </p:cBhvr>
                                      <p:to>
                                        <p:strVal val="visible"/>
                                      </p:to>
                                    </p:set>
                                    <p:anim calcmode="lin" valueType="num">
                                      <p:cBhvr additive="base">
                                        <p:cTn id="31" dur="500" fill="hold"/>
                                        <p:tgtEl>
                                          <p:spTgt spid="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4">
                                            <p:txEl>
                                              <p:pRg st="5" end="5"/>
                                            </p:txEl>
                                          </p:spTgt>
                                        </p:tgtEl>
                                        <p:attrNameLst>
                                          <p:attrName>style.visibility</p:attrName>
                                        </p:attrNameLst>
                                      </p:cBhvr>
                                      <p:to>
                                        <p:strVal val="visible"/>
                                      </p:to>
                                    </p:set>
                                    <p:anim calcmode="lin" valueType="num">
                                      <p:cBhvr additive="base">
                                        <p:cTn id="35" dur="500" fill="hold"/>
                                        <p:tgtEl>
                                          <p:spTgt spid="9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linds(horizontal)">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 calcmode="lin" valueType="num">
                                      <p:cBhvr additive="base">
                                        <p:cTn id="4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 calcmode="lin" valueType="num">
                                      <p:cBhvr additive="base">
                                        <p:cTn id="5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 calcmode="lin" valueType="num">
                                      <p:cBhvr additive="base">
                                        <p:cTn id="5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 calcmode="lin" valueType="num">
                                      <p:cBhvr additive="base">
                                        <p:cTn id="6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 calcmode="lin" valueType="num">
                                      <p:cBhvr additive="base">
                                        <p:cTn id="7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additive="base">
                                        <p:cTn id="76" dur="500" fill="hold"/>
                                        <p:tgtEl>
                                          <p:spTgt spid="93"/>
                                        </p:tgtEl>
                                        <p:attrNameLst>
                                          <p:attrName>ppt_x</p:attrName>
                                        </p:attrNameLst>
                                      </p:cBhvr>
                                      <p:tavLst>
                                        <p:tav tm="0">
                                          <p:val>
                                            <p:strVal val="#ppt_x"/>
                                          </p:val>
                                        </p:tav>
                                        <p:tav tm="100000">
                                          <p:val>
                                            <p:strVal val="#ppt_x"/>
                                          </p:val>
                                        </p:tav>
                                      </p:tavLst>
                                    </p:anim>
                                    <p:anim calcmode="lin" valueType="num">
                                      <p:cBhvr additive="base">
                                        <p:cTn id="77"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
                                            <p:txEl>
                                              <p:pRg st="5" end="5"/>
                                            </p:txEl>
                                          </p:spTgt>
                                        </p:tgtEl>
                                        <p:attrNameLst>
                                          <p:attrName>style.visibility</p:attrName>
                                        </p:attrNameLst>
                                      </p:cBhvr>
                                      <p:to>
                                        <p:strVal val="visible"/>
                                      </p:to>
                                    </p:set>
                                    <p:anim calcmode="lin" valueType="num">
                                      <p:cBhvr additive="base">
                                        <p:cTn id="8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94">
                                            <p:txEl>
                                              <p:pRg st="7" end="7"/>
                                            </p:txEl>
                                          </p:spTgt>
                                        </p:tgtEl>
                                        <p:attrNameLst>
                                          <p:attrName>style.visibility</p:attrName>
                                        </p:attrNameLst>
                                      </p:cBhvr>
                                      <p:to>
                                        <p:strVal val="visible"/>
                                      </p:to>
                                    </p:set>
                                    <p:anim calcmode="lin" valueType="num">
                                      <p:cBhvr additive="base">
                                        <p:cTn id="88" dur="500" fill="hold"/>
                                        <p:tgtEl>
                                          <p:spTgt spid="94">
                                            <p:txEl>
                                              <p:pRg st="7" end="7"/>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9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4">
                                            <p:txEl>
                                              <p:pRg st="7" end="7"/>
                                            </p:txEl>
                                          </p:spTgt>
                                        </p:tgtEl>
                                        <p:attrNameLst>
                                          <p:attrName>style.visibility</p:attrName>
                                        </p:attrNameLst>
                                      </p:cBhvr>
                                      <p:to>
                                        <p:strVal val="visible"/>
                                      </p:to>
                                    </p:set>
                                    <p:anim calcmode="lin" valueType="num">
                                      <p:cBhvr additive="base">
                                        <p:cTn id="9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516908" y="439668"/>
            <a:ext cx="5535550" cy="707399"/>
          </a:xfrm>
          <a:prstGeom prst="rect">
            <a:avLst/>
          </a:prstGeom>
        </p:spPr>
        <p:txBody>
          <a:bodyPr lIns="91425" tIns="91425" rIns="91425" bIns="91425" anchor="t" anchorCtr="0">
            <a:noAutofit/>
          </a:bodyPr>
          <a:lstStyle/>
          <a:p>
            <a:pPr lvl="0" algn="l">
              <a:spcBef>
                <a:spcPts val="0"/>
              </a:spcBef>
              <a:buNone/>
            </a:pPr>
            <a:r>
              <a:rPr lang="el" b="1" dirty="0">
                <a:solidFill>
                  <a:schemeClr val="accent2">
                    <a:lumMod val="75000"/>
                  </a:schemeClr>
                </a:solidFill>
              </a:rPr>
              <a:t>Καθρέφτη, καθρεφτάκι </a:t>
            </a:r>
            <a:r>
              <a:rPr lang="el" b="1" dirty="0" smtClean="0">
                <a:solidFill>
                  <a:schemeClr val="accent2">
                    <a:lumMod val="75000"/>
                  </a:schemeClr>
                </a:solidFill>
              </a:rPr>
              <a:t>μου</a:t>
            </a:r>
            <a:r>
              <a:rPr lang="el" b="1" dirty="0">
                <a:solidFill>
                  <a:schemeClr val="accent2">
                    <a:lumMod val="75000"/>
                  </a:schemeClr>
                </a:solidFill>
              </a:rPr>
              <a:t/>
            </a:r>
            <a:br>
              <a:rPr lang="el" b="1" dirty="0">
                <a:solidFill>
                  <a:schemeClr val="accent2">
                    <a:lumMod val="75000"/>
                  </a:schemeClr>
                </a:solidFill>
              </a:rPr>
            </a:br>
            <a:r>
              <a:rPr lang="el" sz="2000" b="1" i="1" dirty="0">
                <a:solidFill>
                  <a:schemeClr val="accent1">
                    <a:lumMod val="75000"/>
                  </a:schemeClr>
                </a:solidFill>
              </a:rPr>
              <a:t>(περιγραφή)</a:t>
            </a:r>
          </a:p>
        </p:txBody>
      </p:sp>
      <p:sp>
        <p:nvSpPr>
          <p:cNvPr id="100" name="Shape 100"/>
          <p:cNvSpPr txBox="1">
            <a:spLocks noGrp="1"/>
          </p:cNvSpPr>
          <p:nvPr>
            <p:ph type="body" idx="1"/>
          </p:nvPr>
        </p:nvSpPr>
        <p:spPr>
          <a:xfrm>
            <a:off x="538680" y="967152"/>
            <a:ext cx="5459350" cy="3749020"/>
          </a:xfrm>
          <a:prstGeom prst="rect">
            <a:avLst/>
          </a:prstGeom>
        </p:spPr>
        <p:txBody>
          <a:bodyPr lIns="91425" tIns="91425" rIns="91425" bIns="91425" anchor="t" anchorCtr="0">
            <a:noAutofit/>
          </a:bodyPr>
          <a:lstStyle/>
          <a:p>
            <a:pPr lvl="0">
              <a:buNone/>
            </a:pPr>
            <a:endParaRPr lang="el-GR" dirty="0"/>
          </a:p>
          <a:p>
            <a:pPr lvl="0">
              <a:buNone/>
            </a:pPr>
            <a:endParaRPr lang="el-GR" sz="1400" b="1" dirty="0">
              <a:solidFill>
                <a:schemeClr val="accent5">
                  <a:lumMod val="75000"/>
                </a:schemeClr>
              </a:solidFill>
            </a:endParaRPr>
          </a:p>
          <a:p>
            <a:pPr lvl="0">
              <a:buNone/>
            </a:pPr>
            <a:r>
              <a:rPr lang="el-GR" dirty="0"/>
              <a:t>…</a:t>
            </a:r>
            <a:r>
              <a:rPr lang="el-GR" sz="1800" b="1" dirty="0" err="1">
                <a:solidFill>
                  <a:schemeClr val="tx1"/>
                </a:solidFill>
              </a:rPr>
              <a:t>προσεῖχεν</a:t>
            </a:r>
            <a:r>
              <a:rPr lang="el-GR" sz="1800" dirty="0">
                <a:solidFill>
                  <a:schemeClr val="tx1"/>
                </a:solidFill>
              </a:rPr>
              <a:t>  (τι;)  </a:t>
            </a:r>
            <a:r>
              <a:rPr lang="el-GR" sz="1800" dirty="0" err="1"/>
              <a:t>τῇ</a:t>
            </a:r>
            <a:r>
              <a:rPr lang="el-GR" sz="1800" dirty="0"/>
              <a:t> </a:t>
            </a:r>
            <a:r>
              <a:rPr lang="el-GR" sz="1800" dirty="0" err="1"/>
              <a:t>τοῦ</a:t>
            </a:r>
            <a:r>
              <a:rPr lang="el-GR" sz="1800" dirty="0"/>
              <a:t> σώματος </a:t>
            </a:r>
            <a:r>
              <a:rPr lang="el-GR" sz="1800" dirty="0" err="1"/>
              <a:t>ἰδέᾳ</a:t>
            </a:r>
            <a:r>
              <a:rPr lang="el-GR" sz="1800" dirty="0"/>
              <a:t>. </a:t>
            </a:r>
          </a:p>
          <a:p>
            <a:pPr lvl="0">
              <a:buNone/>
            </a:pPr>
            <a:endParaRPr lang="el-GR" sz="1800" dirty="0"/>
          </a:p>
          <a:p>
            <a:pPr lvl="0">
              <a:buNone/>
            </a:pPr>
            <a:r>
              <a:rPr lang="el-GR" sz="1800" dirty="0" err="1"/>
              <a:t>Καὶ</a:t>
            </a:r>
            <a:r>
              <a:rPr lang="el-GR" sz="1800" dirty="0"/>
              <a:t> μάλιστα </a:t>
            </a:r>
            <a:r>
              <a:rPr lang="el-GR" sz="1800" b="1" dirty="0" err="1">
                <a:solidFill>
                  <a:srgbClr val="00B050"/>
                </a:solidFill>
              </a:rPr>
              <a:t>μὲν</a:t>
            </a:r>
            <a:r>
              <a:rPr lang="el-GR" sz="1800" dirty="0"/>
              <a:t> </a:t>
            </a:r>
            <a:r>
              <a:rPr lang="el-GR" sz="1800" b="1" dirty="0" err="1">
                <a:solidFill>
                  <a:schemeClr val="tx1"/>
                </a:solidFill>
              </a:rPr>
              <a:t>ἐπῄνει</a:t>
            </a:r>
            <a:r>
              <a:rPr lang="el-GR" sz="1800" b="1" dirty="0">
                <a:solidFill>
                  <a:schemeClr val="tx1"/>
                </a:solidFill>
              </a:rPr>
              <a:t>  </a:t>
            </a:r>
            <a:r>
              <a:rPr lang="el-GR" sz="1800" dirty="0">
                <a:solidFill>
                  <a:schemeClr val="tx1"/>
                </a:solidFill>
              </a:rPr>
              <a:t>(τι;)  </a:t>
            </a:r>
            <a:r>
              <a:rPr lang="el-GR" sz="1800" dirty="0" err="1"/>
              <a:t>τὴν</a:t>
            </a:r>
            <a:r>
              <a:rPr lang="el-GR" sz="1800" dirty="0"/>
              <a:t> φύσιν </a:t>
            </a:r>
            <a:r>
              <a:rPr lang="el-GR" sz="1800" dirty="0" err="1"/>
              <a:t>τῶν</a:t>
            </a:r>
            <a:r>
              <a:rPr lang="el-GR" sz="1800" dirty="0"/>
              <a:t> κεράτων</a:t>
            </a:r>
          </a:p>
          <a:p>
            <a:pPr lvl="0">
              <a:buNone/>
            </a:pPr>
            <a:endParaRPr lang="el-GR" sz="1800" dirty="0"/>
          </a:p>
          <a:p>
            <a:pPr lvl="0">
              <a:buNone/>
            </a:pPr>
            <a:r>
              <a:rPr lang="el-GR" sz="1800" dirty="0"/>
              <a:t>       (γιατί;)  </a:t>
            </a:r>
            <a:r>
              <a:rPr lang="el-GR" sz="1800" i="1" dirty="0" err="1">
                <a:solidFill>
                  <a:schemeClr val="accent5">
                    <a:lumMod val="75000"/>
                  </a:schemeClr>
                </a:solidFill>
              </a:rPr>
              <a:t>ὡς</a:t>
            </a:r>
            <a:r>
              <a:rPr lang="el-GR" sz="1800" i="1" dirty="0">
                <a:solidFill>
                  <a:schemeClr val="accent5">
                    <a:lumMod val="75000"/>
                  </a:schemeClr>
                </a:solidFill>
              </a:rPr>
              <a:t> κόσμος </a:t>
            </a:r>
            <a:r>
              <a:rPr lang="el-GR" sz="1800" i="1" dirty="0" err="1">
                <a:solidFill>
                  <a:schemeClr val="accent5">
                    <a:lumMod val="75000"/>
                  </a:schemeClr>
                </a:solidFill>
              </a:rPr>
              <a:t>εἴη</a:t>
            </a:r>
            <a:r>
              <a:rPr lang="el-GR" sz="1800" i="1" dirty="0">
                <a:solidFill>
                  <a:schemeClr val="accent5">
                    <a:lumMod val="75000"/>
                  </a:schemeClr>
                </a:solidFill>
              </a:rPr>
              <a:t> </a:t>
            </a:r>
            <a:r>
              <a:rPr lang="el-GR" sz="1800" i="1" dirty="0" err="1">
                <a:solidFill>
                  <a:schemeClr val="accent5">
                    <a:lumMod val="75000"/>
                  </a:schemeClr>
                </a:solidFill>
              </a:rPr>
              <a:t>παντὶ</a:t>
            </a:r>
            <a:r>
              <a:rPr lang="el-GR" sz="1800" i="1" dirty="0">
                <a:solidFill>
                  <a:schemeClr val="accent5">
                    <a:lumMod val="75000"/>
                  </a:schemeClr>
                </a:solidFill>
              </a:rPr>
              <a:t> </a:t>
            </a:r>
            <a:r>
              <a:rPr lang="el-GR" sz="1800" i="1" dirty="0" err="1">
                <a:solidFill>
                  <a:schemeClr val="accent5">
                    <a:lumMod val="75000"/>
                  </a:schemeClr>
                </a:solidFill>
              </a:rPr>
              <a:t>τῷ</a:t>
            </a:r>
            <a:r>
              <a:rPr lang="el-GR" sz="1800" i="1" dirty="0">
                <a:solidFill>
                  <a:schemeClr val="accent5">
                    <a:lumMod val="75000"/>
                  </a:schemeClr>
                </a:solidFill>
              </a:rPr>
              <a:t> σώματι</a:t>
            </a:r>
            <a:r>
              <a:rPr lang="el-GR" sz="1800" dirty="0"/>
              <a:t>.</a:t>
            </a:r>
          </a:p>
          <a:p>
            <a:pPr lvl="0">
              <a:buNone/>
            </a:pPr>
            <a:endParaRPr lang="el-GR" sz="1800" dirty="0"/>
          </a:p>
          <a:p>
            <a:pPr lvl="0">
              <a:buNone/>
            </a:pPr>
            <a:r>
              <a:rPr lang="el-GR" sz="1800" dirty="0"/>
              <a:t> </a:t>
            </a:r>
            <a:r>
              <a:rPr lang="el-GR" sz="1800" b="1" dirty="0" err="1">
                <a:solidFill>
                  <a:schemeClr val="tx1"/>
                </a:solidFill>
              </a:rPr>
              <a:t>Ἔψεγεν</a:t>
            </a:r>
            <a:r>
              <a:rPr lang="el-GR" sz="1800" dirty="0"/>
              <a:t> </a:t>
            </a:r>
            <a:r>
              <a:rPr lang="el-GR" sz="1800" b="1" dirty="0" err="1">
                <a:solidFill>
                  <a:srgbClr val="00B050"/>
                </a:solidFill>
              </a:rPr>
              <a:t>δὲ</a:t>
            </a:r>
            <a:r>
              <a:rPr lang="el-GR" sz="1800" b="1" dirty="0">
                <a:solidFill>
                  <a:srgbClr val="00B050"/>
                </a:solidFill>
              </a:rPr>
              <a:t> </a:t>
            </a:r>
            <a:r>
              <a:rPr lang="el-GR" sz="1800" dirty="0"/>
              <a:t> (τι;)  </a:t>
            </a:r>
            <a:r>
              <a:rPr lang="el-GR" sz="1800" dirty="0" err="1"/>
              <a:t>τὴν</a:t>
            </a:r>
            <a:r>
              <a:rPr lang="el-GR" sz="1800" dirty="0"/>
              <a:t> </a:t>
            </a:r>
            <a:r>
              <a:rPr lang="el-GR" sz="1800" dirty="0" err="1"/>
              <a:t>τῶν</a:t>
            </a:r>
            <a:r>
              <a:rPr lang="el-GR" sz="1800" dirty="0"/>
              <a:t> </a:t>
            </a:r>
            <a:r>
              <a:rPr lang="el-GR" sz="1800" dirty="0" err="1"/>
              <a:t>σκελῶν</a:t>
            </a:r>
            <a:r>
              <a:rPr lang="el-GR" sz="1800" dirty="0"/>
              <a:t> λεπτότητα </a:t>
            </a:r>
          </a:p>
          <a:p>
            <a:pPr lvl="0">
              <a:buNone/>
            </a:pPr>
            <a:endParaRPr lang="el-GR" sz="1800" dirty="0"/>
          </a:p>
          <a:p>
            <a:pPr lvl="0">
              <a:buNone/>
            </a:pPr>
            <a:r>
              <a:rPr lang="el-GR" sz="1800" dirty="0"/>
              <a:t>      (γιατί;)   </a:t>
            </a:r>
            <a:r>
              <a:rPr lang="el-GR" sz="1800" b="1" dirty="0" err="1">
                <a:solidFill>
                  <a:srgbClr val="00B050"/>
                </a:solidFill>
              </a:rPr>
              <a:t>ὡς</a:t>
            </a:r>
            <a:r>
              <a:rPr lang="el-GR" sz="1800" i="1" dirty="0">
                <a:solidFill>
                  <a:schemeClr val="accent5">
                    <a:lumMod val="75000"/>
                  </a:schemeClr>
                </a:solidFill>
              </a:rPr>
              <a:t> </a:t>
            </a:r>
            <a:r>
              <a:rPr lang="el-GR" sz="1800" i="1" dirty="0" err="1">
                <a:solidFill>
                  <a:schemeClr val="accent5">
                    <a:lumMod val="75000"/>
                  </a:schemeClr>
                </a:solidFill>
              </a:rPr>
              <a:t>οὐχ</a:t>
            </a:r>
            <a:r>
              <a:rPr lang="el-GR" sz="1800" i="1" dirty="0">
                <a:solidFill>
                  <a:schemeClr val="accent5">
                    <a:lumMod val="75000"/>
                  </a:schemeClr>
                </a:solidFill>
              </a:rPr>
              <a:t> </a:t>
            </a:r>
            <a:r>
              <a:rPr lang="el-GR" sz="1800" i="1" dirty="0" err="1">
                <a:solidFill>
                  <a:schemeClr val="accent5">
                    <a:lumMod val="75000"/>
                  </a:schemeClr>
                </a:solidFill>
              </a:rPr>
              <a:t>οἵων</a:t>
            </a:r>
            <a:r>
              <a:rPr lang="el-GR" sz="1800" i="1" dirty="0">
                <a:solidFill>
                  <a:schemeClr val="accent5">
                    <a:lumMod val="75000"/>
                  </a:schemeClr>
                </a:solidFill>
              </a:rPr>
              <a:t> τε </a:t>
            </a:r>
            <a:r>
              <a:rPr lang="el-GR" sz="1800" i="1" dirty="0" err="1">
                <a:solidFill>
                  <a:schemeClr val="accent5">
                    <a:lumMod val="75000"/>
                  </a:schemeClr>
                </a:solidFill>
              </a:rPr>
              <a:t>ὄντων</a:t>
            </a:r>
            <a:r>
              <a:rPr lang="el-GR" sz="1800" i="1" dirty="0">
                <a:solidFill>
                  <a:schemeClr val="accent5">
                    <a:lumMod val="75000"/>
                  </a:schemeClr>
                </a:solidFill>
              </a:rPr>
              <a:t> </a:t>
            </a:r>
            <a:r>
              <a:rPr lang="el-GR" sz="1800" i="1" dirty="0" err="1">
                <a:solidFill>
                  <a:schemeClr val="accent5">
                    <a:lumMod val="75000"/>
                  </a:schemeClr>
                </a:solidFill>
              </a:rPr>
              <a:t>φέρειν</a:t>
            </a:r>
            <a:r>
              <a:rPr lang="el-GR" sz="1800" i="1" dirty="0">
                <a:solidFill>
                  <a:schemeClr val="accent5">
                    <a:lumMod val="75000"/>
                  </a:schemeClr>
                </a:solidFill>
              </a:rPr>
              <a:t> </a:t>
            </a:r>
            <a:r>
              <a:rPr lang="el-GR" sz="1800" i="1" dirty="0" err="1">
                <a:solidFill>
                  <a:schemeClr val="accent5">
                    <a:lumMod val="75000"/>
                  </a:schemeClr>
                </a:solidFill>
              </a:rPr>
              <a:t>πᾶν</a:t>
            </a:r>
            <a:r>
              <a:rPr lang="el-GR" sz="1800" i="1" dirty="0">
                <a:solidFill>
                  <a:schemeClr val="accent5">
                    <a:lumMod val="75000"/>
                  </a:schemeClr>
                </a:solidFill>
              </a:rPr>
              <a:t> </a:t>
            </a:r>
            <a:r>
              <a:rPr lang="el-GR" sz="1800" i="1" dirty="0" err="1">
                <a:solidFill>
                  <a:schemeClr val="accent5">
                    <a:lumMod val="75000"/>
                  </a:schemeClr>
                </a:solidFill>
              </a:rPr>
              <a:t>τὸ</a:t>
            </a:r>
            <a:r>
              <a:rPr lang="el-GR" sz="1800" i="1" dirty="0">
                <a:solidFill>
                  <a:schemeClr val="accent5">
                    <a:lumMod val="75000"/>
                  </a:schemeClr>
                </a:solidFill>
              </a:rPr>
              <a:t> βάρος.</a:t>
            </a:r>
            <a:endParaRPr sz="1800" i="1" dirty="0">
              <a:solidFill>
                <a:schemeClr val="accent5">
                  <a:lumMod val="75000"/>
                </a:schemeClr>
              </a:solidFill>
            </a:endParaRPr>
          </a:p>
        </p:txBody>
      </p:sp>
      <p:pic>
        <p:nvPicPr>
          <p:cNvPr id="2" name="Εικόνα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68447" y="677002"/>
            <a:ext cx="2336799" cy="1527845"/>
          </a:xfrm>
          <a:prstGeom prst="rect">
            <a:avLst/>
          </a:prstGeom>
        </p:spPr>
      </p:pic>
      <p:pic>
        <p:nvPicPr>
          <p:cNvPr id="3" name="Εικόνα 2"/>
          <p:cNvPicPr>
            <a:picLocks noChangeAspect="1"/>
          </p:cNvPicPr>
          <p:nvPr/>
        </p:nvPicPr>
        <p:blipFill rotWithShape="1">
          <a:blip r:embed="rId4">
            <a:extLst>
              <a:ext uri="{28A0092B-C50C-407E-A947-70E740481C1C}">
                <a14:useLocalDpi xmlns:a14="http://schemas.microsoft.com/office/drawing/2010/main" xmlns="" val="0"/>
              </a:ext>
            </a:extLst>
          </a:blip>
          <a:srcRect l="17794" t="6915" r="21324" b="10564"/>
          <a:stretch/>
        </p:blipFill>
        <p:spPr>
          <a:xfrm>
            <a:off x="6291212" y="2237597"/>
            <a:ext cx="2402542" cy="2263263"/>
          </a:xfrm>
          <a:prstGeom prst="rect">
            <a:avLst/>
          </a:prstGeom>
        </p:spPr>
      </p:pic>
      <p:sp>
        <p:nvSpPr>
          <p:cNvPr id="6" name="5 - Βέλος επάνω-κάτω"/>
          <p:cNvSpPr/>
          <p:nvPr/>
        </p:nvSpPr>
        <p:spPr>
          <a:xfrm rot="674405">
            <a:off x="1555530" y="2669627"/>
            <a:ext cx="315310" cy="108256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2" end="2"/>
                                            </p:txEl>
                                          </p:spTgt>
                                        </p:tgtEl>
                                        <p:attrNameLst>
                                          <p:attrName>style.visibility</p:attrName>
                                        </p:attrNameLst>
                                      </p:cBhvr>
                                      <p:to>
                                        <p:strVal val="visible"/>
                                      </p:to>
                                    </p:set>
                                    <p:anim calcmode="lin" valueType="num">
                                      <p:cBhvr additive="base">
                                        <p:cTn id="7"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additive="base">
                                        <p:cTn id="18" dur="500" fill="hold"/>
                                        <p:tgtEl>
                                          <p:spTgt spid="99"/>
                                        </p:tgtEl>
                                        <p:attrNameLst>
                                          <p:attrName>ppt_x</p:attrName>
                                        </p:attrNameLst>
                                      </p:cBhvr>
                                      <p:tavLst>
                                        <p:tav tm="0">
                                          <p:val>
                                            <p:strVal val="#ppt_x"/>
                                          </p:val>
                                        </p:tav>
                                        <p:tav tm="100000">
                                          <p:val>
                                            <p:strVal val="#ppt_x"/>
                                          </p:val>
                                        </p:tav>
                                      </p:tavLst>
                                    </p:anim>
                                    <p:anim calcmode="lin" valueType="num">
                                      <p:cBhvr additive="base">
                                        <p:cTn id="19"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0">
                                            <p:txEl>
                                              <p:pRg st="4" end="4"/>
                                            </p:txEl>
                                          </p:spTgt>
                                        </p:tgtEl>
                                        <p:attrNameLst>
                                          <p:attrName>style.visibility</p:attrName>
                                        </p:attrNameLst>
                                      </p:cBhvr>
                                      <p:to>
                                        <p:strVal val="visible"/>
                                      </p:to>
                                    </p:set>
                                    <p:anim calcmode="lin" valueType="num">
                                      <p:cBhvr additive="base">
                                        <p:cTn id="24"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0">
                                            <p:txEl>
                                              <p:pRg st="8" end="8"/>
                                            </p:txEl>
                                          </p:spTgt>
                                        </p:tgtEl>
                                        <p:attrNameLst>
                                          <p:attrName>style.visibility</p:attrName>
                                        </p:attrNameLst>
                                      </p:cBhvr>
                                      <p:to>
                                        <p:strVal val="visible"/>
                                      </p:to>
                                    </p:set>
                                    <p:anim calcmode="lin" valueType="num">
                                      <p:cBhvr additive="base">
                                        <p:cTn id="30" dur="500" fill="hold"/>
                                        <p:tgtEl>
                                          <p:spTgt spid="100">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heckerboard(across)">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0">
                                            <p:txEl>
                                              <p:pRg st="6" end="6"/>
                                            </p:txEl>
                                          </p:spTgt>
                                        </p:tgtEl>
                                        <p:attrNameLst>
                                          <p:attrName>style.visibility</p:attrName>
                                        </p:attrNameLst>
                                      </p:cBhvr>
                                      <p:to>
                                        <p:strVal val="visible"/>
                                      </p:to>
                                    </p:set>
                                    <p:anim calcmode="lin" valueType="num">
                                      <p:cBhvr additive="base">
                                        <p:cTn id="41" dur="500" fill="hold"/>
                                        <p:tgtEl>
                                          <p:spTgt spid="100">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0">
                                            <p:txEl>
                                              <p:pRg st="10" end="10"/>
                                            </p:txEl>
                                          </p:spTgt>
                                        </p:tgtEl>
                                        <p:attrNameLst>
                                          <p:attrName>style.visibility</p:attrName>
                                        </p:attrNameLst>
                                      </p:cBhvr>
                                      <p:to>
                                        <p:strVal val="visible"/>
                                      </p:to>
                                    </p:set>
                                    <p:anim calcmode="lin" valueType="num">
                                      <p:cBhvr additive="base">
                                        <p:cTn id="47" dur="500" fill="hold"/>
                                        <p:tgtEl>
                                          <p:spTgt spid="100">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193931"/>
            <a:ext cx="8520599" cy="707399"/>
          </a:xfrm>
          <a:prstGeom prst="rect">
            <a:avLst/>
          </a:prstGeom>
        </p:spPr>
        <p:txBody>
          <a:bodyPr lIns="91425" tIns="91425" rIns="91425" bIns="91425" anchor="t" anchorCtr="0">
            <a:noAutofit/>
          </a:bodyPr>
          <a:lstStyle/>
          <a:p>
            <a:pPr lvl="0" rtl="0">
              <a:spcBef>
                <a:spcPts val="0"/>
              </a:spcBef>
              <a:buNone/>
            </a:pPr>
            <a:r>
              <a:rPr lang="el" b="1" dirty="0">
                <a:solidFill>
                  <a:schemeClr val="accent2">
                    <a:lumMod val="75000"/>
                  </a:schemeClr>
                </a:solidFill>
              </a:rPr>
              <a:t>Η ανατροπή </a:t>
            </a:r>
            <a:r>
              <a:rPr lang="el" sz="2000" b="1" i="1" dirty="0">
                <a:solidFill>
                  <a:schemeClr val="accent2">
                    <a:lumMod val="75000"/>
                  </a:schemeClr>
                </a:solidFill>
              </a:rPr>
              <a:t>(περιπέτεια)</a:t>
            </a:r>
          </a:p>
          <a:p>
            <a:pPr lvl="0">
              <a:spcBef>
                <a:spcPts val="0"/>
              </a:spcBef>
              <a:buNone/>
            </a:pPr>
            <a:endParaRPr dirty="0"/>
          </a:p>
        </p:txBody>
      </p:sp>
      <p:sp>
        <p:nvSpPr>
          <p:cNvPr id="106" name="Shape 106"/>
          <p:cNvSpPr txBox="1">
            <a:spLocks noGrp="1"/>
          </p:cNvSpPr>
          <p:nvPr>
            <p:ph type="body" idx="1"/>
          </p:nvPr>
        </p:nvSpPr>
        <p:spPr>
          <a:xfrm>
            <a:off x="673148" y="827758"/>
            <a:ext cx="8705690" cy="4022362"/>
          </a:xfrm>
          <a:prstGeom prst="rect">
            <a:avLst/>
          </a:prstGeom>
        </p:spPr>
        <p:txBody>
          <a:bodyPr lIns="91425" tIns="91425" rIns="91425" bIns="91425" anchor="t" anchorCtr="0">
            <a:noAutofit/>
          </a:bodyPr>
          <a:lstStyle/>
          <a:p>
            <a:pPr lvl="0">
              <a:buNone/>
            </a:pPr>
            <a:r>
              <a:rPr lang="el-GR" sz="1800" dirty="0"/>
              <a:t>(πότε;)    </a:t>
            </a:r>
            <a:r>
              <a:rPr lang="el-GR" sz="2000" dirty="0" err="1">
                <a:solidFill>
                  <a:schemeClr val="accent5">
                    <a:lumMod val="75000"/>
                  </a:schemeClr>
                </a:solidFill>
              </a:rPr>
              <a:t>Ἐν</a:t>
            </a:r>
            <a:r>
              <a:rPr lang="el-GR" sz="2000" dirty="0">
                <a:solidFill>
                  <a:schemeClr val="accent5">
                    <a:lumMod val="75000"/>
                  </a:schemeClr>
                </a:solidFill>
              </a:rPr>
              <a:t> ᾧ </a:t>
            </a:r>
            <a:r>
              <a:rPr lang="el-GR" sz="2000" dirty="0" err="1">
                <a:solidFill>
                  <a:schemeClr val="accent5">
                    <a:lumMod val="75000"/>
                  </a:schemeClr>
                </a:solidFill>
              </a:rPr>
              <a:t>δὲ</a:t>
            </a:r>
            <a:r>
              <a:rPr lang="el-GR" sz="2000" dirty="0">
                <a:solidFill>
                  <a:schemeClr val="accent5">
                    <a:lumMod val="75000"/>
                  </a:schemeClr>
                </a:solidFill>
              </a:rPr>
              <a:t> </a:t>
            </a:r>
            <a:r>
              <a:rPr lang="el-GR" sz="2000" dirty="0" err="1">
                <a:solidFill>
                  <a:schemeClr val="accent5">
                    <a:lumMod val="75000"/>
                  </a:schemeClr>
                </a:solidFill>
              </a:rPr>
              <a:t>πρὸς</a:t>
            </a:r>
            <a:r>
              <a:rPr lang="el-GR" sz="2000" dirty="0">
                <a:solidFill>
                  <a:schemeClr val="accent5">
                    <a:lumMod val="75000"/>
                  </a:schemeClr>
                </a:solidFill>
              </a:rPr>
              <a:t> τούτοις </a:t>
            </a:r>
            <a:r>
              <a:rPr lang="el-GR" sz="2000" dirty="0" err="1">
                <a:solidFill>
                  <a:schemeClr val="accent5">
                    <a:lumMod val="75000"/>
                  </a:schemeClr>
                </a:solidFill>
              </a:rPr>
              <a:t>ἦν</a:t>
            </a:r>
            <a:r>
              <a:rPr lang="el-GR" sz="2000" dirty="0">
                <a:solidFill>
                  <a:schemeClr val="accent5">
                    <a:lumMod val="75000"/>
                  </a:schemeClr>
                </a:solidFill>
              </a:rPr>
              <a:t>, </a:t>
            </a:r>
          </a:p>
          <a:p>
            <a:pPr lvl="0">
              <a:buNone/>
            </a:pPr>
            <a:endParaRPr lang="el-GR" sz="2000" dirty="0">
              <a:solidFill>
                <a:schemeClr val="accent5">
                  <a:lumMod val="75000"/>
                </a:schemeClr>
              </a:solidFill>
            </a:endParaRPr>
          </a:p>
          <a:p>
            <a:pPr lvl="0">
              <a:buNone/>
            </a:pPr>
            <a:r>
              <a:rPr lang="el-GR" sz="1800" dirty="0" smtClean="0"/>
              <a:t>                                                </a:t>
            </a:r>
            <a:endParaRPr lang="el-GR" sz="1800" dirty="0"/>
          </a:p>
          <a:p>
            <a:pPr lvl="0">
              <a:buNone/>
            </a:pPr>
            <a:r>
              <a:rPr lang="el-GR" sz="1800" dirty="0"/>
              <a:t>                                        </a:t>
            </a:r>
            <a:r>
              <a:rPr lang="el-GR" sz="1800" dirty="0" err="1"/>
              <a:t>ὑλακή</a:t>
            </a:r>
            <a:r>
              <a:rPr lang="el-GR" sz="1800" dirty="0"/>
              <a:t> </a:t>
            </a:r>
            <a:r>
              <a:rPr lang="el-GR" sz="1800" b="1" dirty="0">
                <a:solidFill>
                  <a:srgbClr val="00B050"/>
                </a:solidFill>
              </a:rPr>
              <a:t>τε</a:t>
            </a:r>
            <a:r>
              <a:rPr lang="el-GR" sz="1800" b="1" dirty="0">
                <a:solidFill>
                  <a:srgbClr val="92D050"/>
                </a:solidFill>
              </a:rPr>
              <a:t> </a:t>
            </a:r>
            <a:r>
              <a:rPr lang="el-GR" sz="1800" dirty="0" err="1"/>
              <a:t>κυνῶν</a:t>
            </a:r>
            <a:r>
              <a:rPr lang="el-GR" sz="1800" dirty="0"/>
              <a:t> </a:t>
            </a:r>
            <a:r>
              <a:rPr lang="el-GR" sz="1800" b="1" dirty="0" err="1">
                <a:solidFill>
                  <a:srgbClr val="FF0000"/>
                </a:solidFill>
              </a:rPr>
              <a:t>αἰφνιδίως</a:t>
            </a:r>
            <a:r>
              <a:rPr lang="el-GR" sz="1800" dirty="0"/>
              <a:t> </a:t>
            </a:r>
            <a:r>
              <a:rPr lang="el-GR" sz="1800" b="1" dirty="0">
                <a:solidFill>
                  <a:schemeClr val="tx1"/>
                </a:solidFill>
              </a:rPr>
              <a:t>ἀκούεται</a:t>
            </a:r>
          </a:p>
          <a:p>
            <a:pPr lvl="0">
              <a:buNone/>
            </a:pPr>
            <a:r>
              <a:rPr lang="el-GR" sz="1800" dirty="0"/>
              <a:t>                                         </a:t>
            </a:r>
            <a:r>
              <a:rPr lang="el-GR" sz="1800" dirty="0" smtClean="0"/>
              <a:t>     </a:t>
            </a:r>
          </a:p>
          <a:p>
            <a:pPr lvl="0">
              <a:buNone/>
            </a:pPr>
            <a:r>
              <a:rPr lang="el-GR" sz="1800" dirty="0" smtClean="0"/>
              <a:t>                                        </a:t>
            </a:r>
            <a:r>
              <a:rPr lang="el-GR" sz="1800" dirty="0"/>
              <a:t>(υποκείμενο)                     (ενέργεια)</a:t>
            </a:r>
          </a:p>
          <a:p>
            <a:pPr>
              <a:buNone/>
            </a:pPr>
            <a:endParaRPr lang="el-GR" sz="1800" dirty="0"/>
          </a:p>
          <a:p>
            <a:pPr>
              <a:buNone/>
            </a:pPr>
            <a:r>
              <a:rPr lang="el-GR" sz="1800" b="1" dirty="0">
                <a:solidFill>
                  <a:srgbClr val="00B050"/>
                </a:solidFill>
              </a:rPr>
              <a:t> </a:t>
            </a:r>
            <a:r>
              <a:rPr lang="el-GR" sz="1800" b="1" dirty="0" err="1">
                <a:solidFill>
                  <a:srgbClr val="00B050"/>
                </a:solidFill>
              </a:rPr>
              <a:t>καὶ</a:t>
            </a:r>
            <a:r>
              <a:rPr lang="el-GR" sz="1800" b="1" dirty="0">
                <a:solidFill>
                  <a:srgbClr val="00B050"/>
                </a:solidFill>
              </a:rPr>
              <a:t>  </a:t>
            </a:r>
            <a:r>
              <a:rPr lang="el-GR" sz="1800" dirty="0" err="1"/>
              <a:t>κυνηγέται</a:t>
            </a:r>
            <a:r>
              <a:rPr lang="el-GR" sz="1800" dirty="0"/>
              <a:t>  </a:t>
            </a:r>
            <a:r>
              <a:rPr lang="el-GR" sz="1800" b="1" dirty="0">
                <a:solidFill>
                  <a:srgbClr val="FF0000"/>
                </a:solidFill>
              </a:rPr>
              <a:t>πλησίον</a:t>
            </a:r>
            <a:r>
              <a:rPr lang="el-GR" sz="1800" dirty="0"/>
              <a:t> (</a:t>
            </a:r>
            <a:r>
              <a:rPr lang="el-GR" sz="1800" b="1" dirty="0" err="1">
                <a:solidFill>
                  <a:schemeClr val="tx1"/>
                </a:solidFill>
              </a:rPr>
              <a:t>ἀκούονται</a:t>
            </a:r>
            <a:r>
              <a:rPr lang="el-GR" sz="1800" dirty="0"/>
              <a:t>).</a:t>
            </a:r>
          </a:p>
          <a:p>
            <a:pPr>
              <a:buNone/>
            </a:pPr>
            <a:r>
              <a:rPr lang="el-GR" sz="1800" dirty="0"/>
              <a:t>    (υποκείμενο)               (ενέργεια)</a:t>
            </a:r>
          </a:p>
          <a:p>
            <a:pPr>
              <a:buNone/>
            </a:pPr>
            <a:r>
              <a:rPr lang="el-GR" sz="1800" dirty="0" smtClean="0"/>
              <a:t>(</a:t>
            </a:r>
            <a:r>
              <a:rPr lang="el-GR" sz="1800" dirty="0"/>
              <a:t>ποιος ο δράστης της ενέργειας;)</a:t>
            </a:r>
          </a:p>
          <a:p>
            <a:pPr>
              <a:buNone/>
            </a:pPr>
            <a:endParaRPr lang="el-GR" sz="1800" dirty="0"/>
          </a:p>
          <a:p>
            <a:pPr lvl="0">
              <a:buNone/>
            </a:pPr>
            <a:endParaRPr lang="el-GR" sz="1800" dirty="0"/>
          </a:p>
          <a:p>
            <a:pPr>
              <a:buNone/>
            </a:pPr>
            <a:endParaRPr lang="el-GR" sz="1800" dirty="0"/>
          </a:p>
          <a:p>
            <a:pPr>
              <a:buNone/>
            </a:pPr>
            <a:endParaRPr sz="1800" dirty="0"/>
          </a:p>
        </p:txBody>
      </p:sp>
      <p:pic>
        <p:nvPicPr>
          <p:cNvPr id="2" name="Εικόνα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76586" y="3006440"/>
            <a:ext cx="2915593" cy="1652170"/>
          </a:xfrm>
          <a:prstGeom prst="rect">
            <a:avLst/>
          </a:prstGeom>
        </p:spPr>
      </p:pic>
      <p:pic>
        <p:nvPicPr>
          <p:cNvPr id="3" name="Εικόνα 2"/>
          <p:cNvPicPr>
            <a:picLocks noChangeAspect="1"/>
          </p:cNvPicPr>
          <p:nvPr/>
        </p:nvPicPr>
        <p:blipFill rotWithShape="1">
          <a:blip r:embed="rId4">
            <a:extLst>
              <a:ext uri="{28A0092B-C50C-407E-A947-70E740481C1C}">
                <a14:useLocalDpi xmlns:a14="http://schemas.microsoft.com/office/drawing/2010/main" xmlns="" val="0"/>
              </a:ext>
            </a:extLst>
          </a:blip>
          <a:srcRect r="44611"/>
          <a:stretch/>
        </p:blipFill>
        <p:spPr>
          <a:xfrm>
            <a:off x="777212" y="1391450"/>
            <a:ext cx="1563217" cy="1429932"/>
          </a:xfrm>
          <a:prstGeom prst="rect">
            <a:avLst/>
          </a:prstGeom>
        </p:spPr>
      </p:pic>
      <p:pic>
        <p:nvPicPr>
          <p:cNvPr id="4" name="Εικόνα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769946" y="498761"/>
            <a:ext cx="1580751" cy="1751442"/>
          </a:xfrm>
          <a:prstGeom prst="rect">
            <a:avLst/>
          </a:prstGeom>
        </p:spPr>
      </p:pic>
      <p:cxnSp>
        <p:nvCxnSpPr>
          <p:cNvPr id="8" name="7 - Καμπύλη γραμμή σύνδεσης"/>
          <p:cNvCxnSpPr/>
          <p:nvPr/>
        </p:nvCxnSpPr>
        <p:spPr>
          <a:xfrm rot="10800000" flipV="1">
            <a:off x="2764973" y="2340428"/>
            <a:ext cx="2155370" cy="1045028"/>
          </a:xfrm>
          <a:prstGeom prst="curvedConnector3">
            <a:avLst>
              <a:gd name="adj1" fmla="val 43434"/>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 calcmode="lin" valueType="num">
                                      <p:cBhvr additive="base">
                                        <p:cTn id="7" dur="500" fill="hold"/>
                                        <p:tgtEl>
                                          <p:spTgt spid="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6">
                                            <p:txEl>
                                              <p:pRg st="3" end="3"/>
                                            </p:txEl>
                                          </p:spTgt>
                                        </p:tgtEl>
                                        <p:attrNameLst>
                                          <p:attrName>style.visibility</p:attrName>
                                        </p:attrNameLst>
                                      </p:cBhvr>
                                      <p:to>
                                        <p:strVal val="visible"/>
                                      </p:to>
                                    </p:set>
                                    <p:anim calcmode="lin" valueType="num">
                                      <p:cBhvr additive="base">
                                        <p:cTn id="18" dur="500" fill="hold"/>
                                        <p:tgtEl>
                                          <p:spTgt spid="10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6">
                                            <p:txEl>
                                              <p:pRg st="7" end="7"/>
                                            </p:txEl>
                                          </p:spTgt>
                                        </p:tgtEl>
                                        <p:attrNameLst>
                                          <p:attrName>style.visibility</p:attrName>
                                        </p:attrNameLst>
                                      </p:cBhvr>
                                      <p:to>
                                        <p:strVal val="visible"/>
                                      </p:to>
                                    </p:set>
                                    <p:anim calcmode="lin" valueType="num">
                                      <p:cBhvr additive="base">
                                        <p:cTn id="30" dur="500" fill="hold"/>
                                        <p:tgtEl>
                                          <p:spTgt spid="106">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6">
                                            <p:txEl>
                                              <p:pRg st="9" end="9"/>
                                            </p:txEl>
                                          </p:spTgt>
                                        </p:tgtEl>
                                        <p:attrNameLst>
                                          <p:attrName>style.visibility</p:attrName>
                                        </p:attrNameLst>
                                      </p:cBhvr>
                                      <p:to>
                                        <p:strVal val="visible"/>
                                      </p:to>
                                    </p:set>
                                    <p:anim calcmode="lin" valueType="num">
                                      <p:cBhvr additive="base">
                                        <p:cTn id="42" dur="500" fill="hold"/>
                                        <p:tgtEl>
                                          <p:spTgt spid="106">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6">
                                            <p:txEl>
                                              <p:pRg st="8" end="8"/>
                                            </p:txEl>
                                          </p:spTgt>
                                        </p:tgtEl>
                                        <p:attrNameLst>
                                          <p:attrName>style.visibility</p:attrName>
                                        </p:attrNameLst>
                                      </p:cBhvr>
                                      <p:to>
                                        <p:strVal val="visible"/>
                                      </p:to>
                                    </p:set>
                                    <p:anim calcmode="lin" valueType="num">
                                      <p:cBhvr additive="base">
                                        <p:cTn id="48" dur="500" fill="hold"/>
                                        <p:tgtEl>
                                          <p:spTgt spid="106">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additive="base">
                                        <p:cTn id="60" dur="500" fill="hold"/>
                                        <p:tgtEl>
                                          <p:spTgt spid="105"/>
                                        </p:tgtEl>
                                        <p:attrNameLst>
                                          <p:attrName>ppt_x</p:attrName>
                                        </p:attrNameLst>
                                      </p:cBhvr>
                                      <p:tavLst>
                                        <p:tav tm="0">
                                          <p:val>
                                            <p:strVal val="#ppt_x"/>
                                          </p:val>
                                        </p:tav>
                                        <p:tav tm="100000">
                                          <p:val>
                                            <p:strVal val="#ppt_x"/>
                                          </p:val>
                                        </p:tav>
                                      </p:tavLst>
                                    </p:anim>
                                    <p:anim calcmode="lin" valueType="num">
                                      <p:cBhvr additive="base">
                                        <p:cTn id="61"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0" y="291136"/>
            <a:ext cx="8520599" cy="707399"/>
          </a:xfrm>
          <a:prstGeom prst="rect">
            <a:avLst/>
          </a:prstGeom>
        </p:spPr>
        <p:txBody>
          <a:bodyPr lIns="91425" tIns="91425" rIns="91425" bIns="91425" anchor="t" anchorCtr="0">
            <a:noAutofit/>
          </a:bodyPr>
          <a:lstStyle/>
          <a:p>
            <a:r>
              <a:rPr lang="el" b="1" dirty="0">
                <a:solidFill>
                  <a:schemeClr val="accent2">
                    <a:lumMod val="75000"/>
                  </a:schemeClr>
                </a:solidFill>
              </a:rPr>
              <a:t>Όπου φύγει φύγει</a:t>
            </a:r>
            <a:r>
              <a:rPr lang="el" sz="2000" b="1" i="1" dirty="0">
                <a:solidFill>
                  <a:schemeClr val="accent1">
                    <a:lumMod val="75000"/>
                  </a:schemeClr>
                </a:solidFill>
              </a:rPr>
              <a:t>...(αφήγηση-εξέλιξη)</a:t>
            </a:r>
          </a:p>
        </p:txBody>
      </p:sp>
      <p:pic>
        <p:nvPicPr>
          <p:cNvPr id="2" name="Εικόνα 1"/>
          <p:cNvPicPr>
            <a:picLocks noChangeAspect="1"/>
          </p:cNvPicPr>
          <p:nvPr/>
        </p:nvPicPr>
        <p:blipFill rotWithShape="1">
          <a:blip r:embed="rId3">
            <a:extLst>
              <a:ext uri="{28A0092B-C50C-407E-A947-70E740481C1C}">
                <a14:useLocalDpi xmlns:a14="http://schemas.microsoft.com/office/drawing/2010/main" xmlns="" val="0"/>
              </a:ext>
            </a:extLst>
          </a:blip>
          <a:srcRect l="22807" r="8641" b="11274"/>
          <a:stretch/>
        </p:blipFill>
        <p:spPr>
          <a:xfrm>
            <a:off x="6777875" y="489919"/>
            <a:ext cx="1966625" cy="1660216"/>
          </a:xfrm>
          <a:prstGeom prst="rect">
            <a:avLst/>
          </a:prstGeom>
        </p:spPr>
      </p:pic>
      <p:pic>
        <p:nvPicPr>
          <p:cNvPr id="3" name="Εικόνα 2"/>
          <p:cNvPicPr>
            <a:picLocks noChangeAspect="1"/>
          </p:cNvPicPr>
          <p:nvPr/>
        </p:nvPicPr>
        <p:blipFill rotWithShape="1">
          <a:blip r:embed="rId4">
            <a:extLst>
              <a:ext uri="{28A0092B-C50C-407E-A947-70E740481C1C}">
                <a14:useLocalDpi xmlns:a14="http://schemas.microsoft.com/office/drawing/2010/main" xmlns="" val="0"/>
              </a:ext>
            </a:extLst>
          </a:blip>
          <a:srcRect t="22331" r="40777" b="6549"/>
          <a:stretch/>
        </p:blipFill>
        <p:spPr>
          <a:xfrm>
            <a:off x="540726" y="1715090"/>
            <a:ext cx="2360129" cy="1887161"/>
          </a:xfrm>
          <a:prstGeom prst="rect">
            <a:avLst/>
          </a:prstGeom>
        </p:spPr>
      </p:pic>
      <p:pic>
        <p:nvPicPr>
          <p:cNvPr id="4" name="Εικόνα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746394" y="3262622"/>
            <a:ext cx="4032624" cy="1536569"/>
          </a:xfrm>
          <a:prstGeom prst="rect">
            <a:avLst/>
          </a:prstGeom>
        </p:spPr>
      </p:pic>
      <p:sp>
        <p:nvSpPr>
          <p:cNvPr id="6" name="Ορθογώνιο 5"/>
          <p:cNvSpPr/>
          <p:nvPr/>
        </p:nvSpPr>
        <p:spPr>
          <a:xfrm>
            <a:off x="931810" y="924963"/>
            <a:ext cx="3919641" cy="707886"/>
          </a:xfrm>
          <a:prstGeom prst="rect">
            <a:avLst/>
          </a:prstGeom>
        </p:spPr>
        <p:txBody>
          <a:bodyPr wrap="square">
            <a:spAutoFit/>
          </a:bodyPr>
          <a:lstStyle/>
          <a:p>
            <a:r>
              <a:rPr lang="el-GR" sz="2000" b="1" dirty="0">
                <a:solidFill>
                  <a:schemeClr val="accent4">
                    <a:lumMod val="75000"/>
                  </a:schemeClr>
                </a:solidFill>
              </a:rPr>
              <a:t>Ὁ </a:t>
            </a:r>
            <a:r>
              <a:rPr lang="el-GR" sz="2000" b="1" dirty="0" err="1">
                <a:solidFill>
                  <a:schemeClr val="accent4">
                    <a:lumMod val="75000"/>
                  </a:schemeClr>
                </a:solidFill>
              </a:rPr>
              <a:t>δὲ</a:t>
            </a:r>
            <a:r>
              <a:rPr lang="el-GR" sz="2000" b="1" dirty="0">
                <a:solidFill>
                  <a:schemeClr val="accent4">
                    <a:lumMod val="75000"/>
                  </a:schemeClr>
                </a:solidFill>
              </a:rPr>
              <a:t>  </a:t>
            </a:r>
            <a:r>
              <a:rPr lang="el-GR" sz="2000" b="1" dirty="0">
                <a:solidFill>
                  <a:schemeClr val="tx1"/>
                </a:solidFill>
              </a:rPr>
              <a:t>ὥρμα   </a:t>
            </a:r>
            <a:r>
              <a:rPr lang="el-GR" sz="1600" dirty="0">
                <a:solidFill>
                  <a:schemeClr val="tx1"/>
                </a:solidFill>
              </a:rPr>
              <a:t>(ενέργεια)</a:t>
            </a:r>
          </a:p>
          <a:p>
            <a:r>
              <a:rPr lang="el-GR" sz="2000" b="1" dirty="0">
                <a:solidFill>
                  <a:schemeClr val="accent4">
                    <a:lumMod val="75000"/>
                  </a:schemeClr>
                </a:solidFill>
              </a:rPr>
              <a:t>     </a:t>
            </a:r>
            <a:r>
              <a:rPr lang="el-GR" sz="2000" i="1" dirty="0" err="1">
                <a:solidFill>
                  <a:schemeClr val="tx2">
                    <a:lumMod val="75000"/>
                  </a:schemeClr>
                </a:solidFill>
              </a:rPr>
              <a:t>πρὸς</a:t>
            </a:r>
            <a:r>
              <a:rPr lang="el-GR" sz="2000" i="1" dirty="0">
                <a:solidFill>
                  <a:schemeClr val="tx2">
                    <a:lumMod val="75000"/>
                  </a:schemeClr>
                </a:solidFill>
              </a:rPr>
              <a:t> </a:t>
            </a:r>
            <a:r>
              <a:rPr lang="el-GR" sz="2000" i="1" dirty="0" err="1">
                <a:solidFill>
                  <a:schemeClr val="tx2">
                    <a:lumMod val="75000"/>
                  </a:schemeClr>
                </a:solidFill>
              </a:rPr>
              <a:t>φυγὴν</a:t>
            </a:r>
            <a:r>
              <a:rPr lang="el-GR" sz="2000" i="1" dirty="0">
                <a:solidFill>
                  <a:schemeClr val="tx2">
                    <a:lumMod val="75000"/>
                  </a:schemeClr>
                </a:solidFill>
              </a:rPr>
              <a:t>   </a:t>
            </a:r>
            <a:r>
              <a:rPr lang="el-GR" sz="1600" dirty="0">
                <a:solidFill>
                  <a:schemeClr val="tx1"/>
                </a:solidFill>
              </a:rPr>
              <a:t>(σκοπός)</a:t>
            </a:r>
            <a:endParaRPr lang="el-GR" sz="1200" dirty="0">
              <a:solidFill>
                <a:schemeClr val="tx1"/>
              </a:solidFill>
            </a:endParaRPr>
          </a:p>
        </p:txBody>
      </p:sp>
      <p:sp>
        <p:nvSpPr>
          <p:cNvPr id="7" name="Ορθογώνιο 6"/>
          <p:cNvSpPr/>
          <p:nvPr/>
        </p:nvSpPr>
        <p:spPr>
          <a:xfrm>
            <a:off x="3395392" y="2137596"/>
            <a:ext cx="5522258" cy="1200329"/>
          </a:xfrm>
          <a:prstGeom prst="rect">
            <a:avLst/>
          </a:prstGeom>
        </p:spPr>
        <p:txBody>
          <a:bodyPr wrap="square">
            <a:spAutoFit/>
          </a:bodyPr>
          <a:lstStyle/>
          <a:p>
            <a:r>
              <a:rPr lang="el-GR" sz="1800" b="1" dirty="0">
                <a:solidFill>
                  <a:schemeClr val="accent3">
                    <a:lumMod val="75000"/>
                  </a:schemeClr>
                </a:solidFill>
              </a:rPr>
              <a:t>Και μέχρις </a:t>
            </a:r>
            <a:r>
              <a:rPr lang="el-GR" sz="1800" b="1" i="1" dirty="0" err="1">
                <a:solidFill>
                  <a:schemeClr val="accent3">
                    <a:lumMod val="75000"/>
                  </a:schemeClr>
                </a:solidFill>
              </a:rPr>
              <a:t>ὅπου</a:t>
            </a:r>
            <a:r>
              <a:rPr lang="el-GR" sz="1800" b="1" i="1" dirty="0">
                <a:solidFill>
                  <a:schemeClr val="accent3">
                    <a:lumMod val="75000"/>
                  </a:schemeClr>
                </a:solidFill>
              </a:rPr>
              <a:t> </a:t>
            </a:r>
            <a:r>
              <a:rPr lang="el-GR" sz="1800" b="1" i="1" dirty="0" err="1">
                <a:solidFill>
                  <a:schemeClr val="accent3">
                    <a:lumMod val="75000"/>
                  </a:schemeClr>
                </a:solidFill>
              </a:rPr>
              <a:t>διὰ</a:t>
            </a:r>
            <a:r>
              <a:rPr lang="el-GR" sz="1800" b="1" i="1" dirty="0">
                <a:solidFill>
                  <a:schemeClr val="accent3">
                    <a:lumMod val="75000"/>
                  </a:schemeClr>
                </a:solidFill>
              </a:rPr>
              <a:t> πεδίου </a:t>
            </a:r>
            <a:r>
              <a:rPr lang="el-GR" sz="1800" b="1" i="1" dirty="0" err="1">
                <a:solidFill>
                  <a:schemeClr val="accent3">
                    <a:lumMod val="75000"/>
                  </a:schemeClr>
                </a:solidFill>
              </a:rPr>
              <a:t>ἐποιεῖτο</a:t>
            </a:r>
            <a:r>
              <a:rPr lang="el-GR" sz="1800" b="1" i="1" dirty="0">
                <a:solidFill>
                  <a:schemeClr val="accent3">
                    <a:lumMod val="75000"/>
                  </a:schemeClr>
                </a:solidFill>
              </a:rPr>
              <a:t> </a:t>
            </a:r>
            <a:r>
              <a:rPr lang="el-GR" sz="1800" b="1" i="1" dirty="0" err="1">
                <a:solidFill>
                  <a:schemeClr val="accent3">
                    <a:lumMod val="75000"/>
                  </a:schemeClr>
                </a:solidFill>
              </a:rPr>
              <a:t>τὸν</a:t>
            </a:r>
            <a:r>
              <a:rPr lang="el-GR" sz="1800" b="1" i="1" dirty="0">
                <a:solidFill>
                  <a:schemeClr val="accent3">
                    <a:lumMod val="75000"/>
                  </a:schemeClr>
                </a:solidFill>
              </a:rPr>
              <a:t> </a:t>
            </a:r>
            <a:r>
              <a:rPr lang="el-GR" sz="1800" b="1" i="1" dirty="0" err="1">
                <a:solidFill>
                  <a:schemeClr val="accent3">
                    <a:lumMod val="75000"/>
                  </a:schemeClr>
                </a:solidFill>
              </a:rPr>
              <a:t>δρόμον</a:t>
            </a:r>
            <a:r>
              <a:rPr lang="el-GR" sz="1800" b="1" dirty="0">
                <a:solidFill>
                  <a:schemeClr val="accent3">
                    <a:lumMod val="75000"/>
                  </a:schemeClr>
                </a:solidFill>
              </a:rPr>
              <a:t>,</a:t>
            </a:r>
          </a:p>
          <a:p>
            <a:r>
              <a:rPr lang="el-GR" sz="1800" dirty="0"/>
              <a:t>                                         </a:t>
            </a:r>
            <a:r>
              <a:rPr lang="el-GR" sz="1600" dirty="0"/>
              <a:t>(τόπος-κατάσταση)</a:t>
            </a:r>
            <a:endParaRPr lang="el-GR" sz="1800" dirty="0"/>
          </a:p>
          <a:p>
            <a:r>
              <a:rPr lang="el-GR" sz="1800" dirty="0"/>
              <a:t> </a:t>
            </a:r>
            <a:r>
              <a:rPr lang="el-GR" sz="1800" b="1" dirty="0" err="1"/>
              <a:t>ἐσῴζετο</a:t>
            </a:r>
            <a:r>
              <a:rPr lang="el-GR" sz="1800" dirty="0"/>
              <a:t>       </a:t>
            </a:r>
            <a:r>
              <a:rPr lang="el-GR" sz="1800" b="1" i="1" dirty="0" err="1">
                <a:solidFill>
                  <a:srgbClr val="00B0F0"/>
                </a:solidFill>
              </a:rPr>
              <a:t>ὑπὸ</a:t>
            </a:r>
            <a:r>
              <a:rPr lang="el-GR" sz="1800" b="1" i="1" dirty="0">
                <a:solidFill>
                  <a:srgbClr val="00B0F0"/>
                </a:solidFill>
              </a:rPr>
              <a:t> </a:t>
            </a:r>
            <a:r>
              <a:rPr lang="el-GR" sz="1800" b="1" i="1" dirty="0" err="1">
                <a:solidFill>
                  <a:srgbClr val="00B0F0"/>
                </a:solidFill>
              </a:rPr>
              <a:t>τῆς</a:t>
            </a:r>
            <a:r>
              <a:rPr lang="el-GR" sz="1800" b="1" i="1" dirty="0">
                <a:solidFill>
                  <a:srgbClr val="00B0F0"/>
                </a:solidFill>
              </a:rPr>
              <a:t> </a:t>
            </a:r>
            <a:r>
              <a:rPr lang="el-GR" sz="1800" b="1" i="1" dirty="0" err="1">
                <a:solidFill>
                  <a:srgbClr val="00B0F0"/>
                </a:solidFill>
              </a:rPr>
              <a:t>ὠκύτητος</a:t>
            </a:r>
            <a:r>
              <a:rPr lang="el-GR" sz="1800" b="1" i="1" dirty="0">
                <a:solidFill>
                  <a:srgbClr val="00B0F0"/>
                </a:solidFill>
              </a:rPr>
              <a:t> </a:t>
            </a:r>
            <a:r>
              <a:rPr lang="el-GR" sz="1800" b="1" i="1" dirty="0" err="1">
                <a:solidFill>
                  <a:srgbClr val="00B0F0"/>
                </a:solidFill>
              </a:rPr>
              <a:t>τῶν</a:t>
            </a:r>
            <a:r>
              <a:rPr lang="el-GR" sz="1800" b="1" i="1" dirty="0">
                <a:solidFill>
                  <a:srgbClr val="00B0F0"/>
                </a:solidFill>
              </a:rPr>
              <a:t> </a:t>
            </a:r>
            <a:r>
              <a:rPr lang="el-GR" sz="1800" b="1" i="1" dirty="0" err="1">
                <a:solidFill>
                  <a:srgbClr val="00B0F0"/>
                </a:solidFill>
              </a:rPr>
              <a:t>σκελῶν</a:t>
            </a:r>
            <a:r>
              <a:rPr lang="el-GR" sz="1800" b="1" i="1" dirty="0">
                <a:solidFill>
                  <a:srgbClr val="00B0F0"/>
                </a:solidFill>
              </a:rPr>
              <a:t>.</a:t>
            </a:r>
          </a:p>
          <a:p>
            <a:r>
              <a:rPr lang="el-GR" sz="1800" dirty="0"/>
              <a:t> (</a:t>
            </a:r>
            <a:r>
              <a:rPr lang="el-GR" sz="1600" dirty="0"/>
              <a:t>αποτέλεσμα</a:t>
            </a:r>
            <a:r>
              <a:rPr lang="el-GR" sz="1800" dirty="0"/>
              <a:t>)           </a:t>
            </a:r>
            <a:r>
              <a:rPr lang="el-GR" sz="1600" dirty="0"/>
              <a:t>(αιτιολόγηση) </a:t>
            </a:r>
            <a:endParaRPr lang="el-GR" sz="1800" dirty="0"/>
          </a:p>
        </p:txBody>
      </p:sp>
      <p:sp>
        <p:nvSpPr>
          <p:cNvPr id="8" name="Ορθογώνιο 7"/>
          <p:cNvSpPr/>
          <p:nvPr/>
        </p:nvSpPr>
        <p:spPr>
          <a:xfrm>
            <a:off x="362050" y="3548238"/>
            <a:ext cx="5201594" cy="1169551"/>
          </a:xfrm>
          <a:prstGeom prst="rect">
            <a:avLst/>
          </a:prstGeom>
        </p:spPr>
        <p:txBody>
          <a:bodyPr wrap="square">
            <a:spAutoFit/>
          </a:bodyPr>
          <a:lstStyle/>
          <a:p>
            <a:r>
              <a:rPr lang="el-GR" sz="1800" b="1" dirty="0" err="1">
                <a:solidFill>
                  <a:schemeClr val="accent3">
                    <a:lumMod val="75000"/>
                  </a:schemeClr>
                </a:solidFill>
              </a:rPr>
              <a:t>Ἐπεὶ</a:t>
            </a:r>
            <a:r>
              <a:rPr lang="el-GR" sz="1800" b="1" dirty="0">
                <a:solidFill>
                  <a:schemeClr val="accent3">
                    <a:lumMod val="75000"/>
                  </a:schemeClr>
                </a:solidFill>
              </a:rPr>
              <a:t> </a:t>
            </a:r>
            <a:r>
              <a:rPr lang="el-GR" sz="1800" b="1" dirty="0" err="1">
                <a:solidFill>
                  <a:schemeClr val="accent3">
                    <a:lumMod val="75000"/>
                  </a:schemeClr>
                </a:solidFill>
              </a:rPr>
              <a:t>δὲ</a:t>
            </a:r>
            <a:r>
              <a:rPr lang="el-GR" sz="1800" b="1" dirty="0">
                <a:solidFill>
                  <a:schemeClr val="accent3">
                    <a:lumMod val="75000"/>
                  </a:schemeClr>
                </a:solidFill>
              </a:rPr>
              <a:t> </a:t>
            </a:r>
            <a:r>
              <a:rPr lang="el-GR" sz="1800" b="1" i="1" dirty="0" err="1">
                <a:solidFill>
                  <a:schemeClr val="accent3">
                    <a:lumMod val="75000"/>
                  </a:schemeClr>
                </a:solidFill>
              </a:rPr>
              <a:t>εἰς</a:t>
            </a:r>
            <a:r>
              <a:rPr lang="el-GR" sz="1800" b="1" i="1" dirty="0">
                <a:solidFill>
                  <a:schemeClr val="accent3">
                    <a:lumMod val="75000"/>
                  </a:schemeClr>
                </a:solidFill>
              </a:rPr>
              <a:t> </a:t>
            </a:r>
            <a:r>
              <a:rPr lang="el-GR" sz="1800" b="1" i="1" dirty="0" err="1">
                <a:solidFill>
                  <a:schemeClr val="accent3">
                    <a:lumMod val="75000"/>
                  </a:schemeClr>
                </a:solidFill>
              </a:rPr>
              <a:t>πυκνὴν</a:t>
            </a:r>
            <a:r>
              <a:rPr lang="el-GR" sz="1800" b="1" i="1" dirty="0">
                <a:solidFill>
                  <a:schemeClr val="accent3">
                    <a:lumMod val="75000"/>
                  </a:schemeClr>
                </a:solidFill>
              </a:rPr>
              <a:t> </a:t>
            </a:r>
            <a:r>
              <a:rPr lang="el-GR" sz="1800" b="1" i="1" dirty="0" err="1">
                <a:solidFill>
                  <a:schemeClr val="accent3">
                    <a:lumMod val="75000"/>
                  </a:schemeClr>
                </a:solidFill>
              </a:rPr>
              <a:t>καὶ</a:t>
            </a:r>
            <a:r>
              <a:rPr lang="el-GR" sz="1800" b="1" i="1" dirty="0">
                <a:solidFill>
                  <a:schemeClr val="accent3">
                    <a:lumMod val="75000"/>
                  </a:schemeClr>
                </a:solidFill>
              </a:rPr>
              <a:t> </a:t>
            </a:r>
            <a:r>
              <a:rPr lang="el-GR" sz="1800" b="1" i="1" dirty="0" err="1">
                <a:solidFill>
                  <a:schemeClr val="accent3">
                    <a:lumMod val="75000"/>
                  </a:schemeClr>
                </a:solidFill>
              </a:rPr>
              <a:t>δασεῖαν</a:t>
            </a:r>
            <a:r>
              <a:rPr lang="el-GR" sz="1800" b="1" i="1" dirty="0">
                <a:solidFill>
                  <a:schemeClr val="accent3">
                    <a:lumMod val="75000"/>
                  </a:schemeClr>
                </a:solidFill>
              </a:rPr>
              <a:t> </a:t>
            </a:r>
            <a:r>
              <a:rPr lang="el-GR" sz="1800" b="1" i="1" dirty="0" err="1">
                <a:solidFill>
                  <a:schemeClr val="accent3">
                    <a:lumMod val="75000"/>
                  </a:schemeClr>
                </a:solidFill>
              </a:rPr>
              <a:t>ὕλην</a:t>
            </a:r>
            <a:r>
              <a:rPr lang="el-GR" sz="1800" b="1" i="1" dirty="0">
                <a:solidFill>
                  <a:schemeClr val="accent3">
                    <a:lumMod val="75000"/>
                  </a:schemeClr>
                </a:solidFill>
              </a:rPr>
              <a:t> </a:t>
            </a:r>
            <a:r>
              <a:rPr lang="el-GR" sz="1800" b="1" i="1" dirty="0" err="1">
                <a:solidFill>
                  <a:schemeClr val="accent3">
                    <a:lumMod val="75000"/>
                  </a:schemeClr>
                </a:solidFill>
              </a:rPr>
              <a:t>ἐνέπεσεν</a:t>
            </a:r>
            <a:r>
              <a:rPr lang="el-GR" sz="1800" b="1" i="1" dirty="0">
                <a:solidFill>
                  <a:schemeClr val="accent3">
                    <a:lumMod val="75000"/>
                  </a:schemeClr>
                </a:solidFill>
              </a:rPr>
              <a:t>,</a:t>
            </a:r>
          </a:p>
          <a:p>
            <a:r>
              <a:rPr lang="el-GR" sz="1600" dirty="0"/>
              <a:t>                                 (τόπος-κατάσταση)</a:t>
            </a:r>
            <a:endParaRPr lang="el-GR" sz="1800" i="1" dirty="0"/>
          </a:p>
          <a:p>
            <a:r>
              <a:rPr lang="el-GR" sz="1800" dirty="0"/>
              <a:t> </a:t>
            </a:r>
            <a:r>
              <a:rPr lang="el-GR" b="1" i="1" dirty="0" err="1">
                <a:solidFill>
                  <a:srgbClr val="00B0F0"/>
                </a:solidFill>
              </a:rPr>
              <a:t>ἐμπλακέντων</a:t>
            </a:r>
            <a:r>
              <a:rPr lang="el-GR" b="1" i="1" dirty="0">
                <a:solidFill>
                  <a:srgbClr val="00B0F0"/>
                </a:solidFill>
              </a:rPr>
              <a:t> </a:t>
            </a:r>
            <a:r>
              <a:rPr lang="el-GR" b="1" i="1" dirty="0" err="1">
                <a:solidFill>
                  <a:srgbClr val="00B0F0"/>
                </a:solidFill>
              </a:rPr>
              <a:t>αὐτῷ</a:t>
            </a:r>
            <a:r>
              <a:rPr lang="el-GR" b="1" i="1" dirty="0">
                <a:solidFill>
                  <a:srgbClr val="00B0F0"/>
                </a:solidFill>
              </a:rPr>
              <a:t> </a:t>
            </a:r>
            <a:r>
              <a:rPr lang="el-GR" b="1" i="1" dirty="0" err="1">
                <a:solidFill>
                  <a:srgbClr val="00B0F0"/>
                </a:solidFill>
              </a:rPr>
              <a:t>τῶν</a:t>
            </a:r>
            <a:r>
              <a:rPr lang="el-GR" b="1" i="1" dirty="0">
                <a:solidFill>
                  <a:srgbClr val="00B0F0"/>
                </a:solidFill>
              </a:rPr>
              <a:t> κεράτων </a:t>
            </a:r>
          </a:p>
          <a:p>
            <a:r>
              <a:rPr lang="el-GR" sz="1600" dirty="0"/>
              <a:t>    (αιτιολόγηση)</a:t>
            </a:r>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 calcmode="lin" valueType="num">
                                      <p:cBhvr additive="base">
                                        <p:cTn id="3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 calcmode="lin" valueType="num">
                                      <p:cBhvr additive="base">
                                        <p:cTn id="3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2" end="2"/>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 calcmode="lin" valueType="num">
                                      <p:cBhvr additive="base">
                                        <p:cTn id="4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80">
                                          <p:stCondLst>
                                            <p:cond delay="0"/>
                                          </p:stCondLst>
                                        </p:cTn>
                                        <p:tgtEl>
                                          <p:spTgt spid="3"/>
                                        </p:tgtEl>
                                      </p:cBhvr>
                                    </p:animEffect>
                                    <p:anim calcmode="lin" valueType="num">
                                      <p:cBhvr>
                                        <p:cTn id="4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gtEl>
                                      </p:cBhvr>
                                      <p:to x="100000" y="60000"/>
                                    </p:animScale>
                                    <p:animScale>
                                      <p:cBhvr>
                                        <p:cTn id="55" dur="166" decel="50000">
                                          <p:stCondLst>
                                            <p:cond delay="676"/>
                                          </p:stCondLst>
                                        </p:cTn>
                                        <p:tgtEl>
                                          <p:spTgt spid="3"/>
                                        </p:tgtEl>
                                      </p:cBhvr>
                                      <p:to x="100000" y="100000"/>
                                    </p:animScale>
                                    <p:animScale>
                                      <p:cBhvr>
                                        <p:cTn id="56" dur="26">
                                          <p:stCondLst>
                                            <p:cond delay="1312"/>
                                          </p:stCondLst>
                                        </p:cTn>
                                        <p:tgtEl>
                                          <p:spTgt spid="3"/>
                                        </p:tgtEl>
                                      </p:cBhvr>
                                      <p:to x="100000" y="80000"/>
                                    </p:animScale>
                                    <p:animScale>
                                      <p:cBhvr>
                                        <p:cTn id="57" dur="166" decel="50000">
                                          <p:stCondLst>
                                            <p:cond delay="1338"/>
                                          </p:stCondLst>
                                        </p:cTn>
                                        <p:tgtEl>
                                          <p:spTgt spid="3"/>
                                        </p:tgtEl>
                                      </p:cBhvr>
                                      <p:to x="100000" y="100000"/>
                                    </p:animScale>
                                    <p:animScale>
                                      <p:cBhvr>
                                        <p:cTn id="58" dur="26">
                                          <p:stCondLst>
                                            <p:cond delay="1642"/>
                                          </p:stCondLst>
                                        </p:cTn>
                                        <p:tgtEl>
                                          <p:spTgt spid="3"/>
                                        </p:tgtEl>
                                      </p:cBhvr>
                                      <p:to x="100000" y="90000"/>
                                    </p:animScale>
                                    <p:animScale>
                                      <p:cBhvr>
                                        <p:cTn id="59" dur="166" decel="50000">
                                          <p:stCondLst>
                                            <p:cond delay="1668"/>
                                          </p:stCondLst>
                                        </p:cTn>
                                        <p:tgtEl>
                                          <p:spTgt spid="3"/>
                                        </p:tgtEl>
                                      </p:cBhvr>
                                      <p:to x="100000" y="100000"/>
                                    </p:animScale>
                                    <p:animScale>
                                      <p:cBhvr>
                                        <p:cTn id="60" dur="26">
                                          <p:stCondLst>
                                            <p:cond delay="1808"/>
                                          </p:stCondLst>
                                        </p:cTn>
                                        <p:tgtEl>
                                          <p:spTgt spid="3"/>
                                        </p:tgtEl>
                                      </p:cBhvr>
                                      <p:to x="100000" y="95000"/>
                                    </p:animScale>
                                    <p:animScale>
                                      <p:cBhvr>
                                        <p:cTn id="61" dur="166" decel="50000">
                                          <p:stCondLst>
                                            <p:cond delay="1834"/>
                                          </p:stCondLst>
                                        </p:cTn>
                                        <p:tgtEl>
                                          <p:spTgt spid="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8">
                                            <p:txEl>
                                              <p:pRg st="0" end="0"/>
                                            </p:txEl>
                                          </p:spTgt>
                                        </p:tgtEl>
                                        <p:attrNameLst>
                                          <p:attrName>style.visibility</p:attrName>
                                        </p:attrNameLst>
                                      </p:cBhvr>
                                      <p:to>
                                        <p:strVal val="visible"/>
                                      </p:to>
                                    </p:set>
                                    <p:animEffect transition="in" filter="fade">
                                      <p:cBhvr>
                                        <p:cTn id="66" dur="1000"/>
                                        <p:tgtEl>
                                          <p:spTgt spid="8">
                                            <p:txEl>
                                              <p:pRg st="0" end="0"/>
                                            </p:txEl>
                                          </p:spTgt>
                                        </p:tgtEl>
                                      </p:cBhvr>
                                    </p:animEffect>
                                    <p:anim calcmode="lin" valueType="num">
                                      <p:cBhvr>
                                        <p:cTn id="6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8">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8">
                                            <p:txEl>
                                              <p:pRg st="1" end="1"/>
                                            </p:txEl>
                                          </p:spTgt>
                                        </p:tgtEl>
                                        <p:attrNameLst>
                                          <p:attrName>style.visibility</p:attrName>
                                        </p:attrNameLst>
                                      </p:cBhvr>
                                      <p:to>
                                        <p:strVal val="visible"/>
                                      </p:to>
                                    </p:set>
                                    <p:animEffect transition="in" filter="fade">
                                      <p:cBhvr>
                                        <p:cTn id="71" dur="1000"/>
                                        <p:tgtEl>
                                          <p:spTgt spid="8">
                                            <p:txEl>
                                              <p:pRg st="1" end="1"/>
                                            </p:txEl>
                                          </p:spTgt>
                                        </p:tgtEl>
                                      </p:cBhvr>
                                    </p:animEffect>
                                    <p:anim calcmode="lin" valueType="num">
                                      <p:cBhvr>
                                        <p:cTn id="7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heel(1)">
                                      <p:cBhvr>
                                        <p:cTn id="78" dur="2000"/>
                                        <p:tgtEl>
                                          <p:spTgt spid="4"/>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8">
                                            <p:txEl>
                                              <p:pRg st="2" end="2"/>
                                            </p:txEl>
                                          </p:spTgt>
                                        </p:tgtEl>
                                        <p:attrNameLst>
                                          <p:attrName>style.visibility</p:attrName>
                                        </p:attrNameLst>
                                      </p:cBhvr>
                                      <p:to>
                                        <p:strVal val="visible"/>
                                      </p:to>
                                    </p:set>
                                    <p:animEffect transition="in" filter="fade">
                                      <p:cBhvr>
                                        <p:cTn id="83" dur="1000"/>
                                        <p:tgtEl>
                                          <p:spTgt spid="8">
                                            <p:txEl>
                                              <p:pRg st="2" end="2"/>
                                            </p:txEl>
                                          </p:spTgt>
                                        </p:tgtEl>
                                      </p:cBhvr>
                                    </p:animEffect>
                                    <p:anim calcmode="lin" valueType="num">
                                      <p:cBhvr>
                                        <p:cTn id="8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85" dur="1000" fill="hold"/>
                                        <p:tgtEl>
                                          <p:spTgt spid="8">
                                            <p:txEl>
                                              <p:pRg st="2" end="2"/>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8">
                                            <p:txEl>
                                              <p:pRg st="3" end="3"/>
                                            </p:txEl>
                                          </p:spTgt>
                                        </p:tgtEl>
                                        <p:attrNameLst>
                                          <p:attrName>style.visibility</p:attrName>
                                        </p:attrNameLst>
                                      </p:cBhvr>
                                      <p:to>
                                        <p:strVal val="visible"/>
                                      </p:to>
                                    </p:set>
                                    <p:animEffect transition="in" filter="fade">
                                      <p:cBhvr>
                                        <p:cTn id="88" dur="1000"/>
                                        <p:tgtEl>
                                          <p:spTgt spid="8">
                                            <p:txEl>
                                              <p:pRg st="3" end="3"/>
                                            </p:txEl>
                                          </p:spTgt>
                                        </p:tgtEl>
                                      </p:cBhvr>
                                    </p:animEffect>
                                    <p:anim calcmode="lin" valueType="num">
                                      <p:cBhvr>
                                        <p:cTn id="8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accent2">
                    <a:lumMod val="75000"/>
                  </a:schemeClr>
                </a:solidFill>
              </a:rPr>
              <a:t>Η αναπόφευκτη σύλληψη </a:t>
            </a:r>
            <a:r>
              <a:rPr lang="el-GR" sz="2000" b="1" i="1" dirty="0">
                <a:solidFill>
                  <a:schemeClr val="accent1">
                    <a:lumMod val="75000"/>
                  </a:schemeClr>
                </a:solidFill>
              </a:rPr>
              <a:t>(κορύφωση δράσης)</a:t>
            </a:r>
          </a:p>
        </p:txBody>
      </p:sp>
      <p:sp>
        <p:nvSpPr>
          <p:cNvPr id="3" name="Θέση κειμένου 2"/>
          <p:cNvSpPr>
            <a:spLocks noGrp="1"/>
          </p:cNvSpPr>
          <p:nvPr>
            <p:ph type="body" idx="1"/>
          </p:nvPr>
        </p:nvSpPr>
        <p:spPr>
          <a:xfrm>
            <a:off x="847728" y="1203263"/>
            <a:ext cx="2725790" cy="2864241"/>
          </a:xfrm>
        </p:spPr>
        <p:txBody>
          <a:bodyPr>
            <a:normAutofit/>
          </a:bodyPr>
          <a:lstStyle/>
          <a:p>
            <a:pPr marL="0" indent="0">
              <a:buNone/>
            </a:pPr>
            <a:endParaRPr lang="el-GR" sz="2800" dirty="0"/>
          </a:p>
          <a:p>
            <a:pPr marL="0" indent="0">
              <a:buNone/>
            </a:pPr>
            <a:r>
              <a:rPr lang="el-GR" sz="2800" b="1" dirty="0" smtClean="0">
                <a:solidFill>
                  <a:schemeClr val="tx1"/>
                </a:solidFill>
              </a:rPr>
              <a:t>     </a:t>
            </a:r>
            <a:r>
              <a:rPr lang="el-GR" sz="3200" b="1" dirty="0" smtClean="0">
                <a:solidFill>
                  <a:schemeClr val="tx1"/>
                </a:solidFill>
              </a:rPr>
              <a:t> </a:t>
            </a:r>
            <a:endParaRPr lang="el-GR" sz="3200" b="1" dirty="0">
              <a:solidFill>
                <a:schemeClr val="tx1"/>
              </a:solidFill>
            </a:endParaRPr>
          </a:p>
          <a:p>
            <a:pPr marL="0" indent="0">
              <a:buNone/>
            </a:pPr>
            <a:r>
              <a:rPr lang="el-GR" sz="3200" b="1" dirty="0">
                <a:solidFill>
                  <a:schemeClr val="tx1"/>
                </a:solidFill>
              </a:rPr>
              <a:t> </a:t>
            </a:r>
            <a:r>
              <a:rPr lang="el-GR" sz="3600" b="1" dirty="0" err="1">
                <a:solidFill>
                  <a:schemeClr val="tx1"/>
                </a:solidFill>
              </a:rPr>
              <a:t>ἑάλω</a:t>
            </a:r>
            <a:endParaRPr lang="el-GR" sz="3200" b="1" dirty="0">
              <a:solidFill>
                <a:schemeClr val="tx1"/>
              </a:solidFill>
            </a:endParaRPr>
          </a:p>
          <a:p>
            <a:pPr marL="0" indent="0">
              <a:buNone/>
            </a:pPr>
            <a:r>
              <a:rPr lang="el-GR" sz="1800" dirty="0">
                <a:solidFill>
                  <a:schemeClr val="tx1"/>
                </a:solidFill>
              </a:rPr>
              <a:t>(</a:t>
            </a:r>
            <a:r>
              <a:rPr lang="el-GR" sz="1600" dirty="0">
                <a:solidFill>
                  <a:schemeClr val="tx1"/>
                </a:solidFill>
              </a:rPr>
              <a:t>αποτέλεσμα)</a:t>
            </a:r>
            <a:endParaRPr lang="el-GR" sz="3200" dirty="0">
              <a:solidFill>
                <a:schemeClr val="tx1"/>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48802" y="1119564"/>
            <a:ext cx="3424054" cy="3478403"/>
          </a:xfrm>
          <a:prstGeom prst="rect">
            <a:avLst/>
          </a:prstGeom>
        </p:spPr>
      </p:pic>
    </p:spTree>
    <p:extLst>
      <p:ext uri="{BB962C8B-B14F-4D97-AF65-F5344CB8AC3E}">
        <p14:creationId xmlns:p14="http://schemas.microsoft.com/office/powerpoint/2010/main" xmlns="" val="68464671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TM02900743[[fn=Organic]]</Template>
  <TotalTime>897</TotalTime>
  <Words>1258</Words>
  <Application>Microsoft Office PowerPoint</Application>
  <PresentationFormat>Προβολή στην οθόνη (16:9)</PresentationFormat>
  <Paragraphs>157</Paragraphs>
  <Slides>27</Slides>
  <Notes>8</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Arial</vt:lpstr>
      <vt:lpstr>Garamond</vt:lpstr>
      <vt:lpstr>Wingdings</vt:lpstr>
      <vt:lpstr>Arial Unicode MS</vt:lpstr>
      <vt:lpstr>Open Sans</vt:lpstr>
      <vt:lpstr>Organic</vt:lpstr>
      <vt:lpstr>Έναν μύθο θα σας πω… Ομορφιά που ναρκισσεύεται </vt:lpstr>
      <vt:lpstr>Αίσωπος, ένας διαχρονικός παραμυθάς</vt:lpstr>
      <vt:lpstr>Αίσωπος: Βιογραφία και Εργογραφία </vt:lpstr>
      <vt:lpstr>Διαφάνεια 4</vt:lpstr>
      <vt:lpstr>  Ένα ελάφι στην πηγή (αφηγηματικός πυρήνας)</vt:lpstr>
      <vt:lpstr>Καθρέφτη, καθρεφτάκι μου (περιγραφή)</vt:lpstr>
      <vt:lpstr>Η ανατροπή (περιπέτεια) </vt:lpstr>
      <vt:lpstr>Όπου φύγει φύγει...(αφήγηση-εξέλιξη)</vt:lpstr>
      <vt:lpstr>Η αναπόφευκτη σύλληψη (κορύφωση δράσης)</vt:lpstr>
      <vt:lpstr>Συνειδητοποίηση με ακριβό τίμημα (λύση)</vt:lpstr>
      <vt:lpstr>Ο μύθος γίνεται τέχνη</vt:lpstr>
      <vt:lpstr>Διαφάνεια 12</vt:lpstr>
      <vt:lpstr>Επιμύθιο/α</vt:lpstr>
      <vt:lpstr>Διαφάνεια 14</vt:lpstr>
      <vt:lpstr>Διαφάνεια 15</vt:lpstr>
      <vt:lpstr>Νάρκισσος</vt:lpstr>
      <vt:lpstr>Το γραμματειακό είδος</vt:lpstr>
      <vt:lpstr>Μύθος</vt:lpstr>
      <vt:lpstr>Αλληγορία</vt:lpstr>
      <vt:lpstr>Παραβολή </vt:lpstr>
      <vt:lpstr>Διαφάνεια 21</vt:lpstr>
      <vt:lpstr>Αναγνωστική Ανταπόκριση</vt:lpstr>
      <vt:lpstr>Η εκμετάλλευση του ναρκισσισμού</vt:lpstr>
      <vt:lpstr>Τι δείχνει ο καθρέφτης</vt:lpstr>
      <vt:lpstr>Τι δείχνει ο καθρέφτης</vt:lpstr>
      <vt:lpstr>Διαφάνεια 26</vt:lpstr>
      <vt:lpstr>Δικτυογραφία-Ιστογραφία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Ομορφιά που ναρκισσεύεται </dc:title>
  <cp:lastModifiedBy>hy</cp:lastModifiedBy>
  <cp:revision>52</cp:revision>
  <dcterms:modified xsi:type="dcterms:W3CDTF">2023-02-05T16:24:28Z</dcterms:modified>
</cp:coreProperties>
</file>