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4" r:id="rId7"/>
    <p:sldId id="266" r:id="rId8"/>
    <p:sldId id="268" r:id="rId9"/>
    <p:sldId id="270" r:id="rId10"/>
    <p:sldId id="271"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Μεσαίο στυλ 3 - Έμφαση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Μεσαίο στυλ 3 - Έμφαση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48" y="36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148400-EC30-41EB-B0E9-9CC6AB73C65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0B5EE1D0-18E0-4AC3-ABCA-470D5614FA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EFB96F4-98BC-4CAC-8614-177B9EE56F2F}"/>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5" name="Θέση υποσέλιδου 4">
            <a:extLst>
              <a:ext uri="{FF2B5EF4-FFF2-40B4-BE49-F238E27FC236}">
                <a16:creationId xmlns:a16="http://schemas.microsoft.com/office/drawing/2014/main" id="{F93A15C4-D191-4B26-89FE-0C2CA25DCFB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0D58E5E-E014-413F-B0B0-4F7ACA845C02}"/>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2115438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F333CC-1995-4349-93A0-5C78BE081C9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4C9AB88-45B7-4A2E-9AB4-130CCD7877D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F7F6A98-AB01-41EC-A37B-39FD7215900B}"/>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5" name="Θέση υποσέλιδου 4">
            <a:extLst>
              <a:ext uri="{FF2B5EF4-FFF2-40B4-BE49-F238E27FC236}">
                <a16:creationId xmlns:a16="http://schemas.microsoft.com/office/drawing/2014/main" id="{6194ACCF-C50D-4EA7-A4BF-CEC3C953D31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836586E-D22E-463B-A8CA-0F565FF6BCE3}"/>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3895844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4B5044C-B241-4E6C-AE46-1CCAE6C0932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F0B3D81-E12A-486B-88FB-9D0BA7298E6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C2A2D9A-50F5-4A62-AE5A-220E0E228E21}"/>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5" name="Θέση υποσέλιδου 4">
            <a:extLst>
              <a:ext uri="{FF2B5EF4-FFF2-40B4-BE49-F238E27FC236}">
                <a16:creationId xmlns:a16="http://schemas.microsoft.com/office/drawing/2014/main" id="{2E3C1396-CDF1-4274-9BF1-DCEC85F97A0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1759AA7-4C1F-4A23-99AB-644CE7B7FC4F}"/>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2797984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1F0B39-55EB-4420-9849-4217034E0A8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4206E01-5A43-4A18-878A-034B98216DD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8ED9B9D-511A-4BE8-A321-C25372874D3A}"/>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5" name="Θέση υποσέλιδου 4">
            <a:extLst>
              <a:ext uri="{FF2B5EF4-FFF2-40B4-BE49-F238E27FC236}">
                <a16:creationId xmlns:a16="http://schemas.microsoft.com/office/drawing/2014/main" id="{6F096F5D-C8DE-4A59-A9E1-8F492ACA2A3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1C094DA-4912-4C42-8C29-7ACB7446082A}"/>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3337217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801EF0-F4FD-4FA1-A8D8-64ADD9FF7C4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DB3BD2D-BBC0-49EB-A8F3-B1E89CFB56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36F893E-7E8B-49A6-A331-3A4AB214E197}"/>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5" name="Θέση υποσέλιδου 4">
            <a:extLst>
              <a:ext uri="{FF2B5EF4-FFF2-40B4-BE49-F238E27FC236}">
                <a16:creationId xmlns:a16="http://schemas.microsoft.com/office/drawing/2014/main" id="{8489E52F-D637-4C16-A685-49398EF7A40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8960741-04B0-4B70-A210-E0152660EECE}"/>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113788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715FD6-B8C9-42BF-B08B-842502715D4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0069942-7887-4EAA-B526-EF9471E0601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D82D4596-7A79-4011-AB61-36B895E471C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FBE7A12-13BE-4932-865C-AB2A04B3A5A1}"/>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6" name="Θέση υποσέλιδου 5">
            <a:extLst>
              <a:ext uri="{FF2B5EF4-FFF2-40B4-BE49-F238E27FC236}">
                <a16:creationId xmlns:a16="http://schemas.microsoft.com/office/drawing/2014/main" id="{F2EB6581-F718-493A-8AED-FB487DC5408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02A92F2-2358-41DC-B02C-28BD41C10D58}"/>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8595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65A7E3-180A-4A63-B2C5-5E2ED9A5AF7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A4F2A9F-C0E2-4898-BED6-08B75A2131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CECED76-F4FC-42E1-B232-A8DA8357249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160D6F1-2BC0-47C7-AE2B-FA06FEF667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4911AFB-EF63-4735-85ED-BF027AF0CD9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511CAB3-76C1-4469-95C8-974DA5A6B7C4}"/>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8" name="Θέση υποσέλιδου 7">
            <a:extLst>
              <a:ext uri="{FF2B5EF4-FFF2-40B4-BE49-F238E27FC236}">
                <a16:creationId xmlns:a16="http://schemas.microsoft.com/office/drawing/2014/main" id="{5D7FECEF-D942-461F-8C37-6C59C2494EA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ADAB682-A409-4C08-BDC5-7CBE4804C802}"/>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4169929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EBE924-F22D-4458-8BE8-D798B75747F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0E0EF84-D2A3-4B21-A7B5-FA64EAC24863}"/>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4" name="Θέση υποσέλιδου 3">
            <a:extLst>
              <a:ext uri="{FF2B5EF4-FFF2-40B4-BE49-F238E27FC236}">
                <a16:creationId xmlns:a16="http://schemas.microsoft.com/office/drawing/2014/main" id="{A97BB206-4016-4244-A86A-FA33321BAB7F}"/>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05150CAC-A4EE-475C-95BE-B7B5BED7A459}"/>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310441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538C51A-6052-4731-81CF-71C1CC00311B}"/>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3" name="Θέση υποσέλιδου 2">
            <a:extLst>
              <a:ext uri="{FF2B5EF4-FFF2-40B4-BE49-F238E27FC236}">
                <a16:creationId xmlns:a16="http://schemas.microsoft.com/office/drawing/2014/main" id="{243DC990-46E6-49B7-8E9A-46F2AB9D69B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255E7CC8-126F-4F69-BE90-DA59C03C18C3}"/>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3070261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27A4CF-9ABE-4585-9BF8-F4295D7BFDB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2111EBD-A934-41E4-8B01-4D28AD65E6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A5E38BB-41EA-4CAD-AACC-97E37E3EAF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1FD011F-B9E3-4840-A335-58FF7D42ED6B}"/>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6" name="Θέση υποσέλιδου 5">
            <a:extLst>
              <a:ext uri="{FF2B5EF4-FFF2-40B4-BE49-F238E27FC236}">
                <a16:creationId xmlns:a16="http://schemas.microsoft.com/office/drawing/2014/main" id="{1440564F-E511-440D-9F88-FD838311DA3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83B885F-2A52-4CBB-973D-6E87ED15BDAD}"/>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3867782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20416-E5A6-402F-BFDC-88F73B612A9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B66F53A-380A-4E54-B427-EE373537A2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9A6FC5D-14EF-4AC0-A32E-3156557180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F24EF81-415C-4D98-A449-ADCDE185EF2D}"/>
              </a:ext>
            </a:extLst>
          </p:cNvPr>
          <p:cNvSpPr>
            <a:spLocks noGrp="1"/>
          </p:cNvSpPr>
          <p:nvPr>
            <p:ph type="dt" sz="half" idx="10"/>
          </p:nvPr>
        </p:nvSpPr>
        <p:spPr/>
        <p:txBody>
          <a:bodyPr/>
          <a:lstStyle/>
          <a:p>
            <a:fld id="{37C0B8CB-A6FA-4669-81E5-B0A5D43CF5CB}" type="datetimeFigureOut">
              <a:rPr lang="el-GR" smtClean="0"/>
              <a:t>1/11/2020</a:t>
            </a:fld>
            <a:endParaRPr lang="el-GR"/>
          </a:p>
        </p:txBody>
      </p:sp>
      <p:sp>
        <p:nvSpPr>
          <p:cNvPr id="6" name="Θέση υποσέλιδου 5">
            <a:extLst>
              <a:ext uri="{FF2B5EF4-FFF2-40B4-BE49-F238E27FC236}">
                <a16:creationId xmlns:a16="http://schemas.microsoft.com/office/drawing/2014/main" id="{48F9BBBB-CE54-430A-A36D-EFD960AC739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2D8759F-0487-40C5-AD90-C19CEEA2D900}"/>
              </a:ext>
            </a:extLst>
          </p:cNvPr>
          <p:cNvSpPr>
            <a:spLocks noGrp="1"/>
          </p:cNvSpPr>
          <p:nvPr>
            <p:ph type="sldNum" sz="quarter" idx="12"/>
          </p:nvPr>
        </p:nvSpPr>
        <p:spPr/>
        <p:txBody>
          <a:bodyPr/>
          <a:lstStyle/>
          <a:p>
            <a:fld id="{E2CEC532-69BA-47AE-8AEF-1196CBCEA4CF}" type="slidenum">
              <a:rPr lang="el-GR" smtClean="0"/>
              <a:t>‹#›</a:t>
            </a:fld>
            <a:endParaRPr lang="el-GR"/>
          </a:p>
        </p:txBody>
      </p:sp>
    </p:spTree>
    <p:extLst>
      <p:ext uri="{BB962C8B-B14F-4D97-AF65-F5344CB8AC3E}">
        <p14:creationId xmlns:p14="http://schemas.microsoft.com/office/powerpoint/2010/main" val="1233609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FC7C5CD-CC5E-48CA-A829-5C569622AF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0D8590A-4182-4C12-A552-7E1313C0EE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D29F927-B3D0-43CF-8E6B-BB501913DB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C0B8CB-A6FA-4669-81E5-B0A5D43CF5CB}" type="datetimeFigureOut">
              <a:rPr lang="el-GR" smtClean="0"/>
              <a:t>1/11/2020</a:t>
            </a:fld>
            <a:endParaRPr lang="el-GR"/>
          </a:p>
        </p:txBody>
      </p:sp>
      <p:sp>
        <p:nvSpPr>
          <p:cNvPr id="5" name="Θέση υποσέλιδου 4">
            <a:extLst>
              <a:ext uri="{FF2B5EF4-FFF2-40B4-BE49-F238E27FC236}">
                <a16:creationId xmlns:a16="http://schemas.microsoft.com/office/drawing/2014/main" id="{67B40CAE-888B-4156-AB2B-2D5D93B565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BCE0046-C098-4E70-97C8-DAA047FFAB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CEC532-69BA-47AE-8AEF-1196CBCEA4CF}" type="slidenum">
              <a:rPr lang="el-GR" smtClean="0"/>
              <a:t>‹#›</a:t>
            </a:fld>
            <a:endParaRPr lang="el-GR"/>
          </a:p>
        </p:txBody>
      </p:sp>
    </p:spTree>
    <p:extLst>
      <p:ext uri="{BB962C8B-B14F-4D97-AF65-F5344CB8AC3E}">
        <p14:creationId xmlns:p14="http://schemas.microsoft.com/office/powerpoint/2010/main" val="1675588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0D3A68E3-44C6-4153-9425-D7201D0CC7AF}"/>
              </a:ext>
            </a:extLst>
          </p:cNvPr>
          <p:cNvSpPr>
            <a:spLocks noGrp="1"/>
          </p:cNvSpPr>
          <p:nvPr>
            <p:ph type="title"/>
          </p:nvPr>
        </p:nvSpPr>
        <p:spPr/>
        <p:txBody>
          <a:bodyPr>
            <a:normAutofit/>
          </a:bodyPr>
          <a:lstStyle/>
          <a:p>
            <a:pPr algn="ctr"/>
            <a:r>
              <a:rPr lang="el-GR" sz="2000" dirty="0">
                <a:solidFill>
                  <a:schemeClr val="accent6">
                    <a:lumMod val="50000"/>
                  </a:schemeClr>
                </a:solidFill>
                <a:latin typeface="Garamond" panose="02020404030301010803" pitchFamily="18" charset="0"/>
              </a:rPr>
              <a:t>ΘΕΜΑΤΙΚΗ ΕΝΟΤΗΤΑ   2</a:t>
            </a:r>
            <a:br>
              <a:rPr lang="el-GR" sz="2000" dirty="0">
                <a:solidFill>
                  <a:schemeClr val="accent6">
                    <a:lumMod val="50000"/>
                  </a:schemeClr>
                </a:solidFill>
                <a:latin typeface="Garamond" panose="02020404030301010803" pitchFamily="18" charset="0"/>
              </a:rPr>
            </a:br>
            <a:br>
              <a:rPr lang="el-GR" sz="2000" dirty="0">
                <a:solidFill>
                  <a:schemeClr val="accent6">
                    <a:lumMod val="50000"/>
                  </a:schemeClr>
                </a:solidFill>
                <a:latin typeface="Garamond" panose="02020404030301010803" pitchFamily="18" charset="0"/>
              </a:rPr>
            </a:br>
            <a:r>
              <a:rPr lang="el-GR" sz="2800" b="1" dirty="0">
                <a:solidFill>
                  <a:schemeClr val="accent6">
                    <a:lumMod val="50000"/>
                  </a:schemeClr>
                </a:solidFill>
                <a:latin typeface="Garamond" panose="02020404030301010803" pitchFamily="18" charset="0"/>
              </a:rPr>
              <a:t>Η δημιουργία της ανθρώπινης κοινωνίας και η πολιτική αρετή</a:t>
            </a:r>
            <a:endParaRPr lang="el-GR" sz="2000" b="1" dirty="0">
              <a:solidFill>
                <a:schemeClr val="accent6">
                  <a:lumMod val="50000"/>
                </a:schemeClr>
              </a:solidFill>
              <a:latin typeface="Garamond" panose="02020404030301010803" pitchFamily="18" charset="0"/>
            </a:endParaRPr>
          </a:p>
        </p:txBody>
      </p:sp>
      <p:sp>
        <p:nvSpPr>
          <p:cNvPr id="5" name="Θέση περιεχομένου 4">
            <a:extLst>
              <a:ext uri="{FF2B5EF4-FFF2-40B4-BE49-F238E27FC236}">
                <a16:creationId xmlns:a16="http://schemas.microsoft.com/office/drawing/2014/main" id="{527FEE92-D5D8-42BA-8075-B8716401A39D}"/>
              </a:ext>
            </a:extLst>
          </p:cNvPr>
          <p:cNvSpPr>
            <a:spLocks noGrp="1"/>
          </p:cNvSpPr>
          <p:nvPr>
            <p:ph idx="1"/>
          </p:nvPr>
        </p:nvSpPr>
        <p:spPr/>
        <p:txBody>
          <a:bodyPr>
            <a:normAutofit/>
          </a:bodyPr>
          <a:lstStyle/>
          <a:p>
            <a:pPr algn="just"/>
            <a:r>
              <a:rPr lang="el-GR" sz="2400" b="1" dirty="0">
                <a:solidFill>
                  <a:schemeClr val="accent5">
                    <a:lumMod val="50000"/>
                  </a:schemeClr>
                </a:solidFill>
                <a:latin typeface="Garamond" panose="02020404030301010803" pitchFamily="18" charset="0"/>
              </a:rPr>
              <a:t>1</a:t>
            </a:r>
            <a:r>
              <a:rPr lang="el-GR" sz="2400" b="1" baseline="30000" dirty="0">
                <a:solidFill>
                  <a:schemeClr val="accent5">
                    <a:lumMod val="50000"/>
                  </a:schemeClr>
                </a:solidFill>
                <a:latin typeface="Garamond" panose="02020404030301010803" pitchFamily="18" charset="0"/>
              </a:rPr>
              <a:t>η</a:t>
            </a:r>
            <a:r>
              <a:rPr lang="el-GR" sz="2400" b="1" dirty="0">
                <a:solidFill>
                  <a:schemeClr val="accent5">
                    <a:lumMod val="50000"/>
                  </a:schemeClr>
                </a:solidFill>
                <a:latin typeface="Garamond" panose="02020404030301010803" pitchFamily="18" charset="0"/>
              </a:rPr>
              <a:t> παράγραφος</a:t>
            </a:r>
          </a:p>
          <a:p>
            <a:pPr algn="just">
              <a:buFont typeface="Wingdings" panose="05000000000000000000" pitchFamily="2" charset="2"/>
              <a:buChar char="Ø"/>
            </a:pPr>
            <a:r>
              <a:rPr lang="el-GR" sz="2400" b="1" dirty="0">
                <a:solidFill>
                  <a:schemeClr val="accent5">
                    <a:lumMod val="50000"/>
                  </a:schemeClr>
                </a:solidFill>
                <a:latin typeface="Garamond" panose="02020404030301010803" pitchFamily="18" charset="0"/>
              </a:rPr>
              <a:t> Θεματικός πυρήνας ενότητας &gt; ο πρωταγόρειος μύθος</a:t>
            </a:r>
          </a:p>
          <a:p>
            <a:pPr algn="just">
              <a:buFont typeface="Wingdings" panose="05000000000000000000" pitchFamily="2" charset="2"/>
              <a:buChar char="Ø"/>
            </a:pPr>
            <a:r>
              <a:rPr lang="el-GR" sz="2400" b="1" dirty="0">
                <a:solidFill>
                  <a:schemeClr val="accent5">
                    <a:lumMod val="50000"/>
                  </a:schemeClr>
                </a:solidFill>
                <a:latin typeface="Garamond" panose="02020404030301010803" pitchFamily="18" charset="0"/>
              </a:rPr>
              <a:t> Ο μύθος πιθανόν αποτελεί δημιούργημα του Πρωταγόρα. </a:t>
            </a:r>
            <a:r>
              <a:rPr lang="el-GR" sz="1800" b="1" dirty="0">
                <a:solidFill>
                  <a:schemeClr val="accent5">
                    <a:lumMod val="50000"/>
                  </a:schemeClr>
                </a:solidFill>
                <a:latin typeface="Garamond" panose="02020404030301010803" pitchFamily="18" charset="0"/>
              </a:rPr>
              <a:t>(Σ</a:t>
            </a:r>
            <a:r>
              <a:rPr lang="el-GR" sz="1600" b="1" dirty="0">
                <a:solidFill>
                  <a:schemeClr val="accent5">
                    <a:lumMod val="50000"/>
                  </a:schemeClr>
                </a:solidFill>
                <a:latin typeface="Garamond" panose="02020404030301010803" pitchFamily="18" charset="0"/>
              </a:rPr>
              <a:t>ύμφωνα με τον Διογένη Λαέρτιο εμπεριέχεται στο έργο του </a:t>
            </a:r>
            <a:r>
              <a:rPr lang="el-GR" sz="1600" b="1" i="1" dirty="0">
                <a:solidFill>
                  <a:schemeClr val="accent5">
                    <a:lumMod val="50000"/>
                  </a:schemeClr>
                </a:solidFill>
                <a:latin typeface="Garamond" panose="02020404030301010803" pitchFamily="18" charset="0"/>
              </a:rPr>
              <a:t>Περί </a:t>
            </a:r>
            <a:r>
              <a:rPr lang="el-GR" sz="1600" b="1" i="1" dirty="0" err="1">
                <a:solidFill>
                  <a:schemeClr val="accent5">
                    <a:lumMod val="50000"/>
                  </a:schemeClr>
                </a:solidFill>
                <a:latin typeface="Garamond" panose="02020404030301010803" pitchFamily="18" charset="0"/>
              </a:rPr>
              <a:t>τῆς</a:t>
            </a:r>
            <a:r>
              <a:rPr lang="el-GR" sz="1600" b="1" i="1" dirty="0">
                <a:solidFill>
                  <a:schemeClr val="accent5">
                    <a:lumMod val="50000"/>
                  </a:schemeClr>
                </a:solidFill>
                <a:latin typeface="Garamond" panose="02020404030301010803" pitchFamily="18" charset="0"/>
              </a:rPr>
              <a:t> </a:t>
            </a:r>
            <a:r>
              <a:rPr lang="el-GR" sz="1600" b="1" i="1" dirty="0" err="1">
                <a:solidFill>
                  <a:schemeClr val="accent5">
                    <a:lumMod val="50000"/>
                  </a:schemeClr>
                </a:solidFill>
                <a:latin typeface="Garamond" panose="02020404030301010803" pitchFamily="18" charset="0"/>
              </a:rPr>
              <a:t>ἐν</a:t>
            </a:r>
            <a:r>
              <a:rPr lang="el-GR" sz="1600" b="1" i="1" dirty="0">
                <a:solidFill>
                  <a:schemeClr val="accent5">
                    <a:lumMod val="50000"/>
                  </a:schemeClr>
                </a:solidFill>
                <a:latin typeface="Garamond" panose="02020404030301010803" pitchFamily="18" charset="0"/>
              </a:rPr>
              <a:t> </a:t>
            </a:r>
            <a:r>
              <a:rPr lang="el-GR" sz="1600" b="1" i="1" dirty="0" err="1">
                <a:solidFill>
                  <a:schemeClr val="accent5">
                    <a:lumMod val="50000"/>
                  </a:schemeClr>
                </a:solidFill>
                <a:latin typeface="Garamond" panose="02020404030301010803" pitchFamily="18" charset="0"/>
              </a:rPr>
              <a:t>ἀρχῇ</a:t>
            </a:r>
            <a:r>
              <a:rPr lang="el-GR" sz="1600" b="1" i="1" dirty="0">
                <a:solidFill>
                  <a:schemeClr val="accent5">
                    <a:lumMod val="50000"/>
                  </a:schemeClr>
                </a:solidFill>
                <a:latin typeface="Garamond" panose="02020404030301010803" pitchFamily="18" charset="0"/>
              </a:rPr>
              <a:t> καταστάσεως</a:t>
            </a:r>
            <a:r>
              <a:rPr lang="el-GR" sz="1600" b="1" dirty="0">
                <a:solidFill>
                  <a:schemeClr val="accent5">
                    <a:lumMod val="50000"/>
                  </a:schemeClr>
                </a:solidFill>
                <a:latin typeface="Garamond" panose="02020404030301010803" pitchFamily="18" charset="0"/>
              </a:rPr>
              <a:t>, το οποίο όμως δεν έχει σωθεί.)</a:t>
            </a:r>
          </a:p>
          <a:p>
            <a:pPr algn="just">
              <a:buFont typeface="Wingdings" panose="05000000000000000000" pitchFamily="2" charset="2"/>
              <a:buChar char="Ø"/>
            </a:pPr>
            <a:r>
              <a:rPr lang="el-GR" sz="2400" b="1" dirty="0">
                <a:solidFill>
                  <a:schemeClr val="accent5">
                    <a:lumMod val="50000"/>
                  </a:schemeClr>
                </a:solidFill>
                <a:latin typeface="Garamond" panose="02020404030301010803" pitchFamily="18" charset="0"/>
              </a:rPr>
              <a:t> Είναι βέβαιο ότι δεν αποτελεί δημιούργημα του Πλάτωνα.</a:t>
            </a:r>
          </a:p>
          <a:p>
            <a:pPr algn="just">
              <a:buFont typeface="Wingdings" panose="05000000000000000000" pitchFamily="2" charset="2"/>
              <a:buChar char="Ø"/>
            </a:pPr>
            <a:r>
              <a:rPr lang="el-GR" sz="2400" b="1" dirty="0">
                <a:solidFill>
                  <a:schemeClr val="accent5">
                    <a:lumMod val="50000"/>
                  </a:schemeClr>
                </a:solidFill>
                <a:latin typeface="Garamond" panose="02020404030301010803" pitchFamily="18" charset="0"/>
              </a:rPr>
              <a:t>Ο Πλάτωνας τον μεταφέρει σε διασκευασμένη μορφή στον ομώνυμο διάλογο.</a:t>
            </a:r>
          </a:p>
          <a:p>
            <a:pPr algn="just">
              <a:buFont typeface="Wingdings" panose="05000000000000000000" pitchFamily="2" charset="2"/>
              <a:buChar char="Ø"/>
            </a:pPr>
            <a:r>
              <a:rPr lang="el-GR" sz="2400" b="1" dirty="0">
                <a:solidFill>
                  <a:schemeClr val="accent5">
                    <a:lumMod val="50000"/>
                  </a:schemeClr>
                </a:solidFill>
                <a:latin typeface="Garamond" panose="02020404030301010803" pitchFamily="18" charset="0"/>
              </a:rPr>
              <a:t> Ο Πρωταγόρας μέσω αυτού του μύθου υποστηρίζει ότι </a:t>
            </a:r>
            <a:r>
              <a:rPr lang="el-GR" b="1" i="1" dirty="0">
                <a:solidFill>
                  <a:schemeClr val="accent5">
                    <a:lumMod val="50000"/>
                  </a:schemeClr>
                </a:solidFill>
                <a:latin typeface="Garamond" panose="02020404030301010803" pitchFamily="18" charset="0"/>
              </a:rPr>
              <a:t>η (πολιτική) αρετή είναι δυνατή για όλους (η καθολικότητα της πολιτικής αρετής)</a:t>
            </a:r>
            <a:r>
              <a:rPr lang="el-GR" sz="2400" b="1" dirty="0">
                <a:solidFill>
                  <a:schemeClr val="accent5">
                    <a:lumMod val="50000"/>
                  </a:schemeClr>
                </a:solidFill>
                <a:latin typeface="Garamond" panose="02020404030301010803" pitchFamily="18" charset="0"/>
              </a:rPr>
              <a:t>.</a:t>
            </a:r>
          </a:p>
        </p:txBody>
      </p:sp>
    </p:spTree>
    <p:extLst>
      <p:ext uri="{BB962C8B-B14F-4D97-AF65-F5344CB8AC3E}">
        <p14:creationId xmlns:p14="http://schemas.microsoft.com/office/powerpoint/2010/main" val="1807773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A2DDA4F-7DB2-4BE8-8619-50727D420307}"/>
              </a:ext>
            </a:extLst>
          </p:cNvPr>
          <p:cNvSpPr>
            <a:spLocks noGrp="1"/>
          </p:cNvSpPr>
          <p:nvPr>
            <p:ph idx="1"/>
          </p:nvPr>
        </p:nvSpPr>
        <p:spPr>
          <a:xfrm>
            <a:off x="838200" y="567944"/>
            <a:ext cx="10515600" cy="4964755"/>
          </a:xfrm>
        </p:spPr>
        <p:txBody>
          <a:bodyPr/>
          <a:lstStyle/>
          <a:p>
            <a:r>
              <a:rPr lang="el-GR" dirty="0"/>
              <a:t>3.</a:t>
            </a:r>
          </a:p>
          <a:p>
            <a:pPr marL="0" indent="0">
              <a:buNone/>
            </a:pPr>
            <a:r>
              <a:rPr lang="el-GR" dirty="0"/>
              <a:t> </a:t>
            </a:r>
          </a:p>
          <a:p>
            <a:pPr marL="0" indent="0">
              <a:buNone/>
            </a:pPr>
            <a:endParaRPr lang="el-GR" dirty="0"/>
          </a:p>
        </p:txBody>
      </p:sp>
      <p:graphicFrame>
        <p:nvGraphicFramePr>
          <p:cNvPr id="6" name="Πίνακας 6">
            <a:extLst>
              <a:ext uri="{FF2B5EF4-FFF2-40B4-BE49-F238E27FC236}">
                <a16:creationId xmlns:a16="http://schemas.microsoft.com/office/drawing/2014/main" id="{C6618527-0353-4571-8494-BCD3D4AA1836}"/>
              </a:ext>
            </a:extLst>
          </p:cNvPr>
          <p:cNvGraphicFramePr>
            <a:graphicFrameLocks noGrp="1"/>
          </p:cNvGraphicFramePr>
          <p:nvPr>
            <p:extLst>
              <p:ext uri="{D42A27DB-BD31-4B8C-83A1-F6EECF244321}">
                <p14:modId xmlns:p14="http://schemas.microsoft.com/office/powerpoint/2010/main" val="4092521989"/>
              </p:ext>
            </p:extLst>
          </p:nvPr>
        </p:nvGraphicFramePr>
        <p:xfrm>
          <a:off x="1469985" y="393539"/>
          <a:ext cx="10069974" cy="6499957"/>
        </p:xfrm>
        <a:graphic>
          <a:graphicData uri="http://schemas.openxmlformats.org/drawingml/2006/table">
            <a:tbl>
              <a:tblPr firstRow="1" bandRow="1">
                <a:tableStyleId>{EB344D84-9AFB-497E-A393-DC336BA19D2E}</a:tableStyleId>
              </a:tblPr>
              <a:tblGrid>
                <a:gridCol w="7391026">
                  <a:extLst>
                    <a:ext uri="{9D8B030D-6E8A-4147-A177-3AD203B41FA5}">
                      <a16:colId xmlns:a16="http://schemas.microsoft.com/office/drawing/2014/main" val="985112272"/>
                    </a:ext>
                  </a:extLst>
                </a:gridCol>
                <a:gridCol w="2678948">
                  <a:extLst>
                    <a:ext uri="{9D8B030D-6E8A-4147-A177-3AD203B41FA5}">
                      <a16:colId xmlns:a16="http://schemas.microsoft.com/office/drawing/2014/main" val="165919003"/>
                    </a:ext>
                  </a:extLst>
                </a:gridCol>
              </a:tblGrid>
              <a:tr h="960585">
                <a:tc>
                  <a:txBody>
                    <a:bodyPr/>
                    <a:lstStyle/>
                    <a:p>
                      <a:r>
                        <a:rPr lang="el-GR" dirty="0"/>
                        <a:t>Πρωταγόρειος μύθος</a:t>
                      </a:r>
                    </a:p>
                  </a:txBody>
                  <a:tcPr/>
                </a:tc>
                <a:tc>
                  <a:txBody>
                    <a:bodyPr/>
                    <a:lstStyle/>
                    <a:p>
                      <a:pPr algn="ctr"/>
                      <a:r>
                        <a:rPr lang="el-GR" dirty="0"/>
                        <a:t> Άλλοι μύθοι Πλάτωνα - Θεογονία Ησιόδου - Γένεση Παλαιάς Διαθήκης</a:t>
                      </a:r>
                    </a:p>
                  </a:txBody>
                  <a:tcPr/>
                </a:tc>
                <a:extLst>
                  <a:ext uri="{0D108BD9-81ED-4DB2-BD59-A6C34878D82A}">
                    <a16:rowId xmlns:a16="http://schemas.microsoft.com/office/drawing/2014/main" val="506947199"/>
                  </a:ext>
                </a:extLst>
              </a:tr>
              <a:tr h="5539372">
                <a:tc>
                  <a:txBody>
                    <a:bodyPr/>
                    <a:lstStyle/>
                    <a:p>
                      <a:r>
                        <a:rPr lang="el-GR" sz="2000" dirty="0"/>
                        <a:t> ‘</a:t>
                      </a:r>
                      <a:r>
                        <a:rPr lang="el-GR" sz="2000" dirty="0" err="1"/>
                        <a:t>Ολοι</a:t>
                      </a:r>
                      <a:r>
                        <a:rPr lang="el-GR" sz="2000" dirty="0"/>
                        <a:t> οι άνθρωποι είναι φύσει ίσοι, η φύση τούς προίκισε με τα ίδια γνωρίσματα. Ωστόσο, όπως γνωρίζουμε, στον λόγο του Πρωταγόρα και των άλλων σοφιστών εγείρονται επιφυλάξεις κατά πόσο αυτή η ισότητα ισχύει στην πράξη, επειδή συχνά η κοινωνική συμβίωση και οργάνωση καθιστά άνισους τους ανθρώπους. Κατά συνέπεια, </a:t>
                      </a:r>
                      <a:r>
                        <a:rPr lang="el-GR" sz="2000" b="1" dirty="0">
                          <a:solidFill>
                            <a:schemeClr val="accent1">
                              <a:lumMod val="50000"/>
                            </a:schemeClr>
                          </a:solidFill>
                        </a:rPr>
                        <a:t>η πολιτική αρετή, η </a:t>
                      </a:r>
                      <a:r>
                        <a:rPr lang="el-GR" sz="2000" b="1" dirty="0" err="1">
                          <a:solidFill>
                            <a:schemeClr val="accent1">
                              <a:lumMod val="50000"/>
                            </a:schemeClr>
                          </a:solidFill>
                        </a:rPr>
                        <a:t>εὐβουλία</a:t>
                      </a:r>
                      <a:r>
                        <a:rPr lang="el-GR" sz="2000" b="1" dirty="0">
                          <a:solidFill>
                            <a:schemeClr val="accent1">
                              <a:lumMod val="50000"/>
                            </a:schemeClr>
                          </a:solidFill>
                        </a:rPr>
                        <a:t>, έχει δοθεί ως δυνατότητα στους ανθρώπους που, για να την ασκήσουν με τον καλύτερο τρόπο, πρέπει να την αναζητήσουν και να τη διδαχθούν.</a:t>
                      </a:r>
                      <a:r>
                        <a:rPr lang="el-GR" sz="2000" dirty="0"/>
                        <a:t> Επομένως, όπως διαφαίνεται στον μύθο, </a:t>
                      </a:r>
                      <a:r>
                        <a:rPr lang="el-GR" sz="2400" b="1" dirty="0">
                          <a:solidFill>
                            <a:schemeClr val="accent1">
                              <a:lumMod val="50000"/>
                            </a:schemeClr>
                          </a:solidFill>
                          <a:latin typeface="Garamond" panose="02020404030301010803" pitchFamily="18" charset="0"/>
                        </a:rPr>
                        <a:t>η </a:t>
                      </a:r>
                      <a:r>
                        <a:rPr lang="el-GR" sz="2400" b="1" dirty="0" err="1">
                          <a:solidFill>
                            <a:schemeClr val="accent1">
                              <a:lumMod val="50000"/>
                            </a:schemeClr>
                          </a:solidFill>
                          <a:latin typeface="Garamond" panose="02020404030301010803" pitchFamily="18" charset="0"/>
                        </a:rPr>
                        <a:t>αἰδώς</a:t>
                      </a:r>
                      <a:r>
                        <a:rPr lang="el-GR" sz="2400" b="1" dirty="0">
                          <a:solidFill>
                            <a:schemeClr val="accent1">
                              <a:lumMod val="50000"/>
                            </a:schemeClr>
                          </a:solidFill>
                          <a:latin typeface="Garamond" panose="02020404030301010803" pitchFamily="18" charset="0"/>
                        </a:rPr>
                        <a:t> και η δίκη δίνονται εκ φύσεως σε όλους τους ανθρώπους, αλλά οι άνθρωποι, ο καθένας ξεχωριστά και μαζί όλη η κοινωνία, πρέπει να θελήσουν να τις ασκήσουν· για τον σκοπό αυτό μπορεί να βοηθήσει και η συστηματική εκπαίδευση, η διδαχή. </a:t>
                      </a:r>
                      <a:r>
                        <a:rPr lang="el-GR" sz="2000" dirty="0"/>
                        <a:t>Γενικά, ο πρωταγόρειος μύθος αποτελεί μια αισιόδοξη οπτική για την εξέλιξη του ανθρώπου, ο οποίος με εμπιστοσύνη στις δυνατότητές του συνεχίζει την ανοδική του ιστορική πορεία.</a:t>
                      </a:r>
                      <a:endParaRPr lang="el-GR" sz="2000" b="1" dirty="0">
                        <a:solidFill>
                          <a:schemeClr val="accent1">
                            <a:lumMod val="50000"/>
                          </a:schemeClr>
                        </a:solidFill>
                        <a:latin typeface="Garamond" panose="02020404030301010803" pitchFamily="18" charset="0"/>
                      </a:endParaRPr>
                    </a:p>
                  </a:txBody>
                  <a:tcPr/>
                </a:tc>
                <a:tc>
                  <a:txBody>
                    <a:bodyPr/>
                    <a:lstStyle/>
                    <a:p>
                      <a:pPr algn="just"/>
                      <a:endParaRPr lang="el-GR" sz="2000" i="1" dirty="0">
                        <a:solidFill>
                          <a:schemeClr val="accent1">
                            <a:lumMod val="50000"/>
                          </a:schemeClr>
                        </a:solidFill>
                        <a:latin typeface="Garamond" panose="02020404030301010803" pitchFamily="18" charset="0"/>
                      </a:endParaRPr>
                    </a:p>
                  </a:txBody>
                  <a:tcPr/>
                </a:tc>
                <a:extLst>
                  <a:ext uri="{0D108BD9-81ED-4DB2-BD59-A6C34878D82A}">
                    <a16:rowId xmlns:a16="http://schemas.microsoft.com/office/drawing/2014/main" val="4225744038"/>
                  </a:ext>
                </a:extLst>
              </a:tr>
            </a:tbl>
          </a:graphicData>
        </a:graphic>
      </p:graphicFrame>
    </p:spTree>
    <p:extLst>
      <p:ext uri="{BB962C8B-B14F-4D97-AF65-F5344CB8AC3E}">
        <p14:creationId xmlns:p14="http://schemas.microsoft.com/office/powerpoint/2010/main" val="2840330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028F45E-20AC-4039-92CB-58E7048CE7B0}"/>
              </a:ext>
            </a:extLst>
          </p:cNvPr>
          <p:cNvSpPr>
            <a:spLocks noGrp="1"/>
          </p:cNvSpPr>
          <p:nvPr>
            <p:ph idx="1"/>
          </p:nvPr>
        </p:nvSpPr>
        <p:spPr>
          <a:xfrm>
            <a:off x="838200" y="278860"/>
            <a:ext cx="10515600" cy="5898103"/>
          </a:xfrm>
        </p:spPr>
        <p:txBody>
          <a:bodyPr>
            <a:normAutofit lnSpcReduction="10000"/>
          </a:bodyPr>
          <a:lstStyle/>
          <a:p>
            <a:r>
              <a:rPr lang="el-GR" b="1" dirty="0">
                <a:solidFill>
                  <a:schemeClr val="accent5">
                    <a:lumMod val="50000"/>
                  </a:schemeClr>
                </a:solidFill>
                <a:latin typeface="Garamond" panose="02020404030301010803" pitchFamily="18" charset="0"/>
              </a:rPr>
              <a:t>2</a:t>
            </a:r>
            <a:r>
              <a:rPr lang="el-GR" b="1" baseline="30000" dirty="0">
                <a:solidFill>
                  <a:schemeClr val="accent5">
                    <a:lumMod val="50000"/>
                  </a:schemeClr>
                </a:solidFill>
                <a:latin typeface="Garamond" panose="02020404030301010803" pitchFamily="18" charset="0"/>
              </a:rPr>
              <a:t>η</a:t>
            </a:r>
            <a:r>
              <a:rPr lang="el-GR" dirty="0"/>
              <a:t> </a:t>
            </a:r>
            <a:r>
              <a:rPr lang="el-GR" b="1" dirty="0">
                <a:solidFill>
                  <a:schemeClr val="accent5">
                    <a:lumMod val="50000"/>
                  </a:schemeClr>
                </a:solidFill>
                <a:latin typeface="Garamond" panose="02020404030301010803" pitchFamily="18" charset="0"/>
              </a:rPr>
              <a:t>παράγραφος</a:t>
            </a:r>
          </a:p>
          <a:p>
            <a:pPr marL="0" indent="0" algn="just">
              <a:buNone/>
            </a:pPr>
            <a:r>
              <a:rPr lang="el-GR" sz="2400" b="1" dirty="0">
                <a:solidFill>
                  <a:schemeClr val="accent5">
                    <a:lumMod val="50000"/>
                  </a:schemeClr>
                </a:solidFill>
                <a:latin typeface="Garamond" panose="02020404030301010803" pitchFamily="18" charset="0"/>
              </a:rPr>
              <a:t>Ο πρωταγόρειος μύθος ως «κοσμογονικός μύθος»:</a:t>
            </a:r>
          </a:p>
          <a:p>
            <a:pPr algn="just">
              <a:buFont typeface="Wingdings" panose="05000000000000000000" pitchFamily="2" charset="2"/>
              <a:buChar char="Ø"/>
            </a:pPr>
            <a:r>
              <a:rPr lang="el-GR" sz="2400" b="1" dirty="0">
                <a:solidFill>
                  <a:schemeClr val="accent5">
                    <a:lumMod val="50000"/>
                  </a:schemeClr>
                </a:solidFill>
                <a:latin typeface="Garamond" panose="02020404030301010803" pitchFamily="18" charset="0"/>
              </a:rPr>
              <a:t>αποτελεί φανταστική αφήγηση</a:t>
            </a:r>
          </a:p>
          <a:p>
            <a:pPr algn="just">
              <a:buFont typeface="Wingdings" panose="05000000000000000000" pitchFamily="2" charset="2"/>
              <a:buChar char="Ø"/>
            </a:pPr>
            <a:r>
              <a:rPr lang="el-GR" sz="2400" b="1" dirty="0">
                <a:solidFill>
                  <a:schemeClr val="accent5">
                    <a:lumMod val="50000"/>
                  </a:schemeClr>
                </a:solidFill>
                <a:latin typeface="Garamond" panose="02020404030301010803" pitchFamily="18" charset="0"/>
              </a:rPr>
              <a:t>δεν έχει συγκεκριμένες </a:t>
            </a:r>
            <a:r>
              <a:rPr lang="el-GR" sz="2400" b="1" dirty="0" err="1">
                <a:solidFill>
                  <a:schemeClr val="accent5">
                    <a:lumMod val="50000"/>
                  </a:schemeClr>
                </a:solidFill>
                <a:latin typeface="Garamond" panose="02020404030301010803" pitchFamily="18" charset="0"/>
              </a:rPr>
              <a:t>χωροχρονικές</a:t>
            </a:r>
            <a:r>
              <a:rPr lang="el-GR" sz="2400" b="1" dirty="0">
                <a:solidFill>
                  <a:schemeClr val="accent5">
                    <a:lumMod val="50000"/>
                  </a:schemeClr>
                </a:solidFill>
                <a:latin typeface="Garamond" panose="02020404030301010803" pitchFamily="18" charset="0"/>
              </a:rPr>
              <a:t> αναφορές</a:t>
            </a:r>
          </a:p>
          <a:p>
            <a:pPr marL="0" indent="0" algn="just">
              <a:buNone/>
            </a:pPr>
            <a:r>
              <a:rPr lang="el-GR" sz="2400" b="1" dirty="0">
                <a:solidFill>
                  <a:schemeClr val="accent5">
                    <a:lumMod val="50000"/>
                  </a:schemeClr>
                </a:solidFill>
                <a:latin typeface="Garamond" panose="02020404030301010803" pitchFamily="18" charset="0"/>
              </a:rPr>
              <a:t>ωστόσο</a:t>
            </a:r>
          </a:p>
          <a:p>
            <a:pPr algn="just">
              <a:buFont typeface="Wingdings" panose="05000000000000000000" pitchFamily="2" charset="2"/>
              <a:buChar char="Ø"/>
            </a:pPr>
            <a:r>
              <a:rPr lang="el-GR" sz="2400" b="1" dirty="0">
                <a:solidFill>
                  <a:schemeClr val="accent5">
                    <a:lumMod val="50000"/>
                  </a:schemeClr>
                </a:solidFill>
                <a:latin typeface="Garamond" panose="02020404030301010803" pitchFamily="18" charset="0"/>
              </a:rPr>
              <a:t> έχει ιδιαίτερη σημασία ως προσπάθεια </a:t>
            </a:r>
            <a:r>
              <a:rPr lang="el-GR" sz="2400" b="1" i="1" dirty="0">
                <a:solidFill>
                  <a:schemeClr val="accent5">
                    <a:lumMod val="50000"/>
                  </a:schemeClr>
                </a:solidFill>
                <a:latin typeface="Garamond" panose="02020404030301010803" pitchFamily="18" charset="0"/>
              </a:rPr>
              <a:t>ολιστικής </a:t>
            </a:r>
            <a:r>
              <a:rPr lang="el-GR" sz="2400" b="1" i="1" u="sng" dirty="0">
                <a:solidFill>
                  <a:schemeClr val="accent5">
                    <a:lumMod val="50000"/>
                  </a:schemeClr>
                </a:solidFill>
                <a:latin typeface="Garamond" panose="02020404030301010803" pitchFamily="18" charset="0"/>
              </a:rPr>
              <a:t>προσέγγισης, κατανόησης και ερμηνείας </a:t>
            </a:r>
            <a:r>
              <a:rPr lang="el-GR" sz="2400" b="1" i="1" dirty="0">
                <a:solidFill>
                  <a:schemeClr val="accent5">
                    <a:lumMod val="50000"/>
                  </a:schemeClr>
                </a:solidFill>
                <a:latin typeface="Garamond" panose="02020404030301010803" pitchFamily="18" charset="0"/>
              </a:rPr>
              <a:t>του κόσμου, της ανθρώπινης φύσης και της ανθρώπινης κοινωνίας: </a:t>
            </a:r>
            <a:r>
              <a:rPr lang="el-GR" sz="2000" b="1" dirty="0">
                <a:solidFill>
                  <a:schemeClr val="accent5">
                    <a:lumMod val="75000"/>
                  </a:schemeClr>
                </a:solidFill>
                <a:latin typeface="Garamond" panose="02020404030301010803" pitchFamily="18" charset="0"/>
              </a:rPr>
              <a:t>ποιος είναι ο κόσμος που μας περιβάλλει, ποιος και με ποιον τρόπο τον δημιούργησε, από πού καταγόμαστε κ.λπ.</a:t>
            </a:r>
          </a:p>
          <a:p>
            <a:pPr algn="just">
              <a:buFont typeface="Wingdings" panose="05000000000000000000" pitchFamily="2" charset="2"/>
              <a:buChar char="Ø"/>
            </a:pPr>
            <a:r>
              <a:rPr lang="el-GR" sz="2000" b="1" dirty="0">
                <a:solidFill>
                  <a:schemeClr val="accent5">
                    <a:lumMod val="50000"/>
                  </a:schemeClr>
                </a:solidFill>
                <a:latin typeface="Garamond" panose="02020404030301010803" pitchFamily="18" charset="0"/>
              </a:rPr>
              <a:t> Μ</a:t>
            </a:r>
            <a:r>
              <a:rPr lang="el-GR" sz="2400" b="1" dirty="0">
                <a:solidFill>
                  <a:schemeClr val="accent5">
                    <a:lumMod val="50000"/>
                  </a:schemeClr>
                </a:solidFill>
                <a:latin typeface="Garamond" panose="02020404030301010803" pitchFamily="18" charset="0"/>
              </a:rPr>
              <a:t>ε τον </a:t>
            </a:r>
            <a:r>
              <a:rPr lang="el-GR" sz="2400" b="1" u="sng" dirty="0">
                <a:solidFill>
                  <a:schemeClr val="accent5">
                    <a:lumMod val="50000"/>
                  </a:schemeClr>
                </a:solidFill>
                <a:latin typeface="Garamond" panose="02020404030301010803" pitchFamily="18" charset="0"/>
              </a:rPr>
              <a:t>ευχάριστο</a:t>
            </a:r>
            <a:r>
              <a:rPr lang="el-GR" sz="2400" b="1" dirty="0">
                <a:solidFill>
                  <a:schemeClr val="accent5">
                    <a:lumMod val="50000"/>
                  </a:schemeClr>
                </a:solidFill>
                <a:latin typeface="Garamond" panose="02020404030301010803" pitchFamily="18" charset="0"/>
              </a:rPr>
              <a:t> και </a:t>
            </a:r>
            <a:r>
              <a:rPr lang="el-GR" sz="2400" b="1" u="sng" dirty="0">
                <a:solidFill>
                  <a:schemeClr val="accent5">
                    <a:lumMod val="50000"/>
                  </a:schemeClr>
                </a:solidFill>
                <a:latin typeface="Garamond" panose="02020404030301010803" pitchFamily="18" charset="0"/>
              </a:rPr>
              <a:t>διασκεδαστικό τρόπο </a:t>
            </a:r>
            <a:r>
              <a:rPr lang="el-GR" sz="2400" b="1" dirty="0">
                <a:solidFill>
                  <a:schemeClr val="accent5">
                    <a:lumMod val="50000"/>
                  </a:schemeClr>
                </a:solidFill>
                <a:latin typeface="Garamond" panose="02020404030301010803" pitchFamily="18" charset="0"/>
              </a:rPr>
              <a:t>των </a:t>
            </a:r>
            <a:r>
              <a:rPr lang="el-GR" sz="2400" b="1" i="1" dirty="0">
                <a:solidFill>
                  <a:schemeClr val="accent5">
                    <a:lumMod val="50000"/>
                  </a:schemeClr>
                </a:solidFill>
                <a:latin typeface="Garamond" panose="02020404030301010803" pitchFamily="18" charset="0"/>
              </a:rPr>
              <a:t>λαϊκών αφηγήσεων</a:t>
            </a:r>
            <a:r>
              <a:rPr lang="el-GR" sz="2400" b="1" dirty="0">
                <a:solidFill>
                  <a:schemeClr val="accent5">
                    <a:lumMod val="50000"/>
                  </a:schemeClr>
                </a:solidFill>
                <a:latin typeface="Garamond" panose="02020404030301010803" pitchFamily="18" charset="0"/>
              </a:rPr>
              <a:t> και με βάση </a:t>
            </a:r>
            <a:r>
              <a:rPr lang="el-GR" sz="2400" b="1" u="sng" dirty="0">
                <a:solidFill>
                  <a:schemeClr val="accent5">
                    <a:lumMod val="50000"/>
                  </a:schemeClr>
                </a:solidFill>
                <a:latin typeface="Garamond" panose="02020404030301010803" pitchFamily="18" charset="0"/>
              </a:rPr>
              <a:t>το μυθολογικό υλικό </a:t>
            </a:r>
            <a:r>
              <a:rPr lang="el-GR" sz="2400" b="1" dirty="0">
                <a:solidFill>
                  <a:schemeClr val="accent5">
                    <a:lumMod val="50000"/>
                  </a:schemeClr>
                </a:solidFill>
                <a:latin typeface="Garamond" panose="02020404030301010803" pitchFamily="18" charset="0"/>
              </a:rPr>
              <a:t>που μεταφέρθηκε μέσω της προφορικής παράδοσης, ο πρωταγόρειος μύθος </a:t>
            </a:r>
            <a:r>
              <a:rPr lang="el-GR" sz="2400" b="1" dirty="0">
                <a:solidFill>
                  <a:srgbClr val="C00000"/>
                </a:solidFill>
                <a:latin typeface="Garamond" panose="02020404030301010803" pitchFamily="18" charset="0"/>
              </a:rPr>
              <a:t>διευκολύνει τη φιλοσοφική αναζήτηση της αλήθειας. Πράγματι, ο πρωταγόρειος μύθος</a:t>
            </a:r>
          </a:p>
          <a:p>
            <a:pPr marL="0" indent="0" algn="just">
              <a:buNone/>
            </a:pPr>
            <a:r>
              <a:rPr lang="el-GR" sz="2400" b="1" dirty="0">
                <a:solidFill>
                  <a:srgbClr val="C00000"/>
                </a:solidFill>
                <a:latin typeface="Garamond" panose="02020404030301010803" pitchFamily="18" charset="0"/>
              </a:rPr>
              <a:t>με τη </a:t>
            </a:r>
            <a:r>
              <a:rPr lang="el-GR" sz="2400" b="1" u="sng" dirty="0">
                <a:solidFill>
                  <a:srgbClr val="C00000"/>
                </a:solidFill>
                <a:latin typeface="Garamond" panose="02020404030301010803" pitchFamily="18" charset="0"/>
              </a:rPr>
              <a:t>φαντασία</a:t>
            </a:r>
            <a:r>
              <a:rPr lang="el-GR" sz="2400" b="1" dirty="0">
                <a:solidFill>
                  <a:srgbClr val="C00000"/>
                </a:solidFill>
                <a:latin typeface="Garamond" panose="02020404030301010803" pitchFamily="18" charset="0"/>
              </a:rPr>
              <a:t>, την </a:t>
            </a:r>
            <a:r>
              <a:rPr lang="el-GR" sz="2400" b="1" u="sng" dirty="0">
                <a:solidFill>
                  <a:srgbClr val="C00000"/>
                </a:solidFill>
                <a:latin typeface="Garamond" panose="02020404030301010803" pitchFamily="18" charset="0"/>
              </a:rPr>
              <a:t>αφήγηση </a:t>
            </a:r>
            <a:r>
              <a:rPr lang="el-GR" sz="2400" b="1" dirty="0">
                <a:solidFill>
                  <a:srgbClr val="C00000"/>
                </a:solidFill>
                <a:latin typeface="Garamond" panose="02020404030301010803" pitchFamily="18" charset="0"/>
              </a:rPr>
              <a:t>και τη </a:t>
            </a:r>
            <a:r>
              <a:rPr lang="el-GR" sz="2400" b="1" u="sng" dirty="0">
                <a:solidFill>
                  <a:srgbClr val="C00000"/>
                </a:solidFill>
                <a:latin typeface="Garamond" panose="02020404030301010803" pitchFamily="18" charset="0"/>
              </a:rPr>
              <a:t>συμβολική γλώσσα</a:t>
            </a:r>
          </a:p>
          <a:p>
            <a:pPr marL="0" indent="0" algn="just">
              <a:buNone/>
            </a:pPr>
            <a:r>
              <a:rPr lang="el-GR" sz="2400" b="1" dirty="0">
                <a:solidFill>
                  <a:schemeClr val="accent6">
                    <a:lumMod val="50000"/>
                  </a:schemeClr>
                </a:solidFill>
                <a:latin typeface="Garamond" panose="02020404030301010803" pitchFamily="18" charset="0"/>
              </a:rPr>
              <a:t>συμπληρώνει και διευρύνει </a:t>
            </a:r>
            <a:r>
              <a:rPr lang="el-GR" sz="2400" b="1" dirty="0">
                <a:solidFill>
                  <a:schemeClr val="accent6">
                    <a:lumMod val="75000"/>
                  </a:schemeClr>
                </a:solidFill>
                <a:latin typeface="Garamond" panose="02020404030301010803" pitchFamily="18" charset="0"/>
              </a:rPr>
              <a:t>τους ορίζοντες </a:t>
            </a:r>
            <a:r>
              <a:rPr lang="el-GR" sz="2400" b="1" dirty="0">
                <a:solidFill>
                  <a:schemeClr val="accent6">
                    <a:lumMod val="50000"/>
                  </a:schemeClr>
                </a:solidFill>
                <a:latin typeface="Garamond" panose="02020404030301010803" pitchFamily="18" charset="0"/>
              </a:rPr>
              <a:t>της λογικής σκέψης </a:t>
            </a:r>
          </a:p>
          <a:p>
            <a:pPr marL="0" indent="0" algn="just">
              <a:buNone/>
            </a:pPr>
            <a:r>
              <a:rPr lang="el-GR" sz="2400" b="1" dirty="0">
                <a:solidFill>
                  <a:schemeClr val="accent6">
                    <a:lumMod val="50000"/>
                  </a:schemeClr>
                </a:solidFill>
                <a:latin typeface="Garamond" panose="02020404030301010803" pitchFamily="18" charset="0"/>
              </a:rPr>
              <a:t>                                                             και της φιλοσοφικής επιχειρηματολογίας.</a:t>
            </a:r>
            <a:endParaRPr lang="el-GR" dirty="0">
              <a:solidFill>
                <a:schemeClr val="accent6">
                  <a:lumMod val="50000"/>
                </a:schemeClr>
              </a:solidFill>
              <a:latin typeface="Garamond" panose="02020404030301010803" pitchFamily="18" charset="0"/>
            </a:endParaRPr>
          </a:p>
        </p:txBody>
      </p:sp>
    </p:spTree>
    <p:extLst>
      <p:ext uri="{BB962C8B-B14F-4D97-AF65-F5344CB8AC3E}">
        <p14:creationId xmlns:p14="http://schemas.microsoft.com/office/powerpoint/2010/main" val="98577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2E094BA-78E4-4DBD-BD01-5321F63BEE17}"/>
              </a:ext>
            </a:extLst>
          </p:cNvPr>
          <p:cNvSpPr>
            <a:spLocks noGrp="1"/>
          </p:cNvSpPr>
          <p:nvPr>
            <p:ph idx="1"/>
          </p:nvPr>
        </p:nvSpPr>
        <p:spPr>
          <a:xfrm>
            <a:off x="1018162" y="142672"/>
            <a:ext cx="10335638" cy="6034291"/>
          </a:xfrm>
        </p:spPr>
        <p:txBody>
          <a:bodyPr>
            <a:normAutofit/>
          </a:bodyPr>
          <a:lstStyle/>
          <a:p>
            <a:pPr algn="just"/>
            <a:r>
              <a:rPr lang="el-GR" sz="2400" b="1" dirty="0">
                <a:solidFill>
                  <a:schemeClr val="accent5">
                    <a:lumMod val="50000"/>
                  </a:schemeClr>
                </a:solidFill>
                <a:latin typeface="Garamond" panose="02020404030301010803" pitchFamily="18" charset="0"/>
              </a:rPr>
              <a:t>3</a:t>
            </a:r>
            <a:r>
              <a:rPr lang="el-GR" sz="2400" b="1" baseline="30000" dirty="0">
                <a:solidFill>
                  <a:schemeClr val="accent5">
                    <a:lumMod val="50000"/>
                  </a:schemeClr>
                </a:solidFill>
                <a:latin typeface="Garamond" panose="02020404030301010803" pitchFamily="18" charset="0"/>
              </a:rPr>
              <a:t>η</a:t>
            </a:r>
            <a:r>
              <a:rPr lang="el-GR" sz="2400" b="1" dirty="0">
                <a:solidFill>
                  <a:schemeClr val="accent5">
                    <a:lumMod val="50000"/>
                  </a:schemeClr>
                </a:solidFill>
                <a:latin typeface="Garamond" panose="02020404030301010803" pitchFamily="18" charset="0"/>
              </a:rPr>
              <a:t> παράγραφος</a:t>
            </a:r>
          </a:p>
          <a:p>
            <a:pPr marL="0" indent="0" algn="just">
              <a:buNone/>
            </a:pPr>
            <a:r>
              <a:rPr lang="el-GR" sz="2400" b="1" dirty="0">
                <a:solidFill>
                  <a:schemeClr val="accent5">
                    <a:lumMod val="50000"/>
                  </a:schemeClr>
                </a:solidFill>
                <a:latin typeface="Garamond" panose="02020404030301010803" pitchFamily="18" charset="0"/>
              </a:rPr>
              <a:t>Ο Πλάτωνας αξιοποιούσε τον μύθο </a:t>
            </a:r>
            <a:r>
              <a:rPr lang="el-GR" sz="2400" b="1" u="sng" dirty="0">
                <a:solidFill>
                  <a:schemeClr val="accent5">
                    <a:lumMod val="50000"/>
                  </a:schemeClr>
                </a:solidFill>
                <a:latin typeface="Garamond" panose="02020404030301010803" pitchFamily="18" charset="0"/>
              </a:rPr>
              <a:t>ως εργαλείο σκέψης </a:t>
            </a:r>
            <a:endParaRPr lang="el-GR" sz="2400" b="1" dirty="0">
              <a:solidFill>
                <a:schemeClr val="accent5">
                  <a:lumMod val="50000"/>
                </a:schemeClr>
              </a:solidFill>
              <a:latin typeface="Garamond" panose="02020404030301010803" pitchFamily="18" charset="0"/>
            </a:endParaRPr>
          </a:p>
          <a:p>
            <a:pPr marL="0" indent="0" algn="just">
              <a:buNone/>
            </a:pPr>
            <a:r>
              <a:rPr lang="el-GR" sz="2400" b="1" dirty="0">
                <a:solidFill>
                  <a:schemeClr val="accent5">
                    <a:lumMod val="50000"/>
                  </a:schemeClr>
                </a:solidFill>
                <a:latin typeface="Garamond" panose="02020404030301010803" pitchFamily="18" charset="0"/>
              </a:rPr>
              <a:t> και τον </a:t>
            </a:r>
            <a:r>
              <a:rPr lang="el-GR" sz="2400" b="1" u="sng" dirty="0">
                <a:solidFill>
                  <a:schemeClr val="accent5">
                    <a:lumMod val="50000"/>
                  </a:schemeClr>
                </a:solidFill>
                <a:latin typeface="Garamond" panose="02020404030301010803" pitchFamily="18" charset="0"/>
              </a:rPr>
              <a:t>διαμόρφωνε ως προς τη μορφή και το περιεχόμενο </a:t>
            </a:r>
          </a:p>
          <a:p>
            <a:pPr marL="0" indent="0" algn="just">
              <a:buNone/>
            </a:pPr>
            <a:r>
              <a:rPr lang="el-GR" sz="2400" b="1" dirty="0">
                <a:solidFill>
                  <a:schemeClr val="accent5">
                    <a:lumMod val="50000"/>
                  </a:schemeClr>
                </a:solidFill>
                <a:latin typeface="Garamond" panose="02020404030301010803" pitchFamily="18" charset="0"/>
              </a:rPr>
              <a:t>για να εξυπηρετεί τους φιλοσοφικούς στόχους των Διαλόγων του.</a:t>
            </a:r>
          </a:p>
          <a:p>
            <a:pPr marL="0" indent="0" algn="just">
              <a:buNone/>
            </a:pPr>
            <a:r>
              <a:rPr lang="el-GR" sz="2400" b="1" dirty="0">
                <a:solidFill>
                  <a:schemeClr val="accent5">
                    <a:lumMod val="50000"/>
                  </a:schemeClr>
                </a:solidFill>
                <a:latin typeface="Garamond" panose="02020404030301010803" pitchFamily="18" charset="0"/>
              </a:rPr>
              <a:t>Ο Αριστοτέλης έχοντας </a:t>
            </a:r>
            <a:r>
              <a:rPr lang="el-GR" sz="2400" b="1" i="1" dirty="0">
                <a:solidFill>
                  <a:schemeClr val="accent5">
                    <a:lumMod val="50000"/>
                  </a:schemeClr>
                </a:solidFill>
                <a:latin typeface="Garamond" panose="02020404030301010803" pitchFamily="18" charset="0"/>
              </a:rPr>
              <a:t>κυρίως</a:t>
            </a:r>
            <a:r>
              <a:rPr lang="el-GR" sz="2400" b="1" dirty="0">
                <a:solidFill>
                  <a:schemeClr val="accent5">
                    <a:lumMod val="50000"/>
                  </a:schemeClr>
                </a:solidFill>
                <a:latin typeface="Garamond" panose="02020404030301010803" pitchFamily="18" charset="0"/>
              </a:rPr>
              <a:t> τον Πλάτωνα υπόψη του χαρακτήρισε τους </a:t>
            </a:r>
            <a:r>
              <a:rPr lang="el-GR" sz="2400" b="1" i="1" dirty="0" err="1">
                <a:solidFill>
                  <a:schemeClr val="accent5">
                    <a:lumMod val="50000"/>
                  </a:schemeClr>
                </a:solidFill>
                <a:latin typeface="Garamond" panose="02020404030301010803" pitchFamily="18" charset="0"/>
              </a:rPr>
              <a:t>φιλόμυθους</a:t>
            </a:r>
            <a:r>
              <a:rPr lang="el-GR" sz="2400" b="1" dirty="0">
                <a:solidFill>
                  <a:schemeClr val="accent5">
                    <a:lumMod val="50000"/>
                  </a:schemeClr>
                </a:solidFill>
                <a:latin typeface="Garamond" panose="02020404030301010803" pitchFamily="18" charset="0"/>
              </a:rPr>
              <a:t> κατά κάποιον τρόπο </a:t>
            </a:r>
            <a:r>
              <a:rPr lang="el-GR" sz="2400" b="1" i="1" dirty="0">
                <a:solidFill>
                  <a:schemeClr val="accent5">
                    <a:lumMod val="50000"/>
                  </a:schemeClr>
                </a:solidFill>
                <a:latin typeface="Garamond" panose="02020404030301010803" pitchFamily="18" charset="0"/>
              </a:rPr>
              <a:t>φιλόσοφους</a:t>
            </a:r>
            <a:r>
              <a:rPr lang="el-GR" sz="2400" b="1" dirty="0">
                <a:solidFill>
                  <a:schemeClr val="accent5">
                    <a:lumMod val="50000"/>
                  </a:schemeClr>
                </a:solidFill>
                <a:latin typeface="Garamond" panose="02020404030301010803" pitchFamily="18" charset="0"/>
              </a:rPr>
              <a:t>.</a:t>
            </a:r>
          </a:p>
          <a:p>
            <a:pPr marL="0" indent="0" algn="just">
              <a:buNone/>
            </a:pPr>
            <a:endParaRPr lang="el-GR" sz="2400" b="1" dirty="0">
              <a:solidFill>
                <a:schemeClr val="accent5">
                  <a:lumMod val="50000"/>
                </a:schemeClr>
              </a:solidFill>
              <a:latin typeface="Garamond" panose="02020404030301010803" pitchFamily="18" charset="0"/>
            </a:endParaRPr>
          </a:p>
          <a:p>
            <a:pPr algn="just"/>
            <a:r>
              <a:rPr lang="el-GR" sz="2400" b="1" dirty="0">
                <a:solidFill>
                  <a:schemeClr val="accent5">
                    <a:lumMod val="50000"/>
                  </a:schemeClr>
                </a:solidFill>
                <a:latin typeface="Garamond" panose="02020404030301010803" pitchFamily="18" charset="0"/>
              </a:rPr>
              <a:t> 4</a:t>
            </a:r>
            <a:r>
              <a:rPr lang="el-GR" sz="2400" b="1" baseline="30000" dirty="0">
                <a:solidFill>
                  <a:schemeClr val="accent5">
                    <a:lumMod val="50000"/>
                  </a:schemeClr>
                </a:solidFill>
                <a:latin typeface="Garamond" panose="02020404030301010803" pitchFamily="18" charset="0"/>
              </a:rPr>
              <a:t>η</a:t>
            </a:r>
            <a:r>
              <a:rPr lang="el-GR" sz="2400" b="1" dirty="0">
                <a:solidFill>
                  <a:schemeClr val="accent5">
                    <a:lumMod val="50000"/>
                  </a:schemeClr>
                </a:solidFill>
                <a:latin typeface="Garamond" panose="02020404030301010803" pitchFamily="18" charset="0"/>
              </a:rPr>
              <a:t> παράγραφος</a:t>
            </a:r>
          </a:p>
          <a:p>
            <a:pPr marL="0" indent="0" algn="just">
              <a:buNone/>
            </a:pPr>
            <a:r>
              <a:rPr lang="el-GR" sz="2400" b="1" dirty="0">
                <a:solidFill>
                  <a:schemeClr val="accent5">
                    <a:lumMod val="50000"/>
                  </a:schemeClr>
                </a:solidFill>
                <a:latin typeface="Garamond" panose="02020404030301010803" pitchFamily="18" charset="0"/>
              </a:rPr>
              <a:t>Άλλωστε, ο Πλάτων </a:t>
            </a:r>
            <a:r>
              <a:rPr lang="el-GR" sz="2400" b="1" i="1" dirty="0">
                <a:solidFill>
                  <a:schemeClr val="accent5">
                    <a:lumMod val="50000"/>
                  </a:schemeClr>
                </a:solidFill>
                <a:latin typeface="Garamond" panose="02020404030301010803" pitchFamily="18" charset="0"/>
              </a:rPr>
              <a:t>δεν </a:t>
            </a:r>
            <a:r>
              <a:rPr lang="el-GR" sz="2400" b="1" dirty="0">
                <a:solidFill>
                  <a:schemeClr val="accent5">
                    <a:lumMod val="50000"/>
                  </a:schemeClr>
                </a:solidFill>
                <a:latin typeface="Garamond" panose="02020404030301010803" pitchFamily="18" charset="0"/>
              </a:rPr>
              <a:t>θα μπορούσε </a:t>
            </a:r>
            <a:r>
              <a:rPr lang="el-GR" b="1" i="1" dirty="0">
                <a:solidFill>
                  <a:schemeClr val="accent5">
                    <a:lumMod val="50000"/>
                  </a:schemeClr>
                </a:solidFill>
                <a:latin typeface="Garamond" panose="02020404030301010803" pitchFamily="18" charset="0"/>
              </a:rPr>
              <a:t>με τον λόγο </a:t>
            </a:r>
            <a:r>
              <a:rPr lang="el-GR" sz="2400" b="1" dirty="0">
                <a:solidFill>
                  <a:schemeClr val="accent5">
                    <a:lumMod val="50000"/>
                  </a:schemeClr>
                </a:solidFill>
                <a:latin typeface="Garamond" panose="02020404030301010803" pitchFamily="18" charset="0"/>
              </a:rPr>
              <a:t>να προσεγγίσει την αλήθεια</a:t>
            </a:r>
          </a:p>
          <a:p>
            <a:pPr marL="0" indent="0" algn="just">
              <a:buNone/>
            </a:pPr>
            <a:r>
              <a:rPr lang="el-GR" sz="2400" b="1" dirty="0">
                <a:solidFill>
                  <a:schemeClr val="accent5">
                    <a:lumMod val="50000"/>
                  </a:schemeClr>
                </a:solidFill>
                <a:latin typeface="Garamond" panose="02020404030301010803" pitchFamily="18" charset="0"/>
              </a:rPr>
              <a:t> για την αρχή του κόσμου και του ανθρώπου. </a:t>
            </a:r>
          </a:p>
          <a:p>
            <a:pPr marL="0" indent="0" algn="just">
              <a:buNone/>
            </a:pPr>
            <a:r>
              <a:rPr lang="el-GR" b="1" i="1" dirty="0">
                <a:solidFill>
                  <a:schemeClr val="accent5">
                    <a:lumMod val="50000"/>
                  </a:schemeClr>
                </a:solidFill>
                <a:latin typeface="Garamond" panose="02020404030301010803" pitchFamily="18" charset="0"/>
              </a:rPr>
              <a:t>Μόνο ο μύθος </a:t>
            </a:r>
            <a:r>
              <a:rPr lang="el-GR" sz="2400" b="1" dirty="0">
                <a:solidFill>
                  <a:schemeClr val="accent5">
                    <a:lumMod val="50000"/>
                  </a:schemeClr>
                </a:solidFill>
                <a:latin typeface="Garamond" panose="02020404030301010803" pitchFamily="18" charset="0"/>
              </a:rPr>
              <a:t>τού έδινε αυτή τη δυνατότητα, που ως πρακτική δεν ήταν ασυνήθης στην εποχή του, π.χ. για τους προσωκρατικούς φιλοσόφους, ποιητές, καλλιτέχνες και σοφιστές.</a:t>
            </a:r>
          </a:p>
          <a:p>
            <a:pPr marL="0" indent="0" algn="just">
              <a:buNone/>
            </a:pPr>
            <a:endParaRPr lang="el-GR" sz="2400" b="1" dirty="0">
              <a:solidFill>
                <a:schemeClr val="accent5">
                  <a:lumMod val="50000"/>
                </a:schemeClr>
              </a:solidFill>
              <a:latin typeface="Garamond" panose="02020404030301010803" pitchFamily="18" charset="0"/>
            </a:endParaRPr>
          </a:p>
          <a:p>
            <a:endParaRPr lang="el-GR" sz="2400" b="1" dirty="0">
              <a:solidFill>
                <a:schemeClr val="accent5">
                  <a:lumMod val="50000"/>
                </a:schemeClr>
              </a:solidFill>
              <a:latin typeface="Garamond" panose="02020404030301010803" pitchFamily="18" charset="0"/>
            </a:endParaRPr>
          </a:p>
        </p:txBody>
      </p:sp>
    </p:spTree>
    <p:extLst>
      <p:ext uri="{BB962C8B-B14F-4D97-AF65-F5344CB8AC3E}">
        <p14:creationId xmlns:p14="http://schemas.microsoft.com/office/powerpoint/2010/main" val="3977905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A2DDA4F-7DB2-4BE8-8619-50727D420307}"/>
              </a:ext>
            </a:extLst>
          </p:cNvPr>
          <p:cNvSpPr>
            <a:spLocks noGrp="1"/>
          </p:cNvSpPr>
          <p:nvPr>
            <p:ph idx="1"/>
          </p:nvPr>
        </p:nvSpPr>
        <p:spPr>
          <a:xfrm>
            <a:off x="656862" y="1667539"/>
            <a:ext cx="10515600" cy="4964755"/>
          </a:xfrm>
        </p:spPr>
        <p:txBody>
          <a:bodyPr/>
          <a:lstStyle/>
          <a:p>
            <a:r>
              <a:rPr lang="el-GR" dirty="0"/>
              <a:t>1.</a:t>
            </a:r>
          </a:p>
          <a:p>
            <a:pPr marL="0" indent="0">
              <a:buNone/>
            </a:pPr>
            <a:r>
              <a:rPr lang="el-GR" dirty="0"/>
              <a:t> </a:t>
            </a:r>
          </a:p>
          <a:p>
            <a:pPr marL="0" indent="0">
              <a:buNone/>
            </a:pPr>
            <a:endParaRPr lang="el-GR" dirty="0"/>
          </a:p>
        </p:txBody>
      </p:sp>
      <p:graphicFrame>
        <p:nvGraphicFramePr>
          <p:cNvPr id="6" name="Πίνακας 6">
            <a:extLst>
              <a:ext uri="{FF2B5EF4-FFF2-40B4-BE49-F238E27FC236}">
                <a16:creationId xmlns:a16="http://schemas.microsoft.com/office/drawing/2014/main" id="{C6618527-0353-4571-8494-BCD3D4AA1836}"/>
              </a:ext>
            </a:extLst>
          </p:cNvPr>
          <p:cNvGraphicFramePr>
            <a:graphicFrameLocks noGrp="1"/>
          </p:cNvGraphicFramePr>
          <p:nvPr>
            <p:extLst>
              <p:ext uri="{D42A27DB-BD31-4B8C-83A1-F6EECF244321}">
                <p14:modId xmlns:p14="http://schemas.microsoft.com/office/powerpoint/2010/main" val="3847429566"/>
              </p:ext>
            </p:extLst>
          </p:nvPr>
        </p:nvGraphicFramePr>
        <p:xfrm>
          <a:off x="1724627" y="1690688"/>
          <a:ext cx="8380071" cy="4964755"/>
        </p:xfrm>
        <a:graphic>
          <a:graphicData uri="http://schemas.openxmlformats.org/drawingml/2006/table">
            <a:tbl>
              <a:tblPr firstRow="1" bandRow="1">
                <a:tableStyleId>{EB344D84-9AFB-497E-A393-DC336BA19D2E}</a:tableStyleId>
              </a:tblPr>
              <a:tblGrid>
                <a:gridCol w="2838411">
                  <a:extLst>
                    <a:ext uri="{9D8B030D-6E8A-4147-A177-3AD203B41FA5}">
                      <a16:colId xmlns:a16="http://schemas.microsoft.com/office/drawing/2014/main" val="985112272"/>
                    </a:ext>
                  </a:extLst>
                </a:gridCol>
                <a:gridCol w="2770830">
                  <a:extLst>
                    <a:ext uri="{9D8B030D-6E8A-4147-A177-3AD203B41FA5}">
                      <a16:colId xmlns:a16="http://schemas.microsoft.com/office/drawing/2014/main" val="3647363433"/>
                    </a:ext>
                  </a:extLst>
                </a:gridCol>
                <a:gridCol w="2770830">
                  <a:extLst>
                    <a:ext uri="{9D8B030D-6E8A-4147-A177-3AD203B41FA5}">
                      <a16:colId xmlns:a16="http://schemas.microsoft.com/office/drawing/2014/main" val="165919003"/>
                    </a:ext>
                  </a:extLst>
                </a:gridCol>
              </a:tblGrid>
              <a:tr h="733538">
                <a:tc>
                  <a:txBody>
                    <a:bodyPr/>
                    <a:lstStyle/>
                    <a:p>
                      <a:r>
                        <a:rPr lang="el-GR" dirty="0"/>
                        <a:t>Πρωταγόρειος μύθος</a:t>
                      </a:r>
                    </a:p>
                  </a:txBody>
                  <a:tcPr/>
                </a:tc>
                <a:tc>
                  <a:txBody>
                    <a:bodyPr/>
                    <a:lstStyle/>
                    <a:p>
                      <a:r>
                        <a:rPr lang="el-GR" dirty="0"/>
                        <a:t>Θεογονία Ησιόδου</a:t>
                      </a:r>
                    </a:p>
                  </a:txBody>
                  <a:tcPr/>
                </a:tc>
                <a:tc>
                  <a:txBody>
                    <a:bodyPr/>
                    <a:lstStyle/>
                    <a:p>
                      <a:r>
                        <a:rPr lang="el-GR" dirty="0"/>
                        <a:t>Γένεση Παλαιάς Διαθήκης</a:t>
                      </a:r>
                    </a:p>
                  </a:txBody>
                  <a:tcPr/>
                </a:tc>
                <a:extLst>
                  <a:ext uri="{0D108BD9-81ED-4DB2-BD59-A6C34878D82A}">
                    <a16:rowId xmlns:a16="http://schemas.microsoft.com/office/drawing/2014/main" val="506947199"/>
                  </a:ext>
                </a:extLst>
              </a:tr>
              <a:tr h="4231217">
                <a:tc>
                  <a:txBody>
                    <a:bodyPr/>
                    <a:lstStyle/>
                    <a:p>
                      <a:r>
                        <a:rPr lang="el-GR" dirty="0"/>
                        <a:t>ΧΧΧΧΧΧΧΧΧΧΧΧΧΧΧΧΧΧΧΧ</a:t>
                      </a:r>
                    </a:p>
                    <a:p>
                      <a:r>
                        <a:rPr lang="el-GR" dirty="0"/>
                        <a:t>Οι θεοί αναλαμβάνουν να πλάσουν  σε ένα πρώτο στάδιο τα ζώα στο εσωτερικό της γης και, στη συνέχεια, αναθέτουν τον εφοδιασμό τους με τις απαραίτητες ιδιότητες στους δύο Τιτάνες, τον Προμηθέα και τον Επιμηθέα, ώστε να οργανώσουν την </a:t>
                      </a:r>
                      <a:r>
                        <a:rPr lang="el-GR" dirty="0" err="1"/>
                        <a:t>προϋπάρχουσα</a:t>
                      </a:r>
                      <a:r>
                        <a:rPr lang="el-GR" dirty="0"/>
                        <a:t>, χωρίς λογική, χωρίς μέτρο και τάξη, κοσμική ύλη. </a:t>
                      </a:r>
                    </a:p>
                  </a:txBody>
                  <a:tcPr/>
                </a:tc>
                <a:tc>
                  <a:txBody>
                    <a:bodyPr/>
                    <a:lstStyle/>
                    <a:p>
                      <a:r>
                        <a:rPr lang="el-GR" dirty="0"/>
                        <a:t>Γένεση θεών </a:t>
                      </a:r>
                    </a:p>
                  </a:txBody>
                  <a:tcPr/>
                </a:tc>
                <a:tc>
                  <a:txBody>
                    <a:bodyPr/>
                    <a:lstStyle/>
                    <a:p>
                      <a:r>
                        <a:rPr lang="el-GR" dirty="0"/>
                        <a:t>Δημιουργία Σύμπαντος</a:t>
                      </a:r>
                    </a:p>
                  </a:txBody>
                  <a:tcPr/>
                </a:tc>
                <a:extLst>
                  <a:ext uri="{0D108BD9-81ED-4DB2-BD59-A6C34878D82A}">
                    <a16:rowId xmlns:a16="http://schemas.microsoft.com/office/drawing/2014/main" val="4225744038"/>
                  </a:ext>
                </a:extLst>
              </a:tr>
            </a:tbl>
          </a:graphicData>
        </a:graphic>
      </p:graphicFrame>
      <p:sp>
        <p:nvSpPr>
          <p:cNvPr id="10" name="TextBox 9">
            <a:extLst>
              <a:ext uri="{FF2B5EF4-FFF2-40B4-BE49-F238E27FC236}">
                <a16:creationId xmlns:a16="http://schemas.microsoft.com/office/drawing/2014/main" id="{13AA2D7F-1E91-45CD-AD22-12726F82DF50}"/>
              </a:ext>
            </a:extLst>
          </p:cNvPr>
          <p:cNvSpPr txBox="1"/>
          <p:nvPr/>
        </p:nvSpPr>
        <p:spPr>
          <a:xfrm>
            <a:off x="3139633" y="597418"/>
            <a:ext cx="6094070" cy="923330"/>
          </a:xfrm>
          <a:prstGeom prst="rect">
            <a:avLst/>
          </a:prstGeom>
          <a:noFill/>
        </p:spPr>
        <p:txBody>
          <a:bodyPr wrap="square">
            <a:spAutoFit/>
          </a:bodyPr>
          <a:lstStyle/>
          <a:p>
            <a:r>
              <a:rPr lang="el-GR" sz="1800" b="1" dirty="0">
                <a:solidFill>
                  <a:schemeClr val="accent5">
                    <a:lumMod val="50000"/>
                  </a:schemeClr>
                </a:solidFill>
                <a:latin typeface="Garamond" panose="02020404030301010803" pitchFamily="18" charset="0"/>
              </a:rPr>
              <a:t>Ο πρωταγόρειος μύθος </a:t>
            </a:r>
            <a:br>
              <a:rPr lang="el-GR" sz="1800" b="1" dirty="0">
                <a:solidFill>
                  <a:schemeClr val="accent5">
                    <a:lumMod val="50000"/>
                  </a:schemeClr>
                </a:solidFill>
                <a:latin typeface="Garamond" panose="02020404030301010803" pitchFamily="18" charset="0"/>
              </a:rPr>
            </a:br>
            <a:r>
              <a:rPr lang="el-GR" sz="1800" b="1" dirty="0">
                <a:solidFill>
                  <a:schemeClr val="accent5">
                    <a:lumMod val="50000"/>
                  </a:schemeClr>
                </a:solidFill>
                <a:latin typeface="Garamond" panose="02020404030301010803" pitchFamily="18" charset="0"/>
              </a:rPr>
              <a:t>   και οι διαφορές του από άλλους κοσμογονικούς μύθους </a:t>
            </a:r>
            <a:br>
              <a:rPr lang="el-GR" sz="1800" b="1" dirty="0">
                <a:solidFill>
                  <a:schemeClr val="accent5">
                    <a:lumMod val="50000"/>
                  </a:schemeClr>
                </a:solidFill>
                <a:latin typeface="Garamond" panose="02020404030301010803" pitchFamily="18" charset="0"/>
              </a:rPr>
            </a:br>
            <a:r>
              <a:rPr lang="el-GR" sz="1800" b="1" dirty="0">
                <a:solidFill>
                  <a:schemeClr val="accent5">
                    <a:lumMod val="50000"/>
                  </a:schemeClr>
                </a:solidFill>
                <a:latin typeface="Garamond" panose="02020404030301010803" pitchFamily="18" charset="0"/>
              </a:rPr>
              <a:t>ή τη Γένεση της Παλαιάς Διαθήκης. </a:t>
            </a:r>
            <a:endParaRPr lang="el-GR" dirty="0"/>
          </a:p>
        </p:txBody>
      </p:sp>
    </p:spTree>
    <p:extLst>
      <p:ext uri="{BB962C8B-B14F-4D97-AF65-F5344CB8AC3E}">
        <p14:creationId xmlns:p14="http://schemas.microsoft.com/office/powerpoint/2010/main" val="599928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A2DDA4F-7DB2-4BE8-8619-50727D420307}"/>
              </a:ext>
            </a:extLst>
          </p:cNvPr>
          <p:cNvSpPr>
            <a:spLocks noGrp="1"/>
          </p:cNvSpPr>
          <p:nvPr>
            <p:ph idx="1"/>
          </p:nvPr>
        </p:nvSpPr>
        <p:spPr>
          <a:xfrm>
            <a:off x="838200" y="567944"/>
            <a:ext cx="10515600" cy="4964755"/>
          </a:xfrm>
        </p:spPr>
        <p:txBody>
          <a:bodyPr/>
          <a:lstStyle/>
          <a:p>
            <a:r>
              <a:rPr lang="el-GR" dirty="0"/>
              <a:t>1.</a:t>
            </a:r>
          </a:p>
          <a:p>
            <a:pPr marL="0" indent="0">
              <a:buNone/>
            </a:pPr>
            <a:r>
              <a:rPr lang="el-GR" dirty="0"/>
              <a:t> </a:t>
            </a:r>
          </a:p>
          <a:p>
            <a:pPr marL="0" indent="0">
              <a:buNone/>
            </a:pPr>
            <a:endParaRPr lang="el-GR" dirty="0"/>
          </a:p>
        </p:txBody>
      </p:sp>
      <p:graphicFrame>
        <p:nvGraphicFramePr>
          <p:cNvPr id="6" name="Πίνακας 6">
            <a:extLst>
              <a:ext uri="{FF2B5EF4-FFF2-40B4-BE49-F238E27FC236}">
                <a16:creationId xmlns:a16="http://schemas.microsoft.com/office/drawing/2014/main" id="{C6618527-0353-4571-8494-BCD3D4AA1836}"/>
              </a:ext>
            </a:extLst>
          </p:cNvPr>
          <p:cNvGraphicFramePr>
            <a:graphicFrameLocks noGrp="1"/>
          </p:cNvGraphicFramePr>
          <p:nvPr>
            <p:extLst>
              <p:ext uri="{D42A27DB-BD31-4B8C-83A1-F6EECF244321}">
                <p14:modId xmlns:p14="http://schemas.microsoft.com/office/powerpoint/2010/main" val="415316851"/>
              </p:ext>
            </p:extLst>
          </p:nvPr>
        </p:nvGraphicFramePr>
        <p:xfrm>
          <a:off x="1724627" y="706056"/>
          <a:ext cx="8380071" cy="5480612"/>
        </p:xfrm>
        <a:graphic>
          <a:graphicData uri="http://schemas.openxmlformats.org/drawingml/2006/table">
            <a:tbl>
              <a:tblPr firstRow="1" bandRow="1">
                <a:tableStyleId>{EB344D84-9AFB-497E-A393-DC336BA19D2E}</a:tableStyleId>
              </a:tblPr>
              <a:tblGrid>
                <a:gridCol w="2838411">
                  <a:extLst>
                    <a:ext uri="{9D8B030D-6E8A-4147-A177-3AD203B41FA5}">
                      <a16:colId xmlns:a16="http://schemas.microsoft.com/office/drawing/2014/main" val="985112272"/>
                    </a:ext>
                  </a:extLst>
                </a:gridCol>
                <a:gridCol w="2770830">
                  <a:extLst>
                    <a:ext uri="{9D8B030D-6E8A-4147-A177-3AD203B41FA5}">
                      <a16:colId xmlns:a16="http://schemas.microsoft.com/office/drawing/2014/main" val="3647363433"/>
                    </a:ext>
                  </a:extLst>
                </a:gridCol>
                <a:gridCol w="2770830">
                  <a:extLst>
                    <a:ext uri="{9D8B030D-6E8A-4147-A177-3AD203B41FA5}">
                      <a16:colId xmlns:a16="http://schemas.microsoft.com/office/drawing/2014/main" val="165919003"/>
                    </a:ext>
                  </a:extLst>
                </a:gridCol>
              </a:tblGrid>
              <a:tr h="451412">
                <a:tc>
                  <a:txBody>
                    <a:bodyPr/>
                    <a:lstStyle/>
                    <a:p>
                      <a:r>
                        <a:rPr lang="el-GR" dirty="0"/>
                        <a:t>Πρωταγόρειος μύθος</a:t>
                      </a:r>
                    </a:p>
                  </a:txBody>
                  <a:tcPr/>
                </a:tc>
                <a:tc>
                  <a:txBody>
                    <a:bodyPr/>
                    <a:lstStyle/>
                    <a:p>
                      <a:r>
                        <a:rPr lang="el-GR" dirty="0"/>
                        <a:t>Θεογονία Ησιόδου</a:t>
                      </a:r>
                    </a:p>
                  </a:txBody>
                  <a:tcPr/>
                </a:tc>
                <a:tc>
                  <a:txBody>
                    <a:bodyPr/>
                    <a:lstStyle/>
                    <a:p>
                      <a:r>
                        <a:rPr lang="el-GR" dirty="0"/>
                        <a:t>Γένεση Παλαιάς Διαθήκης</a:t>
                      </a:r>
                    </a:p>
                  </a:txBody>
                  <a:tcPr/>
                </a:tc>
                <a:extLst>
                  <a:ext uri="{0D108BD9-81ED-4DB2-BD59-A6C34878D82A}">
                    <a16:rowId xmlns:a16="http://schemas.microsoft.com/office/drawing/2014/main" val="506947199"/>
                  </a:ext>
                </a:extLst>
              </a:tr>
              <a:tr h="4231217">
                <a:tc>
                  <a:txBody>
                    <a:bodyPr/>
                    <a:lstStyle/>
                    <a:p>
                      <a:r>
                        <a:rPr lang="el-GR" dirty="0"/>
                        <a:t>ΧΧΧΧΧΧΧΧΧΧΧΧΧΧΧΧΧΧΧΧΧ</a:t>
                      </a:r>
                    </a:p>
                    <a:p>
                      <a:r>
                        <a:rPr lang="el-GR" dirty="0"/>
                        <a:t> Ο Πρωταγόρας μεταφέρει το</a:t>
                      </a:r>
                      <a:r>
                        <a:rPr lang="el-GR" dirty="0">
                          <a:solidFill>
                            <a:schemeClr val="accent1">
                              <a:lumMod val="50000"/>
                            </a:schemeClr>
                          </a:solidFill>
                        </a:rPr>
                        <a:t> κέντρο του ενδιαφέροντος στον άνθρωπο, </a:t>
                      </a:r>
                      <a:r>
                        <a:rPr lang="el-GR" b="1" dirty="0">
                          <a:solidFill>
                            <a:schemeClr val="accent1">
                              <a:lumMod val="50000"/>
                            </a:schemeClr>
                          </a:solidFill>
                        </a:rPr>
                        <a:t>ανθρωποκεντρική προσέγγιση.</a:t>
                      </a:r>
                    </a:p>
                    <a:p>
                      <a:r>
                        <a:rPr lang="el-GR" dirty="0"/>
                        <a:t>Παρακολουθούμε τη διαδικασία με την οποία τα μεν ζώα «διαμορφώθηκαν», απέκτησαν δηλαδή το καθένα τις δικές του ιδιότητες, ο δε άνθρωπος απέκτησε τα χαρακτηριστικά εκείνα, τις αρετές, που συνιστούν τελικά την ανθρώπινη ουσία του.</a:t>
                      </a:r>
                      <a:endParaRPr lang="el-GR" b="0" dirty="0"/>
                    </a:p>
                  </a:txBody>
                  <a:tcPr/>
                </a:tc>
                <a:tc>
                  <a:txBody>
                    <a:bodyPr/>
                    <a:lstStyle/>
                    <a:p>
                      <a:r>
                        <a:rPr lang="el-GR" dirty="0"/>
                        <a:t>Γένεση θεών </a:t>
                      </a:r>
                    </a:p>
                  </a:txBody>
                  <a:tcPr/>
                </a:tc>
                <a:tc>
                  <a:txBody>
                    <a:bodyPr/>
                    <a:lstStyle/>
                    <a:p>
                      <a:r>
                        <a:rPr lang="el-GR" dirty="0"/>
                        <a:t>Δημιουργία Σύμπαντος</a:t>
                      </a:r>
                    </a:p>
                  </a:txBody>
                  <a:tcPr/>
                </a:tc>
                <a:extLst>
                  <a:ext uri="{0D108BD9-81ED-4DB2-BD59-A6C34878D82A}">
                    <a16:rowId xmlns:a16="http://schemas.microsoft.com/office/drawing/2014/main" val="4225744038"/>
                  </a:ext>
                </a:extLst>
              </a:tr>
            </a:tbl>
          </a:graphicData>
        </a:graphic>
      </p:graphicFrame>
    </p:spTree>
    <p:extLst>
      <p:ext uri="{BB962C8B-B14F-4D97-AF65-F5344CB8AC3E}">
        <p14:creationId xmlns:p14="http://schemas.microsoft.com/office/powerpoint/2010/main" val="2592550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A2DDA4F-7DB2-4BE8-8619-50727D420307}"/>
              </a:ext>
            </a:extLst>
          </p:cNvPr>
          <p:cNvSpPr>
            <a:spLocks noGrp="1"/>
          </p:cNvSpPr>
          <p:nvPr>
            <p:ph idx="1"/>
          </p:nvPr>
        </p:nvSpPr>
        <p:spPr>
          <a:xfrm>
            <a:off x="838200" y="567944"/>
            <a:ext cx="10515600" cy="4964755"/>
          </a:xfrm>
        </p:spPr>
        <p:txBody>
          <a:bodyPr/>
          <a:lstStyle/>
          <a:p>
            <a:r>
              <a:rPr lang="el-GR" dirty="0"/>
              <a:t>2.</a:t>
            </a:r>
          </a:p>
          <a:p>
            <a:pPr marL="0" indent="0">
              <a:buNone/>
            </a:pPr>
            <a:r>
              <a:rPr lang="el-GR" dirty="0"/>
              <a:t> </a:t>
            </a:r>
          </a:p>
          <a:p>
            <a:pPr marL="0" indent="0">
              <a:buNone/>
            </a:pPr>
            <a:endParaRPr lang="el-GR" dirty="0"/>
          </a:p>
        </p:txBody>
      </p:sp>
      <p:graphicFrame>
        <p:nvGraphicFramePr>
          <p:cNvPr id="6" name="Πίνακας 6">
            <a:extLst>
              <a:ext uri="{FF2B5EF4-FFF2-40B4-BE49-F238E27FC236}">
                <a16:creationId xmlns:a16="http://schemas.microsoft.com/office/drawing/2014/main" id="{C6618527-0353-4571-8494-BCD3D4AA1836}"/>
              </a:ext>
            </a:extLst>
          </p:cNvPr>
          <p:cNvGraphicFramePr>
            <a:graphicFrameLocks noGrp="1"/>
          </p:cNvGraphicFramePr>
          <p:nvPr>
            <p:extLst>
              <p:ext uri="{D42A27DB-BD31-4B8C-83A1-F6EECF244321}">
                <p14:modId xmlns:p14="http://schemas.microsoft.com/office/powerpoint/2010/main" val="1025116790"/>
              </p:ext>
            </p:extLst>
          </p:nvPr>
        </p:nvGraphicFramePr>
        <p:xfrm>
          <a:off x="1747777" y="706056"/>
          <a:ext cx="9468091" cy="4871297"/>
        </p:xfrm>
        <a:graphic>
          <a:graphicData uri="http://schemas.openxmlformats.org/drawingml/2006/table">
            <a:tbl>
              <a:tblPr firstRow="1" bandRow="1">
                <a:tableStyleId>{EB344D84-9AFB-497E-A393-DC336BA19D2E}</a:tableStyleId>
              </a:tblPr>
              <a:tblGrid>
                <a:gridCol w="3819646">
                  <a:extLst>
                    <a:ext uri="{9D8B030D-6E8A-4147-A177-3AD203B41FA5}">
                      <a16:colId xmlns:a16="http://schemas.microsoft.com/office/drawing/2014/main" val="985112272"/>
                    </a:ext>
                  </a:extLst>
                </a:gridCol>
                <a:gridCol w="5648445">
                  <a:extLst>
                    <a:ext uri="{9D8B030D-6E8A-4147-A177-3AD203B41FA5}">
                      <a16:colId xmlns:a16="http://schemas.microsoft.com/office/drawing/2014/main" val="165919003"/>
                    </a:ext>
                  </a:extLst>
                </a:gridCol>
              </a:tblGrid>
              <a:tr h="451412">
                <a:tc>
                  <a:txBody>
                    <a:bodyPr/>
                    <a:lstStyle/>
                    <a:p>
                      <a:r>
                        <a:rPr lang="el-GR" dirty="0"/>
                        <a:t>Πρωταγόρειος μύθος</a:t>
                      </a:r>
                    </a:p>
                  </a:txBody>
                  <a:tcPr/>
                </a:tc>
                <a:tc>
                  <a:txBody>
                    <a:bodyPr/>
                    <a:lstStyle/>
                    <a:p>
                      <a:pPr algn="ctr"/>
                      <a:r>
                        <a:rPr lang="el-GR" dirty="0"/>
                        <a:t> Άλλοι μύθοι Πλάτωνα - Θεογονία Ησιόδου - Γένεση Παλαιάς Διαθήκης</a:t>
                      </a:r>
                    </a:p>
                  </a:txBody>
                  <a:tcPr/>
                </a:tc>
                <a:extLst>
                  <a:ext uri="{0D108BD9-81ED-4DB2-BD59-A6C34878D82A}">
                    <a16:rowId xmlns:a16="http://schemas.microsoft.com/office/drawing/2014/main" val="506947199"/>
                  </a:ext>
                </a:extLst>
              </a:tr>
              <a:tr h="4231217">
                <a:tc>
                  <a:txBody>
                    <a:bodyPr/>
                    <a:lstStyle/>
                    <a:p>
                      <a:r>
                        <a:rPr lang="el-GR" dirty="0"/>
                        <a:t>Ο πρωταγόρειος μύθος, σε αντίθεση με  άλλες κοσμολογικές εκδοχές, </a:t>
                      </a:r>
                      <a:r>
                        <a:rPr lang="el-GR" b="1" dirty="0">
                          <a:solidFill>
                            <a:schemeClr val="accent1">
                              <a:lumMod val="50000"/>
                            </a:schemeClr>
                          </a:solidFill>
                        </a:rPr>
                        <a:t>εκφράζει μια αισιόδοξη άποψη για την εξέλιξη του ανθρώπινου πολιτισμού.</a:t>
                      </a:r>
                    </a:p>
                    <a:p>
                      <a:r>
                        <a:rPr lang="el-GR" dirty="0"/>
                        <a:t>Σύμφωνα με τον μύθο, ο </a:t>
                      </a:r>
                      <a:r>
                        <a:rPr lang="el-GR" dirty="0" err="1"/>
                        <a:t>ὀψίνοος</a:t>
                      </a:r>
                      <a:r>
                        <a:rPr lang="el-GR" dirty="0"/>
                        <a:t>, </a:t>
                      </a:r>
                      <a:r>
                        <a:rPr lang="el-GR" dirty="0" err="1"/>
                        <a:t>ἁμαρτίνοος</a:t>
                      </a:r>
                      <a:r>
                        <a:rPr lang="el-GR" dirty="0"/>
                        <a:t>, ελαφρόμυαλος Επιμηθέας (</a:t>
                      </a:r>
                      <a:r>
                        <a:rPr lang="el-GR" dirty="0" err="1"/>
                        <a:t>ἐπί</a:t>
                      </a:r>
                      <a:r>
                        <a:rPr lang="el-GR" dirty="0"/>
                        <a:t> + </a:t>
                      </a:r>
                      <a:r>
                        <a:rPr lang="el-GR" dirty="0" err="1"/>
                        <a:t>μῆδος</a:t>
                      </a:r>
                      <a:r>
                        <a:rPr lang="el-GR" dirty="0"/>
                        <a:t>: αυτός που σκέφτεται μετά την εκτέλεση μιας πράξης) αφήνει τον άνθρωπο γυμνό από κάθε εφόδιο και αυτό θα σταθεί λόγος για την παρέμβαση του Προμηθέα, που φιλάνθρωπα θα προνοήσει και θα τον εφοδιάσει με την </a:t>
                      </a:r>
                      <a:r>
                        <a:rPr lang="el-GR" dirty="0" err="1"/>
                        <a:t>ἔντεχνον</a:t>
                      </a:r>
                      <a:r>
                        <a:rPr lang="el-GR" dirty="0"/>
                        <a:t> σοφία. </a:t>
                      </a:r>
                      <a:endParaRPr lang="el-GR" b="0" dirty="0"/>
                    </a:p>
                  </a:txBody>
                  <a:tcPr/>
                </a:tc>
                <a:tc>
                  <a:txBody>
                    <a:bodyPr/>
                    <a:lstStyle/>
                    <a:p>
                      <a:pPr algn="just"/>
                      <a:r>
                        <a:rPr lang="el-GR" sz="2000" i="1" dirty="0">
                          <a:solidFill>
                            <a:schemeClr val="accent1">
                              <a:lumMod val="50000"/>
                            </a:schemeClr>
                          </a:solidFill>
                          <a:latin typeface="Garamond" panose="02020404030301010803" pitchFamily="18" charset="0"/>
                        </a:rPr>
                        <a:t>Στην αρχή </a:t>
                      </a:r>
                      <a:r>
                        <a:rPr lang="el-GR" sz="2000" b="1" dirty="0">
                          <a:solidFill>
                            <a:schemeClr val="accent1">
                              <a:lumMod val="50000"/>
                            </a:schemeClr>
                          </a:solidFill>
                          <a:latin typeface="Garamond" panose="02020404030301010803" pitchFamily="18" charset="0"/>
                        </a:rPr>
                        <a:t>ο κόσμος </a:t>
                      </a:r>
                      <a:r>
                        <a:rPr lang="el-GR" sz="2000" dirty="0">
                          <a:solidFill>
                            <a:schemeClr val="accent1">
                              <a:lumMod val="50000"/>
                            </a:schemeClr>
                          </a:solidFill>
                          <a:latin typeface="Garamond" panose="02020404030301010803" pitchFamily="18" charset="0"/>
                        </a:rPr>
                        <a:t>φα­­ντάζει </a:t>
                      </a:r>
                      <a:r>
                        <a:rPr lang="el-GR" sz="2000" b="1" dirty="0">
                          <a:solidFill>
                            <a:schemeClr val="accent1">
                              <a:lumMod val="50000"/>
                            </a:schemeClr>
                          </a:solidFill>
                          <a:latin typeface="Garamond" panose="02020404030301010803" pitchFamily="18" charset="0"/>
                        </a:rPr>
                        <a:t>παραδεισένιος</a:t>
                      </a:r>
                      <a:r>
                        <a:rPr lang="el-GR" sz="2000" dirty="0">
                          <a:solidFill>
                            <a:schemeClr val="accent1">
                              <a:lumMod val="50000"/>
                            </a:schemeClr>
                          </a:solidFill>
                          <a:latin typeface="Garamond" panose="02020404030301010803" pitchFamily="18" charset="0"/>
                        </a:rPr>
                        <a:t>, </a:t>
                      </a:r>
                      <a:r>
                        <a:rPr lang="el-GR" sz="2000" b="1" dirty="0">
                          <a:solidFill>
                            <a:schemeClr val="accent1">
                              <a:lumMod val="50000"/>
                            </a:schemeClr>
                          </a:solidFill>
                          <a:latin typeface="Garamond" panose="02020404030301010803" pitchFamily="18" charset="0"/>
                        </a:rPr>
                        <a:t>ο θεός φροντίζει για τις ανάγκες του ανθρώπου.</a:t>
                      </a:r>
                      <a:r>
                        <a:rPr lang="el-GR" sz="2000" dirty="0">
                          <a:solidFill>
                            <a:schemeClr val="accent1">
                              <a:lumMod val="50000"/>
                            </a:schemeClr>
                          </a:solidFill>
                          <a:latin typeface="Garamond" panose="02020404030301010803" pitchFamily="18" charset="0"/>
                        </a:rPr>
                        <a:t> </a:t>
                      </a:r>
                      <a:r>
                        <a:rPr lang="el-GR" sz="2000" i="1" dirty="0">
                          <a:solidFill>
                            <a:schemeClr val="accent1">
                              <a:lumMod val="50000"/>
                            </a:schemeClr>
                          </a:solidFill>
                          <a:latin typeface="Garamond" panose="02020404030301010803" pitchFamily="18" charset="0"/>
                        </a:rPr>
                        <a:t>Στη συνέχεια</a:t>
                      </a:r>
                      <a:r>
                        <a:rPr lang="el-GR" sz="2000" dirty="0">
                          <a:solidFill>
                            <a:schemeClr val="accent1">
                              <a:lumMod val="50000"/>
                            </a:schemeClr>
                          </a:solidFill>
                          <a:latin typeface="Garamond" panose="02020404030301010803" pitchFamily="18" charset="0"/>
                        </a:rPr>
                        <a:t>, </a:t>
                      </a:r>
                      <a:r>
                        <a:rPr lang="el-GR" sz="2000" b="1" dirty="0">
                          <a:solidFill>
                            <a:schemeClr val="accent1">
                              <a:lumMod val="50000"/>
                            </a:schemeClr>
                          </a:solidFill>
                          <a:latin typeface="Garamond" panose="02020404030301010803" pitchFamily="18" charset="0"/>
                        </a:rPr>
                        <a:t>ο άνθρωπος, από δική του ευθύνη, εκπίπτει σταδιακά</a:t>
                      </a:r>
                      <a:r>
                        <a:rPr lang="el-GR" sz="2000" dirty="0">
                          <a:solidFill>
                            <a:schemeClr val="accent1">
                              <a:lumMod val="50000"/>
                            </a:schemeClr>
                          </a:solidFill>
                          <a:latin typeface="Garamond" panose="02020404030301010803" pitchFamily="18" charset="0"/>
                        </a:rPr>
                        <a:t> από το πρώτο «</a:t>
                      </a:r>
                      <a:r>
                        <a:rPr lang="el-GR" sz="2000" dirty="0" err="1">
                          <a:solidFill>
                            <a:schemeClr val="accent1">
                              <a:lumMod val="50000"/>
                            </a:schemeClr>
                          </a:solidFill>
                          <a:latin typeface="Garamond" panose="02020404030301010803" pitchFamily="18" charset="0"/>
                        </a:rPr>
                        <a:t>χρυσούν</a:t>
                      </a:r>
                      <a:r>
                        <a:rPr lang="el-GR" sz="2000" dirty="0">
                          <a:solidFill>
                            <a:schemeClr val="accent1">
                              <a:lumMod val="50000"/>
                            </a:schemeClr>
                          </a:solidFill>
                          <a:latin typeface="Garamond" panose="02020404030301010803" pitchFamily="18" charset="0"/>
                        </a:rPr>
                        <a:t>» γένος, στο «σιδηρούν», αυτό του σκληρού καθημερινού αγώνα για επιβίωση.</a:t>
                      </a:r>
                    </a:p>
                  </a:txBody>
                  <a:tcPr/>
                </a:tc>
                <a:extLst>
                  <a:ext uri="{0D108BD9-81ED-4DB2-BD59-A6C34878D82A}">
                    <a16:rowId xmlns:a16="http://schemas.microsoft.com/office/drawing/2014/main" val="4225744038"/>
                  </a:ext>
                </a:extLst>
              </a:tr>
            </a:tbl>
          </a:graphicData>
        </a:graphic>
      </p:graphicFrame>
    </p:spTree>
    <p:extLst>
      <p:ext uri="{BB962C8B-B14F-4D97-AF65-F5344CB8AC3E}">
        <p14:creationId xmlns:p14="http://schemas.microsoft.com/office/powerpoint/2010/main" val="323147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A2DDA4F-7DB2-4BE8-8619-50727D420307}"/>
              </a:ext>
            </a:extLst>
          </p:cNvPr>
          <p:cNvSpPr>
            <a:spLocks noGrp="1"/>
          </p:cNvSpPr>
          <p:nvPr>
            <p:ph idx="1"/>
          </p:nvPr>
        </p:nvSpPr>
        <p:spPr>
          <a:xfrm>
            <a:off x="838200" y="567944"/>
            <a:ext cx="10515600" cy="4964755"/>
          </a:xfrm>
        </p:spPr>
        <p:txBody>
          <a:bodyPr/>
          <a:lstStyle/>
          <a:p>
            <a:r>
              <a:rPr lang="el-GR" dirty="0"/>
              <a:t>2.</a:t>
            </a:r>
          </a:p>
          <a:p>
            <a:pPr marL="0" indent="0">
              <a:buNone/>
            </a:pPr>
            <a:r>
              <a:rPr lang="el-GR" dirty="0"/>
              <a:t> </a:t>
            </a:r>
          </a:p>
          <a:p>
            <a:pPr marL="0" indent="0">
              <a:buNone/>
            </a:pPr>
            <a:endParaRPr lang="el-GR" dirty="0"/>
          </a:p>
        </p:txBody>
      </p:sp>
      <p:graphicFrame>
        <p:nvGraphicFramePr>
          <p:cNvPr id="6" name="Πίνακας 6">
            <a:extLst>
              <a:ext uri="{FF2B5EF4-FFF2-40B4-BE49-F238E27FC236}">
                <a16:creationId xmlns:a16="http://schemas.microsoft.com/office/drawing/2014/main" id="{C6618527-0353-4571-8494-BCD3D4AA1836}"/>
              </a:ext>
            </a:extLst>
          </p:cNvPr>
          <p:cNvGraphicFramePr>
            <a:graphicFrameLocks noGrp="1"/>
          </p:cNvGraphicFramePr>
          <p:nvPr>
            <p:extLst>
              <p:ext uri="{D42A27DB-BD31-4B8C-83A1-F6EECF244321}">
                <p14:modId xmlns:p14="http://schemas.microsoft.com/office/powerpoint/2010/main" val="1202181133"/>
              </p:ext>
            </p:extLst>
          </p:nvPr>
        </p:nvGraphicFramePr>
        <p:xfrm>
          <a:off x="1747777" y="706056"/>
          <a:ext cx="9468091" cy="5943600"/>
        </p:xfrm>
        <a:graphic>
          <a:graphicData uri="http://schemas.openxmlformats.org/drawingml/2006/table">
            <a:tbl>
              <a:tblPr firstRow="1" bandRow="1">
                <a:tableStyleId>{EB344D84-9AFB-497E-A393-DC336BA19D2E}</a:tableStyleId>
              </a:tblPr>
              <a:tblGrid>
                <a:gridCol w="3553428">
                  <a:extLst>
                    <a:ext uri="{9D8B030D-6E8A-4147-A177-3AD203B41FA5}">
                      <a16:colId xmlns:a16="http://schemas.microsoft.com/office/drawing/2014/main" val="985112272"/>
                    </a:ext>
                  </a:extLst>
                </a:gridCol>
                <a:gridCol w="5914663">
                  <a:extLst>
                    <a:ext uri="{9D8B030D-6E8A-4147-A177-3AD203B41FA5}">
                      <a16:colId xmlns:a16="http://schemas.microsoft.com/office/drawing/2014/main" val="165919003"/>
                    </a:ext>
                  </a:extLst>
                </a:gridCol>
              </a:tblGrid>
              <a:tr h="451412">
                <a:tc>
                  <a:txBody>
                    <a:bodyPr/>
                    <a:lstStyle/>
                    <a:p>
                      <a:r>
                        <a:rPr lang="el-GR" dirty="0"/>
                        <a:t>Πρωταγόρειος μύθος</a:t>
                      </a:r>
                    </a:p>
                  </a:txBody>
                  <a:tcPr/>
                </a:tc>
                <a:tc>
                  <a:txBody>
                    <a:bodyPr/>
                    <a:lstStyle/>
                    <a:p>
                      <a:pPr algn="ctr"/>
                      <a:r>
                        <a:rPr lang="el-GR" dirty="0"/>
                        <a:t> Άλλοι μύθοι Πλάτωνα - Θεογονία Ησιόδου - Γένεση Παλαιάς Διαθήκης</a:t>
                      </a:r>
                    </a:p>
                  </a:txBody>
                  <a:tcPr/>
                </a:tc>
                <a:extLst>
                  <a:ext uri="{0D108BD9-81ED-4DB2-BD59-A6C34878D82A}">
                    <a16:rowId xmlns:a16="http://schemas.microsoft.com/office/drawing/2014/main" val="506947199"/>
                  </a:ext>
                </a:extLst>
              </a:tr>
              <a:tr h="4231217">
                <a:tc>
                  <a:txBody>
                    <a:bodyPr/>
                    <a:lstStyle/>
                    <a:p>
                      <a:endParaRPr lang="el-GR" dirty="0"/>
                    </a:p>
                    <a:p>
                      <a:r>
                        <a:rPr lang="el-GR" dirty="0"/>
                        <a:t>Ο άνθρωπος με αυτήν τη δωρεά, με τη δύναμη του μυαλού του</a:t>
                      </a:r>
                      <a:r>
                        <a:rPr lang="el-GR" dirty="0">
                          <a:solidFill>
                            <a:schemeClr val="accent1">
                              <a:lumMod val="50000"/>
                            </a:schemeClr>
                          </a:solidFill>
                        </a:rPr>
                        <a:t>, θα κατακτήσει ανώτερες μορφές ζωής, τη θρησκευτική πίστη, τη γλωσσική επικοινωνία, την κατασκευαστική ικανότητα, την τεχνολογία, και έτσι θα υπερέχει έναντι των άλλων άλογων ζώων. </a:t>
                      </a:r>
                      <a:r>
                        <a:rPr lang="el-GR" b="1" dirty="0">
                          <a:solidFill>
                            <a:schemeClr val="accent1">
                              <a:lumMod val="50000"/>
                            </a:schemeClr>
                          </a:solidFill>
                        </a:rPr>
                        <a:t>Η ανοδική του πορεία, από τις εξαρτήσεις της βιολογικής ύπαρξης προς την κατάσταση του νοήμονος όντος που αποκτά τεχνολογική δύναμη, συνεχίζεται και κορυφώνεται με την απόκτηση των δύο νέων δώρων από τον Δία, της </a:t>
                      </a:r>
                      <a:r>
                        <a:rPr lang="el-GR" b="1" dirty="0" err="1">
                          <a:solidFill>
                            <a:schemeClr val="accent1">
                              <a:lumMod val="50000"/>
                            </a:schemeClr>
                          </a:solidFill>
                        </a:rPr>
                        <a:t>αἰδοῦς</a:t>
                      </a:r>
                      <a:r>
                        <a:rPr lang="el-GR" b="1" dirty="0">
                          <a:solidFill>
                            <a:schemeClr val="accent1">
                              <a:lumMod val="50000"/>
                            </a:schemeClr>
                          </a:solidFill>
                        </a:rPr>
                        <a:t> και της δίκης, με τα οποία θα μπορεί να συγκροτεί αυτόνομες και βιώσιμες πολιτικές κοινωνίες. </a:t>
                      </a:r>
                    </a:p>
                  </a:txBody>
                  <a:tcPr/>
                </a:tc>
                <a:tc>
                  <a:txBody>
                    <a:bodyPr/>
                    <a:lstStyle/>
                    <a:p>
                      <a:pPr algn="just"/>
                      <a:endParaRPr lang="el-GR" sz="2000" i="1" dirty="0">
                        <a:solidFill>
                          <a:schemeClr val="accent1">
                            <a:lumMod val="50000"/>
                          </a:schemeClr>
                        </a:solidFill>
                        <a:latin typeface="Garamond" panose="02020404030301010803" pitchFamily="18" charset="0"/>
                      </a:endParaRPr>
                    </a:p>
                  </a:txBody>
                  <a:tcPr/>
                </a:tc>
                <a:extLst>
                  <a:ext uri="{0D108BD9-81ED-4DB2-BD59-A6C34878D82A}">
                    <a16:rowId xmlns:a16="http://schemas.microsoft.com/office/drawing/2014/main" val="4225744038"/>
                  </a:ext>
                </a:extLst>
              </a:tr>
            </a:tbl>
          </a:graphicData>
        </a:graphic>
      </p:graphicFrame>
    </p:spTree>
    <p:extLst>
      <p:ext uri="{BB962C8B-B14F-4D97-AF65-F5344CB8AC3E}">
        <p14:creationId xmlns:p14="http://schemas.microsoft.com/office/powerpoint/2010/main" val="1654217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A2DDA4F-7DB2-4BE8-8619-50727D420307}"/>
              </a:ext>
            </a:extLst>
          </p:cNvPr>
          <p:cNvSpPr>
            <a:spLocks noGrp="1"/>
          </p:cNvSpPr>
          <p:nvPr>
            <p:ph idx="1"/>
          </p:nvPr>
        </p:nvSpPr>
        <p:spPr>
          <a:xfrm>
            <a:off x="838200" y="567944"/>
            <a:ext cx="10515600" cy="4964755"/>
          </a:xfrm>
        </p:spPr>
        <p:txBody>
          <a:bodyPr/>
          <a:lstStyle/>
          <a:p>
            <a:r>
              <a:rPr lang="el-GR" dirty="0"/>
              <a:t>2.</a:t>
            </a:r>
          </a:p>
          <a:p>
            <a:pPr marL="0" indent="0">
              <a:buNone/>
            </a:pPr>
            <a:r>
              <a:rPr lang="el-GR" dirty="0"/>
              <a:t> </a:t>
            </a:r>
          </a:p>
          <a:p>
            <a:pPr marL="0" indent="0">
              <a:buNone/>
            </a:pPr>
            <a:endParaRPr lang="el-GR" dirty="0"/>
          </a:p>
        </p:txBody>
      </p:sp>
      <p:graphicFrame>
        <p:nvGraphicFramePr>
          <p:cNvPr id="6" name="Πίνακας 6">
            <a:extLst>
              <a:ext uri="{FF2B5EF4-FFF2-40B4-BE49-F238E27FC236}">
                <a16:creationId xmlns:a16="http://schemas.microsoft.com/office/drawing/2014/main" id="{C6618527-0353-4571-8494-BCD3D4AA1836}"/>
              </a:ext>
            </a:extLst>
          </p:cNvPr>
          <p:cNvGraphicFramePr>
            <a:graphicFrameLocks noGrp="1"/>
          </p:cNvGraphicFramePr>
          <p:nvPr>
            <p:extLst>
              <p:ext uri="{D42A27DB-BD31-4B8C-83A1-F6EECF244321}">
                <p14:modId xmlns:p14="http://schemas.microsoft.com/office/powerpoint/2010/main" val="127568158"/>
              </p:ext>
            </p:extLst>
          </p:nvPr>
        </p:nvGraphicFramePr>
        <p:xfrm>
          <a:off x="1469985" y="706056"/>
          <a:ext cx="9745883" cy="4871297"/>
        </p:xfrm>
        <a:graphic>
          <a:graphicData uri="http://schemas.openxmlformats.org/drawingml/2006/table">
            <a:tbl>
              <a:tblPr firstRow="1" bandRow="1">
                <a:tableStyleId>{EB344D84-9AFB-497E-A393-DC336BA19D2E}</a:tableStyleId>
              </a:tblPr>
              <a:tblGrid>
                <a:gridCol w="3914330">
                  <a:extLst>
                    <a:ext uri="{9D8B030D-6E8A-4147-A177-3AD203B41FA5}">
                      <a16:colId xmlns:a16="http://schemas.microsoft.com/office/drawing/2014/main" val="985112272"/>
                    </a:ext>
                  </a:extLst>
                </a:gridCol>
                <a:gridCol w="5831553">
                  <a:extLst>
                    <a:ext uri="{9D8B030D-6E8A-4147-A177-3AD203B41FA5}">
                      <a16:colId xmlns:a16="http://schemas.microsoft.com/office/drawing/2014/main" val="165919003"/>
                    </a:ext>
                  </a:extLst>
                </a:gridCol>
              </a:tblGrid>
              <a:tr h="451412">
                <a:tc>
                  <a:txBody>
                    <a:bodyPr/>
                    <a:lstStyle/>
                    <a:p>
                      <a:r>
                        <a:rPr lang="el-GR" dirty="0"/>
                        <a:t>Πρωταγόρειος μύθος</a:t>
                      </a:r>
                    </a:p>
                  </a:txBody>
                  <a:tcPr/>
                </a:tc>
                <a:tc>
                  <a:txBody>
                    <a:bodyPr/>
                    <a:lstStyle/>
                    <a:p>
                      <a:pPr algn="ctr"/>
                      <a:r>
                        <a:rPr lang="el-GR" dirty="0"/>
                        <a:t> Άλλοι μύθοι Πλάτωνα - Θεογονία Ησιόδου - Γένεση Παλαιάς Διαθήκης</a:t>
                      </a:r>
                    </a:p>
                  </a:txBody>
                  <a:tcPr/>
                </a:tc>
                <a:extLst>
                  <a:ext uri="{0D108BD9-81ED-4DB2-BD59-A6C34878D82A}">
                    <a16:rowId xmlns:a16="http://schemas.microsoft.com/office/drawing/2014/main" val="506947199"/>
                  </a:ext>
                </a:extLst>
              </a:tr>
              <a:tr h="4231217">
                <a:tc>
                  <a:txBody>
                    <a:bodyPr/>
                    <a:lstStyle/>
                    <a:p>
                      <a:r>
                        <a:rPr lang="el-GR" sz="2000" b="1" dirty="0">
                          <a:solidFill>
                            <a:schemeClr val="accent1">
                              <a:lumMod val="50000"/>
                            </a:schemeClr>
                          </a:solidFill>
                          <a:latin typeface="Garamond" panose="02020404030301010803" pitchFamily="18" charset="0"/>
                        </a:rPr>
                        <a:t>Υπ’ αυτήν την έννοια, ο μύθος του Πρωταγόρα συνιστά </a:t>
                      </a:r>
                      <a:r>
                        <a:rPr lang="el-GR" sz="2000" b="1" u="sng" dirty="0">
                          <a:solidFill>
                            <a:schemeClr val="accent1">
                              <a:lumMod val="50000"/>
                            </a:schemeClr>
                          </a:solidFill>
                          <a:latin typeface="Garamond" panose="02020404030301010803" pitchFamily="18" charset="0"/>
                        </a:rPr>
                        <a:t>μήνυμα εμπιστοσύνης </a:t>
                      </a:r>
                      <a:r>
                        <a:rPr lang="el-GR" sz="2000" b="1" dirty="0">
                          <a:solidFill>
                            <a:schemeClr val="accent1">
                              <a:lumMod val="50000"/>
                            </a:schemeClr>
                          </a:solidFill>
                          <a:latin typeface="Garamond" panose="02020404030301010803" pitchFamily="18" charset="0"/>
                        </a:rPr>
                        <a:t>στην </a:t>
                      </a:r>
                      <a:r>
                        <a:rPr lang="el-GR" sz="2000" b="1" u="sng" dirty="0">
                          <a:solidFill>
                            <a:schemeClr val="accent1">
                              <a:lumMod val="50000"/>
                            </a:schemeClr>
                          </a:solidFill>
                          <a:latin typeface="Garamond" panose="02020404030301010803" pitchFamily="18" charset="0"/>
                        </a:rPr>
                        <a:t>προοδευτική πορεία</a:t>
                      </a:r>
                      <a:r>
                        <a:rPr lang="el-GR" sz="2000" b="1" dirty="0">
                          <a:solidFill>
                            <a:schemeClr val="accent1">
                              <a:lumMod val="50000"/>
                            </a:schemeClr>
                          </a:solidFill>
                          <a:latin typeface="Garamond" panose="02020404030301010803" pitchFamily="18" charset="0"/>
                        </a:rPr>
                        <a:t> του ανθρώπινου γένους, το οποίο ξεκινώντας από ατελέστερες μορφές βίου κατέκτησε και κατακτά υψηλότερες βαθμίδες και κατορθώνει διαδοχικά πολιτιστικά επιτεύγματα.</a:t>
                      </a:r>
                    </a:p>
                  </a:txBody>
                  <a:tcPr/>
                </a:tc>
                <a:tc>
                  <a:txBody>
                    <a:bodyPr/>
                    <a:lstStyle/>
                    <a:p>
                      <a:pPr algn="just"/>
                      <a:endParaRPr lang="el-GR" sz="2000" i="1" dirty="0">
                        <a:solidFill>
                          <a:schemeClr val="accent1">
                            <a:lumMod val="50000"/>
                          </a:schemeClr>
                        </a:solidFill>
                        <a:latin typeface="Garamond" panose="02020404030301010803" pitchFamily="18" charset="0"/>
                      </a:endParaRPr>
                    </a:p>
                  </a:txBody>
                  <a:tcPr/>
                </a:tc>
                <a:extLst>
                  <a:ext uri="{0D108BD9-81ED-4DB2-BD59-A6C34878D82A}">
                    <a16:rowId xmlns:a16="http://schemas.microsoft.com/office/drawing/2014/main" val="4225744038"/>
                  </a:ext>
                </a:extLst>
              </a:tr>
            </a:tbl>
          </a:graphicData>
        </a:graphic>
      </p:graphicFrame>
    </p:spTree>
    <p:extLst>
      <p:ext uri="{BB962C8B-B14F-4D97-AF65-F5344CB8AC3E}">
        <p14:creationId xmlns:p14="http://schemas.microsoft.com/office/powerpoint/2010/main" val="1427369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A2DDA4F-7DB2-4BE8-8619-50727D420307}"/>
              </a:ext>
            </a:extLst>
          </p:cNvPr>
          <p:cNvSpPr>
            <a:spLocks noGrp="1"/>
          </p:cNvSpPr>
          <p:nvPr>
            <p:ph idx="1"/>
          </p:nvPr>
        </p:nvSpPr>
        <p:spPr>
          <a:xfrm>
            <a:off x="838200" y="567944"/>
            <a:ext cx="10515600" cy="4964755"/>
          </a:xfrm>
        </p:spPr>
        <p:txBody>
          <a:bodyPr/>
          <a:lstStyle/>
          <a:p>
            <a:r>
              <a:rPr lang="el-GR" dirty="0"/>
              <a:t>3.</a:t>
            </a:r>
          </a:p>
          <a:p>
            <a:pPr marL="0" indent="0">
              <a:buNone/>
            </a:pPr>
            <a:r>
              <a:rPr lang="el-GR" dirty="0"/>
              <a:t> </a:t>
            </a:r>
          </a:p>
          <a:p>
            <a:pPr marL="0" indent="0">
              <a:buNone/>
            </a:pPr>
            <a:endParaRPr lang="el-GR" dirty="0"/>
          </a:p>
        </p:txBody>
      </p:sp>
      <p:graphicFrame>
        <p:nvGraphicFramePr>
          <p:cNvPr id="6" name="Πίνακας 6">
            <a:extLst>
              <a:ext uri="{FF2B5EF4-FFF2-40B4-BE49-F238E27FC236}">
                <a16:creationId xmlns:a16="http://schemas.microsoft.com/office/drawing/2014/main" id="{C6618527-0353-4571-8494-BCD3D4AA1836}"/>
              </a:ext>
            </a:extLst>
          </p:cNvPr>
          <p:cNvGraphicFramePr>
            <a:graphicFrameLocks noGrp="1"/>
          </p:cNvGraphicFramePr>
          <p:nvPr>
            <p:extLst>
              <p:ext uri="{D42A27DB-BD31-4B8C-83A1-F6EECF244321}">
                <p14:modId xmlns:p14="http://schemas.microsoft.com/office/powerpoint/2010/main" val="950353102"/>
              </p:ext>
            </p:extLst>
          </p:nvPr>
        </p:nvGraphicFramePr>
        <p:xfrm>
          <a:off x="1469985" y="706056"/>
          <a:ext cx="9745883" cy="4998720"/>
        </p:xfrm>
        <a:graphic>
          <a:graphicData uri="http://schemas.openxmlformats.org/drawingml/2006/table">
            <a:tbl>
              <a:tblPr firstRow="1" bandRow="1">
                <a:tableStyleId>{EB344D84-9AFB-497E-A393-DC336BA19D2E}</a:tableStyleId>
              </a:tblPr>
              <a:tblGrid>
                <a:gridCol w="3914330">
                  <a:extLst>
                    <a:ext uri="{9D8B030D-6E8A-4147-A177-3AD203B41FA5}">
                      <a16:colId xmlns:a16="http://schemas.microsoft.com/office/drawing/2014/main" val="985112272"/>
                    </a:ext>
                  </a:extLst>
                </a:gridCol>
                <a:gridCol w="5831553">
                  <a:extLst>
                    <a:ext uri="{9D8B030D-6E8A-4147-A177-3AD203B41FA5}">
                      <a16:colId xmlns:a16="http://schemas.microsoft.com/office/drawing/2014/main" val="165919003"/>
                    </a:ext>
                  </a:extLst>
                </a:gridCol>
              </a:tblGrid>
              <a:tr h="451412">
                <a:tc>
                  <a:txBody>
                    <a:bodyPr/>
                    <a:lstStyle/>
                    <a:p>
                      <a:r>
                        <a:rPr lang="el-GR" dirty="0"/>
                        <a:t>Πρωταγόρειος μύθος</a:t>
                      </a:r>
                    </a:p>
                  </a:txBody>
                  <a:tcPr/>
                </a:tc>
                <a:tc>
                  <a:txBody>
                    <a:bodyPr/>
                    <a:lstStyle/>
                    <a:p>
                      <a:pPr algn="ctr"/>
                      <a:r>
                        <a:rPr lang="el-GR" dirty="0"/>
                        <a:t> Άλλοι μύθοι Πλάτωνα - Θεογονία Ησιόδου - Γένεση Παλαιάς Διαθήκης</a:t>
                      </a:r>
                    </a:p>
                  </a:txBody>
                  <a:tcPr/>
                </a:tc>
                <a:extLst>
                  <a:ext uri="{0D108BD9-81ED-4DB2-BD59-A6C34878D82A}">
                    <a16:rowId xmlns:a16="http://schemas.microsoft.com/office/drawing/2014/main" val="506947199"/>
                  </a:ext>
                </a:extLst>
              </a:tr>
              <a:tr h="4231217">
                <a:tc>
                  <a:txBody>
                    <a:bodyPr/>
                    <a:lstStyle/>
                    <a:p>
                      <a:r>
                        <a:rPr lang="el-GR" sz="2000" dirty="0"/>
                        <a:t>Η αιδώς και η δίκη, που συνιστούν την πολιτική αρετή, αφορούν όλους τους ανθρώπους ανεξαιρέτως. Ο Δίας δίνει τη δυνατότητα να αποκτήσουν αυτήν την αρετή όλοι οι άνθρωποι, διαφορετικά δεν είναι δυνατόν να λειτουργούν ως μέλη μιας κοινωνίας. Αυτό υποστηρίζει και ο Αριστοτέλης στα Πολιτικά του (βλ. 7η Διδακτική Ενότητα). Η τάση να ζει σε οργανωμένες κοινωνίες, όπου ο νόμος κυριαρχεί, προσιδιάζει στη φύση του ανθρώπου. </a:t>
                      </a:r>
                      <a:endParaRPr lang="el-GR" sz="2000" b="1" dirty="0">
                        <a:solidFill>
                          <a:schemeClr val="accent1">
                            <a:lumMod val="50000"/>
                          </a:schemeClr>
                        </a:solidFill>
                        <a:latin typeface="Garamond" panose="02020404030301010803" pitchFamily="18" charset="0"/>
                      </a:endParaRPr>
                    </a:p>
                  </a:txBody>
                  <a:tcPr/>
                </a:tc>
                <a:tc>
                  <a:txBody>
                    <a:bodyPr/>
                    <a:lstStyle/>
                    <a:p>
                      <a:pPr algn="just"/>
                      <a:endParaRPr lang="el-GR" sz="2000" i="1" dirty="0">
                        <a:solidFill>
                          <a:schemeClr val="accent1">
                            <a:lumMod val="50000"/>
                          </a:schemeClr>
                        </a:solidFill>
                        <a:latin typeface="Garamond" panose="02020404030301010803" pitchFamily="18" charset="0"/>
                      </a:endParaRPr>
                    </a:p>
                  </a:txBody>
                  <a:tcPr/>
                </a:tc>
                <a:extLst>
                  <a:ext uri="{0D108BD9-81ED-4DB2-BD59-A6C34878D82A}">
                    <a16:rowId xmlns:a16="http://schemas.microsoft.com/office/drawing/2014/main" val="4225744038"/>
                  </a:ext>
                </a:extLst>
              </a:tr>
            </a:tbl>
          </a:graphicData>
        </a:graphic>
      </p:graphicFrame>
    </p:spTree>
    <p:extLst>
      <p:ext uri="{BB962C8B-B14F-4D97-AF65-F5344CB8AC3E}">
        <p14:creationId xmlns:p14="http://schemas.microsoft.com/office/powerpoint/2010/main" val="233460977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TotalTime>
  <Words>1096</Words>
  <Application>Microsoft Office PowerPoint</Application>
  <PresentationFormat>Ευρεία οθόνη</PresentationFormat>
  <Paragraphs>75</Paragraphs>
  <Slides>10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10</vt:i4>
      </vt:variant>
    </vt:vector>
  </HeadingPairs>
  <TitlesOfParts>
    <vt:vector size="16" baseType="lpstr">
      <vt:lpstr>Arial</vt:lpstr>
      <vt:lpstr>Calibri</vt:lpstr>
      <vt:lpstr>Calibri Light</vt:lpstr>
      <vt:lpstr>Garamond</vt:lpstr>
      <vt:lpstr>Wingdings</vt:lpstr>
      <vt:lpstr>Θέμα του Office</vt:lpstr>
      <vt:lpstr>ΘΕΜΑΤΙΚΗ ΕΝΟΤΗΤΑ   2  Η δημιουργία της ανθρώπινης κοινωνίας και η πολιτική αρετή</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ΘΕΜΑΤΙΚΗ ΕΝΟΤΗΤΑ   2  Η δημιουργία της ανθρώπινης κοινωνίας και η πολιτική αρετή</dc:title>
  <dc:creator>ευρυδικη μητρογιαννοπουλου</dc:creator>
  <cp:lastModifiedBy>ευρυδικη μητρογιαννοπουλου</cp:lastModifiedBy>
  <cp:revision>13</cp:revision>
  <dcterms:created xsi:type="dcterms:W3CDTF">2020-05-05T06:39:18Z</dcterms:created>
  <dcterms:modified xsi:type="dcterms:W3CDTF">2020-11-01T16:36:58Z</dcterms:modified>
</cp:coreProperties>
</file>