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74" r:id="rId4"/>
    <p:sldId id="264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34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E13A0F-D7F4-449D-8E6D-8DBEAD6E4F12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F464B27-654D-4F8C-9B2F-FE0895CCC5D9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l-GR" sz="2400" b="1" dirty="0" smtClean="0"/>
            <a:t>Αρετές Αγησιλάου</a:t>
          </a:r>
          <a:endParaRPr lang="el-GR" sz="2400" b="1" dirty="0"/>
        </a:p>
      </dgm:t>
    </dgm:pt>
    <dgm:pt modelId="{41A9251F-CFB2-4D52-8859-33F252DBED63}" type="parTrans" cxnId="{85BF866F-1363-40B8-A075-9E9D2AF44165}">
      <dgm:prSet/>
      <dgm:spPr/>
      <dgm:t>
        <a:bodyPr/>
        <a:lstStyle/>
        <a:p>
          <a:endParaRPr lang="el-GR"/>
        </a:p>
      </dgm:t>
    </dgm:pt>
    <dgm:pt modelId="{780ED082-2090-4DE2-82F1-1DA5B5C6288E}" type="sibTrans" cxnId="{85BF866F-1363-40B8-A075-9E9D2AF44165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l-GR"/>
        </a:p>
      </dgm:t>
    </dgm:pt>
    <dgm:pt modelId="{A9D968C5-D799-466F-AC70-38182F3F8C70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l-GR" sz="2400" b="1" dirty="0" err="1" smtClean="0">
              <a:solidFill>
                <a:schemeClr val="accent6">
                  <a:lumMod val="75000"/>
                </a:schemeClr>
              </a:solidFill>
            </a:rPr>
            <a:t>οὐ</a:t>
          </a:r>
          <a:r>
            <a:rPr lang="el-GR" sz="2400" dirty="0" smtClean="0"/>
            <a:t> </a:t>
          </a:r>
          <a:r>
            <a:rPr lang="el-GR" sz="2400" dirty="0" smtClean="0">
              <a:solidFill>
                <a:srgbClr val="C00000"/>
              </a:solidFill>
            </a:rPr>
            <a:t>πόνων  </a:t>
          </a:r>
          <a:r>
            <a:rPr lang="el-GR" sz="2400" dirty="0" smtClean="0"/>
            <a:t> </a:t>
          </a:r>
          <a:endParaRPr lang="en-US" sz="2400" dirty="0" smtClean="0"/>
        </a:p>
        <a:p>
          <a:pPr rtl="0"/>
          <a:r>
            <a:rPr lang="el-GR" sz="2400" dirty="0" smtClean="0"/>
            <a:t> </a:t>
          </a:r>
          <a:r>
            <a:rPr lang="el-GR" sz="2400" dirty="0" err="1" smtClean="0"/>
            <a:t>ὑφίετο</a:t>
          </a:r>
          <a:endParaRPr lang="el-GR" sz="2400" dirty="0"/>
        </a:p>
      </dgm:t>
    </dgm:pt>
    <dgm:pt modelId="{B55E46DB-7D90-4AB9-AB94-591758668C6A}" type="parTrans" cxnId="{74261D4F-BA00-49CD-9DE2-CA0C5C5FA3C3}">
      <dgm:prSet/>
      <dgm:spPr/>
      <dgm:t>
        <a:bodyPr/>
        <a:lstStyle/>
        <a:p>
          <a:endParaRPr lang="el-GR"/>
        </a:p>
      </dgm:t>
    </dgm:pt>
    <dgm:pt modelId="{24FFC2D8-DFC0-4A2A-B548-7A6B39E1BCF7}" type="sibTrans" cxnId="{74261D4F-BA00-49CD-9DE2-CA0C5C5FA3C3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l-GR"/>
        </a:p>
      </dgm:t>
    </dgm:pt>
    <dgm:pt modelId="{611F5CCA-4CBD-4C34-AD86-B4FDEA255E84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l-GR" sz="2400" b="1" dirty="0" err="1" smtClean="0">
              <a:solidFill>
                <a:schemeClr val="accent6">
                  <a:lumMod val="75000"/>
                </a:schemeClr>
              </a:solidFill>
            </a:rPr>
            <a:t>οὐ</a:t>
          </a:r>
          <a:r>
            <a:rPr lang="el-GR" sz="2400" dirty="0" smtClean="0"/>
            <a:t> </a:t>
          </a:r>
          <a:r>
            <a:rPr lang="el-GR" sz="2400" dirty="0" smtClean="0">
              <a:solidFill>
                <a:srgbClr val="C00000"/>
              </a:solidFill>
            </a:rPr>
            <a:t>κινδύνων</a:t>
          </a:r>
          <a:r>
            <a:rPr lang="el-GR" sz="2400" dirty="0" smtClean="0"/>
            <a:t> </a:t>
          </a:r>
          <a:endParaRPr lang="en-US" sz="2400" dirty="0" smtClean="0"/>
        </a:p>
        <a:p>
          <a:pPr rtl="0"/>
          <a:r>
            <a:rPr lang="el-GR" sz="2400" dirty="0" smtClean="0"/>
            <a:t> </a:t>
          </a:r>
          <a:r>
            <a:rPr lang="el-GR" sz="2400" dirty="0" err="1" smtClean="0"/>
            <a:t>ἀφίστατο</a:t>
          </a:r>
          <a:endParaRPr lang="el-GR" sz="2400" dirty="0"/>
        </a:p>
      </dgm:t>
    </dgm:pt>
    <dgm:pt modelId="{E85A6579-C441-4CFB-9CBC-7D77BAD00E98}" type="parTrans" cxnId="{D3F5B5A0-2BC9-4819-AF91-C03A0E7E6224}">
      <dgm:prSet/>
      <dgm:spPr/>
      <dgm:t>
        <a:bodyPr/>
        <a:lstStyle/>
        <a:p>
          <a:endParaRPr lang="el-GR"/>
        </a:p>
      </dgm:t>
    </dgm:pt>
    <dgm:pt modelId="{304263A0-C508-440B-9CEF-D4F9EB35AC1B}" type="sibTrans" cxnId="{D3F5B5A0-2BC9-4819-AF91-C03A0E7E6224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l-GR"/>
        </a:p>
      </dgm:t>
    </dgm:pt>
    <dgm:pt modelId="{1507BD2A-3047-4E31-83F2-1B01EF67D3D1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l-GR" sz="2400" b="1" dirty="0" err="1" smtClean="0">
              <a:solidFill>
                <a:schemeClr val="accent6">
                  <a:lumMod val="75000"/>
                </a:schemeClr>
              </a:solidFill>
            </a:rPr>
            <a:t>οὐ</a:t>
          </a:r>
          <a:r>
            <a:rPr lang="el-GR" sz="2400" dirty="0" smtClean="0"/>
            <a:t> </a:t>
          </a:r>
          <a:r>
            <a:rPr lang="el-GR" sz="2400" dirty="0" smtClean="0">
              <a:solidFill>
                <a:srgbClr val="C00000"/>
              </a:solidFill>
            </a:rPr>
            <a:t> χρημάτων </a:t>
          </a:r>
          <a:endParaRPr lang="en-US" sz="2400" dirty="0" smtClean="0">
            <a:solidFill>
              <a:srgbClr val="C00000"/>
            </a:solidFill>
          </a:endParaRPr>
        </a:p>
        <a:p>
          <a:pPr rtl="0"/>
          <a:r>
            <a:rPr lang="el-GR" sz="2400" dirty="0" smtClean="0"/>
            <a:t> </a:t>
          </a:r>
          <a:r>
            <a:rPr lang="el-GR" sz="2400" dirty="0" err="1" smtClean="0"/>
            <a:t>ἐφείδετο</a:t>
          </a:r>
          <a:endParaRPr lang="el-GR" sz="2400" dirty="0"/>
        </a:p>
      </dgm:t>
    </dgm:pt>
    <dgm:pt modelId="{E911A6D0-2F95-48B0-ADDC-19776D987D5C}" type="parTrans" cxnId="{BAAB541E-72FB-4818-B827-628A8ECA3897}">
      <dgm:prSet/>
      <dgm:spPr/>
      <dgm:t>
        <a:bodyPr/>
        <a:lstStyle/>
        <a:p>
          <a:endParaRPr lang="el-GR"/>
        </a:p>
      </dgm:t>
    </dgm:pt>
    <dgm:pt modelId="{9AD3FE74-5155-43BB-B15A-0FF3CE5957D9}" type="sibTrans" cxnId="{BAAB541E-72FB-4818-B827-628A8ECA3897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l-GR"/>
        </a:p>
      </dgm:t>
    </dgm:pt>
    <dgm:pt modelId="{97061B97-E1DC-45B5-AA5D-DD3ED8D40239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endParaRPr lang="el-GR" sz="2000" dirty="0" smtClean="0"/>
        </a:p>
        <a:p>
          <a:pPr rtl="0"/>
          <a:r>
            <a:rPr lang="el-GR" sz="2400" b="1" dirty="0" err="1" smtClean="0">
              <a:solidFill>
                <a:schemeClr val="accent6">
                  <a:lumMod val="75000"/>
                </a:schemeClr>
              </a:solidFill>
            </a:rPr>
            <a:t>οὐ</a:t>
          </a:r>
          <a:r>
            <a:rPr lang="el-GR" sz="2400" dirty="0" smtClean="0"/>
            <a:t> </a:t>
          </a:r>
          <a:r>
            <a:rPr lang="el-GR" sz="2400" dirty="0" err="1" smtClean="0">
              <a:solidFill>
                <a:srgbClr val="C00000"/>
              </a:solidFill>
            </a:rPr>
            <a:t>σῶμα</a:t>
          </a:r>
          <a:r>
            <a:rPr lang="el-GR" sz="2400" dirty="0" smtClean="0"/>
            <a:t>,</a:t>
          </a:r>
          <a:endParaRPr lang="en-US" sz="2400" dirty="0" smtClean="0"/>
        </a:p>
        <a:p>
          <a:pPr rtl="0"/>
          <a:r>
            <a:rPr lang="el-GR" sz="2400" b="1" dirty="0" err="1" smtClean="0">
              <a:solidFill>
                <a:schemeClr val="accent6">
                  <a:lumMod val="75000"/>
                </a:schemeClr>
              </a:solidFill>
            </a:rPr>
            <a:t>οὐ</a:t>
          </a:r>
          <a:r>
            <a:rPr lang="el-GR" sz="2400" dirty="0" smtClean="0"/>
            <a:t> </a:t>
          </a:r>
          <a:r>
            <a:rPr lang="el-GR" sz="2400" dirty="0" err="1" smtClean="0">
              <a:solidFill>
                <a:srgbClr val="C00000"/>
              </a:solidFill>
            </a:rPr>
            <a:t>γῆρας</a:t>
          </a:r>
          <a:r>
            <a:rPr lang="el-GR" sz="2400" dirty="0" smtClean="0">
              <a:solidFill>
                <a:srgbClr val="C00000"/>
              </a:solidFill>
            </a:rPr>
            <a:t>  </a:t>
          </a:r>
          <a:r>
            <a:rPr lang="el-GR" sz="2400" dirty="0" smtClean="0"/>
            <a:t>  </a:t>
          </a:r>
          <a:r>
            <a:rPr lang="el-GR" sz="2400" dirty="0" err="1" smtClean="0"/>
            <a:t>προὐφασίζετο</a:t>
          </a:r>
          <a:r>
            <a:rPr lang="el-GR" sz="2400" dirty="0" smtClean="0"/>
            <a:t>,            		</a:t>
          </a:r>
          <a:r>
            <a:rPr lang="el-GR" sz="1400" dirty="0" smtClean="0"/>
            <a:t>		</a:t>
          </a:r>
          <a:endParaRPr lang="el-GR" sz="1400" dirty="0"/>
        </a:p>
      </dgm:t>
    </dgm:pt>
    <dgm:pt modelId="{98FCD9F2-4305-45D4-BB81-36625F01D8D4}" type="parTrans" cxnId="{A5F356BB-CB75-4FFA-8AB5-EC1C4E318C69}">
      <dgm:prSet/>
      <dgm:spPr/>
      <dgm:t>
        <a:bodyPr/>
        <a:lstStyle/>
        <a:p>
          <a:endParaRPr lang="el-GR"/>
        </a:p>
      </dgm:t>
    </dgm:pt>
    <dgm:pt modelId="{8A5FE80B-F86B-4A36-9E5F-E8A2A1E281D0}" type="sibTrans" cxnId="{A5F356BB-CB75-4FFA-8AB5-EC1C4E318C69}">
      <dgm:prSet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l-GR"/>
        </a:p>
      </dgm:t>
    </dgm:pt>
    <dgm:pt modelId="{E74D73F9-6490-4A81-9D3B-DBDA84C1010E}" type="pres">
      <dgm:prSet presAssocID="{2CE13A0F-D7F4-449D-8E6D-8DBEAD6E4F1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3BFF902-69EE-41AC-8381-5119E3359EEB}" type="pres">
      <dgm:prSet presAssocID="{FF464B27-654D-4F8C-9B2F-FE0895CCC5D9}" presName="node" presStyleLbl="node1" presStyleIdx="0" presStyleCnt="5" custScaleX="124913" custScaleY="97575" custRadScaleRad="38806" custRadScaleInc="607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F61B75D-F75A-4767-9C42-C5B7CCA1FCC4}" type="pres">
      <dgm:prSet presAssocID="{780ED082-2090-4DE2-82F1-1DA5B5C6288E}" presName="sibTrans" presStyleLbl="sibTrans2D1" presStyleIdx="0" presStyleCnt="5" custAng="20658375" custFlipVert="0" custScaleX="265764" custScaleY="11537" custLinFactNeighborX="54666" custLinFactNeighborY="-12457"/>
      <dgm:spPr/>
      <dgm:t>
        <a:bodyPr/>
        <a:lstStyle/>
        <a:p>
          <a:endParaRPr lang="el-GR"/>
        </a:p>
      </dgm:t>
    </dgm:pt>
    <dgm:pt modelId="{58EA057C-62FF-4112-ACD8-A0BF05FED960}" type="pres">
      <dgm:prSet presAssocID="{780ED082-2090-4DE2-82F1-1DA5B5C6288E}" presName="connectorText" presStyleLbl="sibTrans2D1" presStyleIdx="0" presStyleCnt="5"/>
      <dgm:spPr/>
      <dgm:t>
        <a:bodyPr/>
        <a:lstStyle/>
        <a:p>
          <a:endParaRPr lang="el-GR"/>
        </a:p>
      </dgm:t>
    </dgm:pt>
    <dgm:pt modelId="{0DAFB197-03E0-41F8-91AC-B40ABDBADD6A}" type="pres">
      <dgm:prSet presAssocID="{A9D968C5-D799-466F-AC70-38182F3F8C70}" presName="node" presStyleLbl="node1" presStyleIdx="1" presStyleCnt="5" custScaleX="162087" custScaleY="78345" custRadScaleRad="153029" custRadScaleInc="-50727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9ADAAED-C37E-474B-A291-5C0D3982E087}" type="pres">
      <dgm:prSet presAssocID="{24FFC2D8-DFC0-4A2A-B548-7A6B39E1BCF7}" presName="sibTrans" presStyleLbl="sibTrans2D1" presStyleIdx="1" presStyleCnt="5" custAng="2961794" custFlipVert="1" custScaleX="103608" custScaleY="10073" custLinFactX="-100000" custLinFactNeighborX="-101415" custLinFactNeighborY="84125"/>
      <dgm:spPr/>
      <dgm:t>
        <a:bodyPr/>
        <a:lstStyle/>
        <a:p>
          <a:endParaRPr lang="el-GR"/>
        </a:p>
      </dgm:t>
    </dgm:pt>
    <dgm:pt modelId="{90C9B682-EE81-41F5-8126-3DE3293AF19E}" type="pres">
      <dgm:prSet presAssocID="{24FFC2D8-DFC0-4A2A-B548-7A6B39E1BCF7}" presName="connectorText" presStyleLbl="sibTrans2D1" presStyleIdx="1" presStyleCnt="5"/>
      <dgm:spPr/>
      <dgm:t>
        <a:bodyPr/>
        <a:lstStyle/>
        <a:p>
          <a:endParaRPr lang="el-GR"/>
        </a:p>
      </dgm:t>
    </dgm:pt>
    <dgm:pt modelId="{0EB013CA-8975-459B-BC2B-3A6D3003D9E4}" type="pres">
      <dgm:prSet presAssocID="{611F5CCA-4CBD-4C34-AD86-B4FDEA255E84}" presName="node" presStyleLbl="node1" presStyleIdx="2" presStyleCnt="5" custScaleX="186709" custScaleY="73135" custRadScaleRad="116154" custRadScaleInc="-11757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5E1228F-2340-466F-AD12-1EAFA4E4EC3F}" type="pres">
      <dgm:prSet presAssocID="{304263A0-C508-440B-9CEF-D4F9EB35AC1B}" presName="sibTrans" presStyleLbl="sibTrans2D1" presStyleIdx="2" presStyleCnt="5" custAng="1735893" custFlipVert="1" custScaleX="113915" custScaleY="7081" custLinFactX="-59761" custLinFactY="-6095" custLinFactNeighborX="-100000" custLinFactNeighborY="-100000"/>
      <dgm:spPr/>
      <dgm:t>
        <a:bodyPr/>
        <a:lstStyle/>
        <a:p>
          <a:endParaRPr lang="el-GR"/>
        </a:p>
      </dgm:t>
    </dgm:pt>
    <dgm:pt modelId="{D17814BC-1F07-45CA-8431-86F045A85CEC}" type="pres">
      <dgm:prSet presAssocID="{304263A0-C508-440B-9CEF-D4F9EB35AC1B}" presName="connectorText" presStyleLbl="sibTrans2D1" presStyleIdx="2" presStyleCnt="5"/>
      <dgm:spPr/>
      <dgm:t>
        <a:bodyPr/>
        <a:lstStyle/>
        <a:p>
          <a:endParaRPr lang="el-GR"/>
        </a:p>
      </dgm:t>
    </dgm:pt>
    <dgm:pt modelId="{53B2C275-862D-47E8-8295-A8314ADDD952}" type="pres">
      <dgm:prSet presAssocID="{1507BD2A-3047-4E31-83F2-1B01EF67D3D1}" presName="node" presStyleLbl="node1" presStyleIdx="3" presStyleCnt="5" custScaleX="193574" custScaleY="77417" custRadScaleRad="114167" custRadScaleInc="11620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5376134-094B-4F50-A87F-BFB5EDCBE894}" type="pres">
      <dgm:prSet presAssocID="{9AD3FE74-5155-43BB-B15A-0FF3CE5957D9}" presName="sibTrans" presStyleLbl="sibTrans2D1" presStyleIdx="3" presStyleCnt="5" custAng="11139442" custFlipVert="0" custScaleX="282308" custScaleY="15585" custLinFactX="200000" custLinFactY="100000" custLinFactNeighborX="211936" custLinFactNeighborY="187933"/>
      <dgm:spPr/>
      <dgm:t>
        <a:bodyPr/>
        <a:lstStyle/>
        <a:p>
          <a:endParaRPr lang="el-GR"/>
        </a:p>
      </dgm:t>
    </dgm:pt>
    <dgm:pt modelId="{59304C3A-2151-495A-B4F0-AAFD6FFD11EB}" type="pres">
      <dgm:prSet presAssocID="{9AD3FE74-5155-43BB-B15A-0FF3CE5957D9}" presName="connectorText" presStyleLbl="sibTrans2D1" presStyleIdx="3" presStyleCnt="5"/>
      <dgm:spPr/>
      <dgm:t>
        <a:bodyPr/>
        <a:lstStyle/>
        <a:p>
          <a:endParaRPr lang="el-GR"/>
        </a:p>
      </dgm:t>
    </dgm:pt>
    <dgm:pt modelId="{00A6757E-82DE-4BF9-A503-BF8D54883D87}" type="pres">
      <dgm:prSet presAssocID="{97061B97-E1DC-45B5-AA5D-DD3ED8D40239}" presName="node" presStyleLbl="node1" presStyleIdx="4" presStyleCnt="5" custScaleX="163465" custScaleY="77417" custRadScaleRad="153244" custRadScaleInc="5103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6CEBDDC-A734-4D16-BB76-254761B0A9AA}" type="pres">
      <dgm:prSet presAssocID="{8A5FE80B-F86B-4A36-9E5F-E8A2A1E281D0}" presName="sibTrans" presStyleLbl="sibTrans2D1" presStyleIdx="4" presStyleCnt="5" custAng="146350" custFlipVert="1" custFlipHor="1" custScaleX="219176" custScaleY="10998" custLinFactNeighborX="-5115" custLinFactNeighborY="12281"/>
      <dgm:spPr/>
      <dgm:t>
        <a:bodyPr/>
        <a:lstStyle/>
        <a:p>
          <a:endParaRPr lang="el-GR"/>
        </a:p>
      </dgm:t>
    </dgm:pt>
    <dgm:pt modelId="{8A384F91-F1F4-463C-870D-B0A7742E7343}" type="pres">
      <dgm:prSet presAssocID="{8A5FE80B-F86B-4A36-9E5F-E8A2A1E281D0}" presName="connectorText" presStyleLbl="sibTrans2D1" presStyleIdx="4" presStyleCnt="5"/>
      <dgm:spPr/>
      <dgm:t>
        <a:bodyPr/>
        <a:lstStyle/>
        <a:p>
          <a:endParaRPr lang="el-GR"/>
        </a:p>
      </dgm:t>
    </dgm:pt>
  </dgm:ptLst>
  <dgm:cxnLst>
    <dgm:cxn modelId="{CB51C583-0BC5-4FA8-A82F-B2C2A9D221DD}" type="presOf" srcId="{611F5CCA-4CBD-4C34-AD86-B4FDEA255E84}" destId="{0EB013CA-8975-459B-BC2B-3A6D3003D9E4}" srcOrd="0" destOrd="0" presId="urn:microsoft.com/office/officeart/2005/8/layout/cycle2"/>
    <dgm:cxn modelId="{73285A44-2012-4733-BA8A-9DD7B14348C1}" type="presOf" srcId="{97061B97-E1DC-45B5-AA5D-DD3ED8D40239}" destId="{00A6757E-82DE-4BF9-A503-BF8D54883D87}" srcOrd="0" destOrd="0" presId="urn:microsoft.com/office/officeart/2005/8/layout/cycle2"/>
    <dgm:cxn modelId="{05D32E0A-86C2-4506-81DD-E65DC276632F}" type="presOf" srcId="{8A5FE80B-F86B-4A36-9E5F-E8A2A1E281D0}" destId="{8A384F91-F1F4-463C-870D-B0A7742E7343}" srcOrd="1" destOrd="0" presId="urn:microsoft.com/office/officeart/2005/8/layout/cycle2"/>
    <dgm:cxn modelId="{B6197190-B4E6-4401-A5FD-BB1A3344DB64}" type="presOf" srcId="{9AD3FE74-5155-43BB-B15A-0FF3CE5957D9}" destId="{59304C3A-2151-495A-B4F0-AAFD6FFD11EB}" srcOrd="1" destOrd="0" presId="urn:microsoft.com/office/officeart/2005/8/layout/cycle2"/>
    <dgm:cxn modelId="{85BF866F-1363-40B8-A075-9E9D2AF44165}" srcId="{2CE13A0F-D7F4-449D-8E6D-8DBEAD6E4F12}" destId="{FF464B27-654D-4F8C-9B2F-FE0895CCC5D9}" srcOrd="0" destOrd="0" parTransId="{41A9251F-CFB2-4D52-8859-33F252DBED63}" sibTransId="{780ED082-2090-4DE2-82F1-1DA5B5C6288E}"/>
    <dgm:cxn modelId="{FAC734BB-13D6-4EDC-B876-EBCF2CBD7290}" type="presOf" srcId="{304263A0-C508-440B-9CEF-D4F9EB35AC1B}" destId="{D17814BC-1F07-45CA-8431-86F045A85CEC}" srcOrd="1" destOrd="0" presId="urn:microsoft.com/office/officeart/2005/8/layout/cycle2"/>
    <dgm:cxn modelId="{838D7A8B-868A-4639-A30B-72B415D0A082}" type="presOf" srcId="{FF464B27-654D-4F8C-9B2F-FE0895CCC5D9}" destId="{23BFF902-69EE-41AC-8381-5119E3359EEB}" srcOrd="0" destOrd="0" presId="urn:microsoft.com/office/officeart/2005/8/layout/cycle2"/>
    <dgm:cxn modelId="{BE2C62F3-7923-41A9-9FE9-7690AB0E7623}" type="presOf" srcId="{780ED082-2090-4DE2-82F1-1DA5B5C6288E}" destId="{EF61B75D-F75A-4767-9C42-C5B7CCA1FCC4}" srcOrd="0" destOrd="0" presId="urn:microsoft.com/office/officeart/2005/8/layout/cycle2"/>
    <dgm:cxn modelId="{25B4DBE1-6BDE-455A-B00F-BD248FFBDD30}" type="presOf" srcId="{24FFC2D8-DFC0-4A2A-B548-7A6B39E1BCF7}" destId="{90C9B682-EE81-41F5-8126-3DE3293AF19E}" srcOrd="1" destOrd="0" presId="urn:microsoft.com/office/officeart/2005/8/layout/cycle2"/>
    <dgm:cxn modelId="{F6B2CB98-2BE9-49B8-9F46-2EA430EF44A9}" type="presOf" srcId="{A9D968C5-D799-466F-AC70-38182F3F8C70}" destId="{0DAFB197-03E0-41F8-91AC-B40ABDBADD6A}" srcOrd="0" destOrd="0" presId="urn:microsoft.com/office/officeart/2005/8/layout/cycle2"/>
    <dgm:cxn modelId="{88582309-0BB0-4E3A-956F-9743FCD31C50}" type="presOf" srcId="{8A5FE80B-F86B-4A36-9E5F-E8A2A1E281D0}" destId="{76CEBDDC-A734-4D16-BB76-254761B0A9AA}" srcOrd="0" destOrd="0" presId="urn:microsoft.com/office/officeart/2005/8/layout/cycle2"/>
    <dgm:cxn modelId="{EBD86B4D-57C2-409B-9CF1-E7F4FE75B70E}" type="presOf" srcId="{2CE13A0F-D7F4-449D-8E6D-8DBEAD6E4F12}" destId="{E74D73F9-6490-4A81-9D3B-DBDA84C1010E}" srcOrd="0" destOrd="0" presId="urn:microsoft.com/office/officeart/2005/8/layout/cycle2"/>
    <dgm:cxn modelId="{9EEBCCF6-CE8F-439E-BF6E-5276BC3017D3}" type="presOf" srcId="{1507BD2A-3047-4E31-83F2-1B01EF67D3D1}" destId="{53B2C275-862D-47E8-8295-A8314ADDD952}" srcOrd="0" destOrd="0" presId="urn:microsoft.com/office/officeart/2005/8/layout/cycle2"/>
    <dgm:cxn modelId="{A5F356BB-CB75-4FFA-8AB5-EC1C4E318C69}" srcId="{2CE13A0F-D7F4-449D-8E6D-8DBEAD6E4F12}" destId="{97061B97-E1DC-45B5-AA5D-DD3ED8D40239}" srcOrd="4" destOrd="0" parTransId="{98FCD9F2-4305-45D4-BB81-36625F01D8D4}" sibTransId="{8A5FE80B-F86B-4A36-9E5F-E8A2A1E281D0}"/>
    <dgm:cxn modelId="{A15F09A2-69AE-4EF8-9708-FE5458BB019F}" type="presOf" srcId="{9AD3FE74-5155-43BB-B15A-0FF3CE5957D9}" destId="{25376134-094B-4F50-A87F-BFB5EDCBE894}" srcOrd="0" destOrd="0" presId="urn:microsoft.com/office/officeart/2005/8/layout/cycle2"/>
    <dgm:cxn modelId="{F527FECD-B200-4577-989B-254AE8F3ACA9}" type="presOf" srcId="{304263A0-C508-440B-9CEF-D4F9EB35AC1B}" destId="{95E1228F-2340-466F-AD12-1EAFA4E4EC3F}" srcOrd="0" destOrd="0" presId="urn:microsoft.com/office/officeart/2005/8/layout/cycle2"/>
    <dgm:cxn modelId="{A8BFF076-6B9B-4517-9BDE-34A2676821F1}" type="presOf" srcId="{780ED082-2090-4DE2-82F1-1DA5B5C6288E}" destId="{58EA057C-62FF-4112-ACD8-A0BF05FED960}" srcOrd="1" destOrd="0" presId="urn:microsoft.com/office/officeart/2005/8/layout/cycle2"/>
    <dgm:cxn modelId="{BAAB541E-72FB-4818-B827-628A8ECA3897}" srcId="{2CE13A0F-D7F4-449D-8E6D-8DBEAD6E4F12}" destId="{1507BD2A-3047-4E31-83F2-1B01EF67D3D1}" srcOrd="3" destOrd="0" parTransId="{E911A6D0-2F95-48B0-ADDC-19776D987D5C}" sibTransId="{9AD3FE74-5155-43BB-B15A-0FF3CE5957D9}"/>
    <dgm:cxn modelId="{6B7FF68C-6A65-46FC-AADC-423AEFEA6906}" type="presOf" srcId="{24FFC2D8-DFC0-4A2A-B548-7A6B39E1BCF7}" destId="{49ADAAED-C37E-474B-A291-5C0D3982E087}" srcOrd="0" destOrd="0" presId="urn:microsoft.com/office/officeart/2005/8/layout/cycle2"/>
    <dgm:cxn modelId="{D3F5B5A0-2BC9-4819-AF91-C03A0E7E6224}" srcId="{2CE13A0F-D7F4-449D-8E6D-8DBEAD6E4F12}" destId="{611F5CCA-4CBD-4C34-AD86-B4FDEA255E84}" srcOrd="2" destOrd="0" parTransId="{E85A6579-C441-4CFB-9CBC-7D77BAD00E98}" sibTransId="{304263A0-C508-440B-9CEF-D4F9EB35AC1B}"/>
    <dgm:cxn modelId="{74261D4F-BA00-49CD-9DE2-CA0C5C5FA3C3}" srcId="{2CE13A0F-D7F4-449D-8E6D-8DBEAD6E4F12}" destId="{A9D968C5-D799-466F-AC70-38182F3F8C70}" srcOrd="1" destOrd="0" parTransId="{B55E46DB-7D90-4AB9-AB94-591758668C6A}" sibTransId="{24FFC2D8-DFC0-4A2A-B548-7A6B39E1BCF7}"/>
    <dgm:cxn modelId="{ADB4B6B7-C7F0-4245-81DC-15A16A6B9469}" type="presParOf" srcId="{E74D73F9-6490-4A81-9D3B-DBDA84C1010E}" destId="{23BFF902-69EE-41AC-8381-5119E3359EEB}" srcOrd="0" destOrd="0" presId="urn:microsoft.com/office/officeart/2005/8/layout/cycle2"/>
    <dgm:cxn modelId="{B8242ECA-237C-4557-84E2-BBA20E62833C}" type="presParOf" srcId="{E74D73F9-6490-4A81-9D3B-DBDA84C1010E}" destId="{EF61B75D-F75A-4767-9C42-C5B7CCA1FCC4}" srcOrd="1" destOrd="0" presId="urn:microsoft.com/office/officeart/2005/8/layout/cycle2"/>
    <dgm:cxn modelId="{654E2B8C-B6A9-45A3-981F-45AF6914726B}" type="presParOf" srcId="{EF61B75D-F75A-4767-9C42-C5B7CCA1FCC4}" destId="{58EA057C-62FF-4112-ACD8-A0BF05FED960}" srcOrd="0" destOrd="0" presId="urn:microsoft.com/office/officeart/2005/8/layout/cycle2"/>
    <dgm:cxn modelId="{85453D82-5048-439E-8150-20530427FFD3}" type="presParOf" srcId="{E74D73F9-6490-4A81-9D3B-DBDA84C1010E}" destId="{0DAFB197-03E0-41F8-91AC-B40ABDBADD6A}" srcOrd="2" destOrd="0" presId="urn:microsoft.com/office/officeart/2005/8/layout/cycle2"/>
    <dgm:cxn modelId="{86218AF8-EA90-4A2F-8EA5-A717FC0F9AC2}" type="presParOf" srcId="{E74D73F9-6490-4A81-9D3B-DBDA84C1010E}" destId="{49ADAAED-C37E-474B-A291-5C0D3982E087}" srcOrd="3" destOrd="0" presId="urn:microsoft.com/office/officeart/2005/8/layout/cycle2"/>
    <dgm:cxn modelId="{BBB8EFF2-7D15-4C07-A6EF-3C970A298BD5}" type="presParOf" srcId="{49ADAAED-C37E-474B-A291-5C0D3982E087}" destId="{90C9B682-EE81-41F5-8126-3DE3293AF19E}" srcOrd="0" destOrd="0" presId="urn:microsoft.com/office/officeart/2005/8/layout/cycle2"/>
    <dgm:cxn modelId="{B5134594-F036-45DD-A8CE-60551353B6DC}" type="presParOf" srcId="{E74D73F9-6490-4A81-9D3B-DBDA84C1010E}" destId="{0EB013CA-8975-459B-BC2B-3A6D3003D9E4}" srcOrd="4" destOrd="0" presId="urn:microsoft.com/office/officeart/2005/8/layout/cycle2"/>
    <dgm:cxn modelId="{1CC13611-FF7A-4B9B-BF58-1C980F438712}" type="presParOf" srcId="{E74D73F9-6490-4A81-9D3B-DBDA84C1010E}" destId="{95E1228F-2340-466F-AD12-1EAFA4E4EC3F}" srcOrd="5" destOrd="0" presId="urn:microsoft.com/office/officeart/2005/8/layout/cycle2"/>
    <dgm:cxn modelId="{0C7B0188-4F0C-4462-8A2B-0F0105C55C39}" type="presParOf" srcId="{95E1228F-2340-466F-AD12-1EAFA4E4EC3F}" destId="{D17814BC-1F07-45CA-8431-86F045A85CEC}" srcOrd="0" destOrd="0" presId="urn:microsoft.com/office/officeart/2005/8/layout/cycle2"/>
    <dgm:cxn modelId="{E2B819E4-BB62-41E6-B9F1-63D76727B0D9}" type="presParOf" srcId="{E74D73F9-6490-4A81-9D3B-DBDA84C1010E}" destId="{53B2C275-862D-47E8-8295-A8314ADDD952}" srcOrd="6" destOrd="0" presId="urn:microsoft.com/office/officeart/2005/8/layout/cycle2"/>
    <dgm:cxn modelId="{9AD85549-5911-4C8C-848C-696FD57BD72E}" type="presParOf" srcId="{E74D73F9-6490-4A81-9D3B-DBDA84C1010E}" destId="{25376134-094B-4F50-A87F-BFB5EDCBE894}" srcOrd="7" destOrd="0" presId="urn:microsoft.com/office/officeart/2005/8/layout/cycle2"/>
    <dgm:cxn modelId="{BAD9FFBF-CB1A-4B51-8C34-4E27995E4F90}" type="presParOf" srcId="{25376134-094B-4F50-A87F-BFB5EDCBE894}" destId="{59304C3A-2151-495A-B4F0-AAFD6FFD11EB}" srcOrd="0" destOrd="0" presId="urn:microsoft.com/office/officeart/2005/8/layout/cycle2"/>
    <dgm:cxn modelId="{BB430111-ECB9-48ED-8C11-8A3386EE0FA2}" type="presParOf" srcId="{E74D73F9-6490-4A81-9D3B-DBDA84C1010E}" destId="{00A6757E-82DE-4BF9-A503-BF8D54883D87}" srcOrd="8" destOrd="0" presId="urn:microsoft.com/office/officeart/2005/8/layout/cycle2"/>
    <dgm:cxn modelId="{3E76AD7E-20B3-4283-8745-6DD7933139AF}" type="presParOf" srcId="{E74D73F9-6490-4A81-9D3B-DBDA84C1010E}" destId="{76CEBDDC-A734-4D16-BB76-254761B0A9AA}" srcOrd="9" destOrd="0" presId="urn:microsoft.com/office/officeart/2005/8/layout/cycle2"/>
    <dgm:cxn modelId="{29E775B8-61FA-4790-ADD2-557B8277340A}" type="presParOf" srcId="{76CEBDDC-A734-4D16-BB76-254761B0A9AA}" destId="{8A384F91-F1F4-463C-870D-B0A7742E734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3BFF902-69EE-41AC-8381-5119E3359EEB}">
      <dsp:nvSpPr>
        <dsp:cNvPr id="0" name=""/>
        <dsp:cNvSpPr/>
      </dsp:nvSpPr>
      <dsp:spPr>
        <a:xfrm>
          <a:off x="3419871" y="1628807"/>
          <a:ext cx="2389817" cy="1866790"/>
        </a:xfrm>
        <a:prstGeom prst="ellipse">
          <a:avLst/>
        </a:prstGeom>
        <a:solidFill>
          <a:schemeClr val="accent2"/>
        </a:solidFill>
        <a:ln w="381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/>
            <a:t>Αρετές Αγησιλάου</a:t>
          </a:r>
          <a:endParaRPr lang="el-GR" sz="2400" b="1" kern="1200" dirty="0"/>
        </a:p>
      </dsp:txBody>
      <dsp:txXfrm>
        <a:off x="3419871" y="1628807"/>
        <a:ext cx="2389817" cy="1866790"/>
      </dsp:txXfrm>
    </dsp:sp>
    <dsp:sp modelId="{EF61B75D-F75A-4767-9C42-C5B7CCA1FCC4}">
      <dsp:nvSpPr>
        <dsp:cNvPr id="0" name=""/>
        <dsp:cNvSpPr/>
      </dsp:nvSpPr>
      <dsp:spPr>
        <a:xfrm rot="19278675">
          <a:off x="5691222" y="1841783"/>
          <a:ext cx="1168381" cy="74494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tint val="70000"/>
                <a:satMod val="180000"/>
              </a:schemeClr>
            </a:gs>
            <a:gs pos="62000">
              <a:schemeClr val="accent1">
                <a:tint val="30000"/>
                <a:satMod val="180000"/>
              </a:schemeClr>
            </a:gs>
            <a:gs pos="100000">
              <a:schemeClr val="accent1">
                <a:tint val="22000"/>
                <a:satMod val="18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8000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 rot="19278675">
        <a:off x="5691222" y="1841783"/>
        <a:ext cx="1168381" cy="74494"/>
      </dsp:txXfrm>
    </dsp:sp>
    <dsp:sp modelId="{0DAFB197-03E0-41F8-91AC-B40ABDBADD6A}">
      <dsp:nvSpPr>
        <dsp:cNvPr id="0" name=""/>
        <dsp:cNvSpPr/>
      </dsp:nvSpPr>
      <dsp:spPr>
        <a:xfrm>
          <a:off x="6042974" y="548681"/>
          <a:ext cx="3101025" cy="1498885"/>
        </a:xfrm>
        <a:prstGeom prst="ellipse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err="1" smtClean="0">
              <a:solidFill>
                <a:schemeClr val="accent6">
                  <a:lumMod val="75000"/>
                </a:schemeClr>
              </a:solidFill>
            </a:rPr>
            <a:t>οὐ</a:t>
          </a:r>
          <a:r>
            <a:rPr lang="el-GR" sz="2400" kern="1200" dirty="0" smtClean="0"/>
            <a:t> </a:t>
          </a:r>
          <a:r>
            <a:rPr lang="el-GR" sz="2400" kern="1200" dirty="0" smtClean="0">
              <a:solidFill>
                <a:srgbClr val="C00000"/>
              </a:solidFill>
            </a:rPr>
            <a:t>πόνων  </a:t>
          </a:r>
          <a:r>
            <a:rPr lang="el-GR" sz="2400" kern="1200" dirty="0" smtClean="0"/>
            <a:t> </a:t>
          </a:r>
          <a:endParaRPr lang="en-US" sz="240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 </a:t>
          </a:r>
          <a:r>
            <a:rPr lang="el-GR" sz="2400" kern="1200" dirty="0" err="1" smtClean="0"/>
            <a:t>ὑφίετο</a:t>
          </a:r>
          <a:endParaRPr lang="el-GR" sz="2400" kern="1200" dirty="0"/>
        </a:p>
      </dsp:txBody>
      <dsp:txXfrm>
        <a:off x="6042974" y="548681"/>
        <a:ext cx="3101025" cy="1498885"/>
      </dsp:txXfrm>
    </dsp:sp>
    <dsp:sp modelId="{49ADAAED-C37E-474B-A291-5C0D3982E087}">
      <dsp:nvSpPr>
        <dsp:cNvPr id="0" name=""/>
        <dsp:cNvSpPr/>
      </dsp:nvSpPr>
      <dsp:spPr>
        <a:xfrm rot="12948246" flipV="1">
          <a:off x="5673493" y="3206453"/>
          <a:ext cx="737242" cy="65041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tint val="70000"/>
                <a:satMod val="180000"/>
              </a:schemeClr>
            </a:gs>
            <a:gs pos="62000">
              <a:schemeClr val="accent1">
                <a:tint val="30000"/>
                <a:satMod val="180000"/>
              </a:schemeClr>
            </a:gs>
            <a:gs pos="100000">
              <a:schemeClr val="accent1">
                <a:tint val="22000"/>
                <a:satMod val="18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8000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 rot="12948246" flipV="1">
        <a:off x="5673493" y="3206453"/>
        <a:ext cx="737242" cy="65041"/>
      </dsp:txXfrm>
    </dsp:sp>
    <dsp:sp modelId="{0EB013CA-8975-459B-BC2B-3A6D3003D9E4}">
      <dsp:nvSpPr>
        <dsp:cNvPr id="0" name=""/>
        <dsp:cNvSpPr/>
      </dsp:nvSpPr>
      <dsp:spPr>
        <a:xfrm>
          <a:off x="5571908" y="3384368"/>
          <a:ext cx="3572089" cy="1399208"/>
        </a:xfrm>
        <a:prstGeom prst="ellipse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err="1" smtClean="0">
              <a:solidFill>
                <a:schemeClr val="accent6">
                  <a:lumMod val="75000"/>
                </a:schemeClr>
              </a:solidFill>
            </a:rPr>
            <a:t>οὐ</a:t>
          </a:r>
          <a:r>
            <a:rPr lang="el-GR" sz="2400" kern="1200" dirty="0" smtClean="0"/>
            <a:t> </a:t>
          </a:r>
          <a:r>
            <a:rPr lang="el-GR" sz="2400" kern="1200" dirty="0" smtClean="0">
              <a:solidFill>
                <a:srgbClr val="C00000"/>
              </a:solidFill>
            </a:rPr>
            <a:t>κινδύνων</a:t>
          </a:r>
          <a:r>
            <a:rPr lang="el-GR" sz="2400" kern="1200" dirty="0" smtClean="0"/>
            <a:t> </a:t>
          </a:r>
          <a:endParaRPr lang="en-US" sz="2400" kern="1200" dirty="0" smtClean="0"/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 </a:t>
          </a:r>
          <a:r>
            <a:rPr lang="el-GR" sz="2400" kern="1200" dirty="0" err="1" smtClean="0"/>
            <a:t>ἀφίστατο</a:t>
          </a:r>
          <a:endParaRPr lang="el-GR" sz="2400" kern="1200" dirty="0"/>
        </a:p>
      </dsp:txBody>
      <dsp:txXfrm>
        <a:off x="5571908" y="3384368"/>
        <a:ext cx="3572089" cy="1399208"/>
      </dsp:txXfrm>
    </dsp:sp>
    <dsp:sp modelId="{95E1228F-2340-466F-AD12-1EAFA4E4EC3F}">
      <dsp:nvSpPr>
        <dsp:cNvPr id="0" name=""/>
        <dsp:cNvSpPr/>
      </dsp:nvSpPr>
      <dsp:spPr>
        <a:xfrm rot="9072588" flipV="1">
          <a:off x="2519460" y="3382697"/>
          <a:ext cx="1128139" cy="4572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tint val="70000"/>
                <a:satMod val="180000"/>
              </a:schemeClr>
            </a:gs>
            <a:gs pos="62000">
              <a:schemeClr val="accent1">
                <a:tint val="30000"/>
                <a:satMod val="180000"/>
              </a:schemeClr>
            </a:gs>
            <a:gs pos="100000">
              <a:schemeClr val="accent1">
                <a:tint val="22000"/>
                <a:satMod val="18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8000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 rot="9072588" flipV="1">
        <a:off x="2519460" y="3382697"/>
        <a:ext cx="1128139" cy="45722"/>
      </dsp:txXfrm>
    </dsp:sp>
    <dsp:sp modelId="{53B2C275-862D-47E8-8295-A8314ADDD952}">
      <dsp:nvSpPr>
        <dsp:cNvPr id="0" name=""/>
        <dsp:cNvSpPr/>
      </dsp:nvSpPr>
      <dsp:spPr>
        <a:xfrm>
          <a:off x="0" y="3356991"/>
          <a:ext cx="3703429" cy="1481130"/>
        </a:xfrm>
        <a:prstGeom prst="ellipse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err="1" smtClean="0">
              <a:solidFill>
                <a:schemeClr val="accent6">
                  <a:lumMod val="75000"/>
                </a:schemeClr>
              </a:solidFill>
            </a:rPr>
            <a:t>οὐ</a:t>
          </a:r>
          <a:r>
            <a:rPr lang="el-GR" sz="2400" kern="1200" dirty="0" smtClean="0"/>
            <a:t> </a:t>
          </a:r>
          <a:r>
            <a:rPr lang="el-GR" sz="2400" kern="1200" dirty="0" smtClean="0">
              <a:solidFill>
                <a:srgbClr val="C00000"/>
              </a:solidFill>
            </a:rPr>
            <a:t> χρημάτων </a:t>
          </a:r>
          <a:endParaRPr lang="en-US" sz="2400" kern="1200" dirty="0" smtClean="0">
            <a:solidFill>
              <a:srgbClr val="C00000"/>
            </a:solidFill>
          </a:endParaRPr>
        </a:p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 </a:t>
          </a:r>
          <a:r>
            <a:rPr lang="el-GR" sz="2400" kern="1200" dirty="0" err="1" smtClean="0"/>
            <a:t>ἐφείδετο</a:t>
          </a:r>
          <a:endParaRPr lang="el-GR" sz="2400" kern="1200" dirty="0"/>
        </a:p>
      </dsp:txBody>
      <dsp:txXfrm>
        <a:off x="0" y="3356991"/>
        <a:ext cx="3703429" cy="1481130"/>
      </dsp:txXfrm>
    </dsp:sp>
    <dsp:sp modelId="{25376134-094B-4F50-A87F-BFB5EDCBE894}">
      <dsp:nvSpPr>
        <dsp:cNvPr id="0" name=""/>
        <dsp:cNvSpPr/>
      </dsp:nvSpPr>
      <dsp:spPr>
        <a:xfrm rot="5388093">
          <a:off x="3626566" y="4522077"/>
          <a:ext cx="1998421" cy="100632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tint val="70000"/>
                <a:satMod val="180000"/>
              </a:schemeClr>
            </a:gs>
            <a:gs pos="62000">
              <a:schemeClr val="accent1">
                <a:tint val="30000"/>
                <a:satMod val="180000"/>
              </a:schemeClr>
            </a:gs>
            <a:gs pos="100000">
              <a:schemeClr val="accent1">
                <a:tint val="22000"/>
                <a:satMod val="18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8000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 rot="5388093">
        <a:off x="3626566" y="4522077"/>
        <a:ext cx="1998421" cy="100632"/>
      </dsp:txXfrm>
    </dsp:sp>
    <dsp:sp modelId="{00A6757E-82DE-4BF9-A503-BF8D54883D87}">
      <dsp:nvSpPr>
        <dsp:cNvPr id="0" name=""/>
        <dsp:cNvSpPr/>
      </dsp:nvSpPr>
      <dsp:spPr>
        <a:xfrm>
          <a:off x="0" y="548688"/>
          <a:ext cx="3127388" cy="1481130"/>
        </a:xfrm>
        <a:prstGeom prst="ellipse">
          <a:avLst/>
        </a:prstGeom>
        <a:solidFill>
          <a:schemeClr val="lt1"/>
        </a:solidFill>
        <a:ln w="381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000" kern="1200" dirty="0" smtClean="0"/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err="1" smtClean="0">
              <a:solidFill>
                <a:schemeClr val="accent6">
                  <a:lumMod val="75000"/>
                </a:schemeClr>
              </a:solidFill>
            </a:rPr>
            <a:t>οὐ</a:t>
          </a:r>
          <a:r>
            <a:rPr lang="el-GR" sz="2400" kern="1200" dirty="0" smtClean="0"/>
            <a:t> </a:t>
          </a:r>
          <a:r>
            <a:rPr lang="el-GR" sz="2400" kern="1200" dirty="0" err="1" smtClean="0">
              <a:solidFill>
                <a:srgbClr val="C00000"/>
              </a:solidFill>
            </a:rPr>
            <a:t>σῶμα</a:t>
          </a:r>
          <a:r>
            <a:rPr lang="el-GR" sz="2400" kern="1200" dirty="0" smtClean="0"/>
            <a:t>,</a:t>
          </a:r>
          <a:endParaRPr lang="en-US" sz="2400" kern="1200" dirty="0" smtClean="0"/>
        </a:p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err="1" smtClean="0">
              <a:solidFill>
                <a:schemeClr val="accent6">
                  <a:lumMod val="75000"/>
                </a:schemeClr>
              </a:solidFill>
            </a:rPr>
            <a:t>οὐ</a:t>
          </a:r>
          <a:r>
            <a:rPr lang="el-GR" sz="2400" kern="1200" dirty="0" smtClean="0"/>
            <a:t> </a:t>
          </a:r>
          <a:r>
            <a:rPr lang="el-GR" sz="2400" kern="1200" dirty="0" err="1" smtClean="0">
              <a:solidFill>
                <a:srgbClr val="C00000"/>
              </a:solidFill>
            </a:rPr>
            <a:t>γῆρας</a:t>
          </a:r>
          <a:r>
            <a:rPr lang="el-GR" sz="2400" kern="1200" dirty="0" smtClean="0">
              <a:solidFill>
                <a:srgbClr val="C00000"/>
              </a:solidFill>
            </a:rPr>
            <a:t>  </a:t>
          </a:r>
          <a:r>
            <a:rPr lang="el-GR" sz="2400" kern="1200" dirty="0" smtClean="0"/>
            <a:t>  </a:t>
          </a:r>
          <a:r>
            <a:rPr lang="el-GR" sz="2400" kern="1200" dirty="0" err="1" smtClean="0"/>
            <a:t>προὐφασίζετο</a:t>
          </a:r>
          <a:r>
            <a:rPr lang="el-GR" sz="2400" kern="1200" dirty="0" smtClean="0"/>
            <a:t>,            		</a:t>
          </a:r>
          <a:r>
            <a:rPr lang="el-GR" sz="1400" kern="1200" dirty="0" smtClean="0"/>
            <a:t>		</a:t>
          </a:r>
          <a:endParaRPr lang="el-GR" sz="1400" kern="1200" dirty="0"/>
        </a:p>
      </dsp:txBody>
      <dsp:txXfrm>
        <a:off x="0" y="548688"/>
        <a:ext cx="3127388" cy="1481130"/>
      </dsp:txXfrm>
    </dsp:sp>
    <dsp:sp modelId="{76CEBDDC-A734-4D16-BB76-254761B0A9AA}">
      <dsp:nvSpPr>
        <dsp:cNvPr id="0" name=""/>
        <dsp:cNvSpPr/>
      </dsp:nvSpPr>
      <dsp:spPr>
        <a:xfrm rot="1505138" flipH="1" flipV="1">
          <a:off x="2593938" y="1989261"/>
          <a:ext cx="1036838" cy="71014"/>
        </a:xfrm>
        <a:prstGeom prst="rightArrow">
          <a:avLst>
            <a:gd name="adj1" fmla="val 60000"/>
            <a:gd name="adj2" fmla="val 50000"/>
          </a:avLst>
        </a:prstGeom>
        <a:gradFill rotWithShape="1">
          <a:gsLst>
            <a:gs pos="0">
              <a:schemeClr val="accent1">
                <a:tint val="70000"/>
                <a:satMod val="180000"/>
              </a:schemeClr>
            </a:gs>
            <a:gs pos="62000">
              <a:schemeClr val="accent1">
                <a:tint val="30000"/>
                <a:satMod val="180000"/>
              </a:schemeClr>
            </a:gs>
            <a:gs pos="100000">
              <a:schemeClr val="accent1">
                <a:tint val="22000"/>
                <a:satMod val="18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8000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 rot="1505138" flipH="1" flipV="1">
        <a:off x="2593938" y="1989261"/>
        <a:ext cx="1036838" cy="710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36848-1205-410C-A0C5-03AE229AF432}" type="datetimeFigureOut">
              <a:rPr lang="el-GR" smtClean="0"/>
              <a:pPr/>
              <a:t>1/3/2015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FC0FE-689E-4AAC-8016-1309C3B919D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C0FE-689E-4AAC-8016-1309C3B919DB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AE623-0D5E-4854-8EF2-19BB60F3CDEB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8D5D4-C391-4D7A-8A6E-5E57421C03C7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0BCED-914C-4F01-9CCE-56869CADB1A7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21B02-EE53-44C0-BBF2-5D18B6F3D5F6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677EE-0B1E-40E2-9FF3-FC3C47388C6A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394B-A205-44BA-901F-E2206FB42962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E207-086F-4CE6-A6E6-13E42D046286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5A628-6A59-4C75-B5DE-737CB8C7EA8B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28A2-9EF9-4671-963B-6A50E8F700E5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AC270-29A4-4D76-ADCB-ECF4E0A7D433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73123-76EA-4A81-916A-61956BFBF9DA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8068F-A741-4955-AD95-F55241FD2F69}" type="datetime1">
              <a:rPr lang="el-GR" smtClean="0"/>
              <a:pPr/>
              <a:t>1/3/2015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Ελένη Αδαμοπούλου 3ο Γυμνάσιο Ναυπάκτου  2014-15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l-GR" b="1" dirty="0" smtClean="0">
                <a:solidFill>
                  <a:schemeClr val="bg2">
                    <a:lumMod val="10000"/>
                  </a:schemeClr>
                </a:solidFill>
              </a:rPr>
              <a:t>Ηγέτης: όπως Αγησίλαος</a:t>
            </a:r>
            <a:endParaRPr lang="el-GR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l-GR" dirty="0" smtClean="0">
                <a:solidFill>
                  <a:schemeClr val="accent6">
                    <a:lumMod val="25000"/>
                  </a:schemeClr>
                </a:solidFill>
              </a:rPr>
              <a:t>Αρχαία Ελληνική Γλώσσα</a:t>
            </a:r>
          </a:p>
          <a:p>
            <a:r>
              <a:rPr lang="el-GR" dirty="0" smtClean="0">
                <a:solidFill>
                  <a:schemeClr val="accent6">
                    <a:lumMod val="25000"/>
                  </a:schemeClr>
                </a:solidFill>
              </a:rPr>
              <a:t>Β Γυμνασίου</a:t>
            </a:r>
          </a:p>
          <a:p>
            <a:r>
              <a:rPr lang="el-GR" dirty="0" smtClean="0">
                <a:solidFill>
                  <a:schemeClr val="accent6">
                    <a:lumMod val="25000"/>
                  </a:schemeClr>
                </a:solidFill>
              </a:rPr>
              <a:t>Ενότητα 7</a:t>
            </a:r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27784" y="6237312"/>
            <a:ext cx="4040088" cy="365125"/>
          </a:xfrm>
        </p:spPr>
        <p:txBody>
          <a:bodyPr/>
          <a:lstStyle/>
          <a:p>
            <a:r>
              <a:rPr lang="el-GR" dirty="0" smtClean="0">
                <a:solidFill>
                  <a:schemeClr val="bg2">
                    <a:lumMod val="10000"/>
                  </a:schemeClr>
                </a:solidFill>
              </a:rPr>
              <a:t>Ελένη Αδαμοπούλου 3ο Γυμνάσιο Ναυπάκτου  2014-15</a:t>
            </a:r>
            <a:endParaRPr lang="el-GR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el-GR" dirty="0" smtClean="0"/>
              <a:t>Εννοιολογική Προσέγγιση</a:t>
            </a:r>
            <a:r>
              <a:rPr lang="en-US" dirty="0" smtClean="0"/>
              <a:t>(II)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>
              <a:buNone/>
            </a:pPr>
            <a:r>
              <a:rPr lang="el-GR" dirty="0" smtClean="0"/>
              <a:t>    Συμπεριφορά Αγησίλαου προς συμπολίτες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Ανοχή έναντι «διαφόρων» για άμβλυνση της πολιτικής αντιπαλότητας 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Επίκριση των σφαλμάτων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Αποδοχή-τιμή-έπαινος  σωστών πράξεων και πολιτών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Συμπαράσταση στους αδύναμους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Απόδοση αξίας σε όλους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3888432" cy="365125"/>
          </a:xfrm>
        </p:spPr>
        <p:txBody>
          <a:bodyPr/>
          <a:lstStyle/>
          <a:p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Ελένη Αδαμοπούλου 3ο Γυμνάσιο Ναυπάκτου  2014-15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850106"/>
          </a:xfrm>
        </p:spPr>
        <p:txBody>
          <a:bodyPr/>
          <a:lstStyle/>
          <a:p>
            <a:r>
              <a:rPr lang="el-GR" dirty="0" smtClean="0"/>
              <a:t>Εννοιολογική Προσέγγιση</a:t>
            </a:r>
            <a:r>
              <a:rPr lang="en-US" dirty="0" smtClean="0"/>
              <a:t>(II</a:t>
            </a:r>
            <a:r>
              <a:rPr lang="el-GR" dirty="0" smtClean="0"/>
              <a:t>Ι</a:t>
            </a:r>
            <a:r>
              <a:rPr lang="en-US" dirty="0" smtClean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   Ο Αγησίλαος ως παιδαγωγός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Διαμορφώνει το ήθος των πολιτών με το παράδειγμά του- Αποτελεί πρότυπο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Φέρεται πατρικά, αποδεχόμενος τη διαφορετικότητα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Επιβραβεύει και ενισχύει τις καλές συμπεριφορές</a:t>
            </a:r>
          </a:p>
          <a:p>
            <a:pPr>
              <a:buFont typeface="Wingdings" pitchFamily="2" charset="2"/>
              <a:buChar char="ü"/>
            </a:pPr>
            <a:r>
              <a:rPr lang="el-GR" dirty="0" smtClean="0"/>
              <a:t>Συνετίζει τους απείθαρχους</a:t>
            </a:r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771800" y="6356350"/>
            <a:ext cx="3672408" cy="365125"/>
          </a:xfrm>
        </p:spPr>
        <p:txBody>
          <a:bodyPr/>
          <a:lstStyle/>
          <a:p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Ελένη Αδαμοπούλου 3ο Γυμνάσιο Ναυπάκτου  2014-15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Εννοιολογική Προσέγγιση</a:t>
            </a:r>
            <a:r>
              <a:rPr lang="en-US" dirty="0" smtClean="0"/>
              <a:t>(IV)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      </a:t>
            </a:r>
            <a:r>
              <a:rPr lang="el-GR" dirty="0" err="1" smtClean="0"/>
              <a:t>Ηθογράφηση</a:t>
            </a:r>
            <a:r>
              <a:rPr lang="el-GR" dirty="0" smtClean="0"/>
              <a:t> Αγησιλάου</a:t>
            </a:r>
          </a:p>
          <a:p>
            <a:r>
              <a:rPr lang="el-GR" dirty="0" smtClean="0"/>
              <a:t>Φιλόπατρις –</a:t>
            </a:r>
            <a:r>
              <a:rPr lang="el-GR" dirty="0" err="1" smtClean="0"/>
              <a:t>Αλτρουϊστής</a:t>
            </a:r>
            <a:endParaRPr lang="el-GR" dirty="0" smtClean="0"/>
          </a:p>
          <a:p>
            <a:r>
              <a:rPr lang="el-GR" smtClean="0"/>
              <a:t> Αγωνιστικός-Καρτερικός</a:t>
            </a:r>
            <a:endParaRPr lang="el-GR" dirty="0" smtClean="0"/>
          </a:p>
          <a:p>
            <a:r>
              <a:rPr lang="el-GR" dirty="0" smtClean="0"/>
              <a:t>Επίμονος- Ηθικός</a:t>
            </a:r>
          </a:p>
          <a:p>
            <a:r>
              <a:rPr lang="el-GR" dirty="0" smtClean="0"/>
              <a:t> Δίκαιος- Αμερόληπτος</a:t>
            </a:r>
          </a:p>
          <a:p>
            <a:r>
              <a:rPr lang="el-GR" dirty="0" smtClean="0"/>
              <a:t>Προσηνής- Καλόκαρδος</a:t>
            </a:r>
          </a:p>
          <a:p>
            <a:r>
              <a:rPr lang="el-GR" dirty="0" smtClean="0"/>
              <a:t>Γενναιόδωρος</a:t>
            </a:r>
          </a:p>
          <a:p>
            <a:r>
              <a:rPr lang="el-GR" dirty="0" smtClean="0"/>
              <a:t>Εμψυχωτής- Συμβουλάτορας</a:t>
            </a:r>
          </a:p>
          <a:p>
            <a:r>
              <a:rPr lang="el-GR" dirty="0" smtClean="0"/>
              <a:t>Στοργικός- Ανεκτικός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43808" y="6309320"/>
            <a:ext cx="3672408" cy="365125"/>
          </a:xfrm>
        </p:spPr>
        <p:txBody>
          <a:bodyPr/>
          <a:lstStyle/>
          <a:p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Ελένη Αδαμοπούλου 3ο Γυμνάσιο Ναυπάκτου  2014-15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4 - Δεξιό άγκιστρο"/>
          <p:cNvSpPr/>
          <p:nvPr/>
        </p:nvSpPr>
        <p:spPr>
          <a:xfrm>
            <a:off x="5508104" y="1700808"/>
            <a:ext cx="864096" cy="4464496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5 - TextBox"/>
          <p:cNvSpPr txBox="1"/>
          <p:nvPr/>
        </p:nvSpPr>
        <p:spPr>
          <a:xfrm>
            <a:off x="6526984" y="3501008"/>
            <a:ext cx="26170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/>
              <a:t>Χαρισματικός</a:t>
            </a:r>
          </a:p>
          <a:p>
            <a:r>
              <a:rPr lang="el-GR" sz="3200" b="1" dirty="0" smtClean="0"/>
              <a:t>ηγέτης</a:t>
            </a:r>
            <a:endParaRPr lang="el-GR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788024" y="5517232"/>
            <a:ext cx="3456384" cy="566738"/>
          </a:xfrm>
        </p:spPr>
        <p:txBody>
          <a:bodyPr/>
          <a:lstStyle/>
          <a:p>
            <a:pPr algn="ctr"/>
            <a:r>
              <a:rPr lang="el-GR" dirty="0" smtClean="0"/>
              <a:t>Ξενοφών</a:t>
            </a:r>
            <a:endParaRPr lang="el-GR" dirty="0"/>
          </a:p>
        </p:txBody>
      </p:sp>
      <p:sp>
        <p:nvSpPr>
          <p:cNvPr id="5" name="2 - Θέση εικόνας"/>
          <p:cNvSpPr txBox="1">
            <a:spLocks/>
          </p:cNvSpPr>
          <p:nvPr/>
        </p:nvSpPr>
        <p:spPr>
          <a:xfrm>
            <a:off x="1763688" y="620688"/>
            <a:ext cx="5486400" cy="4114800"/>
          </a:xfrm>
          <a:prstGeom prst="rect">
            <a:avLst/>
          </a:prstGeom>
        </p:spPr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483768" y="6356350"/>
            <a:ext cx="3744416" cy="365125"/>
          </a:xfrm>
        </p:spPr>
        <p:txBody>
          <a:bodyPr/>
          <a:lstStyle/>
          <a:p>
            <a:r>
              <a:rPr lang="el-GR" dirty="0" smtClean="0">
                <a:solidFill>
                  <a:schemeClr val="tx1"/>
                </a:solidFill>
              </a:rPr>
              <a:t>Ελένη Αδαμοπούλου 3ο Γυμνάσιο Ναυπάκτου  2014-15</a:t>
            </a:r>
            <a:endParaRPr lang="el-GR" dirty="0">
              <a:solidFill>
                <a:schemeClr val="tx1"/>
              </a:solidFill>
            </a:endParaRPr>
          </a:p>
        </p:txBody>
      </p:sp>
      <p:pic>
        <p:nvPicPr>
          <p:cNvPr id="2054" name="Picture 6" descr="http://ohifront.files.wordpress.com/2013/12/4d1a1-xenoph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332656"/>
            <a:ext cx="3312368" cy="51055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pic>
      <p:pic>
        <p:nvPicPr>
          <p:cNvPr id="2056" name="Picture 8" descr="https://theancientweb.files.wordpress.com/2013/09/images-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60648"/>
            <a:ext cx="4205959" cy="518457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</p:pic>
      <p:sp>
        <p:nvSpPr>
          <p:cNvPr id="11" name="10 - TextBox"/>
          <p:cNvSpPr txBox="1"/>
          <p:nvPr/>
        </p:nvSpPr>
        <p:spPr>
          <a:xfrm>
            <a:off x="675267" y="5661248"/>
            <a:ext cx="2700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l-GR" sz="2000" b="1" dirty="0" smtClean="0">
                <a:latin typeface="+mj-lt"/>
                <a:ea typeface="+mj-ea"/>
                <a:cs typeface="+mj-cs"/>
              </a:rPr>
              <a:t>Σπαρτιάτης πολεμιστής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979712" y="6309320"/>
            <a:ext cx="5400600" cy="365125"/>
          </a:xfrm>
        </p:spPr>
        <p:txBody>
          <a:bodyPr/>
          <a:lstStyle/>
          <a:p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Ελένη Αδαμοπούλου 3ο Γυμνάσιο Ναυπάκτου  2014-15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2 - Στρογγυλεμένο ορθογώνιο"/>
          <p:cNvSpPr/>
          <p:nvPr/>
        </p:nvSpPr>
        <p:spPr>
          <a:xfrm>
            <a:off x="467544" y="476672"/>
            <a:ext cx="8280920" cy="1152128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l-GR" dirty="0" smtClean="0"/>
              <a:t>Ο Αγησίλαος Β΄ (Σπάρτη, 444/3 – Κυρήνη, 360/59 </a:t>
            </a:r>
            <a:r>
              <a:rPr lang="el-GR" dirty="0" err="1" smtClean="0"/>
              <a:t>π.Χ.</a:t>
            </a:r>
            <a:r>
              <a:rPr lang="el-GR" dirty="0" smtClean="0"/>
              <a:t>), βασιλιάς </a:t>
            </a:r>
            <a:r>
              <a:rPr lang="el-GR" dirty="0" err="1" smtClean="0"/>
              <a:t>τής</a:t>
            </a:r>
            <a:r>
              <a:rPr lang="el-GR" dirty="0" smtClean="0"/>
              <a:t> Σπάρτης</a:t>
            </a:r>
          </a:p>
          <a:p>
            <a:pPr lvl="0"/>
            <a:r>
              <a:rPr lang="el-GR" dirty="0" smtClean="0"/>
              <a:t> (επί σαράντα έτη ,399-360 </a:t>
            </a:r>
            <a:r>
              <a:rPr lang="el-GR" dirty="0" err="1" smtClean="0"/>
              <a:t>π.Χ.</a:t>
            </a:r>
            <a:r>
              <a:rPr lang="el-GR" dirty="0" smtClean="0"/>
              <a:t>), υπήρξε μια σπάνια στρατιωτική και πολιτική προσωπικότητα</a:t>
            </a:r>
          </a:p>
        </p:txBody>
      </p:sp>
      <p:sp>
        <p:nvSpPr>
          <p:cNvPr id="4" name="3 - Στρογγυλεμένο ορθογώνιο"/>
          <p:cNvSpPr/>
          <p:nvPr/>
        </p:nvSpPr>
        <p:spPr>
          <a:xfrm>
            <a:off x="395536" y="1772816"/>
            <a:ext cx="8280920" cy="1224136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TextBox"/>
          <p:cNvSpPr txBox="1"/>
          <p:nvPr/>
        </p:nvSpPr>
        <p:spPr>
          <a:xfrm>
            <a:off x="1043608" y="620688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7" name="6 - TextBox"/>
          <p:cNvSpPr txBox="1"/>
          <p:nvPr/>
        </p:nvSpPr>
        <p:spPr>
          <a:xfrm>
            <a:off x="755576" y="1844824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l-GR" dirty="0" smtClean="0"/>
              <a:t>Οι εναντίον των Περσών συντριπτικές νίκες του, υπέρ </a:t>
            </a:r>
            <a:r>
              <a:rPr lang="el-GR" dirty="0" smtClean="0"/>
              <a:t>της ανεξαρτησίας των ελληνικών πόλεων </a:t>
            </a:r>
            <a:r>
              <a:rPr lang="el-GR" dirty="0" err="1" smtClean="0"/>
              <a:t>τής</a:t>
            </a:r>
            <a:r>
              <a:rPr lang="el-GR" dirty="0" smtClean="0"/>
              <a:t> Ιωνίας, </a:t>
            </a:r>
            <a:r>
              <a:rPr lang="el-GR" dirty="0" smtClean="0"/>
              <a:t>δικαιολογούν </a:t>
            </a:r>
            <a:r>
              <a:rPr lang="el-GR" dirty="0" smtClean="0"/>
              <a:t>τον </a:t>
            </a:r>
            <a:r>
              <a:rPr lang="el-GR" dirty="0" smtClean="0"/>
              <a:t>χαρακτηρισμό του ως προδρόμου του </a:t>
            </a:r>
            <a:r>
              <a:rPr lang="el-GR" dirty="0" smtClean="0"/>
              <a:t>Μεγάλου</a:t>
            </a:r>
            <a:r>
              <a:rPr lang="el-GR" dirty="0" smtClean="0"/>
              <a:t> Αλεξάνδρου</a:t>
            </a:r>
            <a:r>
              <a:rPr lang="el-GR" dirty="0" smtClean="0"/>
              <a:t> </a:t>
            </a:r>
            <a:r>
              <a:rPr lang="el-GR" dirty="0" smtClean="0"/>
              <a:t>στην κατάλυση </a:t>
            </a:r>
            <a:r>
              <a:rPr lang="el-GR" dirty="0" err="1" smtClean="0"/>
              <a:t>τής</a:t>
            </a:r>
            <a:r>
              <a:rPr lang="el-GR" dirty="0" smtClean="0"/>
              <a:t> περσικής </a:t>
            </a:r>
            <a:r>
              <a:rPr lang="el-GR" dirty="0" smtClean="0"/>
              <a:t>αυτοκρατορίας</a:t>
            </a:r>
            <a:endParaRPr lang="el-GR" dirty="0" smtClean="0"/>
          </a:p>
          <a:p>
            <a:endParaRPr lang="el-GR" dirty="0"/>
          </a:p>
        </p:txBody>
      </p:sp>
      <p:grpSp>
        <p:nvGrpSpPr>
          <p:cNvPr id="8" name="7 - Ομάδα"/>
          <p:cNvGrpSpPr/>
          <p:nvPr/>
        </p:nvGrpSpPr>
        <p:grpSpPr>
          <a:xfrm rot="5400000">
            <a:off x="4015220" y="1321484"/>
            <a:ext cx="980915" cy="4907916"/>
            <a:chOff x="4355975" y="648065"/>
            <a:chExt cx="980915" cy="4907916"/>
          </a:xfrm>
        </p:grpSpPr>
        <p:sp>
          <p:nvSpPr>
            <p:cNvPr id="9" name="8 - Στρογγυλεμένο ορθογώνιο"/>
            <p:cNvSpPr/>
            <p:nvPr/>
          </p:nvSpPr>
          <p:spPr>
            <a:xfrm>
              <a:off x="4355975" y="648065"/>
              <a:ext cx="980915" cy="4907916"/>
            </a:xfrm>
            <a:prstGeom prst="roundRect">
              <a:avLst>
                <a:gd name="adj" fmla="val 29192"/>
              </a:avLst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sp>
        <p:sp>
          <p:nvSpPr>
            <p:cNvPr id="10" name="Στρογγυλεμένο ορθογώνιο 4"/>
            <p:cNvSpPr/>
            <p:nvPr/>
          </p:nvSpPr>
          <p:spPr>
            <a:xfrm>
              <a:off x="4384705" y="676795"/>
              <a:ext cx="923455" cy="48504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sz="1600" kern="1200" dirty="0" smtClean="0"/>
                <a:t>: </a:t>
              </a:r>
              <a:endParaRPr lang="el-GR" sz="1600" kern="1200" dirty="0"/>
            </a:p>
          </p:txBody>
        </p:sp>
      </p:grpSp>
      <p:sp>
        <p:nvSpPr>
          <p:cNvPr id="11" name="10 - TextBox"/>
          <p:cNvSpPr txBox="1"/>
          <p:nvPr/>
        </p:nvSpPr>
        <p:spPr>
          <a:xfrm>
            <a:off x="2627784" y="3284984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 όνομα τού δημοφιλέστερου βασιλιά </a:t>
            </a:r>
            <a:r>
              <a:rPr lang="el-GR" dirty="0" err="1" smtClean="0"/>
              <a:t>τής</a:t>
            </a:r>
            <a:r>
              <a:rPr lang="el-GR" dirty="0" smtClean="0"/>
              <a:t> Σπάρτης ετυμολογείται κατά δύο τρόπους</a:t>
            </a:r>
            <a:endParaRPr lang="el-GR" dirty="0"/>
          </a:p>
        </p:txBody>
      </p:sp>
      <p:grpSp>
        <p:nvGrpSpPr>
          <p:cNvPr id="12" name="11 - Ομάδα"/>
          <p:cNvGrpSpPr/>
          <p:nvPr/>
        </p:nvGrpSpPr>
        <p:grpSpPr>
          <a:xfrm rot="5400000">
            <a:off x="3617640" y="1215008"/>
            <a:ext cx="1800199" cy="8388425"/>
            <a:chOff x="5810577" y="49208"/>
            <a:chExt cx="1426997" cy="6094270"/>
          </a:xfrm>
        </p:grpSpPr>
        <p:sp>
          <p:nvSpPr>
            <p:cNvPr id="13" name="12 - Στρογγυλεμένο ορθογώνιο"/>
            <p:cNvSpPr/>
            <p:nvPr/>
          </p:nvSpPr>
          <p:spPr>
            <a:xfrm>
              <a:off x="5810577" y="49208"/>
              <a:ext cx="1426997" cy="6094270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</p:sp>
        <p:sp>
          <p:nvSpPr>
            <p:cNvPr id="14" name="Στρογγυλεμένο ορθογώνιο 4"/>
            <p:cNvSpPr/>
            <p:nvPr/>
          </p:nvSpPr>
          <p:spPr>
            <a:xfrm>
              <a:off x="5852372" y="91003"/>
              <a:ext cx="1343407" cy="60106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l-GR" sz="1300" kern="1200" dirty="0" smtClean="0"/>
                <a:t>, </a:t>
              </a:r>
            </a:p>
          </p:txBody>
        </p:sp>
      </p:grpSp>
      <p:sp>
        <p:nvSpPr>
          <p:cNvPr id="15" name="14 - TextBox"/>
          <p:cNvSpPr txBox="1"/>
          <p:nvPr/>
        </p:nvSpPr>
        <p:spPr>
          <a:xfrm>
            <a:off x="539552" y="4653136"/>
            <a:ext cx="80648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i="1" dirty="0" smtClean="0"/>
              <a:t>είτε</a:t>
            </a:r>
            <a:r>
              <a:rPr lang="el-GR" dirty="0" smtClean="0"/>
              <a:t> από το ρήμα </a:t>
            </a:r>
            <a:r>
              <a:rPr lang="el-GR" b="1" dirty="0" err="1" smtClean="0"/>
              <a:t>άγαμαι</a:t>
            </a:r>
            <a:r>
              <a:rPr lang="el-GR" dirty="0" smtClean="0"/>
              <a:t>, που σημαίνει </a:t>
            </a:r>
            <a:r>
              <a:rPr lang="el-GR" b="1" dirty="0" smtClean="0"/>
              <a:t>θαυμάζω</a:t>
            </a:r>
            <a:r>
              <a:rPr lang="el-GR" dirty="0" smtClean="0"/>
              <a:t>, και το ουσιαστικό </a:t>
            </a:r>
            <a:r>
              <a:rPr lang="el-GR" b="1" dirty="0" smtClean="0"/>
              <a:t>λαός</a:t>
            </a:r>
            <a:r>
              <a:rPr lang="el-GR" dirty="0" smtClean="0"/>
              <a:t>, οπότε Αγησίλαος είναι ο </a:t>
            </a:r>
            <a:r>
              <a:rPr lang="el-GR" b="1" dirty="0" err="1" smtClean="0"/>
              <a:t>θαυμαζόμενος</a:t>
            </a:r>
            <a:r>
              <a:rPr lang="el-GR" b="1" dirty="0" smtClean="0"/>
              <a:t> από το  λαό</a:t>
            </a:r>
            <a:r>
              <a:rPr lang="el-GR" dirty="0" smtClean="0"/>
              <a:t>, ο </a:t>
            </a:r>
            <a:r>
              <a:rPr lang="el-GR" b="1" dirty="0" smtClean="0"/>
              <a:t>λαοφιλής</a:t>
            </a:r>
          </a:p>
          <a:p>
            <a:endParaRPr lang="el-GR" b="1" dirty="0" smtClean="0"/>
          </a:p>
          <a:p>
            <a:pPr lvl="0"/>
            <a:r>
              <a:rPr lang="el-GR" b="1" i="1" dirty="0" smtClean="0"/>
              <a:t>είτε </a:t>
            </a:r>
            <a:r>
              <a:rPr lang="el-GR" dirty="0" smtClean="0"/>
              <a:t>από το ρήμα </a:t>
            </a:r>
            <a:r>
              <a:rPr lang="el-GR" b="1" dirty="0" err="1" smtClean="0"/>
              <a:t>αγέομαι</a:t>
            </a:r>
            <a:r>
              <a:rPr lang="el-GR" dirty="0" smtClean="0"/>
              <a:t>, που σημαίνει </a:t>
            </a:r>
            <a:r>
              <a:rPr lang="el-GR" b="1" dirty="0" smtClean="0"/>
              <a:t>ηγούμαι</a:t>
            </a:r>
            <a:r>
              <a:rPr lang="el-GR" dirty="0" smtClean="0"/>
              <a:t>, και το ουσιαστικό </a:t>
            </a:r>
            <a:r>
              <a:rPr lang="el-GR" b="1" dirty="0" smtClean="0"/>
              <a:t>λαός</a:t>
            </a:r>
            <a:r>
              <a:rPr lang="el-GR" dirty="0" smtClean="0"/>
              <a:t>, οπότε Αγησίλαος είναι ο </a:t>
            </a:r>
            <a:r>
              <a:rPr lang="el-GR" b="1" dirty="0" smtClean="0"/>
              <a:t>ηγέτης τού λαού</a:t>
            </a:r>
            <a:r>
              <a:rPr lang="el-GR" dirty="0" smtClean="0"/>
              <a:t>, ο </a:t>
            </a:r>
            <a:r>
              <a:rPr lang="el-GR" b="1" dirty="0" smtClean="0"/>
              <a:t>καθοδηγητής του λαού</a:t>
            </a:r>
            <a:r>
              <a:rPr lang="el-GR" dirty="0" smtClean="0"/>
              <a:t>. 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5" name="4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843808" y="6309320"/>
            <a:ext cx="3896072" cy="365125"/>
          </a:xfrm>
        </p:spPr>
        <p:txBody>
          <a:bodyPr/>
          <a:lstStyle/>
          <a:p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Ελένη Αδαμοπούλου 3ο Γυμνάσιο Ναυπάκτου  2014-15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755576" y="5589240"/>
            <a:ext cx="792088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l-GR" sz="3200" b="1" dirty="0" err="1" smtClean="0">
                <a:solidFill>
                  <a:srgbClr val="00B050"/>
                </a:solidFill>
              </a:rPr>
              <a:t>ὅπου</a:t>
            </a:r>
            <a:r>
              <a:rPr lang="el-GR" sz="3200" b="1" dirty="0" smtClean="0">
                <a:solidFill>
                  <a:srgbClr val="00B050"/>
                </a:solidFill>
              </a:rPr>
              <a:t>  </a:t>
            </a:r>
            <a:r>
              <a:rPr lang="el-GR" sz="3200" dirty="0" smtClean="0"/>
              <a:t> </a:t>
            </a:r>
            <a:r>
              <a:rPr lang="el-GR" sz="3200" dirty="0" err="1" smtClean="0"/>
              <a:t>ᾤετο</a:t>
            </a:r>
            <a:r>
              <a:rPr lang="el-GR" sz="3200" dirty="0" smtClean="0"/>
              <a:t>   </a:t>
            </a:r>
            <a:r>
              <a:rPr lang="el-GR" sz="3200" dirty="0" err="1" smtClean="0"/>
              <a:t>τὴν</a:t>
            </a:r>
            <a:r>
              <a:rPr lang="el-GR" sz="3200" dirty="0" smtClean="0"/>
              <a:t> πατρίδα    </a:t>
            </a:r>
            <a:r>
              <a:rPr lang="el-GR" sz="3200" b="1" dirty="0" smtClean="0"/>
              <a:t>τι </a:t>
            </a:r>
            <a:r>
              <a:rPr lang="el-GR" sz="3200" dirty="0" smtClean="0"/>
              <a:t>    </a:t>
            </a:r>
            <a:r>
              <a:rPr lang="el-GR" sz="3200" b="1" dirty="0" err="1" smtClean="0">
                <a:solidFill>
                  <a:srgbClr val="00B0F0"/>
                </a:solidFill>
              </a:rPr>
              <a:t>ὠφελήσειν</a:t>
            </a:r>
            <a:r>
              <a:rPr lang="el-GR" sz="3200" b="1" dirty="0" smtClean="0">
                <a:solidFill>
                  <a:srgbClr val="00B0F0"/>
                </a:solidFill>
              </a:rPr>
              <a:t>.</a:t>
            </a:r>
            <a:endParaRPr lang="el-GR" sz="32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1">
        <p:bldAsOne/>
      </p:bldGraphic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752056" cy="365125"/>
          </a:xfrm>
        </p:spPr>
        <p:txBody>
          <a:bodyPr/>
          <a:lstStyle/>
          <a:p>
            <a:r>
              <a:rPr lang="el-G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Ελένη Αδαμοπούλου 3ο Γυμνάσιο Ναυπάκτου  2014-15</a:t>
            </a:r>
            <a:endParaRPr lang="el-G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" name="4 - Ορθογώνιο"/>
          <p:cNvSpPr/>
          <p:nvPr/>
        </p:nvSpPr>
        <p:spPr>
          <a:xfrm>
            <a:off x="2286000" y="2420889"/>
            <a:ext cx="457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6" name="5 - Έλλειψη"/>
          <p:cNvSpPr/>
          <p:nvPr/>
        </p:nvSpPr>
        <p:spPr>
          <a:xfrm>
            <a:off x="1547664" y="260648"/>
            <a:ext cx="6408712" cy="266429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l-GR" sz="2800" dirty="0" err="1" smtClean="0"/>
              <a:t>ἀλλὰ</a:t>
            </a:r>
            <a:r>
              <a:rPr lang="el-GR" sz="2800" dirty="0" smtClean="0"/>
              <a:t>   </a:t>
            </a:r>
            <a:r>
              <a:rPr lang="el-GR" sz="2800" dirty="0" err="1" smtClean="0"/>
              <a:t>ἐνόμιζε</a:t>
            </a:r>
            <a:endParaRPr lang="en-US" sz="2800" dirty="0" smtClean="0"/>
          </a:p>
          <a:p>
            <a:pPr>
              <a:buNone/>
            </a:pPr>
            <a:r>
              <a:rPr lang="el-GR" sz="3200" dirty="0" err="1" smtClean="0"/>
              <a:t>ἔργον</a:t>
            </a:r>
            <a:r>
              <a:rPr lang="el-GR" sz="3200" dirty="0" smtClean="0"/>
              <a:t>  βασιλέως  </a:t>
            </a:r>
            <a:r>
              <a:rPr lang="el-GR" sz="3200" dirty="0" err="1" smtClean="0"/>
              <a:t>ἀγαθοῦ</a:t>
            </a:r>
            <a:endParaRPr lang="en-US" sz="32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l-GR" sz="3600" b="1" dirty="0" smtClean="0"/>
              <a:t> </a:t>
            </a:r>
            <a:r>
              <a:rPr lang="en-US" sz="3600" b="1" dirty="0" smtClean="0"/>
              <a:t>                   </a:t>
            </a:r>
            <a:r>
              <a:rPr lang="el-GR" sz="3600" b="1" dirty="0" err="1" smtClean="0"/>
              <a:t>τοῦτο</a:t>
            </a:r>
            <a:endParaRPr lang="en-US" sz="3600" b="1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l-GR" sz="2800" dirty="0" smtClean="0"/>
              <a:t> </a:t>
            </a:r>
            <a:endParaRPr lang="en-US" sz="2800" dirty="0" smtClean="0"/>
          </a:p>
          <a:p>
            <a:pPr>
              <a:buNone/>
            </a:pPr>
            <a:endParaRPr lang="el-GR" sz="2800" b="1" dirty="0"/>
          </a:p>
        </p:txBody>
      </p:sp>
      <p:sp>
        <p:nvSpPr>
          <p:cNvPr id="7" name="6 - Δεξιό βέλος"/>
          <p:cNvSpPr/>
          <p:nvPr/>
        </p:nvSpPr>
        <p:spPr>
          <a:xfrm rot="5400000">
            <a:off x="4247964" y="3320988"/>
            <a:ext cx="1080120" cy="432048"/>
          </a:xfrm>
          <a:prstGeom prst="rightArrow">
            <a:avLst/>
          </a:prstGeom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nvex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Στρογγυλεμένο ορθογώνιο"/>
          <p:cNvSpPr/>
          <p:nvPr/>
        </p:nvSpPr>
        <p:spPr>
          <a:xfrm>
            <a:off x="467544" y="4077072"/>
            <a:ext cx="8280920" cy="1440160"/>
          </a:xfrm>
          <a:prstGeom prst="roundRect">
            <a:avLst>
              <a:gd name="adj" fmla="val 50000"/>
            </a:avLst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dirty="0" smtClean="0"/>
              <a:t>       </a:t>
            </a:r>
            <a:r>
              <a:rPr lang="el-GR" dirty="0" smtClean="0"/>
              <a:t> </a:t>
            </a:r>
            <a:r>
              <a:rPr lang="el-GR" sz="2800" b="1" dirty="0" err="1" smtClean="0">
                <a:solidFill>
                  <a:srgbClr val="00B0F0"/>
                </a:solidFill>
              </a:rPr>
              <a:t>τὸ</a:t>
            </a:r>
            <a:r>
              <a:rPr lang="el-GR" sz="2800" b="1" dirty="0" smtClean="0">
                <a:solidFill>
                  <a:srgbClr val="00B0F0"/>
                </a:solidFill>
              </a:rPr>
              <a:t> </a:t>
            </a:r>
            <a:r>
              <a:rPr lang="el-GR" sz="2800" b="1" dirty="0" err="1" smtClean="0">
                <a:solidFill>
                  <a:srgbClr val="00B0F0"/>
                </a:solidFill>
              </a:rPr>
              <a:t>ποιεῖν</a:t>
            </a:r>
            <a:r>
              <a:rPr lang="en-US" sz="2800" b="1" dirty="0" smtClean="0">
                <a:solidFill>
                  <a:srgbClr val="00B0F0"/>
                </a:solidFill>
              </a:rPr>
              <a:t>   </a:t>
            </a:r>
            <a:r>
              <a:rPr lang="el-GR" sz="2800" b="1" dirty="0" err="1" smtClean="0">
                <a:solidFill>
                  <a:srgbClr val="7030A0"/>
                </a:solidFill>
              </a:rPr>
              <a:t>τοὺς</a:t>
            </a:r>
            <a:r>
              <a:rPr lang="el-GR" sz="2800" b="1" dirty="0" smtClean="0">
                <a:solidFill>
                  <a:srgbClr val="7030A0"/>
                </a:solidFill>
              </a:rPr>
              <a:t> </a:t>
            </a:r>
            <a:r>
              <a:rPr lang="el-GR" sz="2800" b="1" dirty="0" err="1" smtClean="0">
                <a:solidFill>
                  <a:srgbClr val="7030A0"/>
                </a:solidFill>
              </a:rPr>
              <a:t>ἀρχομένους</a:t>
            </a:r>
            <a:r>
              <a:rPr lang="el-GR" sz="2800" dirty="0" smtClean="0"/>
              <a:t>   </a:t>
            </a:r>
            <a:r>
              <a:rPr lang="el-GR" sz="2800" dirty="0" err="1" smtClean="0"/>
              <a:t>ὡς</a:t>
            </a:r>
            <a:r>
              <a:rPr lang="el-GR" sz="2800" dirty="0" smtClean="0"/>
              <a:t>  </a:t>
            </a:r>
            <a:r>
              <a:rPr lang="el-GR" sz="2800" dirty="0" err="1" smtClean="0"/>
              <a:t>πλεῖστα</a:t>
            </a:r>
            <a:r>
              <a:rPr lang="el-GR" sz="2800" dirty="0" smtClean="0"/>
              <a:t> </a:t>
            </a:r>
            <a:r>
              <a:rPr lang="el-GR" sz="2800" dirty="0" err="1" smtClean="0"/>
              <a:t>ἀγαθὰ</a:t>
            </a:r>
            <a:r>
              <a:rPr lang="el-GR" sz="28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el-GR" dirty="0" smtClean="0"/>
              <a:t>Βασιλεύς υπόδειγμα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267744" y="6309320"/>
            <a:ext cx="4472136" cy="365125"/>
          </a:xfrm>
        </p:spPr>
        <p:txBody>
          <a:bodyPr/>
          <a:lstStyle/>
          <a:p>
            <a:r>
              <a:rPr lang="el-GR" dirty="0" smtClean="0"/>
              <a:t>Ελένη Αδαμοπούλου 3ο Γυμνάσιο Ναυπάκτου  2014-15</a:t>
            </a:r>
            <a:endParaRPr lang="el-GR" dirty="0"/>
          </a:p>
        </p:txBody>
      </p:sp>
      <p:sp>
        <p:nvSpPr>
          <p:cNvPr id="5" name="4 - Στρογγυλεμένο ορθογώνιο"/>
          <p:cNvSpPr/>
          <p:nvPr/>
        </p:nvSpPr>
        <p:spPr>
          <a:xfrm>
            <a:off x="467544" y="1196752"/>
            <a:ext cx="7992888" cy="1346448"/>
          </a:xfrm>
          <a:prstGeom prst="roundRect">
            <a:avLst>
              <a:gd name="adj" fmla="val 42956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l-GR" sz="2800" dirty="0" smtClean="0"/>
              <a:t> </a:t>
            </a:r>
            <a:r>
              <a:rPr lang="el-GR" sz="2800" dirty="0" err="1" smtClean="0"/>
              <a:t>Ἐν</a:t>
            </a:r>
            <a:r>
              <a:rPr lang="el-GR" sz="2800" dirty="0" smtClean="0"/>
              <a:t> </a:t>
            </a:r>
            <a:r>
              <a:rPr lang="el-GR" sz="2800" dirty="0" err="1" smtClean="0"/>
              <a:t>τοῖς</a:t>
            </a:r>
            <a:r>
              <a:rPr lang="el-GR" sz="2800" dirty="0" smtClean="0"/>
              <a:t> </a:t>
            </a:r>
            <a:r>
              <a:rPr lang="el-GR" sz="2800" dirty="0" err="1" smtClean="0"/>
              <a:t>μεγίστοις</a:t>
            </a:r>
            <a:r>
              <a:rPr lang="el-GR" sz="2800" dirty="0" smtClean="0"/>
              <a:t> </a:t>
            </a:r>
            <a:r>
              <a:rPr lang="el-GR" sz="2800" dirty="0" err="1" smtClean="0"/>
              <a:t>δὲ</a:t>
            </a:r>
            <a:r>
              <a:rPr lang="el-GR" sz="2800" dirty="0" smtClean="0"/>
              <a:t>   </a:t>
            </a:r>
            <a:r>
              <a:rPr lang="el-GR" sz="2800" dirty="0" err="1" smtClean="0"/>
              <a:t>ὠφελήμασι</a:t>
            </a:r>
            <a:r>
              <a:rPr lang="el-GR" sz="2800" dirty="0" smtClean="0"/>
              <a:t>    </a:t>
            </a:r>
            <a:r>
              <a:rPr lang="el-GR" sz="2800" dirty="0" err="1" smtClean="0"/>
              <a:t>τῆς</a:t>
            </a:r>
            <a:r>
              <a:rPr lang="el-GR" sz="2800" dirty="0" smtClean="0"/>
              <a:t> πατρίδος</a:t>
            </a:r>
            <a:endParaRPr lang="en-US" sz="2800" dirty="0" smtClean="0"/>
          </a:p>
          <a:p>
            <a:pPr>
              <a:buNone/>
            </a:pPr>
            <a:r>
              <a:rPr lang="el-GR" sz="2800" dirty="0" smtClean="0"/>
              <a:t>    </a:t>
            </a:r>
            <a:r>
              <a:rPr lang="el-GR" sz="2800" dirty="0" err="1" smtClean="0"/>
              <a:t>ἐγὼ</a:t>
            </a:r>
            <a:r>
              <a:rPr lang="el-GR" sz="2800" dirty="0" smtClean="0"/>
              <a:t>    </a:t>
            </a:r>
            <a:r>
              <a:rPr lang="el-GR" sz="2800" dirty="0" err="1" smtClean="0"/>
              <a:t>τίθημι</a:t>
            </a:r>
            <a:r>
              <a:rPr lang="el-GR" sz="2800" dirty="0" smtClean="0"/>
              <a:t>    </a:t>
            </a:r>
            <a:r>
              <a:rPr lang="el-GR" sz="2800" dirty="0" err="1" smtClean="0"/>
              <a:t>αὐτοῦ</a:t>
            </a:r>
            <a:r>
              <a:rPr lang="el-GR" sz="2800" dirty="0" smtClean="0"/>
              <a:t>   </a:t>
            </a:r>
            <a:r>
              <a:rPr lang="el-GR" sz="2800" dirty="0" err="1" smtClean="0"/>
              <a:t>καὶ</a:t>
            </a:r>
            <a:r>
              <a:rPr lang="el-GR" sz="2800" dirty="0" smtClean="0"/>
              <a:t>    </a:t>
            </a:r>
            <a:r>
              <a:rPr lang="el-GR" sz="2800" b="1" i="1" dirty="0" err="1" smtClean="0"/>
              <a:t>τόδε</a:t>
            </a:r>
            <a:r>
              <a:rPr lang="el-GR" sz="2800" b="1" i="1" dirty="0" smtClean="0"/>
              <a:t> </a:t>
            </a:r>
            <a:endParaRPr lang="el-GR" sz="2800" b="1" i="1" dirty="0"/>
          </a:p>
        </p:txBody>
      </p:sp>
      <p:sp>
        <p:nvSpPr>
          <p:cNvPr id="6" name="5 - Στρογγυλεμένο ορθογώνιο"/>
          <p:cNvSpPr/>
          <p:nvPr/>
        </p:nvSpPr>
        <p:spPr>
          <a:xfrm>
            <a:off x="827584" y="3068960"/>
            <a:ext cx="7344816" cy="1080120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n-US" sz="2400" dirty="0" smtClean="0"/>
              <a:t>         </a:t>
            </a:r>
            <a:r>
              <a:rPr lang="el-GR" sz="2400" dirty="0" smtClean="0"/>
              <a:t> </a:t>
            </a:r>
            <a:endParaRPr lang="en-US" sz="2400" dirty="0" smtClean="0"/>
          </a:p>
          <a:p>
            <a:pPr algn="ctr">
              <a:buNone/>
            </a:pPr>
            <a:r>
              <a:rPr lang="en-US" sz="2400" b="1" dirty="0" smtClean="0">
                <a:solidFill>
                  <a:srgbClr val="00B050"/>
                </a:solidFill>
              </a:rPr>
              <a:t>         </a:t>
            </a:r>
            <a:r>
              <a:rPr lang="el-GR" sz="2400" b="1" dirty="0" err="1" smtClean="0">
                <a:solidFill>
                  <a:srgbClr val="00B050"/>
                </a:solidFill>
              </a:rPr>
              <a:t>ὅτι</a:t>
            </a:r>
            <a:r>
              <a:rPr lang="el-GR" sz="2400" b="1" dirty="0" smtClean="0">
                <a:solidFill>
                  <a:srgbClr val="00B050"/>
                </a:solidFill>
              </a:rPr>
              <a:t> </a:t>
            </a:r>
            <a:r>
              <a:rPr lang="el-GR" sz="2400" dirty="0" smtClean="0"/>
              <a:t>    </a:t>
            </a:r>
            <a:r>
              <a:rPr lang="el-GR" sz="2400" b="1" dirty="0" smtClean="0"/>
              <a:t> </a:t>
            </a:r>
            <a:r>
              <a:rPr lang="el-GR" sz="2400" b="1" dirty="0" err="1" smtClean="0"/>
              <a:t>δυνατώτατος</a:t>
            </a:r>
            <a:r>
              <a:rPr lang="el-GR" sz="2400" b="1" dirty="0" smtClean="0"/>
              <a:t>   </a:t>
            </a:r>
            <a:r>
              <a:rPr lang="el-GR" sz="2400" dirty="0" smtClean="0"/>
              <a:t> </a:t>
            </a:r>
            <a:r>
              <a:rPr lang="el-GR" sz="2400" b="1" dirty="0" smtClean="0"/>
              <a:t> </a:t>
            </a:r>
            <a:r>
              <a:rPr lang="el-GR" sz="2400" b="1" dirty="0" err="1" smtClean="0">
                <a:solidFill>
                  <a:srgbClr val="7030A0"/>
                </a:solidFill>
              </a:rPr>
              <a:t>ὤν</a:t>
            </a:r>
            <a:r>
              <a:rPr lang="el-GR" sz="2400" b="1" dirty="0" smtClean="0">
                <a:solidFill>
                  <a:srgbClr val="7030A0"/>
                </a:solidFill>
              </a:rPr>
              <a:t> </a:t>
            </a:r>
            <a:r>
              <a:rPr lang="el-GR" sz="2400" b="1" dirty="0" smtClean="0"/>
              <a:t>  </a:t>
            </a:r>
            <a:r>
              <a:rPr lang="el-GR" sz="2400" dirty="0" smtClean="0"/>
              <a:t> </a:t>
            </a:r>
            <a:r>
              <a:rPr lang="el-GR" sz="2400" b="1" dirty="0" err="1" smtClean="0"/>
              <a:t>ἐν</a:t>
            </a:r>
            <a:r>
              <a:rPr lang="el-GR" sz="2400" b="1" dirty="0" smtClean="0"/>
              <a:t> </a:t>
            </a:r>
            <a:r>
              <a:rPr lang="el-GR" sz="2400" b="1" dirty="0" err="1" smtClean="0"/>
              <a:t>τῇ</a:t>
            </a:r>
            <a:r>
              <a:rPr lang="el-GR" sz="2400" b="1" dirty="0" smtClean="0"/>
              <a:t> </a:t>
            </a:r>
            <a:r>
              <a:rPr lang="el-GR" sz="2400" b="1" dirty="0" err="1" smtClean="0"/>
              <a:t>πόλει</a:t>
            </a:r>
            <a:endParaRPr lang="el-GR" sz="2400" b="1" dirty="0" smtClean="0"/>
          </a:p>
          <a:p>
            <a:pPr algn="ctr">
              <a:buNone/>
            </a:pPr>
            <a:r>
              <a:rPr lang="el-GR" sz="2400" dirty="0" smtClean="0"/>
              <a:t>   </a:t>
            </a:r>
            <a:r>
              <a:rPr lang="el-GR" sz="2400" b="1" dirty="0" smtClean="0"/>
              <a:t>  </a:t>
            </a:r>
            <a:r>
              <a:rPr lang="el-GR" sz="2400" b="1" dirty="0" err="1" smtClean="0"/>
              <a:t>φανερὸς</a:t>
            </a:r>
            <a:r>
              <a:rPr lang="el-GR" sz="2400" b="1" dirty="0" smtClean="0"/>
              <a:t> </a:t>
            </a:r>
            <a:r>
              <a:rPr lang="el-GR" sz="2400" b="1" dirty="0" err="1" smtClean="0"/>
              <a:t>ἦν</a:t>
            </a:r>
            <a:r>
              <a:rPr lang="el-GR" sz="2400" b="1" dirty="0" smtClean="0"/>
              <a:t>    μάλιστα   </a:t>
            </a:r>
            <a:r>
              <a:rPr lang="el-GR" sz="2400" b="1" dirty="0" err="1" smtClean="0"/>
              <a:t>τοῖς</a:t>
            </a:r>
            <a:r>
              <a:rPr lang="el-GR" sz="2400" b="1" dirty="0" smtClean="0"/>
              <a:t> </a:t>
            </a:r>
            <a:r>
              <a:rPr lang="el-GR" sz="2400" b="1" dirty="0" err="1" smtClean="0"/>
              <a:t>νόμοις</a:t>
            </a:r>
            <a:r>
              <a:rPr lang="el-GR" sz="2400" b="1" dirty="0" smtClean="0"/>
              <a:t>   </a:t>
            </a:r>
            <a:r>
              <a:rPr lang="el-GR" sz="2400" b="1" dirty="0" smtClean="0">
                <a:solidFill>
                  <a:srgbClr val="7030A0"/>
                </a:solidFill>
              </a:rPr>
              <a:t> </a:t>
            </a:r>
            <a:r>
              <a:rPr lang="el-GR" sz="2400" b="1" dirty="0" err="1" smtClean="0">
                <a:solidFill>
                  <a:srgbClr val="7030A0"/>
                </a:solidFill>
              </a:rPr>
              <a:t>λατρεύων</a:t>
            </a:r>
            <a:r>
              <a:rPr lang="el-GR" sz="2400" b="1" dirty="0" smtClean="0">
                <a:solidFill>
                  <a:srgbClr val="7030A0"/>
                </a:solidFill>
              </a:rPr>
              <a:t>.</a:t>
            </a:r>
            <a:br>
              <a:rPr lang="el-GR" sz="2400" b="1" dirty="0" smtClean="0">
                <a:solidFill>
                  <a:srgbClr val="7030A0"/>
                </a:solidFill>
              </a:rPr>
            </a:br>
            <a:endParaRPr lang="el-GR" sz="2400" b="1" dirty="0" smtClean="0">
              <a:solidFill>
                <a:srgbClr val="7030A0"/>
              </a:solidFill>
            </a:endParaRPr>
          </a:p>
        </p:txBody>
      </p:sp>
      <p:cxnSp>
        <p:nvCxnSpPr>
          <p:cNvPr id="9" name="8 - Ευθύγραμμο βέλος σύνδεσης"/>
          <p:cNvCxnSpPr/>
          <p:nvPr/>
        </p:nvCxnSpPr>
        <p:spPr>
          <a:xfrm flipH="1">
            <a:off x="2555776" y="2492896"/>
            <a:ext cx="2952328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12 - Οδοντωτό δεξιό βέλος"/>
          <p:cNvSpPr/>
          <p:nvPr/>
        </p:nvSpPr>
        <p:spPr>
          <a:xfrm rot="5400000">
            <a:off x="4031940" y="4401108"/>
            <a:ext cx="576064" cy="36004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4" name="13 - Ψαλίδισμα διαγώνιας γωνίας του ορθογωνίου"/>
          <p:cNvSpPr/>
          <p:nvPr/>
        </p:nvSpPr>
        <p:spPr>
          <a:xfrm>
            <a:off x="467544" y="4941168"/>
            <a:ext cx="8208912" cy="1368152"/>
          </a:xfrm>
          <a:prstGeom prst="snip2DiagRect">
            <a:avLst>
              <a:gd name="adj1" fmla="val 2156"/>
              <a:gd name="adj2" fmla="val 50000"/>
            </a:avLst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None/>
            </a:pPr>
            <a:r>
              <a:rPr lang="el-GR" sz="2800" b="1" dirty="0" err="1" smtClean="0"/>
              <a:t>Τὶς</a:t>
            </a:r>
            <a:r>
              <a:rPr lang="el-GR" sz="2800" b="1" dirty="0" smtClean="0"/>
              <a:t>    </a:t>
            </a:r>
            <a:r>
              <a:rPr lang="el-GR" sz="2800" b="1" dirty="0" err="1" smtClean="0"/>
              <a:t>γὰρ</a:t>
            </a:r>
            <a:r>
              <a:rPr lang="el-GR" sz="2800" b="1" dirty="0" smtClean="0"/>
              <a:t>     </a:t>
            </a:r>
            <a:r>
              <a:rPr lang="el-GR" sz="2800" b="1" dirty="0" err="1" smtClean="0"/>
              <a:t>ἂν</a:t>
            </a:r>
            <a:r>
              <a:rPr lang="el-GR" sz="2800" b="1" dirty="0" smtClean="0"/>
              <a:t> </a:t>
            </a:r>
            <a:r>
              <a:rPr lang="el-GR" sz="2800" b="1" dirty="0" err="1" smtClean="0"/>
              <a:t>ἠθέλησεν</a:t>
            </a:r>
            <a:r>
              <a:rPr lang="el-GR" sz="2800" b="1" dirty="0" smtClean="0"/>
              <a:t>        </a:t>
            </a:r>
            <a:r>
              <a:rPr lang="el-GR" sz="2800" b="1" dirty="0" err="1" smtClean="0">
                <a:solidFill>
                  <a:srgbClr val="00B0F0"/>
                </a:solidFill>
              </a:rPr>
              <a:t>ἀπειθεῖν</a:t>
            </a:r>
            <a:r>
              <a:rPr lang="el-GR" sz="2800" b="1" dirty="0" smtClean="0">
                <a:solidFill>
                  <a:srgbClr val="00B0F0"/>
                </a:solidFill>
              </a:rPr>
              <a:t>   </a:t>
            </a:r>
          </a:p>
          <a:p>
            <a:pPr algn="ctr">
              <a:buNone/>
            </a:pPr>
            <a:r>
              <a:rPr lang="el-GR" sz="2800" b="1" dirty="0" smtClean="0"/>
              <a:t>  </a:t>
            </a:r>
          </a:p>
          <a:p>
            <a:pPr algn="ctr">
              <a:buNone/>
            </a:pPr>
            <a:r>
              <a:rPr lang="el-GR" sz="2800" b="1" dirty="0" smtClean="0">
                <a:solidFill>
                  <a:srgbClr val="7030A0"/>
                </a:solidFill>
              </a:rPr>
              <a:t>      </a:t>
            </a:r>
            <a:r>
              <a:rPr lang="el-GR" sz="2800" b="1" dirty="0" err="1" smtClean="0">
                <a:solidFill>
                  <a:srgbClr val="7030A0"/>
                </a:solidFill>
              </a:rPr>
              <a:t>ὀρῶν</a:t>
            </a:r>
            <a:r>
              <a:rPr lang="el-GR" sz="2800" b="1" dirty="0" smtClean="0">
                <a:solidFill>
                  <a:srgbClr val="7030A0"/>
                </a:solidFill>
              </a:rPr>
              <a:t>  </a:t>
            </a:r>
            <a:r>
              <a:rPr lang="el-GR" sz="2800" b="1" dirty="0" smtClean="0"/>
              <a:t>         </a:t>
            </a:r>
            <a:r>
              <a:rPr lang="el-GR" sz="2800" b="1" dirty="0" err="1" smtClean="0"/>
              <a:t>τὸν</a:t>
            </a:r>
            <a:r>
              <a:rPr lang="el-GR" sz="2800" b="1" dirty="0" smtClean="0"/>
              <a:t> βασιλέα          </a:t>
            </a:r>
            <a:r>
              <a:rPr lang="el-GR" sz="2800" b="1" dirty="0" err="1" smtClean="0">
                <a:solidFill>
                  <a:srgbClr val="7030A0"/>
                </a:solidFill>
              </a:rPr>
              <a:t>πειθόμενον</a:t>
            </a:r>
            <a:r>
              <a:rPr lang="el-GR" sz="2800" b="1" dirty="0" smtClean="0">
                <a:solidFill>
                  <a:srgbClr val="7030A0"/>
                </a:solidFill>
              </a:rPr>
              <a:t>; </a:t>
            </a:r>
            <a:r>
              <a:rPr lang="el-GR" sz="2800" dirty="0" smtClean="0"/>
              <a:t>[…]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Συμπεριφορά </a:t>
            </a:r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555776" y="6309320"/>
            <a:ext cx="4320480" cy="365125"/>
          </a:xfrm>
        </p:spPr>
        <p:txBody>
          <a:bodyPr/>
          <a:lstStyle/>
          <a:p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Ελένη Αδαμοπούλου 3ο Γυμνάσιο Ναυπάκτου  2014-15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4 - Στρογγυλεμένο ορθογώνιο"/>
          <p:cNvSpPr/>
          <p:nvPr/>
        </p:nvSpPr>
        <p:spPr>
          <a:xfrm>
            <a:off x="971600" y="1268760"/>
            <a:ext cx="7416824" cy="1296144"/>
          </a:xfrm>
          <a:prstGeom prst="roundRect">
            <a:avLst>
              <a:gd name="adj" fmla="val 5000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n-US" sz="2400" dirty="0" smtClean="0"/>
              <a:t>          </a:t>
            </a:r>
            <a:r>
              <a:rPr lang="el-GR" sz="2400" dirty="0" err="1" smtClean="0"/>
              <a:t>Ὃς</a:t>
            </a:r>
            <a:r>
              <a:rPr lang="el-GR" sz="2400" dirty="0" smtClean="0"/>
              <a:t>               </a:t>
            </a:r>
            <a:r>
              <a:rPr lang="el-GR" sz="2400" dirty="0" err="1" smtClean="0"/>
              <a:t>καὶ</a:t>
            </a:r>
            <a:r>
              <a:rPr lang="el-GR" sz="2400" dirty="0" smtClean="0"/>
              <a:t>    </a:t>
            </a:r>
            <a:r>
              <a:rPr lang="el-GR" sz="2400" dirty="0" err="1" smtClean="0"/>
              <a:t>πρὸς</a:t>
            </a:r>
            <a:r>
              <a:rPr lang="el-GR" sz="2400" dirty="0" smtClean="0"/>
              <a:t> </a:t>
            </a:r>
            <a:r>
              <a:rPr lang="el-GR" sz="2400" dirty="0" err="1" smtClean="0"/>
              <a:t>τοὺς</a:t>
            </a:r>
            <a:r>
              <a:rPr lang="el-GR" sz="2400" dirty="0" smtClean="0"/>
              <a:t> διαφόρους    </a:t>
            </a:r>
          </a:p>
          <a:p>
            <a:pPr>
              <a:buNone/>
            </a:pPr>
            <a:r>
              <a:rPr lang="el-GR" sz="2400" dirty="0" smtClean="0"/>
              <a:t>      </a:t>
            </a:r>
            <a:r>
              <a:rPr lang="en-US" sz="2400" dirty="0" smtClean="0"/>
              <a:t>         </a:t>
            </a:r>
            <a:r>
              <a:rPr lang="el-GR" sz="2400" dirty="0" smtClean="0"/>
              <a:t>  </a:t>
            </a:r>
            <a:r>
              <a:rPr lang="el-GR" sz="2400" dirty="0" err="1" smtClean="0"/>
              <a:t>ἐν</a:t>
            </a:r>
            <a:r>
              <a:rPr lang="el-GR" sz="2400" dirty="0" smtClean="0"/>
              <a:t> </a:t>
            </a:r>
            <a:r>
              <a:rPr lang="el-GR" sz="2400" dirty="0" err="1" smtClean="0"/>
              <a:t>τῇ</a:t>
            </a:r>
            <a:r>
              <a:rPr lang="el-GR" sz="2400" dirty="0" smtClean="0"/>
              <a:t> </a:t>
            </a:r>
            <a:r>
              <a:rPr lang="el-GR" sz="2400" dirty="0" err="1" smtClean="0"/>
              <a:t>πόλει</a:t>
            </a:r>
            <a:r>
              <a:rPr lang="el-GR" sz="2400" dirty="0" smtClean="0"/>
              <a:t>          </a:t>
            </a:r>
            <a:r>
              <a:rPr lang="el-GR" sz="2400" dirty="0" err="1" smtClean="0"/>
              <a:t>προσεφέρετο</a:t>
            </a:r>
            <a:endParaRPr lang="el-GR" sz="2400" dirty="0" smtClean="0"/>
          </a:p>
          <a:p>
            <a:pPr>
              <a:buNone/>
            </a:pPr>
            <a:r>
              <a:rPr lang="el-GR" sz="2800" dirty="0" smtClean="0"/>
              <a:t> </a:t>
            </a:r>
            <a:r>
              <a:rPr lang="en-US" sz="2800" dirty="0" smtClean="0"/>
              <a:t>      </a:t>
            </a:r>
            <a:r>
              <a:rPr lang="el-GR" sz="2800" dirty="0" smtClean="0"/>
              <a:t> </a:t>
            </a:r>
            <a:r>
              <a:rPr lang="el-GR" sz="2800" b="1" dirty="0" err="1" smtClean="0">
                <a:solidFill>
                  <a:srgbClr val="00B050"/>
                </a:solidFill>
              </a:rPr>
              <a:t>ὥσπερ</a:t>
            </a:r>
            <a:r>
              <a:rPr lang="el-GR" sz="2800" b="1" dirty="0" smtClean="0">
                <a:solidFill>
                  <a:srgbClr val="00B050"/>
                </a:solidFill>
              </a:rPr>
              <a:t> </a:t>
            </a:r>
            <a:r>
              <a:rPr lang="el-GR" sz="2800" dirty="0" smtClean="0"/>
              <a:t> </a:t>
            </a:r>
            <a:r>
              <a:rPr lang="el-GR" sz="2400" dirty="0" err="1" smtClean="0"/>
              <a:t>πατὴρ</a:t>
            </a:r>
            <a:r>
              <a:rPr lang="el-GR" sz="2400" dirty="0" smtClean="0"/>
              <a:t>  </a:t>
            </a:r>
            <a:r>
              <a:rPr lang="el-GR" sz="2400" dirty="0" err="1" smtClean="0"/>
              <a:t>πρὸς</a:t>
            </a:r>
            <a:r>
              <a:rPr lang="el-GR" sz="2400" dirty="0" smtClean="0"/>
              <a:t> </a:t>
            </a:r>
            <a:r>
              <a:rPr lang="el-GR" sz="2400" dirty="0" err="1" smtClean="0"/>
              <a:t>παῖδας</a:t>
            </a:r>
            <a:r>
              <a:rPr lang="el-GR" sz="2400" dirty="0" smtClean="0"/>
              <a:t>    (προσφέρεται)  </a:t>
            </a:r>
            <a:r>
              <a:rPr lang="el-GR" sz="2800" dirty="0" smtClean="0"/>
              <a:t>.</a:t>
            </a:r>
          </a:p>
        </p:txBody>
      </p:sp>
      <p:sp>
        <p:nvSpPr>
          <p:cNvPr id="6" name="5 - Αριστερό-δεξιό-άνω βέλος"/>
          <p:cNvSpPr/>
          <p:nvPr/>
        </p:nvSpPr>
        <p:spPr>
          <a:xfrm rot="10800000">
            <a:off x="3347864" y="3212976"/>
            <a:ext cx="2736304" cy="1368152"/>
          </a:xfrm>
          <a:prstGeom prst="leftRightUpArrow">
            <a:avLst>
              <a:gd name="adj1" fmla="val 9199"/>
              <a:gd name="adj2" fmla="val 12223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Έλλειψη"/>
          <p:cNvSpPr/>
          <p:nvPr/>
        </p:nvSpPr>
        <p:spPr>
          <a:xfrm>
            <a:off x="0" y="3140968"/>
            <a:ext cx="3635896" cy="1512168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l-GR" sz="2400" dirty="0" smtClean="0">
                <a:solidFill>
                  <a:schemeClr val="tx1"/>
                </a:solidFill>
              </a:rPr>
              <a:t> </a:t>
            </a:r>
            <a:r>
              <a:rPr lang="el-GR" sz="2400" dirty="0" err="1" smtClean="0">
                <a:solidFill>
                  <a:schemeClr val="tx1"/>
                </a:solidFill>
              </a:rPr>
              <a:t>Ἐλοιδορεῖτο</a:t>
            </a:r>
            <a:r>
              <a:rPr lang="el-GR" sz="2400" dirty="0" smtClean="0">
                <a:solidFill>
                  <a:schemeClr val="tx1"/>
                </a:solidFill>
              </a:rPr>
              <a:t>   </a:t>
            </a:r>
            <a:r>
              <a:rPr lang="el-GR" sz="2400" dirty="0" err="1" smtClean="0">
                <a:solidFill>
                  <a:schemeClr val="tx1"/>
                </a:solidFill>
              </a:rPr>
              <a:t>μὲν</a:t>
            </a:r>
            <a:r>
              <a:rPr lang="el-GR" sz="2400" dirty="0" smtClean="0">
                <a:solidFill>
                  <a:schemeClr val="tx1"/>
                </a:solidFill>
              </a:rPr>
              <a:t>    </a:t>
            </a:r>
            <a:r>
              <a:rPr lang="el-GR" sz="2400" dirty="0" err="1" smtClean="0">
                <a:solidFill>
                  <a:schemeClr val="tx1"/>
                </a:solidFill>
              </a:rPr>
              <a:t>γὰρ</a:t>
            </a:r>
            <a:r>
              <a:rPr lang="el-GR" sz="2400" dirty="0" smtClean="0">
                <a:solidFill>
                  <a:schemeClr val="tx1"/>
                </a:solidFill>
              </a:rPr>
              <a:t>      </a:t>
            </a:r>
            <a:r>
              <a:rPr lang="el-GR" sz="2400" dirty="0" err="1" smtClean="0">
                <a:solidFill>
                  <a:schemeClr val="tx1"/>
                </a:solidFill>
              </a:rPr>
              <a:t>ἐπὶ</a:t>
            </a:r>
            <a:r>
              <a:rPr lang="el-GR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 err="1" smtClean="0">
                <a:solidFill>
                  <a:schemeClr val="tx1"/>
                </a:solidFill>
              </a:rPr>
              <a:t>τοῖς</a:t>
            </a:r>
            <a:r>
              <a:rPr lang="el-GR" sz="2400" dirty="0" smtClean="0">
                <a:solidFill>
                  <a:schemeClr val="tx1"/>
                </a:solidFill>
              </a:rPr>
              <a:t> </a:t>
            </a:r>
            <a:r>
              <a:rPr lang="el-GR" sz="2400" dirty="0" err="1" smtClean="0">
                <a:solidFill>
                  <a:schemeClr val="tx1"/>
                </a:solidFill>
              </a:rPr>
              <a:t>ἁμαρτήμασιν</a:t>
            </a:r>
            <a:r>
              <a:rPr lang="el-GR" dirty="0" smtClean="0"/>
              <a:t>,</a:t>
            </a:r>
          </a:p>
        </p:txBody>
      </p:sp>
      <p:sp>
        <p:nvSpPr>
          <p:cNvPr id="9" name="8 - Έλλειψη"/>
          <p:cNvSpPr/>
          <p:nvPr/>
        </p:nvSpPr>
        <p:spPr>
          <a:xfrm>
            <a:off x="5940152" y="3068960"/>
            <a:ext cx="3024336" cy="129614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dirty="0" smtClean="0"/>
              <a:t>       </a:t>
            </a:r>
          </a:p>
          <a:p>
            <a:r>
              <a:rPr lang="en-US" sz="2000" dirty="0" smtClean="0"/>
              <a:t>       </a:t>
            </a:r>
            <a:r>
              <a:rPr lang="el-GR" sz="2400" dirty="0" err="1" smtClean="0">
                <a:solidFill>
                  <a:schemeClr val="tx1"/>
                </a:solidFill>
              </a:rPr>
              <a:t>ἐτίμα</a:t>
            </a:r>
            <a:r>
              <a:rPr lang="el-GR" sz="2400" dirty="0" smtClean="0">
                <a:solidFill>
                  <a:schemeClr val="tx1"/>
                </a:solidFill>
              </a:rPr>
              <a:t> δ’ </a:t>
            </a:r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b="1" dirty="0" smtClean="0">
                <a:solidFill>
                  <a:srgbClr val="00B050"/>
                </a:solidFill>
              </a:rPr>
              <a:t>   </a:t>
            </a:r>
            <a:r>
              <a:rPr lang="el-GR" sz="2400" b="1" dirty="0" err="1" smtClean="0">
                <a:solidFill>
                  <a:srgbClr val="00B050"/>
                </a:solidFill>
              </a:rPr>
              <a:t>εἴ</a:t>
            </a:r>
            <a:r>
              <a:rPr lang="el-GR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   </a:t>
            </a:r>
            <a:r>
              <a:rPr lang="el-GR" sz="2400" dirty="0" smtClean="0">
                <a:solidFill>
                  <a:schemeClr val="tx1"/>
                </a:solidFill>
              </a:rPr>
              <a:t>τι </a:t>
            </a:r>
            <a:r>
              <a:rPr lang="en-US" sz="2400" dirty="0" smtClean="0">
                <a:solidFill>
                  <a:schemeClr val="tx1"/>
                </a:solidFill>
              </a:rPr>
              <a:t>   </a:t>
            </a:r>
            <a:r>
              <a:rPr lang="el-GR" sz="2400" dirty="0" err="1" smtClean="0">
                <a:solidFill>
                  <a:schemeClr val="tx1"/>
                </a:solidFill>
              </a:rPr>
              <a:t>καλὸν</a:t>
            </a:r>
            <a:r>
              <a:rPr lang="en-US" sz="2400" dirty="0" smtClean="0">
                <a:solidFill>
                  <a:schemeClr val="tx1"/>
                </a:solidFill>
              </a:rPr>
              <a:t>                          </a:t>
            </a:r>
            <a:r>
              <a:rPr lang="el-GR" sz="2400" dirty="0" err="1" smtClean="0">
                <a:solidFill>
                  <a:schemeClr val="tx1"/>
                </a:solidFill>
              </a:rPr>
              <a:t>πράττοιεν</a:t>
            </a:r>
            <a:r>
              <a:rPr lang="el-GR" sz="2400" dirty="0" smtClean="0">
                <a:solidFill>
                  <a:schemeClr val="tx1"/>
                </a:solidFill>
              </a:rPr>
              <a:t>,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    </a:t>
            </a:r>
            <a:endParaRPr lang="el-GR" sz="2400" dirty="0" smtClean="0">
              <a:solidFill>
                <a:schemeClr val="tx1"/>
              </a:solidFill>
            </a:endParaRPr>
          </a:p>
        </p:txBody>
      </p:sp>
      <p:sp>
        <p:nvSpPr>
          <p:cNvPr id="11" name="10 - Έλλειψη"/>
          <p:cNvSpPr/>
          <p:nvPr/>
        </p:nvSpPr>
        <p:spPr>
          <a:xfrm>
            <a:off x="2339752" y="4725144"/>
            <a:ext cx="4392488" cy="144016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dirty="0"/>
          </a:p>
        </p:txBody>
      </p:sp>
      <p:sp>
        <p:nvSpPr>
          <p:cNvPr id="14" name="13 - TextBox"/>
          <p:cNvSpPr txBox="1"/>
          <p:nvPr/>
        </p:nvSpPr>
        <p:spPr>
          <a:xfrm>
            <a:off x="2771800" y="5157192"/>
            <a:ext cx="36724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παρίστατο δ’ </a:t>
            </a:r>
            <a:endParaRPr lang="en-US" sz="2400" dirty="0" smtClean="0"/>
          </a:p>
          <a:p>
            <a:pPr algn="ctr"/>
            <a:r>
              <a:rPr lang="el-GR" sz="2400" b="1" dirty="0" err="1" smtClean="0">
                <a:solidFill>
                  <a:srgbClr val="00B050"/>
                </a:solidFill>
              </a:rPr>
              <a:t>εἴ</a:t>
            </a:r>
            <a:r>
              <a:rPr lang="el-GR" sz="2400" b="1" dirty="0" smtClean="0">
                <a:solidFill>
                  <a:srgbClr val="00B050"/>
                </a:solidFill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</a:rPr>
              <a:t>  </a:t>
            </a:r>
            <a:r>
              <a:rPr lang="el-GR" sz="2400" dirty="0" smtClean="0"/>
              <a:t>τις </a:t>
            </a:r>
            <a:r>
              <a:rPr lang="el-GR" sz="2400" dirty="0" err="1" smtClean="0"/>
              <a:t>συμφορὰ</a:t>
            </a:r>
            <a:r>
              <a:rPr lang="el-GR" sz="2400" dirty="0" smtClean="0"/>
              <a:t> </a:t>
            </a:r>
            <a:r>
              <a:rPr lang="el-GR" sz="2400" dirty="0" err="1" smtClean="0"/>
              <a:t>συμβαίνοι</a:t>
            </a:r>
            <a:r>
              <a:rPr lang="el-GR" sz="2400" dirty="0" smtClean="0"/>
              <a:t>,</a:t>
            </a:r>
          </a:p>
          <a:p>
            <a:pPr>
              <a:buNone/>
            </a:pPr>
            <a:r>
              <a:rPr lang="el-GR" sz="2400" dirty="0" smtClean="0"/>
              <a:t> </a:t>
            </a:r>
            <a:endParaRPr lang="en-US" sz="2400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555776" y="6356350"/>
            <a:ext cx="3888432" cy="365125"/>
          </a:xfrm>
        </p:spPr>
        <p:txBody>
          <a:bodyPr/>
          <a:lstStyle/>
          <a:p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Ελένη Αδαμοπούλου 3ο Γυμνάσιο Ναυπάκτου  2014-15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" name="4 - Επεξήγηση με τετραπλό βέλος"/>
          <p:cNvSpPr/>
          <p:nvPr/>
        </p:nvSpPr>
        <p:spPr>
          <a:xfrm>
            <a:off x="3131840" y="2276872"/>
            <a:ext cx="2808312" cy="2520280"/>
          </a:xfrm>
          <a:prstGeom prst="quadArrowCallout">
            <a:avLst>
              <a:gd name="adj1" fmla="val 19582"/>
              <a:gd name="adj2" fmla="val 14780"/>
              <a:gd name="adj3" fmla="val 18515"/>
              <a:gd name="adj4" fmla="val 48123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8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αιτιολόγηση</a:t>
            </a:r>
            <a:endParaRPr lang="el-GR" sz="2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8 - TextBox"/>
          <p:cNvSpPr txBox="1"/>
          <p:nvPr/>
        </p:nvSpPr>
        <p:spPr>
          <a:xfrm>
            <a:off x="0" y="3573016"/>
            <a:ext cx="1012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13" name="12 - Ψαλίδισμα διαγώνιας γωνίας του ορθογωνίου"/>
          <p:cNvSpPr/>
          <p:nvPr/>
        </p:nvSpPr>
        <p:spPr>
          <a:xfrm>
            <a:off x="1331640" y="908720"/>
            <a:ext cx="6408712" cy="1152128"/>
          </a:xfrm>
          <a:prstGeom prst="snip2DiagRect">
            <a:avLst>
              <a:gd name="adj1" fmla="val 0"/>
              <a:gd name="adj2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2400" b="1" dirty="0" err="1" smtClean="0">
                <a:solidFill>
                  <a:srgbClr val="7030A0"/>
                </a:solidFill>
              </a:rPr>
              <a:t>ἡγούμενος</a:t>
            </a:r>
            <a:r>
              <a:rPr lang="el-GR" sz="2400" dirty="0" smtClean="0"/>
              <a:t>  </a:t>
            </a:r>
            <a:r>
              <a:rPr lang="el-GR" sz="2400" dirty="0" err="1" smtClean="0"/>
              <a:t>μὲν</a:t>
            </a:r>
            <a:r>
              <a:rPr lang="el-GR" sz="2400" dirty="0" smtClean="0"/>
              <a:t>    </a:t>
            </a:r>
            <a:r>
              <a:rPr lang="el-GR" sz="2400" dirty="0" err="1" smtClean="0"/>
              <a:t>οὐδένα</a:t>
            </a:r>
            <a:r>
              <a:rPr lang="el-GR" sz="2400" dirty="0" smtClean="0"/>
              <a:t> </a:t>
            </a:r>
            <a:r>
              <a:rPr lang="el-GR" sz="2400" dirty="0" err="1" smtClean="0"/>
              <a:t>πολίτην</a:t>
            </a:r>
            <a:r>
              <a:rPr lang="el-GR" sz="2400" dirty="0" smtClean="0"/>
              <a:t>     </a:t>
            </a:r>
            <a:r>
              <a:rPr lang="el-GR" sz="2400" dirty="0" err="1" smtClean="0"/>
              <a:t>ἐχθρὸν</a:t>
            </a:r>
            <a:r>
              <a:rPr lang="el-GR" sz="2400" dirty="0" smtClean="0"/>
              <a:t>, </a:t>
            </a:r>
            <a:endParaRPr lang="el-GR" sz="2400" dirty="0"/>
          </a:p>
        </p:txBody>
      </p:sp>
      <p:sp>
        <p:nvSpPr>
          <p:cNvPr id="14" name="13 - Ψαλίδισμα διαγώνιας γωνίας του ορθογωνίου"/>
          <p:cNvSpPr/>
          <p:nvPr/>
        </p:nvSpPr>
        <p:spPr>
          <a:xfrm>
            <a:off x="251520" y="2780928"/>
            <a:ext cx="2736304" cy="1512168"/>
          </a:xfrm>
          <a:prstGeom prst="snip2DiagRect">
            <a:avLst>
              <a:gd name="adj1" fmla="val 0"/>
              <a:gd name="adj2" fmla="val 3491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l-GR" sz="2400" b="1" dirty="0" err="1" smtClean="0">
                <a:solidFill>
                  <a:srgbClr val="7030A0"/>
                </a:solidFill>
              </a:rPr>
              <a:t>ἐθέλων </a:t>
            </a:r>
            <a:r>
              <a:rPr lang="el-GR" sz="2400" dirty="0" smtClean="0"/>
              <a:t>  </a:t>
            </a:r>
            <a:r>
              <a:rPr lang="el-GR" sz="2400" dirty="0" err="1" smtClean="0"/>
              <a:t>δὲ</a:t>
            </a:r>
            <a:r>
              <a:rPr lang="el-GR" sz="2400" dirty="0" smtClean="0"/>
              <a:t>    </a:t>
            </a:r>
            <a:r>
              <a:rPr lang="el-GR" sz="2400" dirty="0" err="1" smtClean="0"/>
              <a:t>ἐπαινεῖν</a:t>
            </a:r>
            <a:r>
              <a:rPr lang="el-GR" sz="2400" dirty="0" smtClean="0"/>
              <a:t>      </a:t>
            </a:r>
            <a:r>
              <a:rPr lang="el-GR" sz="2400" dirty="0" err="1" smtClean="0"/>
              <a:t>πάντας</a:t>
            </a:r>
            <a:r>
              <a:rPr lang="el-GR" sz="2400" dirty="0" smtClean="0"/>
              <a:t>, </a:t>
            </a:r>
          </a:p>
        </p:txBody>
      </p:sp>
      <p:sp>
        <p:nvSpPr>
          <p:cNvPr id="16" name="15 - Ψαλίδισμα διαγώνιας γωνίας του ορθογωνίου"/>
          <p:cNvSpPr/>
          <p:nvPr/>
        </p:nvSpPr>
        <p:spPr>
          <a:xfrm>
            <a:off x="6012160" y="2780928"/>
            <a:ext cx="2880320" cy="1584176"/>
          </a:xfrm>
          <a:prstGeom prst="snip2DiagRect">
            <a:avLst>
              <a:gd name="adj1" fmla="val 0"/>
              <a:gd name="adj2" fmla="val 3201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l-GR" sz="2400" b="1" dirty="0" err="1" smtClean="0">
                <a:solidFill>
                  <a:srgbClr val="7030A0"/>
                </a:solidFill>
              </a:rPr>
              <a:t>νομίζων</a:t>
            </a:r>
            <a:r>
              <a:rPr lang="el-GR" sz="2400" dirty="0" smtClean="0"/>
              <a:t>   </a:t>
            </a:r>
            <a:r>
              <a:rPr lang="el-GR" sz="2400" dirty="0" err="1" smtClean="0"/>
              <a:t>δὲ</a:t>
            </a:r>
            <a:r>
              <a:rPr lang="el-GR" sz="2400" dirty="0" smtClean="0"/>
              <a:t>    </a:t>
            </a:r>
            <a:r>
              <a:rPr lang="el-GR" sz="2400" dirty="0" err="1" smtClean="0"/>
              <a:t>σῴζεσθαι</a:t>
            </a:r>
            <a:r>
              <a:rPr lang="el-GR" sz="2400" dirty="0" smtClean="0"/>
              <a:t>    </a:t>
            </a:r>
            <a:r>
              <a:rPr lang="el-GR" sz="2400" dirty="0" err="1" smtClean="0"/>
              <a:t>πάντας</a:t>
            </a:r>
            <a:r>
              <a:rPr lang="el-GR" sz="2400" dirty="0" smtClean="0"/>
              <a:t>    κέρδος, </a:t>
            </a:r>
          </a:p>
        </p:txBody>
      </p:sp>
      <p:sp>
        <p:nvSpPr>
          <p:cNvPr id="17" name="16 - Ψαλίδισμα διαγώνιας γωνίας του ορθογωνίου"/>
          <p:cNvSpPr/>
          <p:nvPr/>
        </p:nvSpPr>
        <p:spPr>
          <a:xfrm>
            <a:off x="1043608" y="5085184"/>
            <a:ext cx="7056784" cy="1224136"/>
          </a:xfrm>
          <a:prstGeom prst="snip2DiagRect">
            <a:avLst>
              <a:gd name="adj1" fmla="val 50000"/>
              <a:gd name="adj2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None/>
            </a:pPr>
            <a:r>
              <a:rPr lang="el-GR" sz="2400" b="1" dirty="0" err="1" smtClean="0">
                <a:solidFill>
                  <a:srgbClr val="7030A0"/>
                </a:solidFill>
              </a:rPr>
              <a:t>τιθεὶς </a:t>
            </a:r>
            <a:r>
              <a:rPr lang="el-GR" sz="2400" dirty="0" err="1" smtClean="0"/>
              <a:t>δὲ</a:t>
            </a:r>
            <a:r>
              <a:rPr lang="el-GR" sz="2400" dirty="0" smtClean="0"/>
              <a:t> </a:t>
            </a:r>
            <a:r>
              <a:rPr lang="el-GR" sz="2400" dirty="0" err="1" smtClean="0"/>
              <a:t>ζημίαν</a:t>
            </a:r>
            <a:r>
              <a:rPr lang="el-GR" sz="2400" dirty="0" smtClean="0"/>
              <a:t> </a:t>
            </a:r>
          </a:p>
          <a:p>
            <a:pPr>
              <a:buNone/>
            </a:pPr>
            <a:r>
              <a:rPr lang="el-GR" sz="2400" b="1" dirty="0" smtClean="0">
                <a:solidFill>
                  <a:srgbClr val="00B050"/>
                </a:solidFill>
              </a:rPr>
              <a:t>                   </a:t>
            </a:r>
            <a:r>
              <a:rPr lang="el-GR" sz="2400" b="1" dirty="0" err="1" smtClean="0">
                <a:solidFill>
                  <a:srgbClr val="00B050"/>
                </a:solidFill>
              </a:rPr>
              <a:t>εἰ</a:t>
            </a:r>
            <a:r>
              <a:rPr lang="el-GR" sz="2400" b="1" dirty="0" smtClean="0">
                <a:solidFill>
                  <a:srgbClr val="00B050"/>
                </a:solidFill>
              </a:rPr>
              <a:t>    </a:t>
            </a:r>
            <a:r>
              <a:rPr lang="el-GR" sz="2400" dirty="0" err="1" smtClean="0"/>
              <a:t>καί</a:t>
            </a:r>
            <a:r>
              <a:rPr lang="el-GR" sz="2400" dirty="0" smtClean="0"/>
              <a:t> ὁ </a:t>
            </a:r>
            <a:r>
              <a:rPr lang="el-GR" sz="2400" dirty="0" err="1" smtClean="0"/>
              <a:t>ἄξιος</a:t>
            </a:r>
            <a:r>
              <a:rPr lang="el-GR" sz="2400" dirty="0" smtClean="0"/>
              <a:t>   </a:t>
            </a:r>
            <a:r>
              <a:rPr lang="el-GR" sz="2400" dirty="0" err="1" smtClean="0"/>
              <a:t>μικροῦ</a:t>
            </a:r>
            <a:r>
              <a:rPr lang="el-GR" sz="2400" dirty="0" smtClean="0"/>
              <a:t>    </a:t>
            </a:r>
            <a:r>
              <a:rPr lang="el-GR" sz="2400" dirty="0" err="1" smtClean="0"/>
              <a:t>ἀπόλοιτο</a:t>
            </a:r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Εννοιολογική Προσέγγιση</a:t>
            </a:r>
            <a:r>
              <a:rPr lang="en-US" sz="3600" dirty="0" smtClean="0"/>
              <a:t>(I)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51520" y="980728"/>
            <a:ext cx="8640960" cy="58772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l-GR" sz="2800" dirty="0" smtClean="0"/>
              <a:t>Ο σωστός πολιτικός, όπως  ο Αγησίλαος</a:t>
            </a:r>
          </a:p>
          <a:p>
            <a:pPr>
              <a:buFont typeface="Wingdings" pitchFamily="2" charset="2"/>
              <a:buChar char="ü"/>
            </a:pPr>
            <a:r>
              <a:rPr lang="el-GR" sz="2800" dirty="0" smtClean="0"/>
              <a:t>Στοχεύει στο μέγιστο, όχι απλά σε κάτι, καλό για τους πολίτες</a:t>
            </a:r>
            <a:r>
              <a:rPr lang="el-GR" dirty="0" smtClean="0"/>
              <a:t> (</a:t>
            </a:r>
            <a:r>
              <a:rPr lang="el-GR" sz="2400" i="1" dirty="0" err="1" smtClean="0"/>
              <a:t>πλεῖστα</a:t>
            </a:r>
            <a:r>
              <a:rPr lang="el-GR" sz="2400" i="1" dirty="0" smtClean="0"/>
              <a:t> </a:t>
            </a:r>
            <a:r>
              <a:rPr lang="el-GR" sz="2400" i="1" dirty="0" err="1" smtClean="0"/>
              <a:t>ἀγαθὰ</a:t>
            </a:r>
            <a:r>
              <a:rPr lang="el-GR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l-GR" sz="2800" dirty="0" smtClean="0"/>
              <a:t>Τοποθετεί υπεράνω του προσωπικού το γενικό καλό</a:t>
            </a:r>
            <a:r>
              <a:rPr lang="el-GR" dirty="0" smtClean="0"/>
              <a:t> (</a:t>
            </a:r>
            <a:r>
              <a:rPr lang="el-GR" sz="2400" i="1" dirty="0" err="1" smtClean="0"/>
              <a:t>τὴν</a:t>
            </a:r>
            <a:r>
              <a:rPr lang="el-GR" sz="2400" i="1" dirty="0" smtClean="0"/>
              <a:t> πατρίδα τι  </a:t>
            </a:r>
            <a:r>
              <a:rPr lang="el-GR" sz="2400" i="1" dirty="0" err="1" smtClean="0"/>
              <a:t>ὠφελήσειν</a:t>
            </a:r>
            <a:r>
              <a:rPr lang="el-GR" dirty="0" smtClean="0"/>
              <a:t>)</a:t>
            </a:r>
          </a:p>
          <a:p>
            <a:pPr lvl="0">
              <a:buFont typeface="Wingdings" pitchFamily="2" charset="2"/>
              <a:buChar char="ü"/>
            </a:pPr>
            <a:r>
              <a:rPr lang="el-GR" sz="2800" dirty="0" smtClean="0"/>
              <a:t>Καταβάλλει αδιάλειπτο μόχθο και δυνάμεις για την πόλη-κράτος </a:t>
            </a:r>
            <a:r>
              <a:rPr lang="el-GR" dirty="0" smtClean="0"/>
              <a:t>(</a:t>
            </a:r>
            <a:r>
              <a:rPr lang="el-GR" sz="2400" i="1" dirty="0" err="1" smtClean="0"/>
              <a:t>οὐ</a:t>
            </a:r>
            <a:r>
              <a:rPr lang="el-GR" sz="2400" i="1" dirty="0" smtClean="0"/>
              <a:t> πόνων   </a:t>
            </a:r>
            <a:r>
              <a:rPr lang="el-GR" sz="2400" i="1" dirty="0" err="1" smtClean="0"/>
              <a:t>ὑφίετο</a:t>
            </a:r>
            <a:r>
              <a:rPr lang="el-GR" sz="2400" i="1" dirty="0" smtClean="0"/>
              <a:t>,</a:t>
            </a:r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400" i="1" dirty="0" err="1" smtClean="0"/>
              <a:t>οὐ</a:t>
            </a:r>
            <a:r>
              <a:rPr lang="el-GR" sz="2400" i="1" dirty="0" smtClean="0"/>
              <a:t>  χρημάτων  </a:t>
            </a:r>
            <a:r>
              <a:rPr lang="el-GR" sz="2400" i="1" dirty="0" err="1" smtClean="0"/>
              <a:t>ἐφείδετο</a:t>
            </a:r>
            <a:r>
              <a:rPr lang="el-GR" sz="2400" i="1" dirty="0" smtClean="0"/>
              <a:t>)</a:t>
            </a:r>
          </a:p>
          <a:p>
            <a:pPr lvl="0">
              <a:buFont typeface="Wingdings" pitchFamily="2" charset="2"/>
              <a:buChar char="ü"/>
            </a:pPr>
            <a:r>
              <a:rPr lang="el-GR" sz="2800" dirty="0" smtClean="0"/>
              <a:t>Δεν υπεκφεύγει από το καθήκον με προφάσεις και δικαιολογίες</a:t>
            </a:r>
            <a:r>
              <a:rPr lang="el-GR" dirty="0" smtClean="0"/>
              <a:t> (</a:t>
            </a:r>
            <a:r>
              <a:rPr lang="el-GR" sz="2400" i="1" dirty="0" err="1" smtClean="0"/>
              <a:t>οὐ</a:t>
            </a:r>
            <a:r>
              <a:rPr lang="el-GR" sz="2400" i="1" dirty="0" smtClean="0"/>
              <a:t> </a:t>
            </a:r>
            <a:r>
              <a:rPr lang="el-GR" sz="2400" i="1" dirty="0" err="1" smtClean="0"/>
              <a:t>σῶμα,οὐ</a:t>
            </a:r>
            <a:r>
              <a:rPr lang="el-GR" sz="2400" i="1" dirty="0" smtClean="0"/>
              <a:t> </a:t>
            </a:r>
            <a:r>
              <a:rPr lang="el-GR" sz="2400" i="1" dirty="0" err="1" smtClean="0"/>
              <a:t>γῆρας</a:t>
            </a:r>
            <a:r>
              <a:rPr lang="el-GR" sz="2400" i="1" dirty="0" smtClean="0"/>
              <a:t> </a:t>
            </a:r>
            <a:r>
              <a:rPr lang="el-GR" sz="2400" i="1" dirty="0" err="1" smtClean="0"/>
              <a:t>προὐφασίζετο</a:t>
            </a:r>
            <a:r>
              <a:rPr lang="el-GR" sz="2400" i="1" dirty="0" smtClean="0"/>
              <a:t>,</a:t>
            </a:r>
            <a:r>
              <a:rPr lang="el-G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l-GR" sz="2400" i="1" dirty="0" err="1" smtClean="0"/>
              <a:t>οὐ</a:t>
            </a:r>
            <a:r>
              <a:rPr lang="el-GR" sz="2400" i="1" dirty="0" smtClean="0"/>
              <a:t> κινδύνων </a:t>
            </a:r>
            <a:r>
              <a:rPr lang="el-GR" sz="2400" i="1" dirty="0" err="1" smtClean="0"/>
              <a:t>ἀφίστατο</a:t>
            </a:r>
            <a:r>
              <a:rPr lang="el-GR" dirty="0" smtClean="0"/>
              <a:t>)</a:t>
            </a:r>
          </a:p>
          <a:p>
            <a:pPr>
              <a:buFont typeface="Wingdings" pitchFamily="2" charset="2"/>
              <a:buChar char="ü"/>
            </a:pPr>
            <a:r>
              <a:rPr lang="el-GR" sz="2800" dirty="0" smtClean="0"/>
              <a:t>Δεν </a:t>
            </a:r>
            <a:r>
              <a:rPr lang="el-GR" sz="2800" dirty="0" err="1" smtClean="0"/>
              <a:t>εκμεταλλεύται</a:t>
            </a:r>
            <a:r>
              <a:rPr lang="el-GR" sz="2800" dirty="0" smtClean="0"/>
              <a:t> την εξουσία και το κύρος του για ίδιον συμφέρον </a:t>
            </a:r>
            <a:r>
              <a:rPr lang="el-GR" sz="2400" i="1" dirty="0" smtClean="0"/>
              <a:t>(</a:t>
            </a:r>
            <a:r>
              <a:rPr lang="el-GR" sz="2400" i="1" dirty="0" err="1" smtClean="0"/>
              <a:t>φανερὸς</a:t>
            </a:r>
            <a:r>
              <a:rPr lang="el-GR" sz="2400" i="1" dirty="0" smtClean="0"/>
              <a:t> </a:t>
            </a:r>
            <a:r>
              <a:rPr lang="el-GR" sz="2400" i="1" dirty="0" err="1" smtClean="0"/>
              <a:t>ἦν</a:t>
            </a:r>
            <a:r>
              <a:rPr lang="el-GR" sz="2400" i="1" dirty="0" smtClean="0"/>
              <a:t>  μάλιστα </a:t>
            </a:r>
            <a:r>
              <a:rPr lang="el-GR" sz="2400" i="1" dirty="0" err="1" smtClean="0"/>
              <a:t>τοῖς</a:t>
            </a:r>
            <a:r>
              <a:rPr lang="el-GR" sz="2400" i="1" dirty="0" smtClean="0"/>
              <a:t> </a:t>
            </a:r>
            <a:r>
              <a:rPr lang="el-GR" sz="2400" i="1" dirty="0" err="1" smtClean="0"/>
              <a:t>νόμοις</a:t>
            </a:r>
            <a:r>
              <a:rPr lang="el-GR" sz="2400" i="1" dirty="0" smtClean="0"/>
              <a:t> </a:t>
            </a:r>
            <a:r>
              <a:rPr lang="el-GR" sz="2400" i="1" dirty="0" err="1" smtClean="0"/>
              <a:t>λατρεύων</a:t>
            </a:r>
            <a:r>
              <a:rPr lang="el-GR" sz="2400" i="1" dirty="0" smtClean="0"/>
              <a:t>)</a:t>
            </a:r>
          </a:p>
          <a:p>
            <a:pPr>
              <a:buNone/>
            </a:pPr>
            <a:endParaRPr lang="el-GR" sz="2800" dirty="0" smtClean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896072" cy="365125"/>
          </a:xfrm>
        </p:spPr>
        <p:txBody>
          <a:bodyPr/>
          <a:lstStyle/>
          <a:p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Ελένη Αδαμοπούλου 3</a:t>
            </a:r>
            <a:r>
              <a:rPr lang="el-GR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ο </a:t>
            </a:r>
            <a:r>
              <a:rPr lang="el-G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Γυμνάσιο Ναυπάκτου  2014-15</a:t>
            </a:r>
            <a:endParaRPr lang="el-G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Τήξη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Τήξη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409</Words>
  <Application>Microsoft Office PowerPoint</Application>
  <PresentationFormat>Προβολή στην οθόνη (4:3)</PresentationFormat>
  <Paragraphs>113</Paragraphs>
  <Slides>12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Θέμα του Office</vt:lpstr>
      <vt:lpstr>Ηγέτης: όπως Αγησίλαος</vt:lpstr>
      <vt:lpstr>Ξενοφών</vt:lpstr>
      <vt:lpstr>Διαφάνεια 3</vt:lpstr>
      <vt:lpstr>Διαφάνεια 4</vt:lpstr>
      <vt:lpstr>Διαφάνεια 5</vt:lpstr>
      <vt:lpstr>Βασιλεύς υπόδειγμα</vt:lpstr>
      <vt:lpstr>Συμπεριφορά </vt:lpstr>
      <vt:lpstr>Διαφάνεια 8</vt:lpstr>
      <vt:lpstr>Εννοιολογική Προσέγγιση(I)</vt:lpstr>
      <vt:lpstr>Εννοιολογική Προσέγγιση(II)</vt:lpstr>
      <vt:lpstr>Εννοιολογική Προσέγγιση(IIΙ)</vt:lpstr>
      <vt:lpstr>Εννοιολογική Προσέγγιση(IV)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elard_000</dc:creator>
  <cp:lastModifiedBy>elardriv@hol.gr</cp:lastModifiedBy>
  <cp:revision>19</cp:revision>
  <dcterms:created xsi:type="dcterms:W3CDTF">2015-02-20T21:55:54Z</dcterms:created>
  <dcterms:modified xsi:type="dcterms:W3CDTF">2015-03-01T15:21:46Z</dcterms:modified>
</cp:coreProperties>
</file>