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82FD-2A78-49FE-A0BC-D642707AB31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Ti3Hn09OB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stermiller.org/calc/temperature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l-GR" b="1" dirty="0" smtClean="0"/>
              <a:t>Θερμοδυναμική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5852" y="1785926"/>
            <a:ext cx="6400800" cy="1000132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Η θερμότητα και η θερμοκρασία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214414" y="6000768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Σώκου Βασιλική Μηχανολόγος </a:t>
            </a:r>
            <a:r>
              <a:rPr lang="en-US" sz="2400" b="1" dirty="0" err="1" smtClean="0"/>
              <a:t>Msc</a:t>
            </a:r>
            <a:endParaRPr lang="el-GR" sz="2400" b="1" dirty="0"/>
          </a:p>
        </p:txBody>
      </p:sp>
      <p:pic>
        <p:nvPicPr>
          <p:cNvPr id="5" name="4 - Εικόνα" descr="science-040912-006-617x4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428868"/>
            <a:ext cx="4438661" cy="2992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400px-Annual_Average_Temperature_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88640"/>
            <a:ext cx="3600400" cy="2781309"/>
          </a:xfrm>
          <a:prstGeom prst="rect">
            <a:avLst/>
          </a:prstGeom>
        </p:spPr>
      </p:pic>
      <p:pic>
        <p:nvPicPr>
          <p:cNvPr id="7" name="6 - Εικόνα" descr="37-touaregs-cf83ceb1cf87ceaccf81ce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3212976"/>
            <a:ext cx="3168352" cy="2110122"/>
          </a:xfrm>
          <a:prstGeom prst="rect">
            <a:avLst/>
          </a:prstGeom>
        </p:spPr>
      </p:pic>
      <p:pic>
        <p:nvPicPr>
          <p:cNvPr id="8" name="7 - Εικόνα" descr="northpole17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212976"/>
            <a:ext cx="3600400" cy="2122341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971600" y="544522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Γιατί η θερμοκρασία είναι μεγαλύτερη στις περιοχές που βρίσκονται κοντά στην ισημερινό της γης και μικρότερη στους πόλους;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l-GR" sz="2800" dirty="0" smtClean="0"/>
              <a:t>Συνήθως στην καθημερινή μας ζωή συγχέουμε τη </a:t>
            </a:r>
            <a:r>
              <a:rPr lang="el-GR" sz="2800" b="1" dirty="0" smtClean="0"/>
              <a:t>θερμότητα</a:t>
            </a:r>
            <a:r>
              <a:rPr lang="el-GR" sz="2800" dirty="0" smtClean="0"/>
              <a:t> και τη </a:t>
            </a:r>
            <a:r>
              <a:rPr lang="el-GR" sz="2800" b="1" dirty="0" smtClean="0"/>
              <a:t>θερμοκρασία</a:t>
            </a:r>
            <a:r>
              <a:rPr lang="el-GR" sz="2800" dirty="0" smtClean="0"/>
              <a:t> εννοώντας πολλές φορές το ίδιο.</a:t>
            </a:r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r>
              <a:rPr lang="el-GR" sz="2800" dirty="0" smtClean="0"/>
              <a:t> Η </a:t>
            </a:r>
            <a:r>
              <a:rPr lang="el-GR" sz="2800" b="1" dirty="0" smtClean="0"/>
              <a:t>θερμότητα</a:t>
            </a:r>
            <a:r>
              <a:rPr lang="el-GR" sz="2800" dirty="0" smtClean="0"/>
              <a:t> και η </a:t>
            </a:r>
            <a:r>
              <a:rPr lang="el-GR" sz="2800" b="1" dirty="0" smtClean="0"/>
              <a:t>θερμοκρασία</a:t>
            </a:r>
            <a:r>
              <a:rPr lang="el-GR" sz="2800" dirty="0" smtClean="0"/>
              <a:t> είναι έννοιες διαφορετικές που δεν πρέπει συγχέονται.</a:t>
            </a:r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/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r>
              <a:rPr lang="el-GR" sz="2800" dirty="0" smtClean="0"/>
              <a:t> </a:t>
            </a:r>
            <a:r>
              <a:rPr lang="el-GR" sz="2800" dirty="0" smtClean="0">
                <a:hlinkClick r:id="rId2"/>
              </a:rPr>
              <a:t>Διαφορά θερμότητας και θερμοκρασίας</a:t>
            </a: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/>
              <a:t> Η </a:t>
            </a:r>
            <a:r>
              <a:rPr lang="el-GR" sz="2400" b="1" dirty="0" smtClean="0"/>
              <a:t>θερμοκρασία (Τ) </a:t>
            </a:r>
            <a:r>
              <a:rPr lang="el-GR" sz="2400" dirty="0" smtClean="0"/>
              <a:t>είναι ιδιότητα των σωμάτων που χαρακτηρίζει τη θερμική κατάσταση των σωμάτων. </a:t>
            </a:r>
            <a:endParaRPr lang="el-GR" sz="2400" b="1" dirty="0" smtClean="0"/>
          </a:p>
          <a:p>
            <a:pPr algn="just">
              <a:buFont typeface="Arial" pitchFamily="34" charset="0"/>
              <a:buChar char="•"/>
            </a:pPr>
            <a:endParaRPr lang="el-GR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l-GR" sz="2400" dirty="0" smtClean="0"/>
              <a:t>Η </a:t>
            </a:r>
            <a:r>
              <a:rPr lang="el-GR" sz="2400" b="1" dirty="0" smtClean="0"/>
              <a:t>θερμότητα (</a:t>
            </a:r>
            <a:r>
              <a:rPr lang="en-US" sz="2400" b="1" dirty="0" smtClean="0"/>
              <a:t>q) </a:t>
            </a:r>
            <a:r>
              <a:rPr lang="el-GR" sz="2400" dirty="0" smtClean="0"/>
              <a:t>είναι μορφή ενέργειας η οποία μεταφέρεται από ένα θερμότερο σε ένα ψυχρότερο σώμα όταν έρθουν σε επαφή. Η μεταφορά σταματάει όταν τα σώματα αποκτήσουν τις ίδιες θερμοκρασίες (θερμική ισορροπία). 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17" name="16 - Εικόνα" descr="heatandtem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717032"/>
            <a:ext cx="3744416" cy="1854926"/>
          </a:xfrm>
          <a:prstGeom prst="rect">
            <a:avLst/>
          </a:prstGeom>
        </p:spPr>
      </p:pic>
      <p:pic>
        <p:nvPicPr>
          <p:cNvPr id="18" name="17 - Εικόνα" descr="heat_transf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429000"/>
            <a:ext cx="2641476" cy="2641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Παραδείγματα μεταφοράς θερμότητας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15" name="14 - Εικόνα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628800"/>
            <a:ext cx="3096344" cy="3528392"/>
          </a:xfrm>
          <a:prstGeom prst="rect">
            <a:avLst/>
          </a:prstGeom>
        </p:spPr>
      </p:pic>
      <p:pic>
        <p:nvPicPr>
          <p:cNvPr id="18" name="17 - Εικόνα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628800"/>
            <a:ext cx="3024336" cy="3528392"/>
          </a:xfrm>
          <a:prstGeom prst="rect">
            <a:avLst/>
          </a:prstGeom>
        </p:spPr>
      </p:pic>
      <p:sp>
        <p:nvSpPr>
          <p:cNvPr id="19" name="18 - TextBox"/>
          <p:cNvSpPr txBox="1"/>
          <p:nvPr/>
        </p:nvSpPr>
        <p:spPr>
          <a:xfrm>
            <a:off x="899592" y="530120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Όταν η θερμότητα μεταφέρεται από το σύστημα στο περιβάλλον λαμβάνεται αρνητική (</a:t>
            </a:r>
            <a:r>
              <a:rPr lang="en-US" sz="1600" dirty="0" smtClean="0"/>
              <a:t>q&lt;0)</a:t>
            </a:r>
            <a:endParaRPr lang="el-GR" sz="1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860032" y="5301208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Όταν η θερμότητα μεταφέρεται από το περιβάλλον</a:t>
            </a:r>
            <a:r>
              <a:rPr lang="en-US" sz="1600" dirty="0" smtClean="0"/>
              <a:t> </a:t>
            </a:r>
            <a:r>
              <a:rPr lang="el-GR" sz="1600" dirty="0" smtClean="0"/>
              <a:t>στο σύστημα λαμβάνεται θετική (</a:t>
            </a:r>
            <a:r>
              <a:rPr lang="en-US" sz="1600" dirty="0" smtClean="0"/>
              <a:t>q</a:t>
            </a:r>
            <a:r>
              <a:rPr lang="el-GR" sz="1600" dirty="0" smtClean="0"/>
              <a:t>&gt;</a:t>
            </a:r>
            <a:r>
              <a:rPr lang="en-US" sz="1600" dirty="0" smtClean="0"/>
              <a:t>0)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Μονάδες μέτρησης Θερμότητας</a:t>
            </a:r>
            <a:endParaRPr lang="en-US" sz="2400" dirty="0" smtClean="0"/>
          </a:p>
          <a:p>
            <a:pPr algn="ctr"/>
            <a:r>
              <a:rPr lang="en-US" sz="2400" dirty="0" smtClean="0"/>
              <a:t>Joule (J), 1KJ = 1000J</a:t>
            </a:r>
          </a:p>
          <a:p>
            <a:pPr algn="ctr"/>
            <a:r>
              <a:rPr lang="el-GR" sz="2400" dirty="0" smtClean="0"/>
              <a:t>θερμίδα (</a:t>
            </a:r>
            <a:r>
              <a:rPr lang="en-US" sz="2400" dirty="0" smtClean="0"/>
              <a:t>Kcal</a:t>
            </a:r>
            <a:r>
              <a:rPr lang="el-GR" sz="2400" dirty="0" smtClean="0"/>
              <a:t>)</a:t>
            </a:r>
          </a:p>
          <a:p>
            <a:pPr algn="ctr"/>
            <a:r>
              <a:rPr lang="en-US" sz="2400" dirty="0" smtClean="0"/>
              <a:t>British Thermal Unit (Btu) 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 algn="just"/>
            <a:r>
              <a:rPr lang="el-GR" sz="2000" dirty="0" smtClean="0"/>
              <a:t>Η θερμίδα αντιπροσωπεύει την ποσότητα θερμότητας που απαιτείται για να ανυψωθεί η θερμοκρασία 1</a:t>
            </a:r>
            <a:r>
              <a:rPr lang="en-US" sz="2000" dirty="0" smtClean="0"/>
              <a:t>Kg </a:t>
            </a:r>
            <a:r>
              <a:rPr lang="el-GR" sz="2000" dirty="0" smtClean="0"/>
              <a:t>καθαρού νερού από τους 14,5°</a:t>
            </a:r>
            <a:r>
              <a:rPr lang="en-US" sz="2000" dirty="0" smtClean="0"/>
              <a:t>C</a:t>
            </a:r>
            <a:r>
              <a:rPr lang="el-GR" sz="2000" dirty="0" smtClean="0"/>
              <a:t> στους 15,5°</a:t>
            </a:r>
            <a:r>
              <a:rPr lang="en-US" sz="2000" dirty="0" smtClean="0"/>
              <a:t>C. </a:t>
            </a:r>
            <a:endParaRPr lang="el-GR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843808" y="2204864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1</a:t>
            </a:r>
            <a:r>
              <a:rPr lang="en-US" sz="2400" dirty="0" smtClean="0"/>
              <a:t>Kcal = 4,186Kj</a:t>
            </a:r>
            <a:endParaRPr lang="el-GR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899592" y="4221088"/>
            <a:ext cx="77768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Μονάδες μέτρησης θερμοκρασίας</a:t>
            </a:r>
            <a:endParaRPr lang="en-US" sz="2400" dirty="0" smtClean="0"/>
          </a:p>
          <a:p>
            <a:pPr algn="ctr"/>
            <a:r>
              <a:rPr lang="en-US" sz="2400" dirty="0" smtClean="0"/>
              <a:t>Celsius (°C)</a:t>
            </a:r>
          </a:p>
          <a:p>
            <a:pPr algn="ctr"/>
            <a:r>
              <a:rPr lang="en-US" sz="2400" dirty="0" smtClean="0"/>
              <a:t>Kelvin</a:t>
            </a:r>
            <a:r>
              <a:rPr lang="el-GR" sz="2400" dirty="0" smtClean="0"/>
              <a:t> (</a:t>
            </a:r>
            <a:r>
              <a:rPr lang="en-US" sz="2400" dirty="0" smtClean="0"/>
              <a:t>K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algn="ctr"/>
            <a:r>
              <a:rPr lang="en-US" sz="2400" dirty="0" smtClean="0"/>
              <a:t>Fahrenheit (°F)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2843808" y="2780928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1</a:t>
            </a:r>
            <a:r>
              <a:rPr lang="en-US" sz="2400" dirty="0" smtClean="0"/>
              <a:t>Btu = 1,05Kj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Κλίμακες Θερμοκρασίας</a:t>
            </a:r>
          </a:p>
          <a:p>
            <a:pPr algn="ctr"/>
            <a:endParaRPr lang="en-US" sz="2400" dirty="0" smtClean="0"/>
          </a:p>
        </p:txBody>
      </p:sp>
      <p:pic>
        <p:nvPicPr>
          <p:cNvPr id="15" name="14 - Εικόνα" descr="AbsoluteZe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3600400" cy="4947003"/>
          </a:xfrm>
          <a:prstGeom prst="rect">
            <a:avLst/>
          </a:prstGeom>
        </p:spPr>
      </p:pic>
      <p:sp>
        <p:nvSpPr>
          <p:cNvPr id="21" name="20 - TextBox"/>
          <p:cNvSpPr txBox="1"/>
          <p:nvPr/>
        </p:nvSpPr>
        <p:spPr>
          <a:xfrm>
            <a:off x="4716016" y="1124744"/>
            <a:ext cx="23762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7030A0"/>
                </a:solidFill>
              </a:rPr>
              <a:t>F</a:t>
            </a:r>
            <a:r>
              <a:rPr lang="en-US" sz="2800" dirty="0" smtClean="0"/>
              <a:t>=1</a:t>
            </a:r>
            <a:r>
              <a:rPr lang="el-GR" sz="2800" dirty="0" smtClean="0"/>
              <a:t>,</a:t>
            </a:r>
            <a:r>
              <a:rPr lang="en-US" sz="2800" dirty="0" smtClean="0"/>
              <a:t>8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800" dirty="0" smtClean="0"/>
              <a:t>+32</a:t>
            </a:r>
            <a:endParaRPr lang="el-GR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6016" y="1772816"/>
            <a:ext cx="23762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92D050"/>
                </a:solidFill>
              </a:rPr>
              <a:t>K</a:t>
            </a:r>
            <a:r>
              <a:rPr lang="en-US" sz="2800" dirty="0" smtClean="0"/>
              <a:t>=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800" dirty="0" smtClean="0"/>
              <a:t>+273.15</a:t>
            </a:r>
            <a:endParaRPr lang="el-GR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4716016" y="2492896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 smtClean="0"/>
              <a:t> Η κλίμακα </a:t>
            </a:r>
            <a:r>
              <a:rPr lang="en-US" dirty="0" smtClean="0"/>
              <a:t>Kelvin</a:t>
            </a:r>
            <a:r>
              <a:rPr lang="el-GR" dirty="0" smtClean="0"/>
              <a:t> ονομάζεται </a:t>
            </a:r>
            <a:r>
              <a:rPr lang="el-GR" b="1" dirty="0" smtClean="0"/>
              <a:t>απόλυτη κλίμακα</a:t>
            </a:r>
            <a:r>
              <a:rPr lang="el-GR" dirty="0" smtClean="0"/>
              <a:t> θερμοκρασιών. Το μηδέν της κλίμακας </a:t>
            </a:r>
            <a:r>
              <a:rPr lang="en-US" dirty="0" smtClean="0"/>
              <a:t>Kelvin </a:t>
            </a:r>
            <a:r>
              <a:rPr lang="el-GR" dirty="0" smtClean="0"/>
              <a:t>αντιστοιχεί στο </a:t>
            </a:r>
            <a:r>
              <a:rPr lang="el-GR" b="1" dirty="0" smtClean="0"/>
              <a:t>απόλυτο μηδέν</a:t>
            </a:r>
            <a:r>
              <a:rPr lang="el-GR" dirty="0" smtClean="0"/>
              <a:t> (-273,15°</a:t>
            </a:r>
            <a:r>
              <a:rPr lang="en-US" dirty="0" smtClean="0"/>
              <a:t>C).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Στο </a:t>
            </a:r>
            <a:r>
              <a:rPr lang="el-GR" b="1" dirty="0" smtClean="0"/>
              <a:t>απόλυτο μηδέν</a:t>
            </a:r>
            <a:r>
              <a:rPr lang="el-GR" dirty="0" smtClean="0"/>
              <a:t> δεν υπάρχει καμία κίνηση των μορίων. </a:t>
            </a:r>
          </a:p>
          <a:p>
            <a:pPr algn="just">
              <a:buFont typeface="Arial" pitchFamily="34" charset="0"/>
              <a:buChar char="•"/>
            </a:pPr>
            <a:endParaRPr lang="el-GR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Μετατροπέας θερμοκρασιών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Παράδειγμα</a:t>
            </a:r>
          </a:p>
          <a:p>
            <a:r>
              <a:rPr lang="el-GR" sz="2000" dirty="0" smtClean="0"/>
              <a:t>Να μετατρέψετε τη θερμοκρασία των 50</a:t>
            </a:r>
            <a:r>
              <a:rPr lang="en-US" sz="2000" dirty="0" smtClean="0"/>
              <a:t> </a:t>
            </a:r>
            <a:r>
              <a:rPr lang="el-GR" sz="2000" dirty="0" smtClean="0"/>
              <a:t>°</a:t>
            </a:r>
            <a:r>
              <a:rPr lang="en-US" sz="2000" dirty="0" smtClean="0"/>
              <a:t>C, </a:t>
            </a:r>
            <a:r>
              <a:rPr lang="el-GR" sz="2000" dirty="0" smtClean="0"/>
              <a:t>σε βαθμούς της κλίμακας α) </a:t>
            </a:r>
            <a:r>
              <a:rPr lang="en-US" sz="2000" dirty="0" smtClean="0"/>
              <a:t>Kelvin </a:t>
            </a:r>
            <a:r>
              <a:rPr lang="el-GR" sz="2000" dirty="0" smtClean="0"/>
              <a:t>β) </a:t>
            </a:r>
            <a:r>
              <a:rPr lang="en-US" sz="2000" dirty="0" smtClean="0"/>
              <a:t>Fahrenheit </a:t>
            </a:r>
          </a:p>
          <a:p>
            <a:endParaRPr lang="en-US" sz="2000" dirty="0" smtClean="0"/>
          </a:p>
          <a:p>
            <a:r>
              <a:rPr lang="el-GR" sz="2000" dirty="0" smtClean="0"/>
              <a:t>α) </a:t>
            </a:r>
            <a:r>
              <a:rPr lang="en-US" sz="2000" i="1" dirty="0" smtClean="0">
                <a:solidFill>
                  <a:srgbClr val="92D050"/>
                </a:solidFill>
              </a:rPr>
              <a:t>K</a:t>
            </a:r>
            <a:r>
              <a:rPr lang="en-US" sz="2000" dirty="0" smtClean="0"/>
              <a:t>=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smtClean="0"/>
              <a:t>+273.15</a:t>
            </a:r>
            <a:endParaRPr lang="el-GR" sz="2000" dirty="0" smtClean="0"/>
          </a:p>
          <a:p>
            <a:r>
              <a:rPr lang="el-GR" sz="2000" dirty="0" smtClean="0"/>
              <a:t>άρα </a:t>
            </a:r>
            <a:r>
              <a:rPr lang="en-US" sz="2000" i="1" dirty="0" smtClean="0">
                <a:solidFill>
                  <a:srgbClr val="92D050"/>
                </a:solidFill>
              </a:rPr>
              <a:t>K</a:t>
            </a:r>
            <a:r>
              <a:rPr lang="en-US" sz="2000" dirty="0" smtClean="0"/>
              <a:t>=</a:t>
            </a:r>
            <a:r>
              <a:rPr lang="el-GR" sz="2000" dirty="0" smtClean="0"/>
              <a:t>50+273,15= 323,15</a:t>
            </a:r>
          </a:p>
          <a:p>
            <a:endParaRPr lang="el-GR" sz="2000" dirty="0" smtClean="0"/>
          </a:p>
          <a:p>
            <a:r>
              <a:rPr lang="el-GR" sz="2000" dirty="0" smtClean="0"/>
              <a:t>β) </a:t>
            </a:r>
            <a:r>
              <a:rPr lang="en-US" sz="2000" i="1" dirty="0" smtClean="0">
                <a:solidFill>
                  <a:srgbClr val="7030A0"/>
                </a:solidFill>
              </a:rPr>
              <a:t>F</a:t>
            </a:r>
            <a:r>
              <a:rPr lang="en-US" sz="2000" dirty="0" smtClean="0"/>
              <a:t>=1</a:t>
            </a:r>
            <a:r>
              <a:rPr lang="el-GR" sz="2000" dirty="0" smtClean="0"/>
              <a:t>,</a:t>
            </a:r>
            <a:r>
              <a:rPr lang="en-US" sz="2000" dirty="0" smtClean="0"/>
              <a:t>8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smtClean="0"/>
              <a:t>+32</a:t>
            </a:r>
            <a:endParaRPr lang="el-GR" sz="2000" dirty="0" smtClean="0"/>
          </a:p>
          <a:p>
            <a:r>
              <a:rPr lang="el-GR" sz="2000" dirty="0" smtClean="0"/>
              <a:t>Άρα </a:t>
            </a:r>
            <a:r>
              <a:rPr lang="en-US" sz="2000" i="1" dirty="0" smtClean="0">
                <a:solidFill>
                  <a:srgbClr val="7030A0"/>
                </a:solidFill>
              </a:rPr>
              <a:t>F</a:t>
            </a:r>
            <a:r>
              <a:rPr lang="en-US" sz="2000" dirty="0" smtClean="0"/>
              <a:t>=</a:t>
            </a:r>
            <a:r>
              <a:rPr lang="el-GR" sz="2000" dirty="0" smtClean="0"/>
              <a:t>1,8*50+32=122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pPr algn="ctr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2564904"/>
            <a:ext cx="777686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l-GR" sz="3600" b="1" dirty="0" smtClean="0"/>
              <a:t>ΤΕΛΟΣ ΠΑΡΟΥΣΙΑΣΗΣ</a:t>
            </a:r>
          </a:p>
          <a:p>
            <a:pPr algn="ctr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303</Words>
  <Application>Microsoft Office PowerPoint</Application>
  <PresentationFormat>Προβολή στην οθόνη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Θερμοδυναμική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Θερμοδυναμική</dc:title>
  <dc:creator>st</dc:creator>
  <cp:lastModifiedBy>Basilis</cp:lastModifiedBy>
  <cp:revision>49</cp:revision>
  <dcterms:created xsi:type="dcterms:W3CDTF">2012-11-19T10:46:42Z</dcterms:created>
  <dcterms:modified xsi:type="dcterms:W3CDTF">2020-03-24T17:46:40Z</dcterms:modified>
</cp:coreProperties>
</file>