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62" r:id="rId9"/>
    <p:sldId id="265" r:id="rId10"/>
    <p:sldId id="263" r:id="rId11"/>
    <p:sldId id="264" r:id="rId12"/>
    <p:sldId id="266" r:id="rId13"/>
    <p:sldId id="274" r:id="rId14"/>
    <p:sldId id="267" r:id="rId15"/>
    <p:sldId id="269" r:id="rId16"/>
    <p:sldId id="268" r:id="rId17"/>
    <p:sldId id="270" r:id="rId18"/>
    <p:sldId id="271" r:id="rId19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63" autoAdjust="0"/>
    <p:restoredTop sz="94701" autoAdjust="0"/>
  </p:normalViewPr>
  <p:slideViewPr>
    <p:cSldViewPr>
      <p:cViewPr varScale="1">
        <p:scale>
          <a:sx n="72" d="100"/>
          <a:sy n="72" d="100"/>
        </p:scale>
        <p:origin x="-150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277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8F814FE-2F3A-4928-A4AD-F4C6400A03A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52542D-175D-45FB-AF1D-693944ACDCF1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6D74CC-CD3A-4F40-90EF-B858D5492BD4}" type="slidenum">
              <a:rPr lang="el-GR" smtClean="0"/>
              <a:pPr/>
              <a:t>10</a:t>
            </a:fld>
            <a:endParaRPr lang="el-GR" smtClean="0"/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51DF1F-2973-4313-9EEC-01185B9D3E23}" type="slidenum">
              <a:rPr lang="el-GR" smtClean="0"/>
              <a:pPr/>
              <a:t>11</a:t>
            </a:fld>
            <a:endParaRPr lang="el-GR" smtClean="0"/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8AFAFF-DF0B-4402-852B-EE4B038B4B06}" type="slidenum">
              <a:rPr lang="el-GR" smtClean="0"/>
              <a:pPr/>
              <a:t>12</a:t>
            </a:fld>
            <a:endParaRPr lang="el-GR" smtClean="0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BA5757-A8A4-4135-B294-4DF7BB11B7B5}" type="slidenum">
              <a:rPr lang="el-GR" smtClean="0"/>
              <a:pPr/>
              <a:t>13</a:t>
            </a:fld>
            <a:endParaRPr lang="el-GR" smtClean="0"/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F82A1E-1678-46FC-8EFD-438AEFFED433}" type="slidenum">
              <a:rPr lang="el-GR" smtClean="0"/>
              <a:pPr/>
              <a:t>14</a:t>
            </a:fld>
            <a:endParaRPr lang="el-GR" smtClean="0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DF9E93-8BFB-4B33-AEF7-60A2E190E64A}" type="slidenum">
              <a:rPr lang="el-GR" smtClean="0"/>
              <a:pPr/>
              <a:t>15</a:t>
            </a:fld>
            <a:endParaRPr lang="el-GR" smtClean="0"/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7FE4E5-644A-4CFC-8CF0-1B2F649D7126}" type="slidenum">
              <a:rPr lang="el-GR" smtClean="0"/>
              <a:pPr/>
              <a:t>16</a:t>
            </a:fld>
            <a:endParaRPr lang="el-GR" smtClean="0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1EF860-E2B3-4F78-B205-B390796F995B}" type="slidenum">
              <a:rPr lang="el-GR" smtClean="0"/>
              <a:pPr/>
              <a:t>17</a:t>
            </a:fld>
            <a:endParaRPr lang="el-GR" smtClean="0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FE37EE-07C1-4DF5-999A-5F445354DAAC}" type="slidenum">
              <a:rPr lang="el-GR" smtClean="0"/>
              <a:pPr/>
              <a:t>18</a:t>
            </a:fld>
            <a:endParaRPr lang="el-GR" smtClean="0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DEB549-F700-4EAE-9DFE-22191173D9B6}" type="slidenum">
              <a:rPr lang="el-GR" smtClean="0"/>
              <a:pPr/>
              <a:t>2</a:t>
            </a:fld>
            <a:endParaRPr lang="el-GR" smtClean="0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7A292E-073A-4231-B724-A9B6E6B26897}" type="slidenum">
              <a:rPr lang="el-GR" smtClean="0"/>
              <a:pPr/>
              <a:t>3</a:t>
            </a:fld>
            <a:endParaRPr lang="el-GR" smtClean="0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8FDE0F-A530-4614-BFB6-59BC244EBAB2}" type="slidenum">
              <a:rPr lang="el-GR" smtClean="0"/>
              <a:pPr/>
              <a:t>4</a:t>
            </a:fld>
            <a:endParaRPr lang="el-GR" smtClean="0"/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F28828-E106-4E49-BDE8-CCDC982A33CF}" type="slidenum">
              <a:rPr lang="el-GR" smtClean="0"/>
              <a:pPr/>
              <a:t>5</a:t>
            </a:fld>
            <a:endParaRPr lang="el-GR" smtClean="0"/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6BD64C-1F07-4030-9E57-FF5B8F8D0599}" type="slidenum">
              <a:rPr lang="el-GR" smtClean="0"/>
              <a:pPr/>
              <a:t>6</a:t>
            </a:fld>
            <a:endParaRPr lang="el-GR" smtClean="0"/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6D7345-D385-46AD-BE9C-4C8E1E6F5F16}" type="slidenum">
              <a:rPr lang="el-GR" smtClean="0"/>
              <a:pPr/>
              <a:t>7</a:t>
            </a:fld>
            <a:endParaRPr lang="el-GR" smtClean="0"/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7ABA4-B4DE-4952-929F-63E7E292156A}" type="slidenum">
              <a:rPr lang="el-GR" smtClean="0"/>
              <a:pPr/>
              <a:t>8</a:t>
            </a:fld>
            <a:endParaRPr lang="el-GR" smtClean="0"/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058CC6-B51E-4012-83C0-92E453364225}" type="slidenum">
              <a:rPr lang="el-GR" smtClean="0"/>
              <a:pPr/>
              <a:t>9</a:t>
            </a:fld>
            <a:endParaRPr lang="el-GR" smtClean="0"/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17426-7EC4-4AA9-B735-4E79236C289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 advClick="0" advTm="10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67519-DA83-4699-A733-9E01B688712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 advClick="0" advTm="10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738DA-AE52-4EAA-AE27-EBB82A5485F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 advClick="0" advTm="10000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459ED-8FB6-4EE1-B9D7-F4A91151BEA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 advClick="0" advTm="10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C78E5-3411-46B4-89EB-6F5CA863A24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 advClick="0" advTm="10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72C94-E340-4D40-98CD-88B2E1EB9FC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 advClick="0" advTm="10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E6A4B-5CFC-4F45-AEB2-36678ED8635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 advClick="0" advTm="10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BC65A-180B-43E6-BBC7-71A79241E8F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 advClick="0" advTm="10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9BFDD-102A-4C1C-8299-75B229A4D9C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 advClick="0" advTm="10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3F0BA-6583-4C4D-AF5D-CBC692B284A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 advClick="0" advTm="10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25FE9-4BE6-4413-B5C1-11213037763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 advClick="0" advTm="10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4989E-C7A2-45A5-B071-C75B3D1E637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 advClick="0" advTm="10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799683FB-FADF-4C05-91DE-3C31EBDDCCA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 spd="slow" advClick="0" advTm="10000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0"/>
            <a:ext cx="7772400" cy="1470025"/>
          </a:xfrm>
        </p:spPr>
        <p:txBody>
          <a:bodyPr/>
          <a:lstStyle/>
          <a:p>
            <a:pPr eaLnBrk="1" hangingPunct="1"/>
            <a:r>
              <a:rPr lang="el-GR" sz="4800" b="1" u="sng" smtClean="0">
                <a:solidFill>
                  <a:srgbClr val="FFFF66"/>
                </a:solidFill>
                <a:latin typeface="Garamond" pitchFamily="18" charset="0"/>
              </a:rPr>
              <a:t>ΤΟ ΡΑΓΙΣΜΕΝΟ ΔΟΧΕΙΟ</a:t>
            </a:r>
            <a:r>
              <a:rPr lang="el-GR" smtClean="0"/>
              <a:t> </a:t>
            </a:r>
            <a:endParaRPr lang="fr-FR" smtClean="0"/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0" y="6124575"/>
            <a:ext cx="35861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/>
              <a:t>Μην χρησιμοποιείτε το κλικ</a:t>
            </a:r>
          </a:p>
          <a:p>
            <a:r>
              <a:rPr lang="el-GR" sz="2400" b="1"/>
              <a:t>Ανοίξετε τον ήχο</a:t>
            </a:r>
            <a:endParaRPr lang="fr-FR" sz="2400" b="1"/>
          </a:p>
        </p:txBody>
      </p:sp>
    </p:spTree>
  </p:cSld>
  <p:clrMapOvr>
    <a:masterClrMapping/>
  </p:clrMapOvr>
  <p:transition spd="slow" advTm="9000">
    <p:fade/>
    <p:sndAc>
      <p:stSnd loop="1">
        <p:snd r:embed="rId3" name="Titanic-Musica Celta - La Musica de los Dioses Titanic-0001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9700" y="0"/>
            <a:ext cx="3924300" cy="70469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r-FR" smtClean="0">
                <a:solidFill>
                  <a:srgbClr val="FFFF66"/>
                </a:solidFill>
              </a:rPr>
              <a:t>   </a:t>
            </a:r>
            <a:r>
              <a:rPr lang="el-GR" sz="4000" b="1" smtClean="0">
                <a:solidFill>
                  <a:srgbClr val="FFFF66"/>
                </a:solidFill>
                <a:latin typeface="Garamond" pitchFamily="18" charset="0"/>
              </a:rPr>
              <a:t>«Ε, να ! Δύο χρόνια τώρα μεταφέρω μόνο το μισό νερό λόγω της ρωγμής μου </a:t>
            </a:r>
          </a:p>
          <a:p>
            <a:pPr eaLnBrk="1" hangingPunct="1">
              <a:buFontTx/>
              <a:buNone/>
            </a:pPr>
            <a:r>
              <a:rPr lang="el-GR" sz="4000" b="1" smtClean="0">
                <a:solidFill>
                  <a:srgbClr val="FFFF66"/>
                </a:solidFill>
                <a:latin typeface="Garamond" pitchFamily="18" charset="0"/>
              </a:rPr>
              <a:t>   και εξαιτίας μου κοπιάζεις άδικα και εσύ!» </a:t>
            </a:r>
            <a:endParaRPr lang="fr-FR" sz="4000" smtClean="0">
              <a:solidFill>
                <a:srgbClr val="FFFF66"/>
              </a:solidFill>
              <a:latin typeface="Garamond" pitchFamily="18" charset="0"/>
            </a:endParaRPr>
          </a:p>
        </p:txBody>
      </p:sp>
    </p:spTree>
  </p:cSld>
  <p:clrMapOvr>
    <a:masterClrMapping/>
  </p:clrMapOvr>
  <p:transition spd="slow" advTm="8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4140200" cy="6858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r-FR" sz="400" smtClean="0">
                <a:solidFill>
                  <a:srgbClr val="FFFF66"/>
                </a:solidFill>
              </a:rPr>
              <a:t>    </a:t>
            </a:r>
            <a:r>
              <a:rPr lang="el-GR" sz="400" smtClean="0">
                <a:solidFill>
                  <a:srgbClr val="FFFF66"/>
                </a:solidFill>
              </a:rPr>
              <a:t>  </a:t>
            </a:r>
            <a:r>
              <a:rPr lang="en-US" sz="400" smtClean="0">
                <a:solidFill>
                  <a:srgbClr val="FFFF66"/>
                </a:solidFill>
              </a:rPr>
              <a:t>    </a:t>
            </a:r>
            <a:r>
              <a:rPr lang="el-GR" sz="3600" b="1" smtClean="0">
                <a:solidFill>
                  <a:srgbClr val="FFFF66"/>
                </a:solidFill>
                <a:latin typeface="Garamond" pitchFamily="18" charset="0"/>
              </a:rPr>
              <a:t>Η γριά χαμογέλασε:  «Παρατήρησες ότι στο μονοπάτι υπάρχουν λουλούδια μόνο στη δική σου πλευρά και όχι στη μεριά του άλλου δοχείου; </a:t>
            </a:r>
          </a:p>
          <a:p>
            <a:pPr eaLnBrk="1" hangingPunct="1">
              <a:buFontTx/>
              <a:buNone/>
            </a:pPr>
            <a:r>
              <a:rPr lang="el-GR" sz="3600" b="1" smtClean="0">
                <a:solidFill>
                  <a:srgbClr val="FFFF66"/>
                </a:solidFill>
                <a:latin typeface="Garamond" pitchFamily="18" charset="0"/>
              </a:rPr>
              <a:t>   Πρόσεξα την ατέλειά σου και την εκμεταλλεύτηκα.»</a:t>
            </a:r>
            <a:r>
              <a:rPr lang="el-GR" b="1" smtClean="0">
                <a:solidFill>
                  <a:srgbClr val="FFFF66"/>
                </a:solidFill>
                <a:latin typeface="Garamond" pitchFamily="18" charset="0"/>
              </a:rPr>
              <a:t> </a:t>
            </a:r>
            <a:endParaRPr lang="fr-FR" b="1" smtClean="0">
              <a:solidFill>
                <a:srgbClr val="FFFF66"/>
              </a:solidFill>
              <a:latin typeface="Garamond" pitchFamily="18" charset="0"/>
            </a:endParaRPr>
          </a:p>
        </p:txBody>
      </p:sp>
    </p:spTree>
  </p:cSld>
  <p:clrMapOvr>
    <a:masterClrMapping/>
  </p:clrMapOvr>
  <p:transition spd="slow" advTm="900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32363" y="0"/>
            <a:ext cx="4211637" cy="73342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r-FR" sz="4000" smtClean="0">
                <a:solidFill>
                  <a:srgbClr val="FFFF66"/>
                </a:solidFill>
              </a:rPr>
              <a:t>  </a:t>
            </a:r>
            <a:r>
              <a:rPr lang="el-GR" sz="3600" b="1" smtClean="0">
                <a:solidFill>
                  <a:srgbClr val="FFFF66"/>
                </a:solidFill>
                <a:latin typeface="Garamond" pitchFamily="18" charset="0"/>
              </a:rPr>
              <a:t>«Φύτεψα σπόρους στην πλευρά σου και εσύ τους πότιζες. </a:t>
            </a:r>
          </a:p>
          <a:p>
            <a:pPr eaLnBrk="1" hangingPunct="1">
              <a:buFontTx/>
              <a:buNone/>
            </a:pPr>
            <a:r>
              <a:rPr lang="el-GR" sz="3600" b="1" smtClean="0">
                <a:solidFill>
                  <a:srgbClr val="FFFF66"/>
                </a:solidFill>
                <a:latin typeface="Garamond" pitchFamily="18" charset="0"/>
              </a:rPr>
              <a:t>   Δύο χρόνια τώρα μαζεύω τα άνθη και στολίζω το τραπέζι μου. </a:t>
            </a:r>
          </a:p>
          <a:p>
            <a:pPr eaLnBrk="1" hangingPunct="1">
              <a:buFontTx/>
              <a:buNone/>
            </a:pPr>
            <a:r>
              <a:rPr lang="el-GR" sz="3600" b="1" smtClean="0">
                <a:solidFill>
                  <a:srgbClr val="FFFF66"/>
                </a:solidFill>
                <a:latin typeface="Garamond" pitchFamily="18" charset="0"/>
              </a:rPr>
              <a:t>   Αν δεν ήσουν εσύ αυτή η ομορφιά δε θα λάμπρυνε το σπίτι μου!»</a:t>
            </a:r>
            <a:r>
              <a:rPr lang="el-GR" sz="3600" smtClean="0">
                <a:solidFill>
                  <a:srgbClr val="FFFF66"/>
                </a:solidFill>
                <a:latin typeface="Garamond" pitchFamily="18" charset="0"/>
              </a:rPr>
              <a:t> </a:t>
            </a:r>
            <a:endParaRPr lang="fr-FR" sz="3600" smtClean="0">
              <a:solidFill>
                <a:srgbClr val="FFFF66"/>
              </a:solidFill>
              <a:latin typeface="Garamond" pitchFamily="18" charset="0"/>
            </a:endParaRPr>
          </a:p>
        </p:txBody>
      </p:sp>
      <p:pic>
        <p:nvPicPr>
          <p:cNvPr id="25603" name="Picture 4" descr="IMG_8511_400"/>
          <p:cNvPicPr>
            <a:picLocks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0" y="0"/>
            <a:ext cx="2916238" cy="2189163"/>
          </a:xfrm>
          <a:noFill/>
        </p:spPr>
      </p:pic>
    </p:spTree>
  </p:cSld>
  <p:clrMapOvr>
    <a:masterClrMapping/>
  </p:clrMapOvr>
  <p:transition spd="slow" advTm="800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80975" y="0"/>
            <a:ext cx="4321175" cy="6858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r-FR" sz="3600" smtClean="0">
                <a:solidFill>
                  <a:srgbClr val="FFFF66"/>
                </a:solidFill>
                <a:latin typeface="Deco-B731" pitchFamily="2" charset="0"/>
              </a:rPr>
              <a:t>   </a:t>
            </a:r>
            <a:r>
              <a:rPr lang="el-GR" sz="3600" b="1" smtClean="0">
                <a:solidFill>
                  <a:srgbClr val="FFFF66"/>
                </a:solidFill>
                <a:latin typeface="Garamond" pitchFamily="18" charset="0"/>
              </a:rPr>
              <a:t>Βέβαια δεν ήταν η ατέλειά του δοχείου που το έκανε ξεχωριστό αλλά η ιδιαίτερη ικανότητα της γριάς να διακρίνει και να χρησιμοποιήσει την αδυναμία του. </a:t>
            </a:r>
            <a:endParaRPr lang="fr-FR" sz="3600" b="1" smtClean="0">
              <a:solidFill>
                <a:srgbClr val="FFFF66"/>
              </a:solidFill>
              <a:latin typeface="Garamond" pitchFamily="18" charset="0"/>
            </a:endParaRPr>
          </a:p>
        </p:txBody>
      </p:sp>
    </p:spTree>
  </p:cSld>
  <p:clrMapOvr>
    <a:masterClrMapping/>
  </p:clrMapOvr>
  <p:transition spd="slow" advTm="9000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8263" y="188913"/>
            <a:ext cx="3995737" cy="66690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r-FR" sz="2400" smtClean="0">
                <a:solidFill>
                  <a:srgbClr val="FFFF66"/>
                </a:solidFill>
              </a:rPr>
              <a:t>    </a:t>
            </a:r>
            <a:r>
              <a:rPr lang="el-GR" sz="4000" b="1" smtClean="0">
                <a:solidFill>
                  <a:srgbClr val="FFFF66"/>
                </a:solidFill>
                <a:latin typeface="Garamond" pitchFamily="18" charset="0"/>
              </a:rPr>
              <a:t>Ο καθένας μας έχει τις «ρωγμές» του και τις «αδυναμίες» του που μπορούν να γίνουν χρήσιμες και να ομορφύνουν τη ζωή μας.</a:t>
            </a:r>
            <a:endParaRPr lang="fr-FR" sz="4000" b="1" smtClean="0">
              <a:solidFill>
                <a:srgbClr val="FFFF66"/>
              </a:solidFill>
              <a:latin typeface="Garamond" pitchFamily="18" charset="0"/>
            </a:endParaRPr>
          </a:p>
        </p:txBody>
      </p:sp>
    </p:spTree>
  </p:cSld>
  <p:clrMapOvr>
    <a:masterClrMapping/>
  </p:clrMapOvr>
  <p:transition spd="slow" advTm="9000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3852863" cy="60213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smtClean="0"/>
              <a:t>   </a:t>
            </a:r>
            <a:r>
              <a:rPr lang="el-GR" sz="4000" b="1" smtClean="0">
                <a:solidFill>
                  <a:srgbClr val="FFFF66"/>
                </a:solidFill>
                <a:latin typeface="Garamond" pitchFamily="18" charset="0"/>
              </a:rPr>
              <a:t>Κάθε «ρωγμή» μπορεί να κάνει τη ζωή μας πιο πλούσια και πιο ενδιαφέρουσα, αρκεί να βρει κάποιος την ομορφιά που μπορεί να δώσει η ατέλειά μας.</a:t>
            </a:r>
            <a:endParaRPr lang="fr-FR" sz="4000" b="1" smtClean="0">
              <a:solidFill>
                <a:srgbClr val="FFFF66"/>
              </a:solidFill>
              <a:latin typeface="Garamond" pitchFamily="18" charset="0"/>
            </a:endParaRPr>
          </a:p>
        </p:txBody>
      </p:sp>
    </p:spTree>
  </p:cSld>
  <p:clrMapOvr>
    <a:masterClrMapping/>
  </p:clrMapOvr>
  <p:transition spd="slow" advTm="9000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3800" y="0"/>
            <a:ext cx="4140200" cy="6858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r-FR" sz="2400" smtClean="0">
                <a:solidFill>
                  <a:srgbClr val="FFFF66"/>
                </a:solidFill>
              </a:rPr>
              <a:t>   </a:t>
            </a:r>
            <a:r>
              <a:rPr lang="el-GR" sz="2400" smtClean="0">
                <a:solidFill>
                  <a:srgbClr val="FFFF66"/>
                </a:solidFill>
              </a:rPr>
              <a:t>«</a:t>
            </a:r>
            <a:r>
              <a:rPr lang="el-GR" sz="4000" b="1" smtClean="0">
                <a:solidFill>
                  <a:srgbClr val="FFFF66"/>
                </a:solidFill>
                <a:latin typeface="Garamond" pitchFamily="18" charset="0"/>
              </a:rPr>
              <a:t>Ραγισμένοι» φίλοι, μην ξεχνάτε να σταματάτε στην άκρη του δρόμου και να απολαμβάνετε το άρωμα των λουλουδιών που φυτρώνουν στη μεριά σας.</a:t>
            </a:r>
            <a:endParaRPr lang="fr-FR" sz="4000" b="1" smtClean="0">
              <a:solidFill>
                <a:srgbClr val="FFFF66"/>
              </a:solidFill>
              <a:latin typeface="Garamond" pitchFamily="18" charset="0"/>
            </a:endParaRPr>
          </a:p>
        </p:txBody>
      </p:sp>
    </p:spTree>
  </p:cSld>
  <p:clrMapOvr>
    <a:masterClrMapping/>
  </p:clrMapOvr>
  <p:transition spd="slow" advTm="9000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252413" y="0"/>
            <a:ext cx="4392613" cy="6858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r-FR" smtClean="0">
                <a:solidFill>
                  <a:srgbClr val="FFFF66"/>
                </a:solidFill>
              </a:rPr>
              <a:t>   </a:t>
            </a:r>
            <a:r>
              <a:rPr lang="el-GR" sz="4000" b="1" smtClean="0">
                <a:solidFill>
                  <a:srgbClr val="FFFF66"/>
                </a:solidFill>
                <a:latin typeface="Garamond" pitchFamily="18" charset="0"/>
              </a:rPr>
              <a:t>Αν ο καθένας μας μετέτρεπε σαν τη γριά τις ατέλειες του διπλανού του σε κάτι χρήσιμο και όμορφο, σίγουρα ο κόσμος μας θα ήταν καλλίτερος. </a:t>
            </a:r>
            <a:endParaRPr lang="fr-FR" sz="4000" b="1" smtClean="0">
              <a:solidFill>
                <a:srgbClr val="FFFF66"/>
              </a:solidFill>
              <a:latin typeface="Garamond" pitchFamily="18" charset="0"/>
            </a:endParaRPr>
          </a:p>
        </p:txBody>
      </p:sp>
    </p:spTree>
  </p:cSld>
  <p:clrMapOvr>
    <a:masterClrMapping/>
  </p:clrMapOvr>
  <p:transition spd="slow" advTm="6000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724525" y="4797425"/>
            <a:ext cx="3260725" cy="2060575"/>
          </a:xfrm>
        </p:spPr>
        <p:txBody>
          <a:bodyPr/>
          <a:lstStyle/>
          <a:p>
            <a:pPr eaLnBrk="1" hangingPunct="1"/>
            <a:r>
              <a:rPr lang="el-GR" sz="1600" b="1" i="1" smtClean="0">
                <a:solidFill>
                  <a:srgbClr val="FFFF66"/>
                </a:solidFill>
                <a:latin typeface="Comic Sans MS" pitchFamily="66" charset="0"/>
              </a:rPr>
              <a:t>Διασκευή στα ελληνικά Βαρσάμης-Ρόδος Οκτ 2007</a:t>
            </a:r>
            <a:br>
              <a:rPr lang="el-GR" sz="1600" b="1" i="1" smtClean="0">
                <a:solidFill>
                  <a:srgbClr val="FFFF66"/>
                </a:solidFill>
                <a:latin typeface="Comic Sans MS" pitchFamily="66" charset="0"/>
              </a:rPr>
            </a:br>
            <a:r>
              <a:rPr lang="fr-FR" sz="1600" b="1" i="1" smtClean="0">
                <a:solidFill>
                  <a:srgbClr val="FFFF66"/>
                </a:solidFill>
                <a:latin typeface="Comic Sans MS" pitchFamily="66" charset="0"/>
              </a:rPr>
              <a:t>Présenté par</a:t>
            </a:r>
            <a:r>
              <a:rPr lang="el-GR" sz="1600" b="1" i="1" smtClean="0">
                <a:solidFill>
                  <a:srgbClr val="FFFF66"/>
                </a:solidFill>
                <a:latin typeface="Comic Sans MS" pitchFamily="66" charset="0"/>
              </a:rPr>
              <a:t> </a:t>
            </a:r>
            <a:r>
              <a:rPr lang="fr-FR" sz="1600" b="1" i="1" smtClean="0">
                <a:solidFill>
                  <a:srgbClr val="FFFF66"/>
                </a:solidFill>
                <a:latin typeface="Comic Sans MS" pitchFamily="66" charset="0"/>
              </a:rPr>
              <a:t>Aline</a:t>
            </a:r>
            <a:r>
              <a:rPr lang="el-GR" sz="1600" b="1" i="1" smtClean="0">
                <a:solidFill>
                  <a:srgbClr val="FFFF66"/>
                </a:solidFill>
                <a:latin typeface="Comic Sans MS" pitchFamily="66" charset="0"/>
              </a:rPr>
              <a:t/>
            </a:r>
            <a:br>
              <a:rPr lang="el-GR" sz="1600" b="1" i="1" smtClean="0">
                <a:solidFill>
                  <a:srgbClr val="FFFF66"/>
                </a:solidFill>
                <a:latin typeface="Comic Sans MS" pitchFamily="66" charset="0"/>
              </a:rPr>
            </a:br>
            <a:r>
              <a:rPr lang="fr-FR" sz="1600" b="1" i="1" smtClean="0">
                <a:solidFill>
                  <a:srgbClr val="FFFF66"/>
                </a:solidFill>
                <a:latin typeface="Comic Sans MS" pitchFamily="66" charset="0"/>
              </a:rPr>
              <a:t>France Sud</a:t>
            </a:r>
            <a:br>
              <a:rPr lang="fr-FR" sz="1600" b="1" i="1" smtClean="0">
                <a:solidFill>
                  <a:srgbClr val="FFFF66"/>
                </a:solidFill>
                <a:latin typeface="Comic Sans MS" pitchFamily="66" charset="0"/>
              </a:rPr>
            </a:br>
            <a:r>
              <a:rPr lang="fr-FR" sz="1600" b="1" i="1" smtClean="0">
                <a:solidFill>
                  <a:srgbClr val="FFFF66"/>
                </a:solidFill>
                <a:latin typeface="Comic Sans MS" pitchFamily="66" charset="0"/>
              </a:rPr>
              <a:t> </a:t>
            </a:r>
            <a:r>
              <a:rPr lang="en-US" sz="1600" b="1" i="1" smtClean="0">
                <a:solidFill>
                  <a:srgbClr val="FFFF66"/>
                </a:solidFill>
                <a:latin typeface="Comic Sans MS" pitchFamily="66" charset="0"/>
              </a:rPr>
              <a:t>J</a:t>
            </a:r>
            <a:r>
              <a:rPr lang="fr-FR" sz="1600" b="1" i="1" smtClean="0">
                <a:solidFill>
                  <a:srgbClr val="FFFF66"/>
                </a:solidFill>
                <a:latin typeface="Comic Sans MS" pitchFamily="66" charset="0"/>
              </a:rPr>
              <a:t>anvier 2007</a:t>
            </a:r>
            <a:br>
              <a:rPr lang="fr-FR" sz="1600" b="1" i="1" smtClean="0">
                <a:solidFill>
                  <a:srgbClr val="FFFF66"/>
                </a:solidFill>
                <a:latin typeface="Comic Sans MS" pitchFamily="66" charset="0"/>
              </a:rPr>
            </a:br>
            <a:r>
              <a:rPr lang="fr-FR" sz="1600" b="1" i="1" smtClean="0">
                <a:solidFill>
                  <a:srgbClr val="FFFF66"/>
                </a:solidFill>
                <a:latin typeface="Comic Sans MS" pitchFamily="66" charset="0"/>
              </a:rPr>
              <a:t>Celtic-Music</a:t>
            </a:r>
          </a:p>
        </p:txBody>
      </p:sp>
      <p:sp>
        <p:nvSpPr>
          <p:cNvPr id="17413" name="WordArt 5"/>
          <p:cNvSpPr>
            <a:spLocks noChangeArrowheads="1" noChangeShapeType="1" noTextEdit="1"/>
          </p:cNvSpPr>
          <p:nvPr/>
        </p:nvSpPr>
        <p:spPr bwMode="auto">
          <a:xfrm>
            <a:off x="0" y="1773238"/>
            <a:ext cx="3348038" cy="1871662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5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l-GR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LIBI"/>
              </a:rPr>
              <a:t>Τέλος</a:t>
            </a:r>
          </a:p>
        </p:txBody>
      </p:sp>
    </p:spTree>
  </p:cSld>
  <p:clrMapOvr>
    <a:masterClrMapping/>
  </p:clrMapOvr>
  <p:transition spd="slow" advTm="16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24525" y="260350"/>
            <a:ext cx="3419475" cy="61198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r-FR" sz="1800" smtClean="0">
                <a:solidFill>
                  <a:srgbClr val="FFFF66"/>
                </a:solidFill>
                <a:latin typeface="Deco-B731" pitchFamily="2" charset="0"/>
              </a:rPr>
              <a:t>     </a:t>
            </a:r>
            <a:r>
              <a:rPr lang="el-GR" sz="4000" b="1" smtClean="0">
                <a:solidFill>
                  <a:srgbClr val="FFFF66"/>
                </a:solidFill>
                <a:latin typeface="Garamond" pitchFamily="18" charset="0"/>
              </a:rPr>
              <a:t>Μια γριά κινέζα κουβαλούσε νερό με δύο μεγάλα δοχεία, κρεμασμένα από τους ώμους της.</a:t>
            </a:r>
            <a:r>
              <a:rPr lang="el-GR" sz="4000" smtClean="0">
                <a:solidFill>
                  <a:srgbClr val="FFCC66"/>
                </a:solidFill>
              </a:rPr>
              <a:t> </a:t>
            </a:r>
            <a:endParaRPr lang="fr-FR" sz="4000" smtClean="0">
              <a:solidFill>
                <a:srgbClr val="FFCC66"/>
              </a:solidFill>
            </a:endParaRPr>
          </a:p>
        </p:txBody>
      </p:sp>
    </p:spTree>
  </p:cSld>
  <p:clrMapOvr>
    <a:masterClrMapping/>
  </p:clrMapOvr>
  <p:transition spd="slow" advTm="8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60350"/>
            <a:ext cx="3492500" cy="67421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r-FR" sz="2800" smtClean="0">
                <a:solidFill>
                  <a:srgbClr val="FFFF66"/>
                </a:solidFill>
                <a:latin typeface="Deco-B731" pitchFamily="2" charset="0"/>
              </a:rPr>
              <a:t>   </a:t>
            </a:r>
            <a:r>
              <a:rPr lang="el-GR" sz="4000" b="1" smtClean="0">
                <a:solidFill>
                  <a:srgbClr val="FFFF66"/>
                </a:solidFill>
                <a:latin typeface="Garamond" pitchFamily="18" charset="0"/>
              </a:rPr>
              <a:t>Το ένα δοχείο ήταν άψογο και  μετέφερε πάντα όλη την ποσότητα νερού που έπαιρνε. </a:t>
            </a:r>
            <a:endParaRPr lang="fr-FR" sz="4000" b="1" smtClean="0">
              <a:solidFill>
                <a:srgbClr val="FFFF66"/>
              </a:solidFill>
              <a:latin typeface="Garamond" pitchFamily="18" charset="0"/>
            </a:endParaRPr>
          </a:p>
        </p:txBody>
      </p:sp>
    </p:spTree>
  </p:cSld>
  <p:clrMapOvr>
    <a:masterClrMapping/>
  </p:clrMapOvr>
  <p:transition spd="slow" advTm="8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67400" y="0"/>
            <a:ext cx="3276600" cy="60928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r-FR" smtClean="0">
                <a:solidFill>
                  <a:srgbClr val="FFCC66"/>
                </a:solidFill>
                <a:latin typeface="Deco-B731" pitchFamily="2" charset="0"/>
              </a:rPr>
              <a:t>   </a:t>
            </a:r>
            <a:r>
              <a:rPr lang="el-GR" sz="4000" b="1" smtClean="0">
                <a:solidFill>
                  <a:srgbClr val="FFFF66"/>
                </a:solidFill>
                <a:latin typeface="Garamond" pitchFamily="18" charset="0"/>
              </a:rPr>
              <a:t>Το άλλο είχε μια ρωγμή και στο τέλος της μακριάς διαδρομής από το ρυάκι στο σπίτι έφθανε μισοάδειο.</a:t>
            </a:r>
            <a:endParaRPr lang="fr-FR" sz="4000" b="1" smtClean="0">
              <a:solidFill>
                <a:srgbClr val="FFFF66"/>
              </a:solidFill>
              <a:latin typeface="Garamond" pitchFamily="18" charset="0"/>
            </a:endParaRPr>
          </a:p>
        </p:txBody>
      </p:sp>
    </p:spTree>
  </p:cSld>
  <p:clrMapOvr>
    <a:masterClrMapping/>
  </p:clrMapOvr>
  <p:transition spd="slow" advTm="8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3276600" cy="71469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r-FR" smtClean="0">
                <a:solidFill>
                  <a:srgbClr val="FFFF66"/>
                </a:solidFill>
                <a:latin typeface="Deco-B731" pitchFamily="2" charset="0"/>
              </a:rPr>
              <a:t>   </a:t>
            </a:r>
            <a:r>
              <a:rPr lang="el-GR" sz="4000" b="1" smtClean="0">
                <a:solidFill>
                  <a:srgbClr val="FFFF66"/>
                </a:solidFill>
                <a:latin typeface="Garamond" pitchFamily="18" charset="0"/>
              </a:rPr>
              <a:t>Έτσι για δύο ολόκληρα χρόνια η γριά κουβαλούσε καθημερινά μόνο ενάμισι δοχείο νερό στο σπίτι της.</a:t>
            </a:r>
            <a:endParaRPr lang="fr-FR" sz="4000" b="1" smtClean="0">
              <a:solidFill>
                <a:srgbClr val="FFFF66"/>
              </a:solidFill>
              <a:latin typeface="Garamond" pitchFamily="18" charset="0"/>
            </a:endParaRPr>
          </a:p>
        </p:txBody>
      </p:sp>
    </p:spTree>
  </p:cSld>
  <p:clrMapOvr>
    <a:masterClrMapping/>
  </p:clrMapOvr>
  <p:transition spd="slow" advTm="9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92725" y="0"/>
            <a:ext cx="3851275" cy="72628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r-FR" sz="2400" smtClean="0"/>
              <a:t>    </a:t>
            </a:r>
            <a:r>
              <a:rPr lang="el-GR" sz="4000" b="1" smtClean="0">
                <a:solidFill>
                  <a:srgbClr val="FFFF66"/>
                </a:solidFill>
                <a:latin typeface="Garamond" pitchFamily="18" charset="0"/>
              </a:rPr>
              <a:t>Φυσικά το τέλειο δοχείο ένοιωθε υπερήφανο που εκπλήρωνε απόλυτα και τέλεια το σκοπό για τον οποίο είχε κατασκευαστεί.</a:t>
            </a:r>
            <a:endParaRPr lang="fr-FR" sz="4000" b="1" smtClean="0">
              <a:solidFill>
                <a:srgbClr val="FFFF66"/>
              </a:solidFill>
              <a:latin typeface="Garamond" pitchFamily="18" charset="0"/>
            </a:endParaRPr>
          </a:p>
        </p:txBody>
      </p:sp>
    </p:spTree>
  </p:cSld>
  <p:clrMapOvr>
    <a:masterClrMapping/>
  </p:clrMapOvr>
  <p:transition spd="slow" advTm="8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3563938" cy="66421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sz="2800" smtClean="0"/>
              <a:t>   </a:t>
            </a:r>
            <a:r>
              <a:rPr lang="el-GR" sz="4000" b="1" smtClean="0">
                <a:solidFill>
                  <a:srgbClr val="FFFF66"/>
                </a:solidFill>
                <a:latin typeface="Garamond" pitchFamily="18" charset="0"/>
              </a:rPr>
              <a:t>Το ραγισμένο δοχείο ήταν δυστυχισμένο που μόλις και μετά βίας μετέφερε τα μισά από αυτά που έπρεπε και ένοιωθε ντροπή για την ατέλεια του.</a:t>
            </a:r>
            <a:endParaRPr lang="fr-FR" sz="4000" b="1" smtClean="0">
              <a:solidFill>
                <a:srgbClr val="FFFF66"/>
              </a:solidFill>
              <a:latin typeface="Garamond" pitchFamily="18" charset="0"/>
            </a:endParaRPr>
          </a:p>
        </p:txBody>
      </p:sp>
    </p:spTree>
  </p:cSld>
  <p:clrMapOvr>
    <a:masterClrMapping/>
  </p:clrMapOvr>
  <p:transition spd="slow" advTm="8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92725" y="188913"/>
            <a:ext cx="3708400" cy="66690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r-FR" smtClean="0">
                <a:solidFill>
                  <a:srgbClr val="FFFF66"/>
                </a:solidFill>
                <a:latin typeface="Deco-B731" pitchFamily="2" charset="0"/>
              </a:rPr>
              <a:t>   </a:t>
            </a:r>
            <a:r>
              <a:rPr lang="el-GR" sz="4000" b="1" smtClean="0">
                <a:solidFill>
                  <a:srgbClr val="FFFF66"/>
                </a:solidFill>
                <a:latin typeface="Garamond" pitchFamily="18" charset="0"/>
              </a:rPr>
              <a:t>Ύστερα από δύο χρόνια δεν άντεχε πια την κατάσταση αυτή και αποφάσισε να μιλήσει στη γριά.</a:t>
            </a:r>
            <a:endParaRPr lang="fr-FR" sz="4000" smtClean="0">
              <a:solidFill>
                <a:srgbClr val="FFFF66"/>
              </a:solidFill>
              <a:latin typeface="Garamond" pitchFamily="18" charset="0"/>
            </a:endParaRPr>
          </a:p>
        </p:txBody>
      </p:sp>
    </p:spTree>
  </p:cSld>
  <p:clrMapOvr>
    <a:masterClrMapping/>
  </p:clrMapOvr>
  <p:transition spd="slow" advTm="9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3924300" cy="6858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l-GR" sz="4000" b="1" smtClean="0">
                <a:solidFill>
                  <a:srgbClr val="FFFF66"/>
                </a:solidFill>
                <a:latin typeface="Garamond" pitchFamily="18" charset="0"/>
              </a:rPr>
              <a:t>«Ντρέπομαι τόσο για τον εαυτό μου και θέλω να σου ζητήσω συγγνώμη!» </a:t>
            </a:r>
          </a:p>
          <a:p>
            <a:pPr eaLnBrk="1" hangingPunct="1">
              <a:buFontTx/>
              <a:buNone/>
            </a:pPr>
            <a:r>
              <a:rPr lang="el-GR" sz="4000" b="1" smtClean="0">
                <a:solidFill>
                  <a:srgbClr val="FFFF66"/>
                </a:solidFill>
                <a:latin typeface="Garamond" pitchFamily="18" charset="0"/>
              </a:rPr>
              <a:t>«Μα γιατί;» ρώτησε η γριά. </a:t>
            </a:r>
            <a:endParaRPr lang="en-US" sz="4000" b="1" smtClean="0">
              <a:solidFill>
                <a:srgbClr val="FFFF66"/>
              </a:solidFill>
              <a:latin typeface="Garamond" pitchFamily="18" charset="0"/>
            </a:endParaRPr>
          </a:p>
          <a:p>
            <a:pPr eaLnBrk="1" hangingPunct="1">
              <a:buFontTx/>
              <a:buNone/>
            </a:pPr>
            <a:r>
              <a:rPr lang="el-GR" sz="4000" b="1" smtClean="0">
                <a:solidFill>
                  <a:srgbClr val="FFFF66"/>
                </a:solidFill>
                <a:latin typeface="Garamond" pitchFamily="18" charset="0"/>
              </a:rPr>
              <a:t>«Για ποιο λόγο νιώθεις ντροπή;»</a:t>
            </a:r>
            <a:endParaRPr lang="fr-FR" sz="4000" b="1" smtClean="0">
              <a:solidFill>
                <a:srgbClr val="FFFF66"/>
              </a:solidFill>
              <a:latin typeface="Garamond" pitchFamily="18" charset="0"/>
            </a:endParaRPr>
          </a:p>
        </p:txBody>
      </p:sp>
    </p:spTree>
  </p:cSld>
  <p:clrMapOvr>
    <a:masterClrMapping/>
  </p:clrMapOvr>
  <p:transition spd="slow" advTm="900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 légende du pot fêlé_6janvier2007">
  <a:themeElements>
    <a:clrScheme name="La légende du pot fêlé_6janvier200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 légende du pot fêlé_6janvier20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 légende du pot fêlé_6janvier20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 légende du pot fêlé_6janvier200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 légende du pot fêlé_6janvier200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 légende du pot fêlé_6janvier200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 légende du pot fêlé_6janvier200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 légende du pot fêlé_6janvier200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 légende du pot fêlé_6janvier200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 légende du pot fêlé_6janvier200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 légende du pot fêlé_6janvier200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 légende du pot fêlé_6janvier200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 légende du pot fêlé_6janvier200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 légende du pot fêlé_6janvier200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 légende du pot fêlé_6janvier2007</Template>
  <TotalTime>303</TotalTime>
  <Words>441</Words>
  <Application>Microsoft Office PowerPoint</Application>
  <PresentationFormat>Προβολή στην οθόνη (4:3)</PresentationFormat>
  <Paragraphs>45</Paragraphs>
  <Slides>18</Slides>
  <Notes>18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23" baseType="lpstr">
      <vt:lpstr>Garamond</vt:lpstr>
      <vt:lpstr>Arial</vt:lpstr>
      <vt:lpstr>Deco-B731</vt:lpstr>
      <vt:lpstr>Comic Sans MS</vt:lpstr>
      <vt:lpstr>La légende du pot fêlé_6janvier2007</vt:lpstr>
      <vt:lpstr>ΤΟ ΡΑΓΙΣΜΕΝΟ ΔΟΧΕΙΟ 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Διασκευή στα ελληνικά Βαρσάμης-Ρόδος Οκτ 2007 Présenté par Aline France Sud  Janvier 2007 Celtic-Music</vt:lpstr>
    </vt:vector>
  </TitlesOfParts>
  <Company>SUT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légende du pot fêlé</dc:title>
  <dc:creator>Comtesse Aline</dc:creator>
  <cp:lastModifiedBy>PC1</cp:lastModifiedBy>
  <cp:revision>17</cp:revision>
  <dcterms:created xsi:type="dcterms:W3CDTF">2007-01-07T21:52:53Z</dcterms:created>
  <dcterms:modified xsi:type="dcterms:W3CDTF">2015-12-03T12:25:58Z</dcterms:modified>
</cp:coreProperties>
</file>