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1"/>
  </p:notesMasterIdLst>
  <p:sldIdLst>
    <p:sldId id="258" r:id="rId2"/>
    <p:sldId id="270" r:id="rId3"/>
    <p:sldId id="271" r:id="rId4"/>
    <p:sldId id="259" r:id="rId5"/>
    <p:sldId id="262" r:id="rId6"/>
    <p:sldId id="264" r:id="rId7"/>
    <p:sldId id="266" r:id="rId8"/>
    <p:sldId id="257" r:id="rId9"/>
    <p:sldId id="263" r:id="rId10"/>
    <p:sldId id="267" r:id="rId11"/>
    <p:sldId id="280" r:id="rId12"/>
    <p:sldId id="287" r:id="rId13"/>
    <p:sldId id="288" r:id="rId14"/>
    <p:sldId id="279" r:id="rId15"/>
    <p:sldId id="283" r:id="rId16"/>
    <p:sldId id="284" r:id="rId17"/>
    <p:sldId id="275" r:id="rId18"/>
    <p:sldId id="274" r:id="rId19"/>
    <p:sldId id="261" r:id="rId20"/>
    <p:sldId id="281" r:id="rId21"/>
    <p:sldId id="282" r:id="rId22"/>
    <p:sldId id="268" r:id="rId23"/>
    <p:sldId id="285" r:id="rId24"/>
    <p:sldId id="276" r:id="rId25"/>
    <p:sldId id="286" r:id="rId26"/>
    <p:sldId id="273" r:id="rId27"/>
    <p:sldId id="269" r:id="rId28"/>
    <p:sldId id="272" r:id="rId29"/>
    <p:sldId id="265" r:id="rId3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4081"/>
    <a:srgbClr val="FC84EE"/>
    <a:srgbClr val="BC04A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684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335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6A985-2B92-47BC-AD40-0C0F4B6FFAAB}" type="datetimeFigureOut">
              <a:rPr lang="el-GR" smtClean="0"/>
              <a:pPr/>
              <a:t>16/2/2016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01141-FD37-436D-B0E5-9F2AD8BB7E4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01141-FD37-436D-B0E5-9F2AD8BB7E43}" type="slidenum">
              <a:rPr lang="el-GR" smtClean="0"/>
              <a:pPr/>
              <a:t>29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Τίτλος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2" name="21 - Υπότιτλος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1E16CA-3347-4DE4-868F-7864714A5D64}" type="datetime1">
              <a:rPr lang="el-GR" smtClean="0"/>
              <a:pPr/>
              <a:t>16/2/2016</a:t>
            </a:fld>
            <a:endParaRPr lang="el-GR"/>
          </a:p>
        </p:txBody>
      </p:sp>
      <p:sp>
        <p:nvSpPr>
          <p:cNvPr id="20" name="1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3ACDE7-7352-40F7-B603-F73EE9A8D74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Έλλειψη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581276-427D-4461-A30A-C7388CF6F2CD}" type="datetime1">
              <a:rPr lang="el-GR" smtClean="0"/>
              <a:pPr/>
              <a:t>16/2/2016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3ACDE7-7352-40F7-B603-F73EE9A8D74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532DB4-74DF-4A8B-A7F4-022D79A2F838}" type="datetime1">
              <a:rPr lang="el-GR" smtClean="0"/>
              <a:pPr/>
              <a:t>16/2/2016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3ACDE7-7352-40F7-B603-F73EE9A8D74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1E4C51-67B9-4D1D-8509-E8132BA7129B}" type="datetime1">
              <a:rPr lang="el-GR" smtClean="0"/>
              <a:pPr/>
              <a:t>16/2/2016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3ACDE7-7352-40F7-B603-F73EE9A8D74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C70FC0-361D-436B-AB2D-8D1AD1126770}" type="datetime1">
              <a:rPr lang="el-GR" smtClean="0"/>
              <a:pPr/>
              <a:t>16/2/2016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3ACDE7-7352-40F7-B603-F73EE9A8D74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Ορθογώνιο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Έλλειψη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Έλλειψη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6D8F77-8AC0-47C5-A908-E6C429CA22AE}" type="datetime1">
              <a:rPr lang="el-GR" smtClean="0"/>
              <a:pPr/>
              <a:t>16/2/2016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3ACDE7-7352-40F7-B603-F73EE9A8D74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8A93AB-C10E-48DB-B962-E20BD3F612A6}" type="datetime1">
              <a:rPr lang="el-GR" smtClean="0"/>
              <a:pPr/>
              <a:t>16/2/2016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3ACDE7-7352-40F7-B603-F73EE9A8D74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B3C993-AC03-49B7-B68A-95815650E661}" type="datetime1">
              <a:rPr lang="el-GR" smtClean="0"/>
              <a:pPr/>
              <a:t>16/2/2016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3ACDE7-7352-40F7-B603-F73EE9A8D74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A20801-64AE-4010-85DB-7B940FCAC624}" type="datetime1">
              <a:rPr lang="el-GR" smtClean="0"/>
              <a:pPr/>
              <a:t>16/2/2016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3ACDE7-7352-40F7-B603-F73EE9A8D74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5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A1219D-6892-4284-B7AF-996A511A94F6}" type="datetime1">
              <a:rPr lang="el-GR" smtClean="0"/>
              <a:pPr/>
              <a:t>16/2/2016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3ACDE7-7352-40F7-B603-F73EE9A8D74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37230-8779-4217-ADC1-5BE0491B6106}" type="datetime1">
              <a:rPr lang="el-GR" smtClean="0"/>
              <a:pPr/>
              <a:t>16/2/2016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3ACDE7-7352-40F7-B603-F73EE9A8D74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9" name="8 - Διάγραμμα ροής: Διεργασία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- Διάγραμμα ροής: Διεργασία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Πίτα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Έλλειψη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Κουλούρα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577208E-8831-41CD-8FF7-E0A3BFEA9825}" type="datetime1">
              <a:rPr lang="el-GR" smtClean="0"/>
              <a:pPr/>
              <a:t>16/2/2016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E3ACDE7-7352-40F7-B603-F73EE9A8D74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5" name="14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&#917;&#921;&#929;&#919;&#925;&#919;\Videos\Videos\DNA\&#916;&#959;&#956;&#942;%20DNA\&#948;&#959;&#956;&#942;%20DNA\structure%20DNA.wmv" TargetMode="Externa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&#917;&#921;&#929;&#919;&#925;&#919;\Videos\Videos\DNA\&#916;&#959;&#956;&#942;%20DNA\&#948;&#959;&#956;&#942;%20DNA\animations%20DNA.wmv" TargetMode="Externa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audio" Target="../media/audio1.wav"/><Relationship Id="rId4" Type="http://schemas.openxmlformats.org/officeDocument/2006/relationships/image" Target="../media/image39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audio" Target="../media/audio1.wav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188916"/>
            <a:ext cx="1728742" cy="1296144"/>
          </a:xfrm>
          <a:prstGeom prst="rect">
            <a:avLst/>
          </a:prstGeom>
        </p:spPr>
      </p:pic>
      <p:pic>
        <p:nvPicPr>
          <p:cNvPr id="8" name="7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1917107"/>
            <a:ext cx="1728742" cy="1296144"/>
          </a:xfrm>
          <a:prstGeom prst="rect">
            <a:avLst/>
          </a:prstGeom>
        </p:spPr>
      </p:pic>
      <p:pic>
        <p:nvPicPr>
          <p:cNvPr id="9" name="8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-252811" y="3645299"/>
            <a:ext cx="1728742" cy="1296144"/>
          </a:xfrm>
          <a:prstGeom prst="rect">
            <a:avLst/>
          </a:prstGeom>
        </p:spPr>
      </p:pic>
      <p:pic>
        <p:nvPicPr>
          <p:cNvPr id="10" name="9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5372941"/>
            <a:ext cx="1728742" cy="1296144"/>
          </a:xfrm>
          <a:prstGeom prst="rect">
            <a:avLst/>
          </a:prstGeom>
        </p:spPr>
      </p:pic>
      <p:pic>
        <p:nvPicPr>
          <p:cNvPr id="2052" name="Picture 4" descr="Αποτέλεσμα εικόνας για anima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412776"/>
            <a:ext cx="2247900" cy="2038350"/>
          </a:xfrm>
          <a:prstGeom prst="rect">
            <a:avLst/>
          </a:prstGeom>
          <a:noFill/>
        </p:spPr>
      </p:pic>
      <p:pic>
        <p:nvPicPr>
          <p:cNvPr id="2054" name="Picture 6" descr="Αποτέλεσμα εικόνας για animal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293096"/>
            <a:ext cx="2390775" cy="1914525"/>
          </a:xfrm>
          <a:prstGeom prst="rect">
            <a:avLst/>
          </a:prstGeom>
          <a:noFill/>
        </p:spPr>
      </p:pic>
      <p:pic>
        <p:nvPicPr>
          <p:cNvPr id="2056" name="Picture 8" descr="Αποτέλεσμα εικόνας για pine tre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1484784"/>
            <a:ext cx="2619375" cy="1743076"/>
          </a:xfrm>
          <a:prstGeom prst="rect">
            <a:avLst/>
          </a:prstGeom>
          <a:noFill/>
        </p:spPr>
      </p:pic>
      <p:pic>
        <p:nvPicPr>
          <p:cNvPr id="2058" name="Picture 10" descr="Αποτέλεσμα εικόνας για alga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4365104"/>
            <a:ext cx="2552700" cy="1790701"/>
          </a:xfrm>
          <a:prstGeom prst="rect">
            <a:avLst/>
          </a:prstGeom>
          <a:noFill/>
        </p:spPr>
      </p:pic>
      <p:pic>
        <p:nvPicPr>
          <p:cNvPr id="2060" name="Picture 12" descr="Αποτέλεσμα εικόνας για parent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24541" y="2751186"/>
            <a:ext cx="3051715" cy="1901950"/>
          </a:xfrm>
          <a:prstGeom prst="rect">
            <a:avLst/>
          </a:prstGeom>
          <a:noFill/>
        </p:spPr>
      </p:pic>
      <p:sp>
        <p:nvSpPr>
          <p:cNvPr id="2062" name="AutoShape 14" descr="Αποτέλεσμα εικόνας για bacte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2" name="1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CDE7-7352-40F7-B603-F73EE9A8D74F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20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188916"/>
            <a:ext cx="1728742" cy="1296144"/>
          </a:xfrm>
          <a:prstGeom prst="rect">
            <a:avLst/>
          </a:prstGeom>
        </p:spPr>
      </p:pic>
      <p:pic>
        <p:nvPicPr>
          <p:cNvPr id="8" name="7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1917107"/>
            <a:ext cx="1728742" cy="1296144"/>
          </a:xfrm>
          <a:prstGeom prst="rect">
            <a:avLst/>
          </a:prstGeom>
        </p:spPr>
      </p:pic>
      <p:pic>
        <p:nvPicPr>
          <p:cNvPr id="9" name="8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-252811" y="3645299"/>
            <a:ext cx="1728742" cy="1296144"/>
          </a:xfrm>
          <a:prstGeom prst="rect">
            <a:avLst/>
          </a:prstGeom>
        </p:spPr>
      </p:pic>
      <p:pic>
        <p:nvPicPr>
          <p:cNvPr id="10" name="9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5372941"/>
            <a:ext cx="1728742" cy="1296144"/>
          </a:xfrm>
          <a:prstGeom prst="rect">
            <a:avLst/>
          </a:prstGeom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CDE7-7352-40F7-B603-F73EE9A8D74F}" type="slidenum">
              <a:rPr lang="el-GR" smtClean="0"/>
              <a:pPr/>
              <a:t>10</a:t>
            </a:fld>
            <a:endParaRPr lang="el-GR"/>
          </a:p>
        </p:txBody>
      </p:sp>
      <p:pic>
        <p:nvPicPr>
          <p:cNvPr id="11" name="Picture 6" descr="http://upload.wikimedia.org/wikipedia/commons/4/4b/Chromatin_Structur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2308" y="1268760"/>
            <a:ext cx="7766196" cy="1978182"/>
          </a:xfrm>
          <a:prstGeom prst="rect">
            <a:avLst/>
          </a:prstGeom>
          <a:noFill/>
        </p:spPr>
      </p:pic>
      <p:sp>
        <p:nvSpPr>
          <p:cNvPr id="13" name="12 - TextBox"/>
          <p:cNvSpPr txBox="1"/>
          <p:nvPr/>
        </p:nvSpPr>
        <p:spPr>
          <a:xfrm>
            <a:off x="1331640" y="241484"/>
            <a:ext cx="7714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002060"/>
                </a:solidFill>
                <a:latin typeface="Corbel" pitchFamily="34" charset="0"/>
                <a:cs typeface="Arial" pitchFamily="34" charset="0"/>
              </a:rPr>
              <a:t>Γενετική πληροφορία</a:t>
            </a:r>
            <a:r>
              <a:rPr lang="en-US" sz="2800" b="1" dirty="0" smtClean="0">
                <a:solidFill>
                  <a:srgbClr val="002060"/>
                </a:solidFill>
                <a:latin typeface="Corbel" pitchFamily="34" charset="0"/>
                <a:cs typeface="Arial" pitchFamily="34" charset="0"/>
              </a:rPr>
              <a:t>: </a:t>
            </a:r>
            <a:r>
              <a:rPr lang="el-GR" sz="2800" b="1" dirty="0" smtClean="0">
                <a:solidFill>
                  <a:srgbClr val="002060"/>
                </a:solidFill>
                <a:latin typeface="Corbel" pitchFamily="34" charset="0"/>
                <a:cs typeface="Arial" pitchFamily="34" charset="0"/>
              </a:rPr>
              <a:t>επίπεδα οργάνωσης (1/2)</a:t>
            </a:r>
            <a:endParaRPr lang="en-US" sz="2800" b="1" dirty="0" smtClean="0">
              <a:solidFill>
                <a:srgbClr val="002060"/>
              </a:solidFill>
              <a:latin typeface="Corbel" pitchFamily="34" charset="0"/>
              <a:cs typeface="Arial" pitchFamily="34" charset="0"/>
            </a:endParaRPr>
          </a:p>
        </p:txBody>
      </p:sp>
      <p:pic>
        <p:nvPicPr>
          <p:cNvPr id="5122" name="Picture 2" descr="http://users.sch.gr/dgspanos/DNA/8.files/image00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501008"/>
            <a:ext cx="5040560" cy="2112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188916"/>
            <a:ext cx="1728742" cy="1296144"/>
          </a:xfrm>
          <a:prstGeom prst="rect">
            <a:avLst/>
          </a:prstGeom>
        </p:spPr>
      </p:pic>
      <p:pic>
        <p:nvPicPr>
          <p:cNvPr id="8" name="7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1917107"/>
            <a:ext cx="1728742" cy="1296144"/>
          </a:xfrm>
          <a:prstGeom prst="rect">
            <a:avLst/>
          </a:prstGeom>
        </p:spPr>
      </p:pic>
      <p:pic>
        <p:nvPicPr>
          <p:cNvPr id="9" name="8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-252811" y="3645299"/>
            <a:ext cx="1728742" cy="1296144"/>
          </a:xfrm>
          <a:prstGeom prst="rect">
            <a:avLst/>
          </a:prstGeom>
        </p:spPr>
      </p:pic>
      <p:pic>
        <p:nvPicPr>
          <p:cNvPr id="10" name="9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5372941"/>
            <a:ext cx="1728742" cy="1296144"/>
          </a:xfrm>
          <a:prstGeom prst="rect">
            <a:avLst/>
          </a:prstGeom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CDE7-7352-40F7-B603-F73EE9A8D74F}" type="slidenum">
              <a:rPr lang="el-GR" smtClean="0"/>
              <a:pPr/>
              <a:t>11</a:t>
            </a:fld>
            <a:endParaRPr lang="el-GR"/>
          </a:p>
        </p:txBody>
      </p:sp>
      <p:pic>
        <p:nvPicPr>
          <p:cNvPr id="2" name="Picture 2" descr="http://blogs.sch.gr/kekbio/files/2011/10/05-13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556792"/>
            <a:ext cx="7384778" cy="3888432"/>
          </a:xfrm>
          <a:prstGeom prst="rect">
            <a:avLst/>
          </a:prstGeom>
          <a:noFill/>
        </p:spPr>
      </p:pic>
      <p:sp>
        <p:nvSpPr>
          <p:cNvPr id="12" name="11 - TextBox"/>
          <p:cNvSpPr txBox="1"/>
          <p:nvPr/>
        </p:nvSpPr>
        <p:spPr>
          <a:xfrm>
            <a:off x="1331640" y="241484"/>
            <a:ext cx="7714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002060"/>
                </a:solidFill>
                <a:latin typeface="Corbel" pitchFamily="34" charset="0"/>
                <a:cs typeface="Arial" pitchFamily="34" charset="0"/>
              </a:rPr>
              <a:t>Γενετική πληροφορία</a:t>
            </a:r>
            <a:r>
              <a:rPr lang="en-US" sz="2800" b="1" dirty="0" smtClean="0">
                <a:solidFill>
                  <a:srgbClr val="002060"/>
                </a:solidFill>
                <a:latin typeface="Corbel" pitchFamily="34" charset="0"/>
                <a:cs typeface="Arial" pitchFamily="34" charset="0"/>
              </a:rPr>
              <a:t>: </a:t>
            </a:r>
            <a:r>
              <a:rPr lang="el-GR" sz="2800" b="1" dirty="0" smtClean="0">
                <a:solidFill>
                  <a:srgbClr val="002060"/>
                </a:solidFill>
                <a:latin typeface="Corbel" pitchFamily="34" charset="0"/>
                <a:cs typeface="Arial" pitchFamily="34" charset="0"/>
              </a:rPr>
              <a:t>επίπεδα οργάνωσης (2/2)</a:t>
            </a:r>
            <a:endParaRPr lang="en-US" sz="2800" b="1" dirty="0" smtClean="0">
              <a:solidFill>
                <a:srgbClr val="002060"/>
              </a:solidFill>
              <a:latin typeface="Corbe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Εικόνα" descr="dna model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188916"/>
            <a:ext cx="1728742" cy="1296144"/>
          </a:xfrm>
          <a:prstGeom prst="rect">
            <a:avLst/>
          </a:prstGeom>
        </p:spPr>
      </p:pic>
      <p:pic>
        <p:nvPicPr>
          <p:cNvPr id="8" name="7 - Εικόνα" descr="dna model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1917107"/>
            <a:ext cx="1728742" cy="1296144"/>
          </a:xfrm>
          <a:prstGeom prst="rect">
            <a:avLst/>
          </a:prstGeom>
        </p:spPr>
      </p:pic>
      <p:pic>
        <p:nvPicPr>
          <p:cNvPr id="9" name="8 - Εικόνα" descr="dna model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-252811" y="3645299"/>
            <a:ext cx="1728742" cy="1296144"/>
          </a:xfrm>
          <a:prstGeom prst="rect">
            <a:avLst/>
          </a:prstGeom>
        </p:spPr>
      </p:pic>
      <p:pic>
        <p:nvPicPr>
          <p:cNvPr id="10" name="9 - Εικόνα" descr="dna model.jpg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5372941"/>
            <a:ext cx="1728742" cy="1296144"/>
          </a:xfrm>
          <a:prstGeom prst="rect">
            <a:avLst/>
          </a:prstGeom>
        </p:spPr>
      </p:pic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CDE7-7352-40F7-B603-F73EE9A8D74F}" type="slidenum">
              <a:rPr lang="el-GR" smtClean="0"/>
              <a:pPr/>
              <a:t>12</a:t>
            </a:fld>
            <a:endParaRPr lang="el-GR"/>
          </a:p>
        </p:txBody>
      </p:sp>
      <p:pic>
        <p:nvPicPr>
          <p:cNvPr id="12" name="structure DN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4572000" y="-1712913"/>
            <a:ext cx="18288000" cy="10287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53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Εικόνα" descr="dna model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188916"/>
            <a:ext cx="1728742" cy="1296144"/>
          </a:xfrm>
          <a:prstGeom prst="rect">
            <a:avLst/>
          </a:prstGeom>
        </p:spPr>
      </p:pic>
      <p:pic>
        <p:nvPicPr>
          <p:cNvPr id="8" name="7 - Εικόνα" descr="dna model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1917107"/>
            <a:ext cx="1728742" cy="1296144"/>
          </a:xfrm>
          <a:prstGeom prst="rect">
            <a:avLst/>
          </a:prstGeom>
        </p:spPr>
      </p:pic>
      <p:pic>
        <p:nvPicPr>
          <p:cNvPr id="9" name="8 - Εικόνα" descr="dna model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-252811" y="3645299"/>
            <a:ext cx="1728742" cy="1296144"/>
          </a:xfrm>
          <a:prstGeom prst="rect">
            <a:avLst/>
          </a:prstGeom>
        </p:spPr>
      </p:pic>
      <p:pic>
        <p:nvPicPr>
          <p:cNvPr id="10" name="9 - Εικόνα" descr="dna model.jpg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5372941"/>
            <a:ext cx="1728742" cy="1296144"/>
          </a:xfrm>
          <a:prstGeom prst="rect">
            <a:avLst/>
          </a:prstGeom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CDE7-7352-40F7-B603-F73EE9A8D74F}" type="slidenum">
              <a:rPr lang="el-GR" smtClean="0"/>
              <a:pPr/>
              <a:t>13</a:t>
            </a:fld>
            <a:endParaRPr lang="el-GR"/>
          </a:p>
        </p:txBody>
      </p:sp>
      <p:sp>
        <p:nvSpPr>
          <p:cNvPr id="13" name="12 - TextBox"/>
          <p:cNvSpPr txBox="1"/>
          <p:nvPr/>
        </p:nvSpPr>
        <p:spPr>
          <a:xfrm>
            <a:off x="1835696" y="241484"/>
            <a:ext cx="6893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Corbel" pitchFamily="34" charset="0"/>
                <a:cs typeface="Arial" pitchFamily="34" charset="0"/>
              </a:rPr>
              <a:t>Genetic information: order of organization </a:t>
            </a:r>
          </a:p>
        </p:txBody>
      </p:sp>
      <p:pic>
        <p:nvPicPr>
          <p:cNvPr id="16" name="animations DN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4572000" y="-1712913"/>
            <a:ext cx="18288000" cy="10287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43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188916"/>
            <a:ext cx="1728742" cy="1296144"/>
          </a:xfrm>
          <a:prstGeom prst="rect">
            <a:avLst/>
          </a:prstGeom>
        </p:spPr>
      </p:pic>
      <p:pic>
        <p:nvPicPr>
          <p:cNvPr id="8" name="7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1917107"/>
            <a:ext cx="1728742" cy="1296144"/>
          </a:xfrm>
          <a:prstGeom prst="rect">
            <a:avLst/>
          </a:prstGeom>
        </p:spPr>
      </p:pic>
      <p:pic>
        <p:nvPicPr>
          <p:cNvPr id="9" name="8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-252811" y="3645299"/>
            <a:ext cx="1728742" cy="1296144"/>
          </a:xfrm>
          <a:prstGeom prst="rect">
            <a:avLst/>
          </a:prstGeom>
        </p:spPr>
      </p:pic>
      <p:pic>
        <p:nvPicPr>
          <p:cNvPr id="10" name="9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5372941"/>
            <a:ext cx="1728742" cy="1296144"/>
          </a:xfrm>
          <a:prstGeom prst="rect">
            <a:avLst/>
          </a:prstGeom>
        </p:spPr>
      </p:pic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CDE7-7352-40F7-B603-F73EE9A8D74F}" type="slidenum">
              <a:rPr lang="el-GR" smtClean="0"/>
              <a:pPr/>
              <a:t>14</a:t>
            </a:fld>
            <a:endParaRPr lang="el-GR"/>
          </a:p>
        </p:txBody>
      </p:sp>
      <p:sp>
        <p:nvSpPr>
          <p:cNvPr id="20" name="19 - TextBox"/>
          <p:cNvSpPr txBox="1"/>
          <p:nvPr/>
        </p:nvSpPr>
        <p:spPr>
          <a:xfrm>
            <a:off x="2987824" y="241484"/>
            <a:ext cx="4435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002060"/>
                </a:solidFill>
                <a:latin typeface="Corbel" pitchFamily="34" charset="0"/>
                <a:cs typeface="Arial" pitchFamily="34" charset="0"/>
              </a:rPr>
              <a:t>Ασκήσεις κατανόησης </a:t>
            </a:r>
            <a:r>
              <a:rPr lang="en-US" sz="2800" b="1" dirty="0" smtClean="0">
                <a:solidFill>
                  <a:srgbClr val="002060"/>
                </a:solidFill>
                <a:latin typeface="Corbel" pitchFamily="34" charset="0"/>
                <a:cs typeface="Arial" pitchFamily="34" charset="0"/>
              </a:rPr>
              <a:t>(1/2)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556792"/>
            <a:ext cx="3076947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188916"/>
            <a:ext cx="1728742" cy="1296144"/>
          </a:xfrm>
          <a:prstGeom prst="rect">
            <a:avLst/>
          </a:prstGeom>
        </p:spPr>
      </p:pic>
      <p:pic>
        <p:nvPicPr>
          <p:cNvPr id="8" name="7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1917107"/>
            <a:ext cx="1728742" cy="1296144"/>
          </a:xfrm>
          <a:prstGeom prst="rect">
            <a:avLst/>
          </a:prstGeom>
        </p:spPr>
      </p:pic>
      <p:pic>
        <p:nvPicPr>
          <p:cNvPr id="9" name="8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-252811" y="3645299"/>
            <a:ext cx="1728742" cy="1296144"/>
          </a:xfrm>
          <a:prstGeom prst="rect">
            <a:avLst/>
          </a:prstGeom>
        </p:spPr>
      </p:pic>
      <p:pic>
        <p:nvPicPr>
          <p:cNvPr id="10" name="9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5372941"/>
            <a:ext cx="1728742" cy="1296144"/>
          </a:xfrm>
          <a:prstGeom prst="rect">
            <a:avLst/>
          </a:prstGeom>
        </p:spPr>
      </p:pic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CDE7-7352-40F7-B603-F73EE9A8D74F}" type="slidenum">
              <a:rPr lang="el-GR" smtClean="0"/>
              <a:pPr/>
              <a:t>15</a:t>
            </a:fld>
            <a:endParaRPr lang="el-GR"/>
          </a:p>
        </p:txBody>
      </p:sp>
      <p:sp>
        <p:nvSpPr>
          <p:cNvPr id="20" name="19 - TextBox"/>
          <p:cNvSpPr txBox="1"/>
          <p:nvPr/>
        </p:nvSpPr>
        <p:spPr>
          <a:xfrm>
            <a:off x="2987824" y="241484"/>
            <a:ext cx="4435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002060"/>
                </a:solidFill>
                <a:latin typeface="Corbel" pitchFamily="34" charset="0"/>
                <a:cs typeface="Arial" pitchFamily="34" charset="0"/>
              </a:rPr>
              <a:t>Ασκήσεις κατανόησης </a:t>
            </a:r>
            <a:r>
              <a:rPr lang="en-US" sz="2800" b="1" dirty="0" smtClean="0">
                <a:solidFill>
                  <a:srgbClr val="002060"/>
                </a:solidFill>
                <a:latin typeface="Corbel" pitchFamily="34" charset="0"/>
                <a:cs typeface="Arial" pitchFamily="34" charset="0"/>
              </a:rPr>
              <a:t>(1/2)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556792"/>
            <a:ext cx="3076947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556792"/>
            <a:ext cx="3168352" cy="4028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188916"/>
            <a:ext cx="1728742" cy="1296144"/>
          </a:xfrm>
          <a:prstGeom prst="rect">
            <a:avLst/>
          </a:prstGeom>
        </p:spPr>
      </p:pic>
      <p:pic>
        <p:nvPicPr>
          <p:cNvPr id="8" name="7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1917107"/>
            <a:ext cx="1728742" cy="1296144"/>
          </a:xfrm>
          <a:prstGeom prst="rect">
            <a:avLst/>
          </a:prstGeom>
        </p:spPr>
      </p:pic>
      <p:pic>
        <p:nvPicPr>
          <p:cNvPr id="9" name="8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-252811" y="3645299"/>
            <a:ext cx="1728742" cy="1296144"/>
          </a:xfrm>
          <a:prstGeom prst="rect">
            <a:avLst/>
          </a:prstGeom>
        </p:spPr>
      </p:pic>
      <p:pic>
        <p:nvPicPr>
          <p:cNvPr id="10" name="9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5372941"/>
            <a:ext cx="1728742" cy="1296144"/>
          </a:xfrm>
          <a:prstGeom prst="rect">
            <a:avLst/>
          </a:prstGeom>
        </p:spPr>
      </p:pic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CDE7-7352-40F7-B603-F73EE9A8D74F}" type="slidenum">
              <a:rPr lang="el-GR" smtClean="0"/>
              <a:pPr/>
              <a:t>16</a:t>
            </a:fld>
            <a:endParaRPr lang="el-GR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338776"/>
            <a:ext cx="3203848" cy="404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9 - TextBox"/>
          <p:cNvSpPr txBox="1"/>
          <p:nvPr/>
        </p:nvSpPr>
        <p:spPr>
          <a:xfrm>
            <a:off x="2915816" y="241484"/>
            <a:ext cx="4437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002060"/>
                </a:solidFill>
                <a:latin typeface="Corbel" pitchFamily="34" charset="0"/>
                <a:cs typeface="Arial" pitchFamily="34" charset="0"/>
              </a:rPr>
              <a:t>Ασκήσεις κατανόησης </a:t>
            </a:r>
            <a:r>
              <a:rPr lang="en-US" sz="2800" b="1" dirty="0" smtClean="0">
                <a:solidFill>
                  <a:srgbClr val="002060"/>
                </a:solidFill>
                <a:latin typeface="Corbel" pitchFamily="34" charset="0"/>
                <a:cs typeface="Arial" pitchFamily="34" charset="0"/>
              </a:rPr>
              <a:t>(2/2)</a:t>
            </a:r>
          </a:p>
        </p:txBody>
      </p:sp>
      <p:sp>
        <p:nvSpPr>
          <p:cNvPr id="12" name="11 - TextBox"/>
          <p:cNvSpPr txBox="1"/>
          <p:nvPr/>
        </p:nvSpPr>
        <p:spPr>
          <a:xfrm>
            <a:off x="1619672" y="1052736"/>
            <a:ext cx="72905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Corbel" pitchFamily="34" charset="0"/>
              </a:rPr>
              <a:t>Αν η απόσταση μεταξύ δύο διαδοχικών ζευγών βάσεων</a:t>
            </a:r>
            <a:r>
              <a:rPr lang="en-US" sz="2000" dirty="0" smtClean="0">
                <a:latin typeface="Corbel" pitchFamily="34" charset="0"/>
              </a:rPr>
              <a:t>(</a:t>
            </a:r>
            <a:r>
              <a:rPr lang="en-US" sz="2000" dirty="0" err="1" smtClean="0">
                <a:latin typeface="Corbel" pitchFamily="34" charset="0"/>
              </a:rPr>
              <a:t>bp</a:t>
            </a:r>
            <a:r>
              <a:rPr lang="en-US" sz="2000" dirty="0" smtClean="0">
                <a:latin typeface="Corbel" pitchFamily="34" charset="0"/>
              </a:rPr>
              <a:t>)  </a:t>
            </a:r>
            <a:r>
              <a:rPr lang="el-GR" sz="2000" dirty="0" smtClean="0">
                <a:latin typeface="Corbel" pitchFamily="34" charset="0"/>
              </a:rPr>
              <a:t>είναι</a:t>
            </a:r>
            <a:r>
              <a:rPr lang="en-US" sz="2000" dirty="0" smtClean="0">
                <a:latin typeface="Corbel" pitchFamily="34" charset="0"/>
              </a:rPr>
              <a:t> </a:t>
            </a:r>
            <a:endParaRPr lang="el-GR" sz="2000" dirty="0" smtClean="0">
              <a:latin typeface="Corbel" pitchFamily="34" charset="0"/>
            </a:endParaRPr>
          </a:p>
          <a:p>
            <a:r>
              <a:rPr lang="en-US" sz="2000" dirty="0" smtClean="0">
                <a:latin typeface="Corbel" pitchFamily="34" charset="0"/>
              </a:rPr>
              <a:t>0,34 nm , </a:t>
            </a:r>
            <a:r>
              <a:rPr lang="el-GR" sz="2000" dirty="0" smtClean="0">
                <a:latin typeface="Corbel" pitchFamily="34" charset="0"/>
              </a:rPr>
              <a:t>ποιο είναι το συνολικό μήκος του </a:t>
            </a:r>
            <a:r>
              <a:rPr lang="en-US" sz="2000" dirty="0" smtClean="0">
                <a:latin typeface="Corbel" pitchFamily="34" charset="0"/>
              </a:rPr>
              <a:t>DNA </a:t>
            </a:r>
            <a:r>
              <a:rPr lang="el-GR" sz="2000" dirty="0" smtClean="0">
                <a:latin typeface="Corbel" pitchFamily="34" charset="0"/>
              </a:rPr>
              <a:t>ενός σωματικού </a:t>
            </a:r>
          </a:p>
          <a:p>
            <a:r>
              <a:rPr lang="el-GR" sz="2000" dirty="0" smtClean="0">
                <a:latin typeface="Corbel" pitchFamily="34" charset="0"/>
              </a:rPr>
              <a:t>κυττάρου</a:t>
            </a:r>
            <a:r>
              <a:rPr lang="en-US" sz="2000" dirty="0" smtClean="0">
                <a:latin typeface="Corbel" pitchFamily="34" charset="0"/>
              </a:rPr>
              <a:t> (6 x 10⁹ </a:t>
            </a:r>
            <a:r>
              <a:rPr lang="en-US" sz="2000" dirty="0" err="1" smtClean="0">
                <a:latin typeface="Corbel" pitchFamily="34" charset="0"/>
              </a:rPr>
              <a:t>bp</a:t>
            </a:r>
            <a:r>
              <a:rPr lang="en-US" sz="2000" dirty="0" smtClean="0">
                <a:latin typeface="Corbel" pitchFamily="34" charset="0"/>
              </a:rPr>
              <a:t>) </a:t>
            </a:r>
            <a:r>
              <a:rPr lang="el-GR" sz="2000" dirty="0" smtClean="0">
                <a:latin typeface="Corbel" pitchFamily="34" charset="0"/>
              </a:rPr>
              <a:t>;</a:t>
            </a:r>
            <a:endParaRPr lang="el-GR" sz="2000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188916"/>
            <a:ext cx="1728742" cy="1296144"/>
          </a:xfrm>
          <a:prstGeom prst="rect">
            <a:avLst/>
          </a:prstGeom>
        </p:spPr>
      </p:pic>
      <p:pic>
        <p:nvPicPr>
          <p:cNvPr id="8" name="7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1917107"/>
            <a:ext cx="1728742" cy="1296144"/>
          </a:xfrm>
          <a:prstGeom prst="rect">
            <a:avLst/>
          </a:prstGeom>
        </p:spPr>
      </p:pic>
      <p:pic>
        <p:nvPicPr>
          <p:cNvPr id="9" name="8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-252811" y="3645299"/>
            <a:ext cx="1728742" cy="1296144"/>
          </a:xfrm>
          <a:prstGeom prst="rect">
            <a:avLst/>
          </a:prstGeom>
        </p:spPr>
      </p:pic>
      <p:pic>
        <p:nvPicPr>
          <p:cNvPr id="10" name="9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5372941"/>
            <a:ext cx="1728742" cy="1296144"/>
          </a:xfrm>
          <a:prstGeom prst="rect">
            <a:avLst/>
          </a:prstGeom>
        </p:spPr>
      </p:pic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CDE7-7352-40F7-B603-F73EE9A8D74F}" type="slidenum">
              <a:rPr lang="el-GR" smtClean="0"/>
              <a:pPr/>
              <a:t>17</a:t>
            </a:fld>
            <a:endParaRPr lang="el-GR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338776"/>
            <a:ext cx="3203848" cy="404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9 - TextBox"/>
          <p:cNvSpPr txBox="1"/>
          <p:nvPr/>
        </p:nvSpPr>
        <p:spPr>
          <a:xfrm>
            <a:off x="2915816" y="241484"/>
            <a:ext cx="4437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002060"/>
                </a:solidFill>
                <a:latin typeface="Corbel" pitchFamily="34" charset="0"/>
                <a:cs typeface="Arial" pitchFamily="34" charset="0"/>
              </a:rPr>
              <a:t>Ασκήσεις κατανόησης </a:t>
            </a:r>
            <a:r>
              <a:rPr lang="en-US" sz="2800" b="1" dirty="0" smtClean="0">
                <a:solidFill>
                  <a:srgbClr val="002060"/>
                </a:solidFill>
                <a:latin typeface="Corbel" pitchFamily="34" charset="0"/>
                <a:cs typeface="Arial" pitchFamily="34" charset="0"/>
              </a:rPr>
              <a:t>(2/2)</a:t>
            </a:r>
          </a:p>
        </p:txBody>
      </p:sp>
      <p:sp>
        <p:nvSpPr>
          <p:cNvPr id="12" name="11 - TextBox"/>
          <p:cNvSpPr txBox="1"/>
          <p:nvPr/>
        </p:nvSpPr>
        <p:spPr>
          <a:xfrm>
            <a:off x="1619672" y="1052736"/>
            <a:ext cx="72905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Corbel" pitchFamily="34" charset="0"/>
              </a:rPr>
              <a:t>Αν η απόσταση μεταξύ δύο διαδοχικών ζευγών βάσεων</a:t>
            </a:r>
            <a:r>
              <a:rPr lang="en-US" sz="2000" dirty="0" smtClean="0">
                <a:latin typeface="Corbel" pitchFamily="34" charset="0"/>
              </a:rPr>
              <a:t>(</a:t>
            </a:r>
            <a:r>
              <a:rPr lang="en-US" sz="2000" dirty="0" err="1" smtClean="0">
                <a:latin typeface="Corbel" pitchFamily="34" charset="0"/>
              </a:rPr>
              <a:t>bp</a:t>
            </a:r>
            <a:r>
              <a:rPr lang="en-US" sz="2000" dirty="0" smtClean="0">
                <a:latin typeface="Corbel" pitchFamily="34" charset="0"/>
              </a:rPr>
              <a:t>)  </a:t>
            </a:r>
            <a:r>
              <a:rPr lang="el-GR" sz="2000" dirty="0" smtClean="0">
                <a:latin typeface="Corbel" pitchFamily="34" charset="0"/>
              </a:rPr>
              <a:t>είναι</a:t>
            </a:r>
            <a:r>
              <a:rPr lang="en-US" sz="2000" dirty="0" smtClean="0">
                <a:latin typeface="Corbel" pitchFamily="34" charset="0"/>
              </a:rPr>
              <a:t> </a:t>
            </a:r>
            <a:endParaRPr lang="el-GR" sz="2000" dirty="0" smtClean="0">
              <a:latin typeface="Corbel" pitchFamily="34" charset="0"/>
            </a:endParaRPr>
          </a:p>
          <a:p>
            <a:r>
              <a:rPr lang="en-US" sz="2000" dirty="0" smtClean="0">
                <a:latin typeface="Corbel" pitchFamily="34" charset="0"/>
              </a:rPr>
              <a:t>0,34 nm , </a:t>
            </a:r>
            <a:r>
              <a:rPr lang="el-GR" sz="2000" dirty="0" smtClean="0">
                <a:latin typeface="Corbel" pitchFamily="34" charset="0"/>
              </a:rPr>
              <a:t>ποιο είναι το συνολικό μήκος του </a:t>
            </a:r>
            <a:r>
              <a:rPr lang="en-US" sz="2000" dirty="0" smtClean="0">
                <a:latin typeface="Corbel" pitchFamily="34" charset="0"/>
              </a:rPr>
              <a:t>DNA </a:t>
            </a:r>
            <a:r>
              <a:rPr lang="el-GR" sz="2000" dirty="0" smtClean="0">
                <a:latin typeface="Corbel" pitchFamily="34" charset="0"/>
              </a:rPr>
              <a:t>ενός σωματικού </a:t>
            </a:r>
          </a:p>
          <a:p>
            <a:r>
              <a:rPr lang="el-GR" sz="2000" dirty="0" smtClean="0">
                <a:latin typeface="Corbel" pitchFamily="34" charset="0"/>
              </a:rPr>
              <a:t>κυττάρου</a:t>
            </a:r>
            <a:r>
              <a:rPr lang="en-US" sz="2000" dirty="0" smtClean="0">
                <a:latin typeface="Corbel" pitchFamily="34" charset="0"/>
              </a:rPr>
              <a:t> (6 x 10⁹ </a:t>
            </a:r>
            <a:r>
              <a:rPr lang="en-US" sz="2000" dirty="0" err="1" smtClean="0">
                <a:latin typeface="Corbel" pitchFamily="34" charset="0"/>
              </a:rPr>
              <a:t>bp</a:t>
            </a:r>
            <a:r>
              <a:rPr lang="en-US" sz="2000" dirty="0" smtClean="0">
                <a:latin typeface="Corbel" pitchFamily="34" charset="0"/>
              </a:rPr>
              <a:t>) </a:t>
            </a:r>
            <a:r>
              <a:rPr lang="el-GR" sz="2000" dirty="0" smtClean="0">
                <a:latin typeface="Corbel" pitchFamily="34" charset="0"/>
              </a:rPr>
              <a:t>;</a:t>
            </a:r>
            <a:endParaRPr lang="el-GR" sz="2000" dirty="0">
              <a:latin typeface="Corbel" pitchFamily="34" charset="0"/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5580112" y="3212976"/>
            <a:ext cx="3240360" cy="2016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TextBox"/>
          <p:cNvSpPr txBox="1"/>
          <p:nvPr/>
        </p:nvSpPr>
        <p:spPr>
          <a:xfrm>
            <a:off x="5652120" y="3381960"/>
            <a:ext cx="32255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rbel" pitchFamily="34" charset="0"/>
              </a:rPr>
              <a:t>6 x 10⁹ </a:t>
            </a:r>
            <a:r>
              <a:rPr lang="en-US" sz="2000" dirty="0" err="1" smtClean="0">
                <a:latin typeface="Corbel" pitchFamily="34" charset="0"/>
              </a:rPr>
              <a:t>bp</a:t>
            </a:r>
            <a:r>
              <a:rPr lang="en-US" sz="2000" dirty="0" smtClean="0">
                <a:latin typeface="Corbel" pitchFamily="34" charset="0"/>
              </a:rPr>
              <a:t> x 0,34 nm =</a:t>
            </a:r>
          </a:p>
          <a:p>
            <a:endParaRPr lang="en-US" sz="2000" dirty="0" smtClean="0">
              <a:latin typeface="Corbel" pitchFamily="34" charset="0"/>
            </a:endParaRPr>
          </a:p>
          <a:p>
            <a:r>
              <a:rPr lang="en-US" sz="2000" dirty="0" smtClean="0">
                <a:latin typeface="Corbel" pitchFamily="34" charset="0"/>
              </a:rPr>
              <a:t> 6 x 10⁹ </a:t>
            </a:r>
            <a:r>
              <a:rPr lang="en-US" sz="2000" dirty="0" err="1" smtClean="0">
                <a:latin typeface="Corbel" pitchFamily="34" charset="0"/>
              </a:rPr>
              <a:t>bp</a:t>
            </a:r>
            <a:r>
              <a:rPr lang="en-US" sz="2000" dirty="0" smtClean="0">
                <a:latin typeface="Corbel" pitchFamily="34" charset="0"/>
              </a:rPr>
              <a:t> x 0,34 x 10⁻⁹ m =</a:t>
            </a:r>
          </a:p>
          <a:p>
            <a:endParaRPr lang="en-US" sz="2000" dirty="0" smtClean="0">
              <a:latin typeface="Corbel" pitchFamily="34" charset="0"/>
            </a:endParaRPr>
          </a:p>
          <a:p>
            <a:r>
              <a:rPr lang="en-US" sz="2000" dirty="0" smtClean="0">
                <a:latin typeface="Corbel" pitchFamily="34" charset="0"/>
              </a:rPr>
              <a:t>6 x 0,34 x 10⁹ ⁻⁹ m =  2m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4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188916"/>
            <a:ext cx="1728742" cy="1296144"/>
          </a:xfrm>
          <a:prstGeom prst="rect">
            <a:avLst/>
          </a:prstGeom>
        </p:spPr>
      </p:pic>
      <p:pic>
        <p:nvPicPr>
          <p:cNvPr id="8" name="7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1917107"/>
            <a:ext cx="1728742" cy="1296144"/>
          </a:xfrm>
          <a:prstGeom prst="rect">
            <a:avLst/>
          </a:prstGeom>
        </p:spPr>
      </p:pic>
      <p:pic>
        <p:nvPicPr>
          <p:cNvPr id="9" name="8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-252811" y="3645299"/>
            <a:ext cx="1728742" cy="1296144"/>
          </a:xfrm>
          <a:prstGeom prst="rect">
            <a:avLst/>
          </a:prstGeom>
        </p:spPr>
      </p:pic>
      <p:pic>
        <p:nvPicPr>
          <p:cNvPr id="10" name="9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5372941"/>
            <a:ext cx="1728742" cy="1296144"/>
          </a:xfrm>
          <a:prstGeom prst="rect">
            <a:avLst/>
          </a:prstGeom>
        </p:spPr>
      </p:pic>
      <p:pic>
        <p:nvPicPr>
          <p:cNvPr id="17417" name="Picture 9" descr="C:\Users\ΕΙΡΗΝΗ\Videos\Videos\DNA\Δομή DNA\chromosomesx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675" y="1196752"/>
            <a:ext cx="3360373" cy="2520280"/>
          </a:xfrm>
          <a:prstGeom prst="rect">
            <a:avLst/>
          </a:prstGeom>
          <a:noFill/>
        </p:spPr>
      </p:pic>
      <p:pic>
        <p:nvPicPr>
          <p:cNvPr id="17418" name="Picture 10" descr="C:\Users\ΕΙΡΗΝΗ\Videos\Videos\DNA\Δομή DNA\chromosomesx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196752"/>
            <a:ext cx="3360373" cy="2520280"/>
          </a:xfrm>
          <a:prstGeom prst="rect">
            <a:avLst/>
          </a:prstGeom>
          <a:noFill/>
        </p:spPr>
      </p:pic>
      <p:pic>
        <p:nvPicPr>
          <p:cNvPr id="17419" name="Picture 11" descr="C:\Users\ΕΙΡΗΝΗ\Videos\Videos\DNA\Δομή DNA\chromosomesx40-detai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4023066"/>
            <a:ext cx="3336371" cy="2502278"/>
          </a:xfrm>
          <a:prstGeom prst="rect">
            <a:avLst/>
          </a:prstGeom>
          <a:noFill/>
        </p:spPr>
      </p:pic>
      <p:pic>
        <p:nvPicPr>
          <p:cNvPr id="17421" name="Picture 13" descr="http://upload.wikimedia.org/wikipedia/commons/5/5f/Human_karyotype_(248_27)_Human_karyotyp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4005064"/>
            <a:ext cx="3384376" cy="2520280"/>
          </a:xfrm>
          <a:prstGeom prst="rect">
            <a:avLst/>
          </a:prstGeom>
          <a:noFill/>
        </p:spPr>
      </p:pic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CDE7-7352-40F7-B603-F73EE9A8D74F}" type="slidenum">
              <a:rPr lang="el-GR" smtClean="0"/>
              <a:pPr/>
              <a:t>18</a:t>
            </a:fld>
            <a:endParaRPr lang="el-GR"/>
          </a:p>
        </p:txBody>
      </p:sp>
      <p:sp>
        <p:nvSpPr>
          <p:cNvPr id="12" name="11 - TextBox"/>
          <p:cNvSpPr txBox="1"/>
          <p:nvPr/>
        </p:nvSpPr>
        <p:spPr>
          <a:xfrm>
            <a:off x="1259632" y="241484"/>
            <a:ext cx="7852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002060"/>
                </a:solidFill>
                <a:latin typeface="Corbel" pitchFamily="34" charset="0"/>
                <a:cs typeface="Arial" pitchFamily="34" charset="0"/>
              </a:rPr>
              <a:t>Χρωμοσώματα μέσα από το οπτικό μικροσκόπιο</a:t>
            </a:r>
            <a:endParaRPr lang="en-US" sz="2800" b="1" dirty="0" smtClean="0">
              <a:solidFill>
                <a:srgbClr val="002060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4283968" y="3203684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100x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8057249" y="3203684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400x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4283968" y="4077072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400x</a:t>
            </a:r>
            <a:endParaRPr lang="el-G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188916"/>
            <a:ext cx="1728742" cy="1296144"/>
          </a:xfrm>
          <a:prstGeom prst="rect">
            <a:avLst/>
          </a:prstGeom>
        </p:spPr>
      </p:pic>
      <p:pic>
        <p:nvPicPr>
          <p:cNvPr id="8" name="7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1917107"/>
            <a:ext cx="1728742" cy="1296144"/>
          </a:xfrm>
          <a:prstGeom prst="rect">
            <a:avLst/>
          </a:prstGeom>
        </p:spPr>
      </p:pic>
      <p:pic>
        <p:nvPicPr>
          <p:cNvPr id="9" name="8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-252811" y="3645299"/>
            <a:ext cx="1728742" cy="1296144"/>
          </a:xfrm>
          <a:prstGeom prst="rect">
            <a:avLst/>
          </a:prstGeom>
        </p:spPr>
      </p:pic>
      <p:pic>
        <p:nvPicPr>
          <p:cNvPr id="10" name="9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5372941"/>
            <a:ext cx="1728742" cy="1296144"/>
          </a:xfrm>
          <a:prstGeom prst="rect">
            <a:avLst/>
          </a:prstGeom>
        </p:spPr>
      </p:pic>
      <p:sp>
        <p:nvSpPr>
          <p:cNvPr id="18434" name="AutoShape 2" descr="Αποτέλεσμα εικόνας για karyoty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436" name="AutoShape 4" descr="Αποτέλεσμα εικόνας για karyoty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8438" name="Picture 6" descr="http://archive.industry.gov.au/Biotechnologyonline.gov.au/images/contentpages/karyoty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522486"/>
            <a:ext cx="3412030" cy="3274666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</p:pic>
      <p:pic>
        <p:nvPicPr>
          <p:cNvPr id="18440" name="Picture 8" descr="http://www.daviddarling.info/images/karyotyp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535395"/>
            <a:ext cx="3456384" cy="3189749"/>
          </a:xfrm>
          <a:prstGeom prst="rect">
            <a:avLst/>
          </a:prstGeom>
          <a:noFill/>
          <a:ln w="12700">
            <a:solidFill>
              <a:srgbClr val="FC84EE"/>
            </a:solidFill>
          </a:ln>
        </p:spPr>
      </p:pic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CDE7-7352-40F7-B603-F73EE9A8D74F}" type="slidenum">
              <a:rPr lang="el-GR" smtClean="0"/>
              <a:pPr/>
              <a:t>19</a:t>
            </a:fld>
            <a:endParaRPr lang="el-GR"/>
          </a:p>
        </p:txBody>
      </p:sp>
      <p:sp>
        <p:nvSpPr>
          <p:cNvPr id="13" name="12 - TextBox"/>
          <p:cNvSpPr txBox="1"/>
          <p:nvPr/>
        </p:nvSpPr>
        <p:spPr>
          <a:xfrm>
            <a:off x="1259632" y="241484"/>
            <a:ext cx="77774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Corbel" pitchFamily="34" charset="0"/>
                <a:cs typeface="Arial" pitchFamily="34" charset="0"/>
              </a:rPr>
              <a:t>K</a:t>
            </a:r>
            <a:r>
              <a:rPr lang="el-GR" sz="2800" b="1" dirty="0" err="1" smtClean="0">
                <a:solidFill>
                  <a:srgbClr val="002060"/>
                </a:solidFill>
                <a:latin typeface="Corbel" pitchFamily="34" charset="0"/>
                <a:cs typeface="Arial" pitchFamily="34" charset="0"/>
              </a:rPr>
              <a:t>αρυότυπος</a:t>
            </a:r>
            <a:r>
              <a:rPr lang="en-US" sz="2800" b="1" dirty="0" smtClean="0">
                <a:solidFill>
                  <a:srgbClr val="002060"/>
                </a:solidFill>
                <a:latin typeface="Corbel" pitchFamily="34" charset="0"/>
                <a:cs typeface="Arial" pitchFamily="34" charset="0"/>
              </a:rPr>
              <a:t>: </a:t>
            </a:r>
            <a:r>
              <a:rPr lang="el-GR" sz="2800" b="1" dirty="0" smtClean="0">
                <a:solidFill>
                  <a:srgbClr val="002060"/>
                </a:solidFill>
                <a:latin typeface="Corbel" pitchFamily="34" charset="0"/>
                <a:cs typeface="Arial" pitchFamily="34" charset="0"/>
              </a:rPr>
              <a:t>η απεικόνιση των χρωμοσωμάτων</a:t>
            </a:r>
          </a:p>
          <a:p>
            <a:pPr algn="ctr"/>
            <a:r>
              <a:rPr lang="el-GR" sz="2800" b="1" dirty="0" smtClean="0">
                <a:solidFill>
                  <a:srgbClr val="002060"/>
                </a:solidFill>
                <a:latin typeface="Corbel" pitchFamily="34" charset="0"/>
                <a:cs typeface="Arial" pitchFamily="34" charset="0"/>
              </a:rPr>
              <a:t>σε ζεύγη κατά </a:t>
            </a:r>
            <a:r>
              <a:rPr lang="el-GR" sz="2800" b="1" dirty="0" err="1" smtClean="0">
                <a:solidFill>
                  <a:srgbClr val="002060"/>
                </a:solidFill>
                <a:latin typeface="Corbel" pitchFamily="34" charset="0"/>
                <a:cs typeface="Arial" pitchFamily="34" charset="0"/>
              </a:rPr>
              <a:t>ελαττούμενο</a:t>
            </a:r>
            <a:r>
              <a:rPr lang="el-GR" sz="2800" b="1" dirty="0" smtClean="0">
                <a:solidFill>
                  <a:srgbClr val="002060"/>
                </a:solidFill>
                <a:latin typeface="Corbel" pitchFamily="34" charset="0"/>
                <a:cs typeface="Arial" pitchFamily="34" charset="0"/>
              </a:rPr>
              <a:t> μέγεθος</a:t>
            </a:r>
            <a:r>
              <a:rPr lang="en-US" sz="2800" b="1" dirty="0" smtClean="0">
                <a:solidFill>
                  <a:srgbClr val="002060"/>
                </a:solidFill>
                <a:latin typeface="Corbe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5" name="14 - Ελεύθερη σχεδίαση"/>
          <p:cNvSpPr/>
          <p:nvPr/>
        </p:nvSpPr>
        <p:spPr>
          <a:xfrm>
            <a:off x="1619672" y="1484784"/>
            <a:ext cx="3528392" cy="3312368"/>
          </a:xfrm>
          <a:custGeom>
            <a:avLst/>
            <a:gdLst>
              <a:gd name="connsiteX0" fmla="*/ 0 w 3528392"/>
              <a:gd name="connsiteY0" fmla="*/ 552072 h 3312368"/>
              <a:gd name="connsiteX1" fmla="*/ 161699 w 3528392"/>
              <a:gd name="connsiteY1" fmla="*/ 161698 h 3312368"/>
              <a:gd name="connsiteX2" fmla="*/ 552073 w 3528392"/>
              <a:gd name="connsiteY2" fmla="*/ 0 h 3312368"/>
              <a:gd name="connsiteX3" fmla="*/ 588065 w 3528392"/>
              <a:gd name="connsiteY3" fmla="*/ 0 h 3312368"/>
              <a:gd name="connsiteX4" fmla="*/ 588065 w 3528392"/>
              <a:gd name="connsiteY4" fmla="*/ 0 h 3312368"/>
              <a:gd name="connsiteX5" fmla="*/ 1470163 w 3528392"/>
              <a:gd name="connsiteY5" fmla="*/ 0 h 3312368"/>
              <a:gd name="connsiteX6" fmla="*/ 2976320 w 3528392"/>
              <a:gd name="connsiteY6" fmla="*/ 0 h 3312368"/>
              <a:gd name="connsiteX7" fmla="*/ 3366694 w 3528392"/>
              <a:gd name="connsiteY7" fmla="*/ 161699 h 3312368"/>
              <a:gd name="connsiteX8" fmla="*/ 3528392 w 3528392"/>
              <a:gd name="connsiteY8" fmla="*/ 552073 h 3312368"/>
              <a:gd name="connsiteX9" fmla="*/ 3528392 w 3528392"/>
              <a:gd name="connsiteY9" fmla="*/ 1932215 h 3312368"/>
              <a:gd name="connsiteX10" fmla="*/ 3528392 w 3528392"/>
              <a:gd name="connsiteY10" fmla="*/ 1932215 h 3312368"/>
              <a:gd name="connsiteX11" fmla="*/ 3528392 w 3528392"/>
              <a:gd name="connsiteY11" fmla="*/ 2760307 h 3312368"/>
              <a:gd name="connsiteX12" fmla="*/ 3528392 w 3528392"/>
              <a:gd name="connsiteY12" fmla="*/ 2760296 h 3312368"/>
              <a:gd name="connsiteX13" fmla="*/ 3366694 w 3528392"/>
              <a:gd name="connsiteY13" fmla="*/ 3150670 h 3312368"/>
              <a:gd name="connsiteX14" fmla="*/ 2976320 w 3528392"/>
              <a:gd name="connsiteY14" fmla="*/ 3312368 h 3312368"/>
              <a:gd name="connsiteX15" fmla="*/ 1470163 w 3528392"/>
              <a:gd name="connsiteY15" fmla="*/ 3312368 h 3312368"/>
              <a:gd name="connsiteX16" fmla="*/ 1057247 w 3528392"/>
              <a:gd name="connsiteY16" fmla="*/ 3976432 h 3312368"/>
              <a:gd name="connsiteX17" fmla="*/ 588065 w 3528392"/>
              <a:gd name="connsiteY17" fmla="*/ 3312368 h 3312368"/>
              <a:gd name="connsiteX18" fmla="*/ 552072 w 3528392"/>
              <a:gd name="connsiteY18" fmla="*/ 3312368 h 3312368"/>
              <a:gd name="connsiteX19" fmla="*/ 161698 w 3528392"/>
              <a:gd name="connsiteY19" fmla="*/ 3150670 h 3312368"/>
              <a:gd name="connsiteX20" fmla="*/ 0 w 3528392"/>
              <a:gd name="connsiteY20" fmla="*/ 2760296 h 3312368"/>
              <a:gd name="connsiteX21" fmla="*/ 0 w 3528392"/>
              <a:gd name="connsiteY21" fmla="*/ 2760307 h 3312368"/>
              <a:gd name="connsiteX22" fmla="*/ 0 w 3528392"/>
              <a:gd name="connsiteY22" fmla="*/ 1932215 h 3312368"/>
              <a:gd name="connsiteX23" fmla="*/ 0 w 3528392"/>
              <a:gd name="connsiteY23" fmla="*/ 1932215 h 3312368"/>
              <a:gd name="connsiteX24" fmla="*/ 0 w 3528392"/>
              <a:gd name="connsiteY24" fmla="*/ 55207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528392" h="3312368">
                <a:moveTo>
                  <a:pt x="0" y="552072"/>
                </a:moveTo>
                <a:cubicBezTo>
                  <a:pt x="0" y="405653"/>
                  <a:pt x="58165" y="265232"/>
                  <a:pt x="161699" y="161698"/>
                </a:cubicBezTo>
                <a:cubicBezTo>
                  <a:pt x="265233" y="58165"/>
                  <a:pt x="405655" y="0"/>
                  <a:pt x="552073" y="0"/>
                </a:cubicBezTo>
                <a:lnTo>
                  <a:pt x="588065" y="0"/>
                </a:lnTo>
                <a:lnTo>
                  <a:pt x="588065" y="0"/>
                </a:lnTo>
                <a:lnTo>
                  <a:pt x="1470163" y="0"/>
                </a:lnTo>
                <a:lnTo>
                  <a:pt x="2976320" y="0"/>
                </a:lnTo>
                <a:cubicBezTo>
                  <a:pt x="3122739" y="0"/>
                  <a:pt x="3263160" y="58165"/>
                  <a:pt x="3366694" y="161699"/>
                </a:cubicBezTo>
                <a:cubicBezTo>
                  <a:pt x="3470227" y="265233"/>
                  <a:pt x="3528392" y="405655"/>
                  <a:pt x="3528392" y="552073"/>
                </a:cubicBezTo>
                <a:lnTo>
                  <a:pt x="3528392" y="1932215"/>
                </a:lnTo>
                <a:lnTo>
                  <a:pt x="3528392" y="1932215"/>
                </a:lnTo>
                <a:lnTo>
                  <a:pt x="3528392" y="2760307"/>
                </a:lnTo>
                <a:lnTo>
                  <a:pt x="3528392" y="2760296"/>
                </a:lnTo>
                <a:cubicBezTo>
                  <a:pt x="3528392" y="2906715"/>
                  <a:pt x="3470227" y="3047136"/>
                  <a:pt x="3366694" y="3150670"/>
                </a:cubicBezTo>
                <a:cubicBezTo>
                  <a:pt x="3263160" y="3254204"/>
                  <a:pt x="3122739" y="3312368"/>
                  <a:pt x="2976320" y="3312368"/>
                </a:cubicBezTo>
                <a:lnTo>
                  <a:pt x="1470163" y="3312368"/>
                </a:lnTo>
                <a:lnTo>
                  <a:pt x="1057247" y="3976432"/>
                </a:lnTo>
                <a:lnTo>
                  <a:pt x="588065" y="3312368"/>
                </a:lnTo>
                <a:lnTo>
                  <a:pt x="552072" y="3312368"/>
                </a:lnTo>
                <a:cubicBezTo>
                  <a:pt x="405653" y="3312368"/>
                  <a:pt x="265232" y="3254203"/>
                  <a:pt x="161698" y="3150670"/>
                </a:cubicBezTo>
                <a:cubicBezTo>
                  <a:pt x="58164" y="3047136"/>
                  <a:pt x="0" y="2906714"/>
                  <a:pt x="0" y="2760296"/>
                </a:cubicBezTo>
                <a:lnTo>
                  <a:pt x="0" y="2760307"/>
                </a:lnTo>
                <a:lnTo>
                  <a:pt x="0" y="1932215"/>
                </a:lnTo>
                <a:lnTo>
                  <a:pt x="0" y="1932215"/>
                </a:lnTo>
                <a:lnTo>
                  <a:pt x="0" y="552072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TextBox"/>
          <p:cNvSpPr txBox="1"/>
          <p:nvPr/>
        </p:nvSpPr>
        <p:spPr>
          <a:xfrm>
            <a:off x="2466140" y="5507940"/>
            <a:ext cx="49082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rbel" pitchFamily="34" charset="0"/>
              </a:rPr>
              <a:t>22 </a:t>
            </a:r>
            <a:r>
              <a:rPr lang="el-GR" sz="2000" dirty="0" smtClean="0">
                <a:latin typeface="Corbel" pitchFamily="34" charset="0"/>
              </a:rPr>
              <a:t>ζευγάρια </a:t>
            </a:r>
            <a:r>
              <a:rPr lang="el-GR" sz="2000" dirty="0" err="1" smtClean="0">
                <a:latin typeface="Corbel" pitchFamily="34" charset="0"/>
              </a:rPr>
              <a:t>αυτοσωμικών</a:t>
            </a:r>
            <a:r>
              <a:rPr lang="el-GR" sz="2000" dirty="0" smtClean="0">
                <a:latin typeface="Corbel" pitchFamily="34" charset="0"/>
              </a:rPr>
              <a:t> χρωμοσωμάτων</a:t>
            </a:r>
          </a:p>
          <a:p>
            <a:endParaRPr lang="en-US" sz="2000" dirty="0" smtClean="0">
              <a:latin typeface="Corbel" pitchFamily="34" charset="0"/>
            </a:endParaRPr>
          </a:p>
          <a:p>
            <a:pPr algn="ctr"/>
            <a:r>
              <a:rPr lang="el-GR" sz="2000" dirty="0" smtClean="0">
                <a:latin typeface="Corbel" pitchFamily="34" charset="0"/>
              </a:rPr>
              <a:t>παρόμοια σε άντρες και γυναίκες</a:t>
            </a:r>
            <a:endParaRPr lang="el-GR" sz="2000" dirty="0">
              <a:latin typeface="Corbel" pitchFamily="34" charset="0"/>
            </a:endParaRPr>
          </a:p>
        </p:txBody>
      </p:sp>
      <p:sp>
        <p:nvSpPr>
          <p:cNvPr id="21" name="20 - Ελεύθερη σχεδίαση"/>
          <p:cNvSpPr/>
          <p:nvPr/>
        </p:nvSpPr>
        <p:spPr>
          <a:xfrm>
            <a:off x="5292080" y="1484784"/>
            <a:ext cx="3528392" cy="3312368"/>
          </a:xfrm>
          <a:custGeom>
            <a:avLst/>
            <a:gdLst>
              <a:gd name="connsiteX0" fmla="*/ 0 w 3528392"/>
              <a:gd name="connsiteY0" fmla="*/ 552072 h 3312368"/>
              <a:gd name="connsiteX1" fmla="*/ 161699 w 3528392"/>
              <a:gd name="connsiteY1" fmla="*/ 161698 h 3312368"/>
              <a:gd name="connsiteX2" fmla="*/ 552073 w 3528392"/>
              <a:gd name="connsiteY2" fmla="*/ 0 h 3312368"/>
              <a:gd name="connsiteX3" fmla="*/ 588065 w 3528392"/>
              <a:gd name="connsiteY3" fmla="*/ 0 h 3312368"/>
              <a:gd name="connsiteX4" fmla="*/ 588065 w 3528392"/>
              <a:gd name="connsiteY4" fmla="*/ 0 h 3312368"/>
              <a:gd name="connsiteX5" fmla="*/ 1470163 w 3528392"/>
              <a:gd name="connsiteY5" fmla="*/ 0 h 3312368"/>
              <a:gd name="connsiteX6" fmla="*/ 2976320 w 3528392"/>
              <a:gd name="connsiteY6" fmla="*/ 0 h 3312368"/>
              <a:gd name="connsiteX7" fmla="*/ 3366694 w 3528392"/>
              <a:gd name="connsiteY7" fmla="*/ 161699 h 3312368"/>
              <a:gd name="connsiteX8" fmla="*/ 3528392 w 3528392"/>
              <a:gd name="connsiteY8" fmla="*/ 552073 h 3312368"/>
              <a:gd name="connsiteX9" fmla="*/ 3528392 w 3528392"/>
              <a:gd name="connsiteY9" fmla="*/ 1932215 h 3312368"/>
              <a:gd name="connsiteX10" fmla="*/ 3528392 w 3528392"/>
              <a:gd name="connsiteY10" fmla="*/ 1932215 h 3312368"/>
              <a:gd name="connsiteX11" fmla="*/ 3528392 w 3528392"/>
              <a:gd name="connsiteY11" fmla="*/ 2760307 h 3312368"/>
              <a:gd name="connsiteX12" fmla="*/ 3528392 w 3528392"/>
              <a:gd name="connsiteY12" fmla="*/ 2760296 h 3312368"/>
              <a:gd name="connsiteX13" fmla="*/ 3366694 w 3528392"/>
              <a:gd name="connsiteY13" fmla="*/ 3150670 h 3312368"/>
              <a:gd name="connsiteX14" fmla="*/ 2976320 w 3528392"/>
              <a:gd name="connsiteY14" fmla="*/ 3312368 h 3312368"/>
              <a:gd name="connsiteX15" fmla="*/ 1470163 w 3528392"/>
              <a:gd name="connsiteY15" fmla="*/ 3312368 h 3312368"/>
              <a:gd name="connsiteX16" fmla="*/ 1057247 w 3528392"/>
              <a:gd name="connsiteY16" fmla="*/ 3976432 h 3312368"/>
              <a:gd name="connsiteX17" fmla="*/ 588065 w 3528392"/>
              <a:gd name="connsiteY17" fmla="*/ 3312368 h 3312368"/>
              <a:gd name="connsiteX18" fmla="*/ 552072 w 3528392"/>
              <a:gd name="connsiteY18" fmla="*/ 3312368 h 3312368"/>
              <a:gd name="connsiteX19" fmla="*/ 161698 w 3528392"/>
              <a:gd name="connsiteY19" fmla="*/ 3150670 h 3312368"/>
              <a:gd name="connsiteX20" fmla="*/ 0 w 3528392"/>
              <a:gd name="connsiteY20" fmla="*/ 2760296 h 3312368"/>
              <a:gd name="connsiteX21" fmla="*/ 0 w 3528392"/>
              <a:gd name="connsiteY21" fmla="*/ 2760307 h 3312368"/>
              <a:gd name="connsiteX22" fmla="*/ 0 w 3528392"/>
              <a:gd name="connsiteY22" fmla="*/ 1932215 h 3312368"/>
              <a:gd name="connsiteX23" fmla="*/ 0 w 3528392"/>
              <a:gd name="connsiteY23" fmla="*/ 1932215 h 3312368"/>
              <a:gd name="connsiteX24" fmla="*/ 0 w 3528392"/>
              <a:gd name="connsiteY24" fmla="*/ 55207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528392" h="3312368">
                <a:moveTo>
                  <a:pt x="0" y="552072"/>
                </a:moveTo>
                <a:cubicBezTo>
                  <a:pt x="0" y="405653"/>
                  <a:pt x="58165" y="265232"/>
                  <a:pt x="161699" y="161698"/>
                </a:cubicBezTo>
                <a:cubicBezTo>
                  <a:pt x="265233" y="58165"/>
                  <a:pt x="405655" y="0"/>
                  <a:pt x="552073" y="0"/>
                </a:cubicBezTo>
                <a:lnTo>
                  <a:pt x="588065" y="0"/>
                </a:lnTo>
                <a:lnTo>
                  <a:pt x="588065" y="0"/>
                </a:lnTo>
                <a:lnTo>
                  <a:pt x="1470163" y="0"/>
                </a:lnTo>
                <a:lnTo>
                  <a:pt x="2976320" y="0"/>
                </a:lnTo>
                <a:cubicBezTo>
                  <a:pt x="3122739" y="0"/>
                  <a:pt x="3263160" y="58165"/>
                  <a:pt x="3366694" y="161699"/>
                </a:cubicBezTo>
                <a:cubicBezTo>
                  <a:pt x="3470227" y="265233"/>
                  <a:pt x="3528392" y="405655"/>
                  <a:pt x="3528392" y="552073"/>
                </a:cubicBezTo>
                <a:lnTo>
                  <a:pt x="3528392" y="1932215"/>
                </a:lnTo>
                <a:lnTo>
                  <a:pt x="3528392" y="1932215"/>
                </a:lnTo>
                <a:lnTo>
                  <a:pt x="3528392" y="2760307"/>
                </a:lnTo>
                <a:lnTo>
                  <a:pt x="3528392" y="2760296"/>
                </a:lnTo>
                <a:cubicBezTo>
                  <a:pt x="3528392" y="2906715"/>
                  <a:pt x="3470227" y="3047136"/>
                  <a:pt x="3366694" y="3150670"/>
                </a:cubicBezTo>
                <a:cubicBezTo>
                  <a:pt x="3263160" y="3254204"/>
                  <a:pt x="3122739" y="3312368"/>
                  <a:pt x="2976320" y="3312368"/>
                </a:cubicBezTo>
                <a:lnTo>
                  <a:pt x="1470163" y="3312368"/>
                </a:lnTo>
                <a:lnTo>
                  <a:pt x="1057247" y="3976432"/>
                </a:lnTo>
                <a:lnTo>
                  <a:pt x="588065" y="3312368"/>
                </a:lnTo>
                <a:lnTo>
                  <a:pt x="552072" y="3312368"/>
                </a:lnTo>
                <a:cubicBezTo>
                  <a:pt x="405653" y="3312368"/>
                  <a:pt x="265232" y="3254203"/>
                  <a:pt x="161698" y="3150670"/>
                </a:cubicBezTo>
                <a:cubicBezTo>
                  <a:pt x="58164" y="3047136"/>
                  <a:pt x="0" y="2906714"/>
                  <a:pt x="0" y="2760296"/>
                </a:cubicBezTo>
                <a:lnTo>
                  <a:pt x="0" y="2760307"/>
                </a:lnTo>
                <a:lnTo>
                  <a:pt x="0" y="1932215"/>
                </a:lnTo>
                <a:lnTo>
                  <a:pt x="0" y="1932215"/>
                </a:lnTo>
                <a:lnTo>
                  <a:pt x="0" y="552072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21 - Ορθογώνιο"/>
          <p:cNvSpPr/>
          <p:nvPr/>
        </p:nvSpPr>
        <p:spPr>
          <a:xfrm>
            <a:off x="4067944" y="4077072"/>
            <a:ext cx="72008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22 - Ορθογώνιο"/>
          <p:cNvSpPr/>
          <p:nvPr/>
        </p:nvSpPr>
        <p:spPr>
          <a:xfrm>
            <a:off x="7740352" y="4077072"/>
            <a:ext cx="72008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188916"/>
            <a:ext cx="1728742" cy="1296144"/>
          </a:xfrm>
          <a:prstGeom prst="rect">
            <a:avLst/>
          </a:prstGeom>
        </p:spPr>
      </p:pic>
      <p:pic>
        <p:nvPicPr>
          <p:cNvPr id="8" name="7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1917107"/>
            <a:ext cx="1728742" cy="1296144"/>
          </a:xfrm>
          <a:prstGeom prst="rect">
            <a:avLst/>
          </a:prstGeom>
        </p:spPr>
      </p:pic>
      <p:pic>
        <p:nvPicPr>
          <p:cNvPr id="9" name="8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-252811" y="3645299"/>
            <a:ext cx="1728742" cy="1296144"/>
          </a:xfrm>
          <a:prstGeom prst="rect">
            <a:avLst/>
          </a:prstGeom>
        </p:spPr>
      </p:pic>
      <p:pic>
        <p:nvPicPr>
          <p:cNvPr id="10" name="9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5372941"/>
            <a:ext cx="1728742" cy="1296144"/>
          </a:xfrm>
          <a:prstGeom prst="rect">
            <a:avLst/>
          </a:prstGeom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CDE7-7352-40F7-B603-F73EE9A8D74F}" type="slidenum">
              <a:rPr lang="el-GR" smtClean="0"/>
              <a:pPr/>
              <a:t>2</a:t>
            </a:fld>
            <a:endParaRPr lang="el-GR"/>
          </a:p>
        </p:txBody>
      </p:sp>
      <p:pic>
        <p:nvPicPr>
          <p:cNvPr id="11" name="Picture 2" descr="http://abundancechild.com/wp-content/uploads/2013/09/phenotype-genes-environm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04664"/>
            <a:ext cx="6193692" cy="5904656"/>
          </a:xfrm>
          <a:prstGeom prst="rect">
            <a:avLst/>
          </a:prstGeom>
          <a:noFill/>
        </p:spPr>
      </p:pic>
      <p:sp>
        <p:nvSpPr>
          <p:cNvPr id="12" name="11 - TextBox"/>
          <p:cNvSpPr txBox="1"/>
          <p:nvPr/>
        </p:nvSpPr>
        <p:spPr>
          <a:xfrm>
            <a:off x="5927035" y="3111351"/>
            <a:ext cx="1813317" cy="461665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chemeClr val="bg1"/>
                </a:solidFill>
              </a:rPr>
              <a:t>Φαινότυπος</a:t>
            </a:r>
            <a:endParaRPr lang="el-GR" sz="2400" b="1" dirty="0">
              <a:solidFill>
                <a:schemeClr val="bg1"/>
              </a:solidFill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2801576" y="1556792"/>
            <a:ext cx="1607299" cy="461665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chemeClr val="bg1"/>
                </a:solidFill>
              </a:rPr>
              <a:t>Γονότυπος</a:t>
            </a:r>
            <a:endParaRPr lang="el-GR" sz="2400" b="1" dirty="0">
              <a:solidFill>
                <a:schemeClr val="bg1"/>
              </a:solidFill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2699792" y="4581128"/>
            <a:ext cx="1799082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chemeClr val="bg1"/>
                </a:solidFill>
              </a:rPr>
              <a:t>Περιβάλλον</a:t>
            </a:r>
            <a:endParaRPr lang="el-G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188916"/>
            <a:ext cx="1728742" cy="1296144"/>
          </a:xfrm>
          <a:prstGeom prst="rect">
            <a:avLst/>
          </a:prstGeom>
        </p:spPr>
      </p:pic>
      <p:pic>
        <p:nvPicPr>
          <p:cNvPr id="8" name="7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1917107"/>
            <a:ext cx="1728742" cy="1296144"/>
          </a:xfrm>
          <a:prstGeom prst="rect">
            <a:avLst/>
          </a:prstGeom>
        </p:spPr>
      </p:pic>
      <p:pic>
        <p:nvPicPr>
          <p:cNvPr id="9" name="8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-252811" y="3645299"/>
            <a:ext cx="1728742" cy="1296144"/>
          </a:xfrm>
          <a:prstGeom prst="rect">
            <a:avLst/>
          </a:prstGeom>
        </p:spPr>
      </p:pic>
      <p:pic>
        <p:nvPicPr>
          <p:cNvPr id="10" name="9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5372941"/>
            <a:ext cx="1728742" cy="1296144"/>
          </a:xfrm>
          <a:prstGeom prst="rect">
            <a:avLst/>
          </a:prstGeom>
        </p:spPr>
      </p:pic>
      <p:sp>
        <p:nvSpPr>
          <p:cNvPr id="18434" name="AutoShape 2" descr="Αποτέλεσμα εικόνας για karyoty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436" name="AutoShape 4" descr="Αποτέλεσμα εικόνας για karyoty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8438" name="Picture 6" descr="http://archive.industry.gov.au/Biotechnologyonline.gov.au/images/contentpages/karyoty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522486"/>
            <a:ext cx="3412030" cy="3274666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</p:pic>
      <p:pic>
        <p:nvPicPr>
          <p:cNvPr id="18440" name="Picture 8" descr="http://www.daviddarling.info/images/karyotyp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535395"/>
            <a:ext cx="3456384" cy="3189749"/>
          </a:xfrm>
          <a:prstGeom prst="rect">
            <a:avLst/>
          </a:prstGeom>
          <a:noFill/>
          <a:ln w="12700">
            <a:solidFill>
              <a:srgbClr val="FC84EE"/>
            </a:solidFill>
          </a:ln>
        </p:spPr>
      </p:pic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CDE7-7352-40F7-B603-F73EE9A8D74F}" type="slidenum">
              <a:rPr lang="el-GR" smtClean="0"/>
              <a:pPr/>
              <a:t>20</a:t>
            </a:fld>
            <a:endParaRPr lang="el-GR"/>
          </a:p>
        </p:txBody>
      </p:sp>
      <p:sp>
        <p:nvSpPr>
          <p:cNvPr id="13" name="12 - TextBox"/>
          <p:cNvSpPr txBox="1"/>
          <p:nvPr/>
        </p:nvSpPr>
        <p:spPr>
          <a:xfrm>
            <a:off x="1259632" y="241484"/>
            <a:ext cx="77774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Corbel" pitchFamily="34" charset="0"/>
                <a:cs typeface="Arial" pitchFamily="34" charset="0"/>
              </a:rPr>
              <a:t>K</a:t>
            </a:r>
            <a:r>
              <a:rPr lang="el-GR" sz="2800" b="1" dirty="0" err="1" smtClean="0">
                <a:solidFill>
                  <a:srgbClr val="002060"/>
                </a:solidFill>
                <a:latin typeface="Corbel" pitchFamily="34" charset="0"/>
                <a:cs typeface="Arial" pitchFamily="34" charset="0"/>
              </a:rPr>
              <a:t>αρυότυπος</a:t>
            </a:r>
            <a:r>
              <a:rPr lang="en-US" sz="2800" b="1" dirty="0" smtClean="0">
                <a:solidFill>
                  <a:srgbClr val="002060"/>
                </a:solidFill>
                <a:latin typeface="Corbel" pitchFamily="34" charset="0"/>
                <a:cs typeface="Arial" pitchFamily="34" charset="0"/>
              </a:rPr>
              <a:t>: </a:t>
            </a:r>
            <a:r>
              <a:rPr lang="el-GR" sz="2800" b="1" dirty="0" smtClean="0">
                <a:solidFill>
                  <a:srgbClr val="002060"/>
                </a:solidFill>
                <a:latin typeface="Corbel" pitchFamily="34" charset="0"/>
                <a:cs typeface="Arial" pitchFamily="34" charset="0"/>
              </a:rPr>
              <a:t>η απεικόνιση των χρωμοσωμάτων</a:t>
            </a:r>
          </a:p>
          <a:p>
            <a:pPr algn="ctr"/>
            <a:r>
              <a:rPr lang="el-GR" sz="2800" b="1" dirty="0" smtClean="0">
                <a:solidFill>
                  <a:srgbClr val="002060"/>
                </a:solidFill>
                <a:latin typeface="Corbel" pitchFamily="34" charset="0"/>
                <a:cs typeface="Arial" pitchFamily="34" charset="0"/>
              </a:rPr>
              <a:t>σε ζεύγη κατά </a:t>
            </a:r>
            <a:r>
              <a:rPr lang="el-GR" sz="2800" b="1" dirty="0" err="1" smtClean="0">
                <a:solidFill>
                  <a:srgbClr val="002060"/>
                </a:solidFill>
                <a:latin typeface="Corbel" pitchFamily="34" charset="0"/>
                <a:cs typeface="Arial" pitchFamily="34" charset="0"/>
              </a:rPr>
              <a:t>ελαττούμενο</a:t>
            </a:r>
            <a:r>
              <a:rPr lang="el-GR" sz="2800" b="1" dirty="0" smtClean="0">
                <a:solidFill>
                  <a:srgbClr val="002060"/>
                </a:solidFill>
                <a:latin typeface="Corbel" pitchFamily="34" charset="0"/>
                <a:cs typeface="Arial" pitchFamily="34" charset="0"/>
              </a:rPr>
              <a:t> μέγεθος</a:t>
            </a:r>
            <a:r>
              <a:rPr lang="en-US" sz="2800" b="1" dirty="0" smtClean="0">
                <a:solidFill>
                  <a:srgbClr val="002060"/>
                </a:solidFill>
                <a:latin typeface="Corbe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7" name="16 - Επεξήγηση με στρογγυλεμένο παραλληλόγραμμο"/>
          <p:cNvSpPr/>
          <p:nvPr/>
        </p:nvSpPr>
        <p:spPr>
          <a:xfrm>
            <a:off x="3923928" y="4077072"/>
            <a:ext cx="936104" cy="864096"/>
          </a:xfrm>
          <a:prstGeom prst="wedgeRoundRectCallou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9" name="18 - TextBox"/>
          <p:cNvSpPr txBox="1"/>
          <p:nvPr/>
        </p:nvSpPr>
        <p:spPr>
          <a:xfrm>
            <a:off x="1979712" y="5085184"/>
            <a:ext cx="63760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Corbel" pitchFamily="34" charset="0"/>
              </a:rPr>
              <a:t>ίδια στις γυναίκες </a:t>
            </a:r>
            <a:r>
              <a:rPr lang="en-US" sz="2000" dirty="0" smtClean="0">
                <a:latin typeface="Corbel" pitchFamily="34" charset="0"/>
              </a:rPr>
              <a:t>(</a:t>
            </a:r>
            <a:r>
              <a:rPr lang="en-US" sz="2000" b="1" dirty="0" smtClean="0">
                <a:solidFill>
                  <a:srgbClr val="FC84EE"/>
                </a:solidFill>
                <a:latin typeface="Corbel" pitchFamily="34" charset="0"/>
              </a:rPr>
              <a:t>XX</a:t>
            </a:r>
            <a:r>
              <a:rPr lang="en-US" sz="2000" dirty="0" smtClean="0">
                <a:latin typeface="Corbel" pitchFamily="34" charset="0"/>
              </a:rPr>
              <a:t>) </a:t>
            </a:r>
            <a:r>
              <a:rPr lang="el-GR" sz="2000" dirty="0" smtClean="0">
                <a:latin typeface="Corbel" pitchFamily="34" charset="0"/>
              </a:rPr>
              <a:t>	διαφορετικά στους άντρες </a:t>
            </a:r>
            <a:r>
              <a:rPr lang="en-US" sz="2000" dirty="0" smtClean="0">
                <a:latin typeface="Corbel" pitchFamily="34" charset="0"/>
              </a:rPr>
              <a:t>(</a:t>
            </a:r>
            <a:r>
              <a:rPr lang="en-US" sz="2000" b="1" dirty="0" smtClean="0">
                <a:solidFill>
                  <a:srgbClr val="0070C0"/>
                </a:solidFill>
                <a:latin typeface="Corbel" pitchFamily="34" charset="0"/>
              </a:rPr>
              <a:t>XY</a:t>
            </a:r>
            <a:r>
              <a:rPr lang="en-US" sz="2000" dirty="0" smtClean="0">
                <a:latin typeface="Corbel" pitchFamily="34" charset="0"/>
              </a:rPr>
              <a:t>) </a:t>
            </a:r>
            <a:endParaRPr lang="el-GR" sz="2000" dirty="0" smtClean="0">
              <a:latin typeface="Corbel" pitchFamily="34" charset="0"/>
            </a:endParaRPr>
          </a:p>
          <a:p>
            <a:endParaRPr lang="el-GR" sz="2000" dirty="0" smtClean="0">
              <a:latin typeface="Corbel" pitchFamily="34" charset="0"/>
            </a:endParaRPr>
          </a:p>
          <a:p>
            <a:pPr algn="ctr"/>
            <a:r>
              <a:rPr lang="en-US" sz="2000" dirty="0" smtClean="0">
                <a:latin typeface="Corbel" pitchFamily="34" charset="0"/>
              </a:rPr>
              <a:t>1 </a:t>
            </a:r>
            <a:r>
              <a:rPr lang="el-GR" sz="2000" dirty="0" smtClean="0">
                <a:latin typeface="Corbel" pitchFamily="34" charset="0"/>
              </a:rPr>
              <a:t>ζευγάρι φυλετικών χρωμοσωμάτων</a:t>
            </a:r>
            <a:endParaRPr lang="en-US" sz="2000" dirty="0" smtClean="0">
              <a:latin typeface="Corbel" pitchFamily="34" charset="0"/>
            </a:endParaRPr>
          </a:p>
        </p:txBody>
      </p:sp>
      <p:sp>
        <p:nvSpPr>
          <p:cNvPr id="20" name="19 - Επεξήγηση με στρογγυλεμένο παραλληλόγραμμο"/>
          <p:cNvSpPr/>
          <p:nvPr/>
        </p:nvSpPr>
        <p:spPr>
          <a:xfrm>
            <a:off x="7668344" y="4005064"/>
            <a:ext cx="936104" cy="936104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188916"/>
            <a:ext cx="1728742" cy="1296144"/>
          </a:xfrm>
          <a:prstGeom prst="rect">
            <a:avLst/>
          </a:prstGeom>
        </p:spPr>
      </p:pic>
      <p:pic>
        <p:nvPicPr>
          <p:cNvPr id="8" name="7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1917107"/>
            <a:ext cx="1728742" cy="1296144"/>
          </a:xfrm>
          <a:prstGeom prst="rect">
            <a:avLst/>
          </a:prstGeom>
        </p:spPr>
      </p:pic>
      <p:pic>
        <p:nvPicPr>
          <p:cNvPr id="9" name="8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-252811" y="3645299"/>
            <a:ext cx="1728742" cy="1296144"/>
          </a:xfrm>
          <a:prstGeom prst="rect">
            <a:avLst/>
          </a:prstGeom>
        </p:spPr>
      </p:pic>
      <p:pic>
        <p:nvPicPr>
          <p:cNvPr id="10" name="9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5372941"/>
            <a:ext cx="1728742" cy="1296144"/>
          </a:xfrm>
          <a:prstGeom prst="rect">
            <a:avLst/>
          </a:prstGeom>
        </p:spPr>
      </p:pic>
      <p:sp>
        <p:nvSpPr>
          <p:cNvPr id="18434" name="AutoShape 2" descr="Αποτέλεσμα εικόνας για karyoty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436" name="AutoShape 4" descr="Αποτέλεσμα εικόνας για karyoty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8438" name="Picture 6" descr="http://archive.industry.gov.au/Biotechnologyonline.gov.au/images/contentpages/karyoty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916832"/>
            <a:ext cx="3412030" cy="3274666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</p:pic>
      <p:pic>
        <p:nvPicPr>
          <p:cNvPr id="18440" name="Picture 8" descr="http://www.daviddarling.info/images/karyotyp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929741"/>
            <a:ext cx="3456384" cy="3189749"/>
          </a:xfrm>
          <a:prstGeom prst="rect">
            <a:avLst/>
          </a:prstGeom>
          <a:noFill/>
          <a:ln w="12700">
            <a:solidFill>
              <a:srgbClr val="FC84EE"/>
            </a:solidFill>
          </a:ln>
        </p:spPr>
      </p:pic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CDE7-7352-40F7-B603-F73EE9A8D74F}" type="slidenum">
              <a:rPr lang="el-GR" smtClean="0"/>
              <a:pPr/>
              <a:t>21</a:t>
            </a:fld>
            <a:endParaRPr lang="el-GR"/>
          </a:p>
        </p:txBody>
      </p:sp>
      <p:sp>
        <p:nvSpPr>
          <p:cNvPr id="13" name="12 - TextBox"/>
          <p:cNvSpPr txBox="1"/>
          <p:nvPr/>
        </p:nvSpPr>
        <p:spPr>
          <a:xfrm>
            <a:off x="1259632" y="241484"/>
            <a:ext cx="77774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Corbel" pitchFamily="34" charset="0"/>
                <a:cs typeface="Arial" pitchFamily="34" charset="0"/>
              </a:rPr>
              <a:t>K</a:t>
            </a:r>
            <a:r>
              <a:rPr lang="el-GR" sz="2800" b="1" dirty="0" err="1" smtClean="0">
                <a:solidFill>
                  <a:srgbClr val="002060"/>
                </a:solidFill>
                <a:latin typeface="Corbel" pitchFamily="34" charset="0"/>
                <a:cs typeface="Arial" pitchFamily="34" charset="0"/>
              </a:rPr>
              <a:t>αρυότυπος</a:t>
            </a:r>
            <a:r>
              <a:rPr lang="en-US" sz="2800" b="1" dirty="0" smtClean="0">
                <a:solidFill>
                  <a:srgbClr val="002060"/>
                </a:solidFill>
                <a:latin typeface="Corbel" pitchFamily="34" charset="0"/>
                <a:cs typeface="Arial" pitchFamily="34" charset="0"/>
              </a:rPr>
              <a:t>: </a:t>
            </a:r>
            <a:r>
              <a:rPr lang="el-GR" sz="2800" b="1" dirty="0" smtClean="0">
                <a:solidFill>
                  <a:srgbClr val="002060"/>
                </a:solidFill>
                <a:latin typeface="Corbel" pitchFamily="34" charset="0"/>
                <a:cs typeface="Arial" pitchFamily="34" charset="0"/>
              </a:rPr>
              <a:t>η απεικόνιση των χρωμοσωμάτων</a:t>
            </a:r>
          </a:p>
          <a:p>
            <a:pPr algn="ctr"/>
            <a:r>
              <a:rPr lang="el-GR" sz="2800" b="1" dirty="0" smtClean="0">
                <a:solidFill>
                  <a:srgbClr val="002060"/>
                </a:solidFill>
                <a:latin typeface="Corbel" pitchFamily="34" charset="0"/>
                <a:cs typeface="Arial" pitchFamily="34" charset="0"/>
              </a:rPr>
              <a:t>σε ζεύγη κατά </a:t>
            </a:r>
            <a:r>
              <a:rPr lang="el-GR" sz="2800" b="1" dirty="0" err="1" smtClean="0">
                <a:solidFill>
                  <a:srgbClr val="002060"/>
                </a:solidFill>
                <a:latin typeface="Corbel" pitchFamily="34" charset="0"/>
                <a:cs typeface="Arial" pitchFamily="34" charset="0"/>
              </a:rPr>
              <a:t>ελαττούμενο</a:t>
            </a:r>
            <a:r>
              <a:rPr lang="el-GR" sz="2800" b="1" dirty="0" smtClean="0">
                <a:solidFill>
                  <a:srgbClr val="002060"/>
                </a:solidFill>
                <a:latin typeface="Corbel" pitchFamily="34" charset="0"/>
                <a:cs typeface="Arial" pitchFamily="34" charset="0"/>
              </a:rPr>
              <a:t> μέγεθος</a:t>
            </a:r>
            <a:r>
              <a:rPr lang="en-US" sz="2800" b="1" dirty="0" smtClean="0">
                <a:solidFill>
                  <a:srgbClr val="002060"/>
                </a:solidFill>
                <a:latin typeface="Corbe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887242"/>
            <a:ext cx="17907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2887242"/>
            <a:ext cx="18288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81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81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188916"/>
            <a:ext cx="1728742" cy="1296144"/>
          </a:xfrm>
          <a:prstGeom prst="rect">
            <a:avLst/>
          </a:prstGeom>
        </p:spPr>
      </p:pic>
      <p:pic>
        <p:nvPicPr>
          <p:cNvPr id="8" name="7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1917107"/>
            <a:ext cx="1728742" cy="1296144"/>
          </a:xfrm>
          <a:prstGeom prst="rect">
            <a:avLst/>
          </a:prstGeom>
        </p:spPr>
      </p:pic>
      <p:pic>
        <p:nvPicPr>
          <p:cNvPr id="9" name="8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-252811" y="3645299"/>
            <a:ext cx="1728742" cy="1296144"/>
          </a:xfrm>
          <a:prstGeom prst="rect">
            <a:avLst/>
          </a:prstGeom>
        </p:spPr>
      </p:pic>
      <p:pic>
        <p:nvPicPr>
          <p:cNvPr id="10" name="9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5372941"/>
            <a:ext cx="1728742" cy="1296144"/>
          </a:xfrm>
          <a:prstGeom prst="rect">
            <a:avLst/>
          </a:prstGeom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CDE7-7352-40F7-B603-F73EE9A8D74F}" type="slidenum">
              <a:rPr lang="el-GR" smtClean="0"/>
              <a:pPr/>
              <a:t>22</a:t>
            </a:fld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6517" y="936104"/>
            <a:ext cx="7827483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0052" y="4377750"/>
            <a:ext cx="7743948" cy="142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- TextBox"/>
          <p:cNvSpPr txBox="1"/>
          <p:nvPr/>
        </p:nvSpPr>
        <p:spPr>
          <a:xfrm>
            <a:off x="2987824" y="241484"/>
            <a:ext cx="4435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002060"/>
                </a:solidFill>
                <a:latin typeface="Corbel" pitchFamily="34" charset="0"/>
                <a:cs typeface="Arial" pitchFamily="34" charset="0"/>
              </a:rPr>
              <a:t>Ασκήσεις κατανόησης </a:t>
            </a:r>
            <a:r>
              <a:rPr lang="en-US" sz="2800" b="1" dirty="0" smtClean="0">
                <a:solidFill>
                  <a:srgbClr val="002060"/>
                </a:solidFill>
                <a:latin typeface="Corbel" pitchFamily="34" charset="0"/>
                <a:cs typeface="Arial" pitchFamily="34" charset="0"/>
              </a:rPr>
              <a:t>(1/2)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188916"/>
            <a:ext cx="1728742" cy="1296144"/>
          </a:xfrm>
          <a:prstGeom prst="rect">
            <a:avLst/>
          </a:prstGeom>
        </p:spPr>
      </p:pic>
      <p:pic>
        <p:nvPicPr>
          <p:cNvPr id="8" name="7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1917107"/>
            <a:ext cx="1728742" cy="1296144"/>
          </a:xfrm>
          <a:prstGeom prst="rect">
            <a:avLst/>
          </a:prstGeom>
        </p:spPr>
      </p:pic>
      <p:pic>
        <p:nvPicPr>
          <p:cNvPr id="9" name="8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-252811" y="3645299"/>
            <a:ext cx="1728742" cy="1296144"/>
          </a:xfrm>
          <a:prstGeom prst="rect">
            <a:avLst/>
          </a:prstGeom>
        </p:spPr>
      </p:pic>
      <p:pic>
        <p:nvPicPr>
          <p:cNvPr id="10" name="9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5372941"/>
            <a:ext cx="1728742" cy="1296144"/>
          </a:xfrm>
          <a:prstGeom prst="rect">
            <a:avLst/>
          </a:prstGeom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CDE7-7352-40F7-B603-F73EE9A8D74F}" type="slidenum">
              <a:rPr lang="el-GR" smtClean="0"/>
              <a:pPr/>
              <a:t>23</a:t>
            </a:fld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6517" y="936104"/>
            <a:ext cx="7827483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0052" y="4377750"/>
            <a:ext cx="7743948" cy="142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- TextBox"/>
          <p:cNvSpPr txBox="1"/>
          <p:nvPr/>
        </p:nvSpPr>
        <p:spPr>
          <a:xfrm>
            <a:off x="2987824" y="241484"/>
            <a:ext cx="4435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002060"/>
                </a:solidFill>
                <a:latin typeface="Corbel" pitchFamily="34" charset="0"/>
                <a:cs typeface="Arial" pitchFamily="34" charset="0"/>
              </a:rPr>
              <a:t>Ασκήσεις κατανόησης </a:t>
            </a:r>
            <a:r>
              <a:rPr lang="en-US" sz="2800" b="1" dirty="0" smtClean="0">
                <a:solidFill>
                  <a:srgbClr val="002060"/>
                </a:solidFill>
                <a:latin typeface="Corbel" pitchFamily="34" charset="0"/>
                <a:cs typeface="Arial" pitchFamily="34" charset="0"/>
              </a:rPr>
              <a:t>(1/2)</a:t>
            </a:r>
          </a:p>
        </p:txBody>
      </p:sp>
      <p:sp>
        <p:nvSpPr>
          <p:cNvPr id="15" name="14 - TextBox"/>
          <p:cNvSpPr txBox="1"/>
          <p:nvPr/>
        </p:nvSpPr>
        <p:spPr>
          <a:xfrm>
            <a:off x="2843808" y="2564904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Λ</a:t>
            </a:r>
            <a:endParaRPr lang="el-GR" b="1" dirty="0"/>
          </a:p>
        </p:txBody>
      </p:sp>
      <p:sp>
        <p:nvSpPr>
          <p:cNvPr id="16" name="15 - TextBox"/>
          <p:cNvSpPr txBox="1"/>
          <p:nvPr/>
        </p:nvSpPr>
        <p:spPr>
          <a:xfrm>
            <a:off x="2843808" y="3059668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Σ</a:t>
            </a:r>
            <a:endParaRPr lang="el-GR" b="1" dirty="0"/>
          </a:p>
        </p:txBody>
      </p:sp>
      <p:sp>
        <p:nvSpPr>
          <p:cNvPr id="17" name="16 - TextBox"/>
          <p:cNvSpPr txBox="1"/>
          <p:nvPr/>
        </p:nvSpPr>
        <p:spPr>
          <a:xfrm>
            <a:off x="7812360" y="3212976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Λ</a:t>
            </a:r>
            <a:endParaRPr lang="el-GR" b="1" dirty="0"/>
          </a:p>
        </p:txBody>
      </p:sp>
      <p:sp>
        <p:nvSpPr>
          <p:cNvPr id="18" name="17 - TextBox"/>
          <p:cNvSpPr txBox="1"/>
          <p:nvPr/>
        </p:nvSpPr>
        <p:spPr>
          <a:xfrm>
            <a:off x="7838654" y="349171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Σ</a:t>
            </a:r>
            <a:endParaRPr lang="el-GR" b="1" dirty="0"/>
          </a:p>
        </p:txBody>
      </p:sp>
      <p:sp>
        <p:nvSpPr>
          <p:cNvPr id="19" name="18 - TextBox"/>
          <p:cNvSpPr txBox="1"/>
          <p:nvPr/>
        </p:nvSpPr>
        <p:spPr>
          <a:xfrm>
            <a:off x="5652120" y="4653136"/>
            <a:ext cx="1365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dirty="0" err="1" smtClean="0"/>
              <a:t>ευκαρυωτικών</a:t>
            </a:r>
            <a:endParaRPr lang="el-GR" sz="1400" b="1" dirty="0"/>
          </a:p>
        </p:txBody>
      </p:sp>
      <p:sp>
        <p:nvSpPr>
          <p:cNvPr id="20" name="19 - TextBox"/>
          <p:cNvSpPr txBox="1"/>
          <p:nvPr/>
        </p:nvSpPr>
        <p:spPr>
          <a:xfrm>
            <a:off x="3491880" y="4921423"/>
            <a:ext cx="1366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dirty="0" smtClean="0"/>
              <a:t>χρωμοσώματα</a:t>
            </a:r>
            <a:endParaRPr lang="el-GR" sz="1400" b="1" dirty="0"/>
          </a:p>
        </p:txBody>
      </p:sp>
      <p:sp>
        <p:nvSpPr>
          <p:cNvPr id="21" name="20 - TextBox"/>
          <p:cNvSpPr txBox="1"/>
          <p:nvPr/>
        </p:nvSpPr>
        <p:spPr>
          <a:xfrm>
            <a:off x="2987824" y="5137447"/>
            <a:ext cx="1489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dirty="0" err="1" smtClean="0"/>
              <a:t>προκαρυωτικών</a:t>
            </a:r>
            <a:endParaRPr lang="el-GR" sz="1400" b="1" dirty="0"/>
          </a:p>
        </p:txBody>
      </p:sp>
      <p:sp>
        <p:nvSpPr>
          <p:cNvPr id="22" name="21 - TextBox"/>
          <p:cNvSpPr txBox="1"/>
          <p:nvPr/>
        </p:nvSpPr>
        <p:spPr>
          <a:xfrm>
            <a:off x="6446409" y="5137447"/>
            <a:ext cx="11031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dirty="0" err="1" smtClean="0"/>
              <a:t>διπλοειδών</a:t>
            </a:r>
            <a:endParaRPr lang="el-GR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188916"/>
            <a:ext cx="1728742" cy="1296144"/>
          </a:xfrm>
          <a:prstGeom prst="rect">
            <a:avLst/>
          </a:prstGeom>
        </p:spPr>
      </p:pic>
      <p:pic>
        <p:nvPicPr>
          <p:cNvPr id="8" name="7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1917107"/>
            <a:ext cx="1728742" cy="1296144"/>
          </a:xfrm>
          <a:prstGeom prst="rect">
            <a:avLst/>
          </a:prstGeom>
        </p:spPr>
      </p:pic>
      <p:pic>
        <p:nvPicPr>
          <p:cNvPr id="9" name="8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-252811" y="3645299"/>
            <a:ext cx="1728742" cy="1296144"/>
          </a:xfrm>
          <a:prstGeom prst="rect">
            <a:avLst/>
          </a:prstGeom>
        </p:spPr>
      </p:pic>
      <p:pic>
        <p:nvPicPr>
          <p:cNvPr id="10" name="9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5372941"/>
            <a:ext cx="1728742" cy="1296144"/>
          </a:xfrm>
          <a:prstGeom prst="rect">
            <a:avLst/>
          </a:prstGeom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CDE7-7352-40F7-B603-F73EE9A8D74F}" type="slidenum">
              <a:rPr lang="el-GR" smtClean="0"/>
              <a:pPr/>
              <a:t>24</a:t>
            </a:fld>
            <a:endParaRPr lang="el-GR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268759"/>
            <a:ext cx="7646184" cy="439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TextBox"/>
          <p:cNvSpPr txBox="1"/>
          <p:nvPr/>
        </p:nvSpPr>
        <p:spPr>
          <a:xfrm>
            <a:off x="2987824" y="241484"/>
            <a:ext cx="4437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002060"/>
                </a:solidFill>
                <a:latin typeface="Corbel" pitchFamily="34" charset="0"/>
                <a:cs typeface="Arial" pitchFamily="34" charset="0"/>
              </a:rPr>
              <a:t>Ασκήσεις κατανόησης </a:t>
            </a:r>
            <a:r>
              <a:rPr lang="en-US" sz="2800" b="1" dirty="0" smtClean="0">
                <a:solidFill>
                  <a:srgbClr val="002060"/>
                </a:solidFill>
                <a:latin typeface="Corbel" pitchFamily="34" charset="0"/>
                <a:cs typeface="Arial" pitchFamily="34" charset="0"/>
              </a:rPr>
              <a:t>(2/2)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188916"/>
            <a:ext cx="1728742" cy="1296144"/>
          </a:xfrm>
          <a:prstGeom prst="rect">
            <a:avLst/>
          </a:prstGeom>
        </p:spPr>
      </p:pic>
      <p:pic>
        <p:nvPicPr>
          <p:cNvPr id="8" name="7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1917107"/>
            <a:ext cx="1728742" cy="1296144"/>
          </a:xfrm>
          <a:prstGeom prst="rect">
            <a:avLst/>
          </a:prstGeom>
        </p:spPr>
      </p:pic>
      <p:pic>
        <p:nvPicPr>
          <p:cNvPr id="9" name="8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-252811" y="3645299"/>
            <a:ext cx="1728742" cy="1296144"/>
          </a:xfrm>
          <a:prstGeom prst="rect">
            <a:avLst/>
          </a:prstGeom>
        </p:spPr>
      </p:pic>
      <p:pic>
        <p:nvPicPr>
          <p:cNvPr id="10" name="9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5372941"/>
            <a:ext cx="1728742" cy="1296144"/>
          </a:xfrm>
          <a:prstGeom prst="rect">
            <a:avLst/>
          </a:prstGeom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CDE7-7352-40F7-B603-F73EE9A8D74F}" type="slidenum">
              <a:rPr lang="el-GR" smtClean="0"/>
              <a:pPr/>
              <a:t>25</a:t>
            </a:fld>
            <a:endParaRPr lang="el-GR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268759"/>
            <a:ext cx="7646184" cy="439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TextBox"/>
          <p:cNvSpPr txBox="1"/>
          <p:nvPr/>
        </p:nvSpPr>
        <p:spPr>
          <a:xfrm>
            <a:off x="2987824" y="241484"/>
            <a:ext cx="4437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002060"/>
                </a:solidFill>
                <a:latin typeface="Corbel" pitchFamily="34" charset="0"/>
                <a:cs typeface="Arial" pitchFamily="34" charset="0"/>
              </a:rPr>
              <a:t>Ασκήσεις κατανόησης </a:t>
            </a:r>
            <a:r>
              <a:rPr lang="en-US" sz="2800" b="1" dirty="0" smtClean="0">
                <a:solidFill>
                  <a:srgbClr val="002060"/>
                </a:solidFill>
                <a:latin typeface="Corbel" pitchFamily="34" charset="0"/>
                <a:cs typeface="Arial" pitchFamily="34" charset="0"/>
              </a:rPr>
              <a:t>(2/2)</a:t>
            </a:r>
          </a:p>
        </p:txBody>
      </p:sp>
      <p:sp>
        <p:nvSpPr>
          <p:cNvPr id="12" name="11 - TextBox"/>
          <p:cNvSpPr txBox="1"/>
          <p:nvPr/>
        </p:nvSpPr>
        <p:spPr>
          <a:xfrm>
            <a:off x="6516216" y="226758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ΦΥΛΕΤΙΚΑ</a:t>
            </a:r>
            <a:endParaRPr lang="el-GR" b="1" dirty="0"/>
          </a:p>
        </p:txBody>
      </p:sp>
      <p:sp>
        <p:nvSpPr>
          <p:cNvPr id="13" name="12 - TextBox"/>
          <p:cNvSpPr txBox="1"/>
          <p:nvPr/>
        </p:nvSpPr>
        <p:spPr>
          <a:xfrm>
            <a:off x="6740624" y="2483604"/>
            <a:ext cx="1719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ΑΥΤΟΣΩΜΑΤΑ</a:t>
            </a:r>
            <a:endParaRPr lang="el-GR" b="1" dirty="0"/>
          </a:p>
        </p:txBody>
      </p:sp>
      <p:sp>
        <p:nvSpPr>
          <p:cNvPr id="14" name="13 - TextBox"/>
          <p:cNvSpPr txBox="1"/>
          <p:nvPr/>
        </p:nvSpPr>
        <p:spPr>
          <a:xfrm>
            <a:off x="5796136" y="277163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ΧΡΩΜΟΣΩΜΑΤΑ</a:t>
            </a:r>
            <a:endParaRPr lang="el-GR" b="1" dirty="0"/>
          </a:p>
        </p:txBody>
      </p:sp>
      <p:sp>
        <p:nvSpPr>
          <p:cNvPr id="15" name="14 - TextBox"/>
          <p:cNvSpPr txBox="1"/>
          <p:nvPr/>
        </p:nvSpPr>
        <p:spPr>
          <a:xfrm>
            <a:off x="5508104" y="349171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ΟΜΟΛΟΓΑ</a:t>
            </a:r>
            <a:endParaRPr lang="el-GR" b="1" dirty="0"/>
          </a:p>
        </p:txBody>
      </p:sp>
      <p:sp>
        <p:nvSpPr>
          <p:cNvPr id="16" name="15 - TextBox"/>
          <p:cNvSpPr txBox="1"/>
          <p:nvPr/>
        </p:nvSpPr>
        <p:spPr>
          <a:xfrm>
            <a:off x="4860032" y="320368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ΓΕΝΕΤΙΚΟ</a:t>
            </a:r>
            <a:endParaRPr lang="el-GR" b="1" dirty="0"/>
          </a:p>
        </p:txBody>
      </p:sp>
      <p:sp>
        <p:nvSpPr>
          <p:cNvPr id="17" name="16 - TextBox"/>
          <p:cNvSpPr txBox="1"/>
          <p:nvPr/>
        </p:nvSpPr>
        <p:spPr>
          <a:xfrm>
            <a:off x="4860032" y="298766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ΑΡΣΕΝΙΚΟ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188916"/>
            <a:ext cx="1728742" cy="1296144"/>
          </a:xfrm>
          <a:prstGeom prst="rect">
            <a:avLst/>
          </a:prstGeom>
        </p:spPr>
      </p:pic>
      <p:pic>
        <p:nvPicPr>
          <p:cNvPr id="8" name="7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1917107"/>
            <a:ext cx="1728742" cy="1296144"/>
          </a:xfrm>
          <a:prstGeom prst="rect">
            <a:avLst/>
          </a:prstGeom>
        </p:spPr>
      </p:pic>
      <p:pic>
        <p:nvPicPr>
          <p:cNvPr id="9" name="8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-252811" y="3645299"/>
            <a:ext cx="1728742" cy="1296144"/>
          </a:xfrm>
          <a:prstGeom prst="rect">
            <a:avLst/>
          </a:prstGeom>
        </p:spPr>
      </p:pic>
      <p:pic>
        <p:nvPicPr>
          <p:cNvPr id="10" name="9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5372941"/>
            <a:ext cx="1728742" cy="1296144"/>
          </a:xfrm>
          <a:prstGeom prst="rect">
            <a:avLst/>
          </a:prstGeom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CDE7-7352-40F7-B603-F73EE9A8D74F}" type="slidenum">
              <a:rPr lang="el-GR" smtClean="0"/>
              <a:pPr/>
              <a:t>26</a:t>
            </a:fld>
            <a:endParaRPr lang="el-GR"/>
          </a:p>
        </p:txBody>
      </p:sp>
      <p:pic>
        <p:nvPicPr>
          <p:cNvPr id="27650" name="Picture 2" descr="Αποτέλεσμα εικόνας για dna extrac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842345"/>
            <a:ext cx="1847850" cy="2466975"/>
          </a:xfrm>
          <a:prstGeom prst="rect">
            <a:avLst/>
          </a:prstGeom>
          <a:noFill/>
        </p:spPr>
      </p:pic>
      <p:pic>
        <p:nvPicPr>
          <p:cNvPr id="27652" name="Picture 4" descr="http://www.science4kids.com/DNA_extraction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036550"/>
            <a:ext cx="4464496" cy="5416786"/>
          </a:xfrm>
          <a:prstGeom prst="rect">
            <a:avLst/>
          </a:prstGeom>
          <a:noFill/>
        </p:spPr>
      </p:pic>
      <p:sp>
        <p:nvSpPr>
          <p:cNvPr id="11" name="10 - TextBox"/>
          <p:cNvSpPr txBox="1"/>
          <p:nvPr/>
        </p:nvSpPr>
        <p:spPr>
          <a:xfrm>
            <a:off x="1974361" y="241484"/>
            <a:ext cx="6452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002060"/>
                </a:solidFill>
                <a:latin typeface="Corbel" pitchFamily="34" charset="0"/>
                <a:cs typeface="Arial" pitchFamily="34" charset="0"/>
              </a:rPr>
              <a:t>Πείραμα: απομόνωσε το</a:t>
            </a:r>
            <a:r>
              <a:rPr lang="en-US" sz="2800" b="1" dirty="0" smtClean="0">
                <a:solidFill>
                  <a:srgbClr val="002060"/>
                </a:solidFill>
                <a:latin typeface="Corbel" pitchFamily="34" charset="0"/>
                <a:cs typeface="Arial" pitchFamily="34" charset="0"/>
              </a:rPr>
              <a:t> DNA </a:t>
            </a:r>
            <a:r>
              <a:rPr lang="el-GR" sz="2800" b="1" dirty="0" smtClean="0">
                <a:solidFill>
                  <a:srgbClr val="002060"/>
                </a:solidFill>
                <a:latin typeface="Corbel" pitchFamily="34" charset="0"/>
                <a:cs typeface="Arial" pitchFamily="34" charset="0"/>
              </a:rPr>
              <a:t>σου </a:t>
            </a:r>
            <a:r>
              <a:rPr lang="en-US" sz="2800" b="1" dirty="0" smtClean="0">
                <a:solidFill>
                  <a:srgbClr val="002060"/>
                </a:solidFill>
                <a:latin typeface="Corbel" pitchFamily="34" charset="0"/>
                <a:cs typeface="Arial" pitchFamily="34" charset="0"/>
              </a:rPr>
              <a:t>! (1/2)</a:t>
            </a:r>
          </a:p>
        </p:txBody>
      </p:sp>
      <p:pic>
        <p:nvPicPr>
          <p:cNvPr id="12" name="Picture 2" descr="Αποτέλεσμα εικόνας για experiment">
            <a:hlinkClick r:id="" action="ppaction://noaction">
              <a:snd r:embed="rId5" name="bomb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1307976"/>
            <a:ext cx="1905000" cy="1905000"/>
          </a:xfrm>
          <a:prstGeom prst="rect">
            <a:avLst/>
          </a:prstGeom>
          <a:noFill/>
        </p:spPr>
      </p:pic>
      <p:sp>
        <p:nvSpPr>
          <p:cNvPr id="13" name="12 - TextBox"/>
          <p:cNvSpPr txBox="1"/>
          <p:nvPr/>
        </p:nvSpPr>
        <p:spPr>
          <a:xfrm>
            <a:off x="3995936" y="1124744"/>
            <a:ext cx="259228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Το </a:t>
            </a:r>
            <a:r>
              <a:rPr lang="en-US" dirty="0" smtClean="0"/>
              <a:t>DNA </a:t>
            </a:r>
            <a:r>
              <a:rPr lang="el-GR" dirty="0" smtClean="0"/>
              <a:t>είναι στον πυρήνα του κυττάρου</a:t>
            </a:r>
            <a:endParaRPr lang="el-GR" dirty="0"/>
          </a:p>
        </p:txBody>
      </p:sp>
      <p:sp>
        <p:nvSpPr>
          <p:cNvPr id="14" name="13 - TextBox"/>
          <p:cNvSpPr txBox="1"/>
          <p:nvPr/>
        </p:nvSpPr>
        <p:spPr>
          <a:xfrm>
            <a:off x="2915816" y="2134597"/>
            <a:ext cx="37444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Η κυτταρική μεμβράνη </a:t>
            </a:r>
            <a:r>
              <a:rPr lang="el-GR" dirty="0" err="1" smtClean="0"/>
              <a:t>αποδιατάσσεται</a:t>
            </a:r>
            <a:r>
              <a:rPr lang="el-GR" dirty="0" smtClean="0"/>
              <a:t> με απορρυπαντικό</a:t>
            </a:r>
            <a:endParaRPr lang="el-GR" dirty="0"/>
          </a:p>
        </p:txBody>
      </p:sp>
      <p:sp>
        <p:nvSpPr>
          <p:cNvPr id="15" name="14 - TextBox"/>
          <p:cNvSpPr txBox="1"/>
          <p:nvPr/>
        </p:nvSpPr>
        <p:spPr>
          <a:xfrm>
            <a:off x="1979712" y="3862789"/>
            <a:ext cx="37444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Το </a:t>
            </a:r>
            <a:r>
              <a:rPr lang="en-US" dirty="0" smtClean="0"/>
              <a:t>DNA </a:t>
            </a:r>
            <a:r>
              <a:rPr lang="el-GR" dirty="0" smtClean="0"/>
              <a:t>απομονώνεται με τη </a:t>
            </a:r>
          </a:p>
          <a:p>
            <a:pPr algn="ctr"/>
            <a:r>
              <a:rPr lang="el-GR" dirty="0" smtClean="0"/>
              <a:t>χρήση αιθανόλης</a:t>
            </a:r>
            <a:endParaRPr lang="el-GR" dirty="0"/>
          </a:p>
        </p:txBody>
      </p:sp>
      <p:sp>
        <p:nvSpPr>
          <p:cNvPr id="16" name="15 - TextBox"/>
          <p:cNvSpPr txBox="1"/>
          <p:nvPr/>
        </p:nvSpPr>
        <p:spPr>
          <a:xfrm>
            <a:off x="3491880" y="4571836"/>
            <a:ext cx="32403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Το </a:t>
            </a:r>
            <a:r>
              <a:rPr lang="en-US" dirty="0" smtClean="0"/>
              <a:t>DNA </a:t>
            </a:r>
            <a:r>
              <a:rPr lang="el-GR" dirty="0" smtClean="0"/>
              <a:t>συλλέγεται με </a:t>
            </a:r>
            <a:r>
              <a:rPr lang="el-GR" dirty="0" err="1" smtClean="0"/>
              <a:t>πιπέτα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188916"/>
            <a:ext cx="1728742" cy="1296144"/>
          </a:xfrm>
          <a:prstGeom prst="rect">
            <a:avLst/>
          </a:prstGeom>
        </p:spPr>
      </p:pic>
      <p:pic>
        <p:nvPicPr>
          <p:cNvPr id="8" name="7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1917107"/>
            <a:ext cx="1728742" cy="1296144"/>
          </a:xfrm>
          <a:prstGeom prst="rect">
            <a:avLst/>
          </a:prstGeom>
        </p:spPr>
      </p:pic>
      <p:pic>
        <p:nvPicPr>
          <p:cNvPr id="9" name="8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-252811" y="3645299"/>
            <a:ext cx="1728742" cy="1296144"/>
          </a:xfrm>
          <a:prstGeom prst="rect">
            <a:avLst/>
          </a:prstGeom>
        </p:spPr>
      </p:pic>
      <p:pic>
        <p:nvPicPr>
          <p:cNvPr id="10" name="9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5372941"/>
            <a:ext cx="1728742" cy="1296144"/>
          </a:xfrm>
          <a:prstGeom prst="rect">
            <a:avLst/>
          </a:prstGeom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CDE7-7352-40F7-B603-F73EE9A8D74F}" type="slidenum">
              <a:rPr lang="el-GR" smtClean="0"/>
              <a:pPr/>
              <a:t>27</a:t>
            </a:fld>
            <a:endParaRPr lang="el-GR"/>
          </a:p>
        </p:txBody>
      </p:sp>
      <p:sp>
        <p:nvSpPr>
          <p:cNvPr id="11" name="10 - TextBox"/>
          <p:cNvSpPr txBox="1"/>
          <p:nvPr/>
        </p:nvSpPr>
        <p:spPr>
          <a:xfrm>
            <a:off x="2051720" y="954594"/>
            <a:ext cx="2467407" cy="1754326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l-GR" b="1" dirty="0" smtClean="0">
                <a:latin typeface="Corbel" pitchFamily="34" charset="0"/>
              </a:rPr>
              <a:t>Τι χρειάζεσαι</a:t>
            </a:r>
            <a:endParaRPr lang="en-US" b="1" dirty="0" smtClean="0">
              <a:latin typeface="Corbe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Corbel" pitchFamily="34" charset="0"/>
              </a:rPr>
              <a:t>Χαρτί</a:t>
            </a:r>
            <a:endParaRPr lang="en-US" dirty="0" smtClean="0">
              <a:latin typeface="Corbe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Corbel" pitchFamily="34" charset="0"/>
              </a:rPr>
              <a:t>Πλαστικά ποτήρια</a:t>
            </a:r>
            <a:endParaRPr lang="en-US" dirty="0" smtClean="0">
              <a:latin typeface="Corbe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Corbel" pitchFamily="34" charset="0"/>
              </a:rPr>
              <a:t>Δοκιμαστικοί σωλήνες</a:t>
            </a:r>
            <a:endParaRPr lang="en-US" dirty="0" smtClean="0">
              <a:latin typeface="Corbe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Corbel" pitchFamily="34" charset="0"/>
              </a:rPr>
              <a:t>Στοματικό διάλυμα</a:t>
            </a:r>
            <a:endParaRPr lang="en-US" dirty="0" smtClean="0">
              <a:latin typeface="Corbe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Corbel" pitchFamily="34" charset="0"/>
              </a:rPr>
              <a:t>Αιθανόλη</a:t>
            </a:r>
            <a:endParaRPr lang="el-GR" dirty="0">
              <a:latin typeface="Corbel" pitchFamily="34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4820405" y="1124744"/>
            <a:ext cx="3362780" cy="1200329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l-GR" b="1" dirty="0" smtClean="0">
                <a:latin typeface="Corbel" pitchFamily="34" charset="0"/>
              </a:rPr>
              <a:t>Διάλυμα εκχύλισης</a:t>
            </a:r>
            <a:endParaRPr lang="en-US" b="1" dirty="0" smtClean="0">
              <a:latin typeface="Corbe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dirty="0" err="1" smtClean="0">
                <a:latin typeface="Corbel" pitchFamily="34" charset="0"/>
              </a:rPr>
              <a:t>Απιονισμένο</a:t>
            </a:r>
            <a:r>
              <a:rPr lang="el-GR" dirty="0" smtClean="0">
                <a:latin typeface="Corbel" pitchFamily="34" charset="0"/>
              </a:rPr>
              <a:t> νερό </a:t>
            </a:r>
            <a:r>
              <a:rPr lang="en-US" dirty="0" smtClean="0">
                <a:latin typeface="Corbel" pitchFamily="34" charset="0"/>
              </a:rPr>
              <a:t>(</a:t>
            </a:r>
            <a:r>
              <a:rPr lang="el-GR" dirty="0" smtClean="0">
                <a:latin typeface="Corbel" pitchFamily="34" charset="0"/>
              </a:rPr>
              <a:t>έως</a:t>
            </a:r>
            <a:r>
              <a:rPr lang="en-US" dirty="0" smtClean="0">
                <a:latin typeface="Corbel" pitchFamily="34" charset="0"/>
              </a:rPr>
              <a:t> 100 ml)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Corbel" pitchFamily="34" charset="0"/>
              </a:rPr>
              <a:t>Άχρωμο απορρυπαντικό</a:t>
            </a:r>
            <a:r>
              <a:rPr lang="en-US" dirty="0" smtClean="0">
                <a:latin typeface="Corbel" pitchFamily="34" charset="0"/>
              </a:rPr>
              <a:t> (10 ml)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Corbel" pitchFamily="34" charset="0"/>
              </a:rPr>
              <a:t>Αλάτι</a:t>
            </a:r>
            <a:r>
              <a:rPr lang="en-US" dirty="0" smtClean="0">
                <a:latin typeface="Corbel" pitchFamily="34" charset="0"/>
              </a:rPr>
              <a:t>(3 g)</a:t>
            </a:r>
            <a:endParaRPr lang="el-GR" dirty="0">
              <a:latin typeface="Corbel" pitchFamily="34" charset="0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1796133" y="2996952"/>
            <a:ext cx="6675032" cy="3139321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l-GR" b="1" dirty="0" smtClean="0">
                <a:latin typeface="Corbel" pitchFamily="34" charset="0"/>
              </a:rPr>
              <a:t>Βήματα</a:t>
            </a:r>
            <a:endParaRPr lang="en-US" b="1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l-GR" dirty="0" smtClean="0">
                <a:latin typeface="Corbel" pitchFamily="34" charset="0"/>
              </a:rPr>
              <a:t>Γράψε το όνομά σου σε ένα πλαστικό ποτήρι</a:t>
            </a: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l-GR" dirty="0" smtClean="0">
                <a:latin typeface="Corbel" pitchFamily="34" charset="0"/>
              </a:rPr>
              <a:t>Ρίξε 5 </a:t>
            </a:r>
            <a:r>
              <a:rPr lang="en-US" dirty="0" smtClean="0">
                <a:latin typeface="Corbel" pitchFamily="34" charset="0"/>
              </a:rPr>
              <a:t>ml</a:t>
            </a:r>
            <a:r>
              <a:rPr lang="el-GR" dirty="0" smtClean="0">
                <a:latin typeface="Corbel" pitchFamily="34" charset="0"/>
              </a:rPr>
              <a:t> από το στοματικό διάλυμα στο ποτήρι</a:t>
            </a: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l-GR" dirty="0" smtClean="0">
                <a:latin typeface="Corbel" pitchFamily="34" charset="0"/>
              </a:rPr>
              <a:t>Ξέπλυνε το στόμα σου για περίπου </a:t>
            </a:r>
            <a:r>
              <a:rPr lang="en-US" dirty="0" smtClean="0">
                <a:latin typeface="Corbel" pitchFamily="34" charset="0"/>
              </a:rPr>
              <a:t>30 sec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 smtClean="0">
                <a:latin typeface="Corbel" pitchFamily="34" charset="0"/>
              </a:rPr>
              <a:t>Επέστρεψε το περιεχόμενο στο δοχείο</a:t>
            </a: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l-GR" dirty="0" smtClean="0">
                <a:latin typeface="Corbel" pitchFamily="34" charset="0"/>
              </a:rPr>
              <a:t>Πρόσθεσε ίση ποσότητα διαλύματος εκχύλισης</a:t>
            </a: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l-GR" dirty="0" smtClean="0">
                <a:latin typeface="Corbel" pitchFamily="34" charset="0"/>
              </a:rPr>
              <a:t>Ανακίνησε καλά μέχρι να ομογενοποιηθεί</a:t>
            </a: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l-GR" dirty="0" smtClean="0">
                <a:latin typeface="Corbel" pitchFamily="34" charset="0"/>
              </a:rPr>
              <a:t>Άδειασε το περιεχόμενο σε δοκιμαστικό σωλήνα ως τη μέση</a:t>
            </a: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l-GR" dirty="0" smtClean="0">
                <a:latin typeface="Corbel" pitchFamily="34" charset="0"/>
              </a:rPr>
              <a:t>Πρόσθεσε ίση ποσότητα παγωμένης αιθανόλης</a:t>
            </a: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l-GR" dirty="0" smtClean="0">
                <a:latin typeface="Corbel" pitchFamily="34" charset="0"/>
              </a:rPr>
              <a:t>Το </a:t>
            </a:r>
            <a:r>
              <a:rPr lang="en-US" dirty="0" smtClean="0">
                <a:latin typeface="Corbel" pitchFamily="34" charset="0"/>
              </a:rPr>
              <a:t>DNA (</a:t>
            </a:r>
            <a:r>
              <a:rPr lang="el-GR" dirty="0" smtClean="0">
                <a:latin typeface="Corbel" pitchFamily="34" charset="0"/>
              </a:rPr>
              <a:t>μαζί με το</a:t>
            </a:r>
            <a:r>
              <a:rPr lang="en-US" dirty="0" smtClean="0">
                <a:latin typeface="Corbel" pitchFamily="34" charset="0"/>
              </a:rPr>
              <a:t> RNA) </a:t>
            </a:r>
            <a:r>
              <a:rPr lang="el-GR" dirty="0" smtClean="0">
                <a:latin typeface="Corbel" pitchFamily="34" charset="0"/>
              </a:rPr>
              <a:t>μετακινείται στη φάση της αιθανόλης</a:t>
            </a:r>
            <a:r>
              <a:rPr lang="en-US" dirty="0" smtClean="0">
                <a:latin typeface="Corbel" pitchFamily="34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 smtClean="0">
                <a:latin typeface="Corbel" pitchFamily="34" charset="0"/>
              </a:rPr>
              <a:t>Παρατήρησε τα άσπρα νημάτια (συσσωματώματα)</a:t>
            </a:r>
            <a:endParaRPr lang="en-US" dirty="0" smtClean="0">
              <a:latin typeface="Corbel" pitchFamily="34" charset="0"/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1974361" y="241484"/>
            <a:ext cx="6452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002060"/>
                </a:solidFill>
                <a:latin typeface="Corbel" pitchFamily="34" charset="0"/>
                <a:cs typeface="Arial" pitchFamily="34" charset="0"/>
              </a:rPr>
              <a:t>Πείραμα: απομόνωσε το</a:t>
            </a:r>
            <a:r>
              <a:rPr lang="en-US" sz="2800" b="1" dirty="0" smtClean="0">
                <a:solidFill>
                  <a:srgbClr val="002060"/>
                </a:solidFill>
                <a:latin typeface="Corbel" pitchFamily="34" charset="0"/>
                <a:cs typeface="Arial" pitchFamily="34" charset="0"/>
              </a:rPr>
              <a:t> DNA </a:t>
            </a:r>
            <a:r>
              <a:rPr lang="el-GR" sz="2800" b="1" dirty="0" smtClean="0">
                <a:solidFill>
                  <a:srgbClr val="002060"/>
                </a:solidFill>
                <a:latin typeface="Corbel" pitchFamily="34" charset="0"/>
                <a:cs typeface="Arial" pitchFamily="34" charset="0"/>
              </a:rPr>
              <a:t>σου </a:t>
            </a:r>
            <a:r>
              <a:rPr lang="en-US" sz="2800" b="1" dirty="0" smtClean="0">
                <a:solidFill>
                  <a:srgbClr val="002060"/>
                </a:solidFill>
                <a:latin typeface="Corbel" pitchFamily="34" charset="0"/>
                <a:cs typeface="Arial" pitchFamily="34" charset="0"/>
              </a:rPr>
              <a:t>! (</a:t>
            </a:r>
            <a:r>
              <a:rPr lang="el-GR" sz="2800" b="1" dirty="0" smtClean="0">
                <a:solidFill>
                  <a:srgbClr val="002060"/>
                </a:solidFill>
                <a:latin typeface="Corbe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solidFill>
                  <a:srgbClr val="002060"/>
                </a:solidFill>
                <a:latin typeface="Corbel" pitchFamily="34" charset="0"/>
                <a:cs typeface="Arial" pitchFamily="34" charset="0"/>
              </a:rPr>
              <a:t>/2)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188916"/>
            <a:ext cx="1728742" cy="1296144"/>
          </a:xfrm>
          <a:prstGeom prst="rect">
            <a:avLst/>
          </a:prstGeom>
        </p:spPr>
      </p:pic>
      <p:pic>
        <p:nvPicPr>
          <p:cNvPr id="8" name="7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1917107"/>
            <a:ext cx="1728742" cy="1296144"/>
          </a:xfrm>
          <a:prstGeom prst="rect">
            <a:avLst/>
          </a:prstGeom>
        </p:spPr>
      </p:pic>
      <p:pic>
        <p:nvPicPr>
          <p:cNvPr id="9" name="8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-252811" y="3645299"/>
            <a:ext cx="1728742" cy="1296144"/>
          </a:xfrm>
          <a:prstGeom prst="rect">
            <a:avLst/>
          </a:prstGeom>
        </p:spPr>
      </p:pic>
      <p:pic>
        <p:nvPicPr>
          <p:cNvPr id="10" name="9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5372941"/>
            <a:ext cx="1728742" cy="1296144"/>
          </a:xfrm>
          <a:prstGeom prst="rect">
            <a:avLst/>
          </a:prstGeom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CDE7-7352-40F7-B603-F73EE9A8D74F}" type="slidenum">
              <a:rPr lang="el-GR" smtClean="0"/>
              <a:pPr/>
              <a:t>28</a:t>
            </a:fld>
            <a:endParaRPr lang="el-GR"/>
          </a:p>
        </p:txBody>
      </p:sp>
      <p:sp>
        <p:nvSpPr>
          <p:cNvPr id="14" name="13 - TextBox"/>
          <p:cNvSpPr txBox="1"/>
          <p:nvPr/>
        </p:nvSpPr>
        <p:spPr>
          <a:xfrm>
            <a:off x="3947680" y="241484"/>
            <a:ext cx="1776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002060"/>
                </a:solidFill>
                <a:latin typeface="Corbel" pitchFamily="34" charset="0"/>
                <a:cs typeface="Arial" pitchFamily="34" charset="0"/>
              </a:rPr>
              <a:t>Περίληψη</a:t>
            </a:r>
            <a:endParaRPr lang="en-US" sz="2800" b="1" dirty="0" smtClean="0">
              <a:solidFill>
                <a:srgbClr val="002060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1152129" y="1052736"/>
            <a:ext cx="802838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Corbel" pitchFamily="34" charset="0"/>
              </a:rPr>
              <a:t>  </a:t>
            </a:r>
            <a:r>
              <a:rPr lang="el-GR" sz="2400" dirty="0" smtClean="0">
                <a:latin typeface="Corbel" pitchFamily="34" charset="0"/>
              </a:rPr>
              <a:t>το </a:t>
            </a:r>
            <a:r>
              <a:rPr lang="en-US" sz="2400" b="1" dirty="0" smtClean="0">
                <a:latin typeface="Corbel" pitchFamily="34" charset="0"/>
              </a:rPr>
              <a:t>DNA</a:t>
            </a:r>
            <a:r>
              <a:rPr lang="el-GR" sz="2400" b="1" dirty="0" smtClean="0">
                <a:latin typeface="Corbel" pitchFamily="34" charset="0"/>
              </a:rPr>
              <a:t> </a:t>
            </a:r>
            <a:r>
              <a:rPr lang="el-GR" sz="2400" dirty="0" smtClean="0">
                <a:latin typeface="Corbel" pitchFamily="34" charset="0"/>
              </a:rPr>
              <a:t>περιέχει τη γενετική πληροφορία αποθηκευμένη 	σε έναν κώδικα τεσσάρων γραμμάτων </a:t>
            </a:r>
            <a:r>
              <a:rPr lang="en-US" sz="2400" dirty="0" smtClean="0">
                <a:latin typeface="Corbel" pitchFamily="34" charset="0"/>
              </a:rPr>
              <a:t>(A, T, C, G)</a:t>
            </a:r>
          </a:p>
          <a:p>
            <a:endParaRPr lang="en-US" sz="2400" dirty="0" smtClean="0">
              <a:latin typeface="Corbe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Corbel" pitchFamily="34" charset="0"/>
              </a:rPr>
              <a:t>  </a:t>
            </a:r>
            <a:r>
              <a:rPr lang="el-GR" sz="2400" dirty="0" smtClean="0">
                <a:latin typeface="Corbel" pitchFamily="34" charset="0"/>
              </a:rPr>
              <a:t>τα </a:t>
            </a:r>
            <a:r>
              <a:rPr lang="el-GR" sz="2400" b="1" dirty="0" smtClean="0">
                <a:latin typeface="Corbel" pitchFamily="34" charset="0"/>
              </a:rPr>
              <a:t>γονίδια</a:t>
            </a:r>
            <a:r>
              <a:rPr lang="el-GR" sz="2400" dirty="0" smtClean="0">
                <a:latin typeface="Corbel" pitchFamily="34" charset="0"/>
              </a:rPr>
              <a:t> αποτελούνται από συγκεκριμένες αλληλουχίες 	</a:t>
            </a:r>
            <a:r>
              <a:rPr lang="el-GR" sz="2400" dirty="0" err="1" smtClean="0">
                <a:latin typeface="Corbel" pitchFamily="34" charset="0"/>
              </a:rPr>
              <a:t>νουκλεοτιδίων</a:t>
            </a:r>
            <a:r>
              <a:rPr lang="el-GR" sz="2400" dirty="0" smtClean="0">
                <a:latin typeface="Corbel" pitchFamily="34" charset="0"/>
              </a:rPr>
              <a:t> και αλληλεπιδρώντας με το 	περιβάλλον καθορίζουν τα χαρακτηριστικά (δομικά 	και λειτουργικά)</a:t>
            </a:r>
            <a:endParaRPr lang="en-US" sz="2400" dirty="0" smtClean="0">
              <a:latin typeface="Corbel" pitchFamily="34" charset="0"/>
            </a:endParaRPr>
          </a:p>
          <a:p>
            <a:endParaRPr lang="en-US" sz="2400" dirty="0" smtClean="0">
              <a:latin typeface="Corbe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Corbel" pitchFamily="34" charset="0"/>
              </a:rPr>
              <a:t> </a:t>
            </a:r>
            <a:r>
              <a:rPr lang="el-GR" sz="2400" dirty="0" smtClean="0">
                <a:latin typeface="Corbel" pitchFamily="34" charset="0"/>
              </a:rPr>
              <a:t>το</a:t>
            </a:r>
            <a:r>
              <a:rPr lang="en-US" sz="2400" dirty="0" smtClean="0">
                <a:latin typeface="Corbel" pitchFamily="34" charset="0"/>
              </a:rPr>
              <a:t> DNA </a:t>
            </a:r>
            <a:r>
              <a:rPr lang="el-GR" sz="2400" dirty="0" smtClean="0">
                <a:latin typeface="Corbel" pitchFamily="34" charset="0"/>
              </a:rPr>
              <a:t>πακετάρεται μαζί με πρωτεΐνες για να σχηματίσει 	δομές που λέγονται </a:t>
            </a:r>
            <a:r>
              <a:rPr lang="el-GR" sz="2400" b="1" dirty="0" smtClean="0">
                <a:latin typeface="Corbel" pitchFamily="34" charset="0"/>
              </a:rPr>
              <a:t>χρωμοσώματα</a:t>
            </a:r>
            <a:endParaRPr lang="en-US" sz="2400" b="1" dirty="0" smtClean="0">
              <a:latin typeface="Corbel" pitchFamily="34" charset="0"/>
            </a:endParaRPr>
          </a:p>
          <a:p>
            <a:endParaRPr lang="en-US" sz="2400" b="1" dirty="0" smtClean="0">
              <a:latin typeface="Corbe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latin typeface="Corbel" pitchFamily="34" charset="0"/>
              </a:rPr>
              <a:t>  </a:t>
            </a:r>
            <a:r>
              <a:rPr lang="el-GR" sz="2400" dirty="0" smtClean="0">
                <a:latin typeface="Corbel" pitchFamily="34" charset="0"/>
              </a:rPr>
              <a:t>Κάθε </a:t>
            </a:r>
            <a:r>
              <a:rPr lang="el-GR" sz="2400" dirty="0" err="1" smtClean="0">
                <a:latin typeface="Corbel" pitchFamily="34" charset="0"/>
              </a:rPr>
              <a:t>ευκαρυωτικός</a:t>
            </a:r>
            <a:r>
              <a:rPr lang="el-GR" sz="2400" dirty="0" smtClean="0">
                <a:latin typeface="Corbel" pitchFamily="34" charset="0"/>
              </a:rPr>
              <a:t> οργανισμός διαθέτει μοναδικό 	αριθμό και μέγεθος χρωμοσωμάτων στον πυρήνα 	των σωματικών του 	κυττάρων </a:t>
            </a:r>
            <a:r>
              <a:rPr lang="en-US" sz="2400" dirty="0" smtClean="0">
                <a:latin typeface="Corbel" pitchFamily="34" charset="0"/>
              </a:rPr>
              <a:t>(</a:t>
            </a:r>
            <a:r>
              <a:rPr lang="el-GR" sz="2400" b="1" dirty="0" err="1" smtClean="0">
                <a:latin typeface="Corbel" pitchFamily="34" charset="0"/>
              </a:rPr>
              <a:t>καρυότυπος</a:t>
            </a:r>
            <a:r>
              <a:rPr lang="en-US" sz="2400" dirty="0" smtClean="0">
                <a:latin typeface="Corbel" pitchFamily="34" charset="0"/>
              </a:rPr>
              <a:t>)</a:t>
            </a:r>
            <a:endParaRPr lang="el-GR" sz="2400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Εικόνα" descr="dna model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188916"/>
            <a:ext cx="1728742" cy="1296144"/>
          </a:xfrm>
          <a:prstGeom prst="rect">
            <a:avLst/>
          </a:prstGeom>
        </p:spPr>
      </p:pic>
      <p:pic>
        <p:nvPicPr>
          <p:cNvPr id="8" name="7 - Εικόνα" descr="dna model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1917107"/>
            <a:ext cx="1728742" cy="1296144"/>
          </a:xfrm>
          <a:prstGeom prst="rect">
            <a:avLst/>
          </a:prstGeom>
        </p:spPr>
      </p:pic>
      <p:pic>
        <p:nvPicPr>
          <p:cNvPr id="9" name="8 - Εικόνα" descr="dna model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-252811" y="3645299"/>
            <a:ext cx="1728742" cy="1296144"/>
          </a:xfrm>
          <a:prstGeom prst="rect">
            <a:avLst/>
          </a:prstGeom>
        </p:spPr>
      </p:pic>
      <p:pic>
        <p:nvPicPr>
          <p:cNvPr id="10" name="9 - Εικόνα" descr="dna model.jpg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5372941"/>
            <a:ext cx="1728742" cy="129614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6778" y="955802"/>
            <a:ext cx="7323694" cy="528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TextBox"/>
          <p:cNvSpPr txBox="1"/>
          <p:nvPr/>
        </p:nvSpPr>
        <p:spPr>
          <a:xfrm>
            <a:off x="3028219" y="241484"/>
            <a:ext cx="3927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Corbel" pitchFamily="34" charset="0"/>
                <a:cs typeface="Arial" pitchFamily="34" charset="0"/>
              </a:rPr>
              <a:t>DNA: </a:t>
            </a:r>
            <a:r>
              <a:rPr lang="el-GR" sz="2800" b="1" dirty="0" smtClean="0">
                <a:solidFill>
                  <a:srgbClr val="002060"/>
                </a:solidFill>
                <a:latin typeface="Corbel" pitchFamily="34" charset="0"/>
                <a:cs typeface="Arial" pitchFamily="34" charset="0"/>
              </a:rPr>
              <a:t>το μόριο της ζωής</a:t>
            </a:r>
            <a:endParaRPr lang="en-US" sz="2800" b="1" dirty="0" smtClean="0">
              <a:solidFill>
                <a:srgbClr val="002060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2627784" y="6372036"/>
            <a:ext cx="4154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orbel" pitchFamily="34" charset="0"/>
              </a:rPr>
              <a:t>Τμήμα Βιολογίας, Πανεπιστήμιο Πατρών</a:t>
            </a:r>
            <a:endParaRPr lang="el-GR" dirty="0">
              <a:latin typeface="Corbel" pitchFamily="34" charset="0"/>
            </a:endParaRPr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CDE7-7352-40F7-B603-F73EE9A8D74F}" type="slidenum">
              <a:rPr lang="el-GR" smtClean="0"/>
              <a:pPr/>
              <a:t>29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188916"/>
            <a:ext cx="1728742" cy="1296144"/>
          </a:xfrm>
          <a:prstGeom prst="rect">
            <a:avLst/>
          </a:prstGeom>
        </p:spPr>
      </p:pic>
      <p:pic>
        <p:nvPicPr>
          <p:cNvPr id="8" name="7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1917107"/>
            <a:ext cx="1728742" cy="1296144"/>
          </a:xfrm>
          <a:prstGeom prst="rect">
            <a:avLst/>
          </a:prstGeom>
        </p:spPr>
      </p:pic>
      <p:pic>
        <p:nvPicPr>
          <p:cNvPr id="9" name="8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-252811" y="3645299"/>
            <a:ext cx="1728742" cy="1296144"/>
          </a:xfrm>
          <a:prstGeom prst="rect">
            <a:avLst/>
          </a:prstGeom>
        </p:spPr>
      </p:pic>
      <p:pic>
        <p:nvPicPr>
          <p:cNvPr id="10" name="9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5372941"/>
            <a:ext cx="1728742" cy="1296144"/>
          </a:xfrm>
          <a:prstGeom prst="rect">
            <a:avLst/>
          </a:prstGeom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CDE7-7352-40F7-B603-F73EE9A8D74F}" type="slidenum">
              <a:rPr lang="el-GR" smtClean="0"/>
              <a:pPr/>
              <a:t>3</a:t>
            </a:fld>
            <a:endParaRPr lang="el-GR"/>
          </a:p>
        </p:txBody>
      </p:sp>
      <p:sp>
        <p:nvSpPr>
          <p:cNvPr id="12" name="11 - TextBox"/>
          <p:cNvSpPr txBox="1"/>
          <p:nvPr/>
        </p:nvSpPr>
        <p:spPr>
          <a:xfrm>
            <a:off x="1619672" y="332656"/>
            <a:ext cx="72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l-GR" sz="2400" b="1" dirty="0" smtClean="0">
                <a:latin typeface="Corbel" pitchFamily="34" charset="0"/>
              </a:rPr>
              <a:t>Ρόλος</a:t>
            </a:r>
            <a:r>
              <a:rPr lang="en-US" sz="2400" b="1" dirty="0" smtClean="0">
                <a:latin typeface="Corbel" pitchFamily="34" charset="0"/>
              </a:rPr>
              <a:t> DNA</a:t>
            </a:r>
          </a:p>
          <a:p>
            <a:pPr marL="342900" indent="-342900" algn="ctr"/>
            <a:endParaRPr lang="en-US" sz="2400" b="1" dirty="0" smtClean="0">
              <a:latin typeface="Corbe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latin typeface="Corbel" pitchFamily="34" charset="0"/>
              </a:rPr>
              <a:t>  </a:t>
            </a:r>
            <a:r>
              <a:rPr lang="el-GR" sz="2400" dirty="0" smtClean="0">
                <a:latin typeface="Corbel" pitchFamily="34" charset="0"/>
              </a:rPr>
              <a:t>Αποθήκευση γενετικής πληροφορίας</a:t>
            </a:r>
            <a:r>
              <a:rPr lang="en-US" sz="2400" dirty="0" smtClean="0">
                <a:latin typeface="Corbel" pitchFamily="34" charset="0"/>
              </a:rPr>
              <a:t> (</a:t>
            </a:r>
            <a:r>
              <a:rPr lang="el-GR" sz="2400" dirty="0" smtClean="0">
                <a:latin typeface="Corbel" pitchFamily="34" charset="0"/>
              </a:rPr>
              <a:t>γονίδια</a:t>
            </a:r>
            <a:r>
              <a:rPr lang="en-US" sz="2400" dirty="0" smtClean="0">
                <a:latin typeface="Corbel" pitchFamily="34" charset="0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 smtClean="0">
              <a:latin typeface="Corbe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latin typeface="Corbel" pitchFamily="34" charset="0"/>
              </a:rPr>
              <a:t>  </a:t>
            </a:r>
            <a:r>
              <a:rPr lang="el-GR" sz="2400" dirty="0" smtClean="0">
                <a:latin typeface="Corbel" pitchFamily="34" charset="0"/>
              </a:rPr>
              <a:t>Μεταβίβαση της γενετικής πληροφορίας</a:t>
            </a:r>
            <a:endParaRPr lang="en-US" sz="2400" dirty="0" smtClean="0">
              <a:latin typeface="Corbel" pitchFamily="34" charset="0"/>
            </a:endParaRPr>
          </a:p>
          <a:p>
            <a:pPr marL="342900" indent="-342900"/>
            <a:r>
              <a:rPr lang="en-US" sz="2400" dirty="0" smtClean="0">
                <a:latin typeface="Corbel" pitchFamily="34" charset="0"/>
              </a:rPr>
              <a:t>	  </a:t>
            </a:r>
            <a:r>
              <a:rPr lang="el-GR" sz="2400" dirty="0" smtClean="0">
                <a:latin typeface="Corbel" pitchFamily="34" charset="0"/>
              </a:rPr>
              <a:t>μέσω</a:t>
            </a:r>
            <a:r>
              <a:rPr lang="en-US" sz="2400" dirty="0" smtClean="0">
                <a:latin typeface="Corbel" pitchFamily="34" charset="0"/>
              </a:rPr>
              <a:t> </a:t>
            </a:r>
            <a:r>
              <a:rPr lang="el-GR" sz="2400" dirty="0" smtClean="0">
                <a:solidFill>
                  <a:srgbClr val="FF0000"/>
                </a:solidFill>
                <a:latin typeface="Corbel" pitchFamily="34" charset="0"/>
              </a:rPr>
              <a:t>αντιγραφής </a:t>
            </a:r>
            <a:r>
              <a:rPr lang="en-US" sz="2400" dirty="0" smtClean="0">
                <a:latin typeface="Corbel" pitchFamily="34" charset="0"/>
              </a:rPr>
              <a:t>&amp; </a:t>
            </a:r>
            <a:r>
              <a:rPr lang="el-GR" sz="2400" dirty="0" smtClean="0">
                <a:latin typeface="Corbel" pitchFamily="34" charset="0"/>
              </a:rPr>
              <a:t>κυτταρικής διαίρεσης</a:t>
            </a:r>
            <a:endParaRPr lang="en-US" sz="2400" dirty="0" smtClean="0">
              <a:latin typeface="Corbel" pitchFamily="34" charset="0"/>
            </a:endParaRPr>
          </a:p>
          <a:p>
            <a:pPr marL="342900" indent="-342900"/>
            <a:endParaRPr lang="en-US" sz="2400" dirty="0" smtClean="0">
              <a:latin typeface="Corbe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l-GR" sz="2400" dirty="0" smtClean="0">
                <a:latin typeface="Corbel" pitchFamily="34" charset="0"/>
              </a:rPr>
              <a:t>Έλεγχος της έκφρασης της γενετικής πληροφορίας</a:t>
            </a:r>
            <a:r>
              <a:rPr lang="en-US" sz="2400" dirty="0" smtClean="0">
                <a:latin typeface="Corbel" pitchFamily="34" charset="0"/>
              </a:rPr>
              <a:t> </a:t>
            </a:r>
          </a:p>
          <a:p>
            <a:pPr marL="342900" indent="-342900"/>
            <a:r>
              <a:rPr lang="en-US" sz="2400" dirty="0" smtClean="0">
                <a:latin typeface="Corbel" pitchFamily="34" charset="0"/>
              </a:rPr>
              <a:t>	  </a:t>
            </a:r>
            <a:r>
              <a:rPr lang="el-GR" sz="2400" dirty="0" smtClean="0">
                <a:latin typeface="Corbel" pitchFamily="34" charset="0"/>
              </a:rPr>
              <a:t>μέσω</a:t>
            </a:r>
            <a:r>
              <a:rPr lang="en-US" sz="2400" dirty="0" smtClean="0">
                <a:latin typeface="Corbel" pitchFamily="34" charset="0"/>
              </a:rPr>
              <a:t> </a:t>
            </a:r>
            <a:r>
              <a:rPr lang="el-GR" sz="2400" dirty="0" smtClean="0">
                <a:solidFill>
                  <a:schemeClr val="accent2">
                    <a:lumMod val="75000"/>
                  </a:schemeClr>
                </a:solidFill>
                <a:latin typeface="Corbel" pitchFamily="34" charset="0"/>
              </a:rPr>
              <a:t>μεταγραφής</a:t>
            </a:r>
            <a:r>
              <a:rPr lang="en-US" sz="2400" dirty="0" smtClean="0">
                <a:latin typeface="Corbel" pitchFamily="34" charset="0"/>
              </a:rPr>
              <a:t> &amp; </a:t>
            </a:r>
            <a:r>
              <a:rPr lang="el-GR" sz="2400" dirty="0" smtClean="0">
                <a:solidFill>
                  <a:srgbClr val="92D050"/>
                </a:solidFill>
                <a:latin typeface="Corbel" pitchFamily="34" charset="0"/>
              </a:rPr>
              <a:t>μετάφρασης</a:t>
            </a:r>
            <a:endParaRPr lang="en-US" sz="2400" dirty="0" smtClean="0">
              <a:solidFill>
                <a:srgbClr val="92D050"/>
              </a:solidFill>
              <a:latin typeface="Corbel" pitchFamily="34" charset="0"/>
            </a:endParaRPr>
          </a:p>
        </p:txBody>
      </p:sp>
      <p:pic>
        <p:nvPicPr>
          <p:cNvPr id="1026" name="Picture 2" descr="http://images.rapgenius.com/82b71adf0d8d1d8997ee95debc1fb8b5.1000x437x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5792" y="3933056"/>
            <a:ext cx="5852592" cy="2557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188916"/>
            <a:ext cx="1728742" cy="1296144"/>
          </a:xfrm>
          <a:prstGeom prst="rect">
            <a:avLst/>
          </a:prstGeom>
        </p:spPr>
      </p:pic>
      <p:pic>
        <p:nvPicPr>
          <p:cNvPr id="8" name="7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1917107"/>
            <a:ext cx="1728742" cy="1296144"/>
          </a:xfrm>
          <a:prstGeom prst="rect">
            <a:avLst/>
          </a:prstGeom>
        </p:spPr>
      </p:pic>
      <p:pic>
        <p:nvPicPr>
          <p:cNvPr id="9" name="8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-252811" y="3645299"/>
            <a:ext cx="1728742" cy="1296144"/>
          </a:xfrm>
          <a:prstGeom prst="rect">
            <a:avLst/>
          </a:prstGeom>
        </p:spPr>
      </p:pic>
      <p:pic>
        <p:nvPicPr>
          <p:cNvPr id="10" name="9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5372941"/>
            <a:ext cx="1728742" cy="1296144"/>
          </a:xfrm>
          <a:prstGeom prst="rect">
            <a:avLst/>
          </a:prstGeom>
        </p:spPr>
      </p:pic>
      <p:sp>
        <p:nvSpPr>
          <p:cNvPr id="16386" name="AutoShape 2" descr="data:image/jpeg;base64,/9j/4AAQSkZJRgABAQAAAQABAAD/2wCEAAkGBxQTEhQUExMWFhUWGCAbGRgYGSIcIRofHh8eHhwfIBwdICoiIB0lICAaITIjJSorLi4uICEzODMsNygtLisBCgoKDg0OGxAQGzckICYtNDcsNDQ0Liw0LC8vNDQvLCwsLDQsLC8sLCwsLCwsLCw0LCwsNCwvLCwsLCwsLCw0LP/AABEIAQEAxAMBIgACEQEDEQH/xAAcAAABBQEBAQAAAAAAAAAAAAAEAAMFBgcCAQj/xABLEAACAQIEBAUBBAcEBQoHAAABAhEDIQAEEjEFIkFRBhMyYXGBB0KRoRQjM1Kx0fBygsHhQ2JzsvEVFiQlNIOis8LSNURTVGOS0//EABkBAAMBAQEAAAAAAAAAAAAAAAECAwQABf/EADARAAICAQMCBAQFBQEAAAAAAAABAhEDEiExQVEEEyJhMoGh8HGRscHRI0JS4fEU/9oADAMBAAIRAxEAPwCq0EZqzXUaLHtyiDHbafqcWXIUdR1abncz6YFhHYwcV7hIKghRYntMgix/CD0xYMsdOx6dyDbGOL9VDytRDKmQkHSGkDUIM2O3fe1u2IcZGsAS6MQVH3T1P+WCvCdLN5nMaaIYoCQzliFQCAJPuFUACSY7C0twU1Myxp0S7FbadVlCmAZ2At17YdxTFjOUfdFcocKepGlTYkTHUdP+MYj8xw+rSdiZ/tbzI39rY0en4HzaaiHWIsq1CD1JnlA/PqcVvOUnQlKqxVUjUrC4Hfe4gYSXo5R0vVwU/MIbQQIvIG84dytVQZ0SQktJNwf4HbE3WyCu0aW1kiNHXsIuScE/8yqtMk1q1DLa19NRyXjodIBgfO2GTtE1F2VnM1tK6PLKgGZPT5tff88eU8xUMyZAW0rGwsdzi6cS8A5sp51I0MxTIkimxJMfuggA295nFQFQmAFG3b8oJ2warlHWNjOtqDBYnvax94+TjqsGL6gJ0cp+bnb67Y07wH4HqFlzGbUKqwadKIJIurOOgBuF77xsYTjnhfP1M1mWTLsQ1ZmRuWCC5g+sH0wfrjtLrga+5UcnUSWDIQSt4vH87ifrj3J0IDy8AHaYmdtj+WJ3L+AeJElmy5BuJL07339dtpxEcS4JWyz+XmF0PGoLqDSOhlbCYI336YDi9zug1RXSpNm7dT9R1/L+XlTMfvAMIAAjTBk3Fz7YkOEeGc5VValKkzrq3BWxFupw/V8HZ1EerVyjgKGZjqp2AkkmGkj4xyjYu5FVVUyboyk+87fFtsO0xK7E956x13wOKsEARtc/wxLeH+C5jN+Z5KDy0Uk1GkKDE6ZgyfYD5jHL/EO92RysRqVQZMCTta8bdR7Y6eqxpgfSf8v88Snh7w3ms7q8oQgsXblUHsDckx2Bi21seeJPD+YyMCsFhgdLI0qSLncA/SB/LtL5DyR/mSJMm1u4PX639sdU2YLKwT2P+e2DeGeG8zmafmgKlECfOqNoQRtc3jpIBGCcp4WFQhaOeyzVPSqByJjopKQx3x2ncZSbIbKr7QZLXNrRt/H6YaNQtrCe0/l07yJxJZ/hlXLPorBlbtyjebg9RaLGMArS08yEagb9oEG+OtlVR69OpJhl36kb9emFhqsHJ5SYgdRuBHW+Fhbfcuq7MI4IP1QMEk7R2t395xLpn0RWNWgaqRddZTfuwBIH9DEbwMEICZaLf0MO8fdmp6EQ8x+6pMRfptfBjWpmOT9KNu8LPRbK0Xy9MU6bqGCAARO8xuZ69cY1xrxYaFWpQyZajRSo4bT6qjAxrap6rmQBIAEY1X7OEI4blQZB0df7RxhtfhNUsS4USxJn3Pf/AIb40S4QjbrY0T7MvGlatXGXruX1CVLbghZ36ix39sS32rZANTo1RZg+ifZgSPmCLfJxRPAXDgvEsqwqq5kzpI/cYE26Y0H7W2YZSkV3FdTH9x8co6lQFKlbGPAOUpUcu+cqsuoSJP3AtjE7Mxn6QOt6PxHNvXqmox56hkg9LWA9h6QMR9bNSV+JYdrdf4YOynAalVP0hiKNIH9tUJVYj7vVyemkGe+B5GyV0J5/RI0r7MWnKN2FVo/BT/EnGacVzJpZ6s9FgrrXq6TAkczWE2tfGseA8vRTJoKDmomppcrpLNJB5egtA9oxh/HqdRs3mCBINeof/Ge8YE4bJXwVUuPc3PwPnalbJ03qtrclwWIAkB2A2ttGMd8QZ3MU8xXIzNYhqjn9owCyxgABoEdMa39nP/w6ge+v/wAxsZlxlAxqAxJc2/vSRgS+FAkWj7GszWcZnzKr1FAp6dblo/aAxq2mB+GK/wDa7X056IB/Ur8i7/TE19iNIL+mi/qSx6D9ZH5YhvtWQHiImIFJTf21Y5/ADiJTKFZlHmIxDpdSN5BtBGPobxRWjI5prf8AZ6hv/YPXHzxVCsshib8wAiLTt82x9AeLD/1dmP8AYMPxWMdDhnJ3ZhvC85Rp1A2YomqCs6A+jt1AuN7Wnvj6C4etJsunlqFotTBVQNICsJ2G1jj5xrU4gzYdLT+HbG/cBP8A1ZQM/wDyqX/7sYONnQsz/gf2ieTUFMUVGVFlpoIdF+6ZJ5mIMmdyTfFkFWjxirT5G/Rsu2ttYA8xyCqpF+UCSe/KNt8cSmvdioie+35Y2n7J0X9ADCOeo5Me0L/ADAi22FPoQ32m5LO1qqU6NGoaFNQVFMSC5JBkA/dEAWtfvip5TwFnqrKvkmmJnUx06Y2O+qx7CcEeOs5VXiOYio9isDWQACikWm3f8cQlLiVZbNmKwt0qOOv9rqMK6k7GutjZPH3B1rZGpq9dFDUV7TKiW+jAEEfHYYxNqZUQIvBFjYwP4Y9XiWYeQ1es6Mbq9R2UiP3S0ETGOKmaaAALWubBb/5C/tjpvcaDOldtnAlbbxYbWLWGPMcClNxzA7HSTbYXjCxzoeKdBXBXIpaeWL6ixsBYjpft9MTeuAC4ALQY1Ewf67YgeDvYMSBHX+P5Yk8zRo1HHnvVVCDHlIGOw6sQF7gwfjHRlTIS6M2fwo05Sie6z+JJxiOb4tTGoM5sxBsf3rxbeRGLtw77UslQpU6SZfNaKahQSEuBaf2lza+KF4oq5Sq4rZTzRqcsyVQmhZJZoZXLb30kHfe0YpLoBtNEj4EzqNxPKhF9TtzRB06HN/qI/DF9+2WqVydKOtcDaZlKlsZ/4S49kcrVTMOMzWrKDFOnTRUUuDqiX1NAmCYm5jtZOO/aDks7TFCrl85TOoMp00wwNwDBqXEFhGCm6DsCfZN4aTNGpmswNa0n0Ih2LAKSzDrAIAB6zOwxXPtC8QVMzmq2qRToVGpU16LoJUn+0YkntA6DEv4A8b0shVr5eqKhoPV1o+gBkaAG1IrEaTA9JO217H+IeM8JrVDWpZV69ZubmD06TEW1OpI1+8KZ6nHSardgjG1US7fZdl3ThtDWIZ9Tx7O7Mn4qVOMe4o7CtWm58x7Df1E3jtfFz8K/aG1HUuaD1A7FgyQSk/d0yOWIgDb36A+KvG+WcVf0TLhKlQFatdkAcg2YKB1bYtI/xEptSjSLpLG/UX77MWnhtD5qf+a+M94xlj5jyYhzP0Jtg/7MPGK0VbLVVbQCaiuIIUG5BE7TcETucWLxDxfJkGoMt5zm91gH3IMT+F8UXwojL1AX2SQKmdHX9UY7Ah4/n9cV/wC1rK1Bnw5WKbURDz2LBgBvPp/EYHoeJauWzzV0VSrKoemBpBSBAUAQpWLW/icXOv8AaBw2vSPnIzAETTqUtV9vdfrOBaaoHSjKeH8KeqwooNTVG08pmJO8bgRcnpc43jxin/QMyB/9FvyGMu4n4oVnalkqFPLUjeoaYUVXH+tp2X2BJNr7jFt459o+X0slOi1cMpnX+rVgbEXBY26aRIxyaVgVKzJ0RtBLAAb7jbc23xvPB6ccNorERlVEf92MY/5mUqtNWk1FBsuVUsxkwQz1qliDay9Ti+0vtKytNFQZfMBFAUCEsAIA9fbAi0mdGkZHSrFoIkRuQf8ACPbb3xrP2Q8RTyqmXBghjUUexgNHsGH/AIhijZ9MgpP6P+kq12FKoqMPjUGkD3OrENkOJ1aVWnmKJKkGxJnrBttB2g9MLF6WMaJ9q3hpzU/S6YJUppqRJKkeloG4IsT0gdzjN8uwBHUi3+f+WNW4b9qlCdGZR0YWLoNSE/jqHxB+cMcR8WcIJLJlUr1G/wDwqsn3ZwPbvhpJPdMZIzrIcNqOtSsF00UUlqjWBM+gR6nbbSPrGGKClpIJEMbSRAJj+OJjjviSpmqikhVpU5CUksqTafdrET7mIviBoksRpTc9wBMnpuPbEq3HXA6tQgAKLD273ix2Ex/U4WHEruBYe9zt7YWHqPX7+oU3XJ5wioNMaj6iJFu2DuO5F3AKAtpmQBMDvbpv+GAeHVwQwGlQDa25gX/hiSz9FlpCopNzBgwAADbfqY74RP1NMWUNUEQ78HrASUIjuCDEwLR1gx8HDGYyVRI5GM7QPftvgfMZpSBpd1cASdZM3sIi0S2OCFYBE1axqLmTNh/l09sVapmfyoNDj03ABNN4PXSY3jDuXyVRzAptvBJFhiQ4Zw56qqWcGmvpAswjbVBna+JviGQShTp1BIeRPNv2kbG074nLJG2lyUj4aNKT4IY+H30F9SwNxfAvFeGmhMurQbxiS4hx5EHl09QUrqAI+RfruPi+Kxmq1aqKrFrJe9tUG8d4kTHfC41kb34GlhwpbIceqAged2Ij4AJ/iMOOpAB3kardhM4GbL+nSAVfUQpHNyrJJnuBt7++OnrFdO5JUiD0JEHbpuAPr7Yuo2ReGPYluHcJesrMl9MWAk3MdMSB8J1IB1oZ3sbflif8PZFBlC3NOiSVJBO5t9LG+JFQ/k03QWIggWOq8n3FtsCS2tDLBDVTM6zuQNOqachiADI2uJ64F8ttejQ25vHbc/HviX4nTV83UUlQqwIJ5i2kFQIAkG238sC1svVZS0xUBJUAWKCbgixnAezoHkw6DK5RtAciFJif4YQy3ZgTIECSbidhg6nkKhQU/NBDaeV2VACYsGYwDa0teIxY6/hlEObVQGajUXRFVJChyNT6TpTlW+rTEGQMdSfAvlRXKKbQypYxOn5t3/ljv9DsDrXmMLveNyLbDviT4nwxxVQeXrNUaaTUmFRWcNEShIBBYSD3GHc7wypTGsLTqaWIZhUWr5bNHIdD8skEAn4wHxYfJiQj5YhkWRzzB6Ww/R4RWcSlN2HcIT/Ab+2CKtJgOaQoMqgudUWgxJFxJ9x3w4ubqKgIqsomyoStyLnlIgxad8Ldcj/+eL4QG3CKwMGlVm1hTYm5gWjqbY7rcErrM0nhRJbSYG5uYtYTgtM5XWirNXYsACNLmy9tzESb9Md0c1mNQQ1Kvpghm2BEiJM/8cc5JDR8LF9CPTg9Y38qrEST5bWEAkm3ScOOzawBJgCT7DYn8IwdU4g4Zw9VyJkDUwvt90+mBtt+GAsvli7SH0psTJFhcDa8Gfwx0qaKYsWh+lHvmXPKGvvOFhzzaQ9Won2t7dAeoOFgqMitJkVlZV7EgMBAHWVttiwZxC2WYAk8v9SOuKjkcx5bjpPcx2GND8FOrlgs3gvyiJna/cDAnaYsGpRoo2Q4czsAqSxMm0Rvv9cXDw5wpEqCRzzfpbrt37H27YlvJoyyrUULSJkBvSYB5gDM7xOK/n+PhlI1nlKkgkA72AE7SBviDnPLslRTTDGu5N8az6Zei7cvmK5VT1YESNjJuI+mKXxrxA1UICxALgGJmAOx6g4i3rVVfVJVXKhix7zGxmQAx+hx7mFQ5kvVZCgK7XDctgbi0iN/fYHFsWFQW+5GctT22FVok06rMG1qEECLglheD8GL9MKlSbyKpCuSQL6oMahqBAbr2gk444W6rXd+QU2DATABBJgAEm0dJt9MEcO4QBSLuYdVCoJ6je3Uf12xpRNq3sMIhZKTEwQYknoYH0tb4GDMnl9LIyhXOocmmZk9u8SfpgSkhUAlYI6kRtO/5XxNcCivVRC+lTzHp6ff3wcklGLoWMHKSs03I5cKrgrA0REA/kLEYDy6FqK6mI0AmLgEBmgHa0QL7xgx6Gqi1Bm06VkuzaZVYiW97gnt1wzxnJUxQF1dFQQwMyIEx3/rvjIpNQtGvy051ZnucoCpXqsKgUkAqgIB9IX5I5T9PpjmhmmbLQ7EMjlbEgsNTLLN1FxyzFgcB16lPTzgWBI0mGVtYAltUOSthEx73GHESSKi6Tp0cukTpUHqQAPUek2GKuN8mVxo7FOls7mbGNJO0mZNrQIxeeIUQTxNHFRWasrDUDpZDVdkKzAKll6GNsVXwvlaYqZRGIbVVRSpurS2ltM2IBldvn203jfg16maBo06KUFprY2l5eYCgmylbmBfAadbbi8PgqnhkaKKWB11qwn0As+X0rLA21NoGq0SvbDaLUp061UZIZcsmg6jUBksjKiKd2kTayhCZwHw/wAH1TTzldwqDLVWlGMzoXU5gfIi4mT7E91/CubajTrLUpFKhFOlMlgztpWYXad94F/bBplHTkB5eoSHOttUyu1j0v0BmLYjq2XAYAMAZAKkWMsIH4dRGL0PAufl9LUlNyWLkBywgWCHaAbiJO5wHnPBGfSg9RfLhFLClq5iQCdgIkm8asLoaewY11KurFVLhASGYGGJIItvF42wwv6xiVdhpBcz1297gT1xY+B+DK9fK0qtarTpedo0Co0atymkRu28bnCpeAswc1oBoedTQFwWjUjyAwhZPMGEkAmDgSi30LY2l1K3TyZdpaoWVBO06j8dSBjivVXSfLAGgFmMElpItO4HqP8AwxZc74BzuXpNWU00pQGdAx1rtJsNNusE7b3OKzWzDiS6MAG1vq3kgAA/3VEexnrgaWlbLKSltE5yFFNJ1kEz1nsPjCw5k8jQ0CQhPcuFt0sb7deuFjnqvlhjprhAa6PMRl5uWJIANpWbjc6bjaScWbwhmlpVHGj9WxlCFmIjWAOgk97TisU3HmoX0rokBYkdTe9jzHoMEZfUp6RMgaoIt/jbFJ+rYy4qVPk0vjHDab0tSqBKa5E3KAapjYRtf+GMg4nmqyt5jLoqJGqJkarrFzaI22xr3h2qK603XMMpaIp6VIChbgxMk8x1SCLWteL+0DwsldKmapELKqHVqfqIOnVMiDBH4YEEnuGe2zMr4hmtVVV0OBylkI0kkA/PcGdzJxKrxBP0l35hqBksIIeGEgCe4EfOI/O50HMrW5rxKkyW6C6gAbD4jE1wXhozddnVTSAhHHl6obozc43kX+MUklpp8C47lkWlb2CcJ4MWaWXkEkAH+8YkfTFqr0MlSpp57OZNuQMbfB2P5xbB+byK0cv5hJtIA0aSbXsSY5bwfbFL8T53zIqheVP1ehgN4kMDO+1tMACJPQVq4LuSxKuoPxAh4aGgswE2Wxk/Jgj8OvSyeHgoc1GIZwDYJBB7gHoCb3sMVjLZjSKReWLNKL0py0sTbm1AbdL4uPgnM0y7uUBRyykaAQ1o0yYABnaY3mJwJ8EIJSkrNA4blopFTGtltqbfrae1jis+Ma/k0KKcp0ABtJ3hgWg9Jj4xZOHJTqUnaoCoZiQCSrIQSJkSJN7CQRHvimfaHUXXTpKVJjVyrqJmen+OA4tw4orrjGXNlYyJTy6lRqauhuATJFwNu8kfxwHlswz09LyFUwNP75EpImCsxJ9xjnh9Ng1dSDMEdOUtNyPkgx7YIFa4WozGKYY6WjlmApJuBI/P4hltsjLKm22SfD82iZjJoXQRmUYwJgaxqOrYCQDI3Bk++h5/jdD/AJcoHz6ej9GI16xpuakjVOkH0mNzbtjMOHcO84eWgNN6lUKq+tk1kAMbgEiQp29V4IESeV4BRzDDLJmgatPUdRo8rlYY+WzOZCxN1AIJj3K4OpWaTkq1GsnE6Br018+o+ltQjS1JUkXgwVaQD/HHD5rL0spk6K5mnV0ZikCVcAmKtzEzpB+hA7HGbcPrkU8r+l5jyqlbnVBS8whCIXWdaxPrhVYgESLjD2f4MKK+bma5CpWen5ap5hcpodSBqAZSp6kCP7QGBHmmdwrNDr8WpHjCP51LyhltOvWsTqqEqTt+6Yn6bQN4Z4lTXM8UZ69MJUcGmTUWGjzFMXvYL9I9sVZuC06br+sHlimtVmKbhqhULpBgEsNGnvJkC+B6PBqNRqRpEmmzrl4dY8lnGlSwDtqDGYOs3sRfC6nZSME/yLjwuhkqeWylWg2SlNBqVcwdTrMFtN5FSZjaLWxK0eLZccUqua9LScpTUN5iwSKlUkTO9wfqMZgPDtOpSqKmYXVRVmctStpBC1ChVtTERABUaoAWYw7U4emZNKpQcslR/J50ClSq65aHKlIV2kdFiLY7W1WwVCL5ZZfDedppw3iKPUCVHaowWoQCxainMoJ5gxvPUk4oPET5tN4NwObpABCwI3i4+h7Ylq+Rp1aWY0VGrlJZg6FDp5ZKc52EGGVWgTFrQ600pgqrsw02JXUZPN3E3PTCt2XjFR36P7+pEZjMMYE7CNvcx0PSMLEo1ZJMAxbcE3gT94ReYHaN98LHavYKxxreRHUaQNV1LR5bHmgyVkSSB8fO4m4ws8qEBxUliSIEWiO/WCMEVSvnEsqiVaUiSFA0qodbMAw9RM3FzhjOcPXymqKqgmAoNtttJYw0ifqIxaMNSUlyZ5Py5ODRY/Dvis0Kq02enp1sAsXFQHSR9VPt03xfM+HqoUUTScamgHfWDa8dJ2OMaXw4pVq5q6SgDkEbtvc9JM/GLt4Y8X6afl6mIgBSWsnc2Bn8cScUr0j6m2mx1uDJU3VT8XNz3VQs22/kcEZDLKoJ2pqYBHUiO3UEg74N4XV0MzUgjOp1atJEnZom3723cYM45lXby9DKANXSBeP8BgKL0XZq1xjkSSp9zMOK8YqVmdXqa6Y1kKVKKGUEbFyenXuI7CKUsaSq9PkqCQwBBGjt0IPwenY4ueZyNGq0PTEAHVBIsI0mxmTf8+2O6Xg1nRdNdNL3pKyyFW3LM7n33nFsbUtkYc6lHdlX4ejw+pFK09UMTBgExIgzPQcu5vi/eD6FRV10gtRNBOlSAJYEgzuCSb7bYqnGuBvlzSDVB+sqDXLEiL6gZEEsSI+LYu/h7JyBTpVvLdgdKr2BtqgR3Ee574lnbTiVwQemT6FqoUQtFWcKu2tI1AzAgXt9ZxlHi4u+aNRFCrTXQDYCxlRHq6hevS/TGuVMjTy9EeYiuWQK3QatME/WWvExjFs5nXqVWIplafmaQjEb6okMBL3+9fYXiMN69kxZKOltLqcZTL1AtYKiBRzvLSwNhIM37+wwzUYlQhfnkh17IsMhve4Cxfvbt7SyxcKzVaiuxO1OQNxvsRA3m2C3yhB2DLAG3OzDqCR6YkxOOTXz6mXU1ydcBznk56hoVnXzVhiwDMRpJkdjcDrcDpib8L8PytLNIaeaLjXUCIFYMYSpaoSgUKoDNZmmBFr4qmRqv5QrMyhrgALDUyjDY7/vHvbE9kvEIrJXcKFcjTUYUkps4cbs6rr0km/ebyCcPKV89BtNcEseLNX8p6NejSVKapVp1EGqmyqqiJpMSpAGxJuRFhiL8R8ay9WioZ2bTXqDmADMNFCmrsoXSJ0kwqiAIgXxF+H87Tas7uDTXUWnctKgKACIJgzJ3G18B5/NL5bMwVqusEFlUC2xKqAJtHSQcA5NXXUuuSqJmF8pmjVl0lipIV0r1qgDReGSpNu498LgGYp5ZaCO1GpUevRaoySyhFqag2qBqeYjTMBb3gGu5Vl86rVmAtQKFAsVIuJuT7Qbdd8CK+mlSZ/MZUqjkuRpWGsD1mw/qFZaC5/C/qTVDMlBVZywX9FdEFo1FqRUCLgnSd4298H8L43SpCkq1GJ/SJcQGIpnL1KbMBpAIVmBvvYYr1Tj61aao1MBXurQAEYEHSTb3n2GHRUpuQVp6TSM2JgdCW0k6QdtwJjvicVKEd0XqE5UvbsS+Yr1wK6nPUqgqIyotNUDljaGPlLpp6J1ajrMACJnFaGWqgM1SBU1RETuC5kAk6jKxcDfHisVNXzG1VKgWpTeCradTBhaAQRo6f44c11mIQKRLAzAbSoUT6gdhBk3tHTHOTSKRhC3YzlKVQrLMFJOxMR2tNrXwseNSrf6lQ/eJsQdoNjNo27+2FhqyPgn/SWzQBU4WpDu7vIIQLTJIYGSbjpty/PcS7+iJFWkj1CPTzqeVtGtBe4ly6b2gMfUcc5OhO5ACg8sG0k36gm20/5dF6J0o766bsXcmY1jkXlN5jr3MGcWizNKO2o4pnKnLhYUVitn8tiQ0SLzvJ0yOo6AY8y2b0UIZSKhpuNQO5GkyZFyQtjfaJi2OaHE2o69VJPLO0gmRMoQbwQYNov+GPTmqdfyKZMsVYEAMDqaQg2gy2mTtc46UV0Z0W2na6Fg4P4pNJG8wFzUplSysCacsvN94iBYTF2xrHC61PN5dPKcIWADWAPo2gjeQTI3AOMJzPEW1r5fJXJ8pldCQQIJgqDOlwBb8xs7keKVKeZIpVStbWeUI3KY59IabATvG31wkYjN177m0cY4FQY+WR91dTJuYFix7k3xA5vw7V80uvmaKceWFblIuG5Rub2OIPwx9o6pqSvLKiesB55DpGpLwx5TMnrOLXlfF2WqmjWWqFCIBUVn0ABg3RoDEG5jsPqJxT5HhJxezM+pZ56lRSwJ2nVzaoi5kWFyI/ni78DRVYtqCyLEAACNtMmO+2+CeJ8GyyBqikS9xBsGNh1IkwBbt9cMUUSoulUCViFUuADMCy7gkbnSLb9ZwMlykkxsaUIui5Z+or0iNcypIAgmI2je/tBxXeL16bUqaFY1AAsFAblOwABN9N46YJzXEjQogUwjaBz6RBViQDJNoPNYxGkgajbFfpLl6lbzqjP5lMnQGYwki/QKSevsP7WJ5MmmeldgwxuUbrqSeX4JlqtY1nIAK6PLmATYgwYg2Nov+Mj5jJUQrJHJpI2EX6gxJP1645yuTqZiqq0oNMHmY7ixvBHfb37C4k8xkFUc1YBSAF1AkmZg9+onbEHlm99NfuVeHHxqv9ivUvDWWzCBWdlDTBmCCbA36bibXIkSTMLxPwzSQqaDsGVQrCrYuZsZv1BE7XH1s6cQC1dGpWSmi6nCmW0yEGiP70+w67QJz1CrUEsT5cs+pSD15eaIkH8oxbG8jdJCeXjpuToruZ8OZlP1jK2kQGKnZQNz00mPUPywxS4r5auuiSVDWW7T93UNiQem3Y407gOfXQ7Cq9WkzEKHUlV02YRJAFu8e3UwnFPDJzB8zLIlS0MoYKRESBqhtMm222Hhk1TcX0JyxJK+5U8xxJloqQppUybl0JZieaVbYgzBPQg72w7SzWZr0KdV2ZQ7Gm1TcKp5TqgdFOqNpi84AzykBErKQtNjMzYgRpmT2AMW+t8HcJp1VWW1Jlg4aSCQ1wPRO1ibCfyxV0QjtwwfiVBUdlp1QVHpaJCzF4IuQPmfxwQtceXXZmFwVRgoSb3GwJFpjoT8YCyya2UeapR1HLeYW5IkH73mJe9iYg4fz+ZRQoepqprOh2Jcq2kAiOoBCg2gwY3wJRd7cFYOPWrA8hlZjVUp6aYYA6ubUx1ABbsw1FthecErnNBsWfSQQQpMgBIEMNUbj8cPtVpQ70gT6CVaQ1Rldp55XSNJHpB+pBw3R4pmD5gpUgykkSzLqAkncERA6/TCN2WUZR3/AJB62YZnqMq1dJc6Ypn0/dmxvEA/GFjvifG8xlqr0hT9JvcNc33UkdseYZKfYDlG/i/UZd1QuUVpNobYdxY/OOKppKjIKDh5vzgBiuo2BBnddj37zgusQiMxSVLQbzuF6i+/bD+Xpv5br+j1NKddVlI5jHIRIBBN7AjD0qozqW3P/CHz2eDUVpU5UOp82Vux1SO8BfpJk464mS/l6Bpam0gKQIEKNKdRsDcWJJm+D8vm1qBP+jMYuArGTpHMxISTbcbQCcD52lTp1EY02VjB0iraQQ4OrRNwNuxkHDQSW3XoTk5c3suRulJqU6WYZgEYujW5QwDQSwnVqI7gkxA3IdKuy5xyxTW5gMEiCFtymdIMCdziUzWXqPNUZWrBklhUgGHVoB8swQyi28SbY9ygSnVL1VKMpOuqKgcAkcq6gmkNdh9Ig9OpJ7Dp2gFajGm7vTVQCQzqgI1MQFUzPJy3HXV8Y7qZjVqYBZjW0QBDkxAJuNR2HtjnNua1KoxVir1NRIqrYqBGoeVFwwNjJ3i2AcnVUcxR9OidJrASKZ0xPlHmn88FVvYjT2SJvgOaqsy6nZlRwImRIO5m873/ADxoHDgjspqxoDrMCYaeRu0Tpv0IvbFJ8OUAxqJDoDUHY2Eze15M7Y0TwyiigNOttA5QxjeZB6i/T+MnGS7nSN7f9MF8UcUNFGpmlW9fqKrDlRBsp1ExpuRePbFR4T4m1a2WgzqpH92YABBP92/fEz9pefZhliiKuvVOm7CQC3W5Hb26YzpKTrVYM+jS2k62Ijre9t59oxTyE5OXUivEyUdHSy+Zb7VWQZhP0Vm0nUNuWQJ1byNUnpE4HzHjx6y6lpto5QoIXUoECWI3+Z+mKPlqrUjmVCgwpVoaxMgSDFxAJ98S/B+Gu9GDV5REbAjYx3gmAfocVWHU9NEll0+pMm8txK7EAiYFoNgbkGTezC9xhPxBajmAaTaSpLxp/eJ2k2G9zvbrjziuc8taY0ncgKP9UCS0bElh8wSJxD5nNliCRTVGAm/MonSzabnoRuNx3xs9PhoaFy7MsnPPLUn6dv8AZf8AguaUUBSX0qG1EMCCSZkSfTcdrx3OJrhWeRAaukmqB0IhwQBYAEnYYyszo5ZCwbatJbYn1nmtBt+GJPhnFalE6FXzG1gAWECRIE9I5rRjw8mKSm8kXuephzxkvLmtiz+KeBedk9ZpBXkkEQDqMxN7gkwZMm2M+zmZdaikuXpKpGgMxAB3ABst+0Y17wzxwsVpQE00wwHqkemCZ9QIO3YGcVL7S+AKNdZSaYaS1P8A1jcxEwJlr73jGzHct18yE4JWn8iC4bV/SYbMBlME06gMBVvaJEmQfyjfEdkTSRawqQWaR6SRsLCDvINtiAp9g8aoNClT1BV0FiwMnoVBGwj5J32jHunWo8oOhReWmAXUkn1M5M62NpO0KAIGGaTQkZVK1v8ALYLzarKIAzu0KKhHKJWSCSAVvew7SZxCtkGyxly4SorQpswIcgFht0MGbgg+wIyINQMrTpZi+pAXA0rrIIEQYmxnoffD1CrqDqHkt6lZQWBuDANwYBH0nE5JwWxqg9e8nv0G8nRaospRdoJDMAt2JLE8zzsRhYkKfGPJGjzBA2lOgtHKekRe/fHmJtNuy0XSr9kDhS1M09FNkDHXMjnFhp0+lQQPn64nuBeIqi5disSCxRSjGXUU2aYvYCBt6mnEC4I1K03s0G20z33gfXBS5FtFPSVgs1iV2Khah5jcFRHtE7nGhJS25PJcu4efElfTJpIsO1MKQ4H7PRcFoYwh9Un1R1wceP5oc4p02LkEgI/LDDpPRh8wY/dxDL55WoAf1nmcvMA4kFwCBGqVDNfuffHdOpV5QzBWUayFCEAa6Rtpjcwwv90r3wajx7hrr7BnCuK5tCaUaxSZyXZXabt11QSxYwZvbAfDvGWYaog/R10KIDeXUBBRb/eMWc7HUIvbHGXp1xVpLUOlAypICyApR1BifvFBv1PScR9NsySaTSvNKg6QdOnQHncwgKBgT7WuAopspt9SQ4hxLN11qLWWnQWkS/MjiwUsdAhgtkY/NtyMQNNG8twigvzItgxIZi0CRfb53jErSXN/pGippam4qAiEJqSz+YtoJhi1hJWTAg4iadVNDAuUamQVaTeIChQOoj6DD/DtERK92WbwzRAKNIKs4F2kza19hG/0xaPDJHlfrDGqqacLqMgMdIMljqk3a1sVrw0lIAAga9RIJ+hAkEbwY3xduFsqEMqAIoZiFWBN526zP+OM2JqEnZtyR141RTvtDot51GmjeWjamDHm57QsyLEBu+2M8y9Ms0MxAJZjabwZP42nFs8fZkvWUhiqaw40mdICGQABN5H9Scd+H/C9SoajupVWYhQeUWUNpI6DpHuY74043qVtmWUadJUCeHPC1Sqr1Gp8pUsvuEtJJvBIgdxgvO+TQFOmqt0ZryLiIEnfVpMYt1LMDL0nUuQFAJWQ0AgnSLzb0gX2kC+Mtz+Z1AHUQyqSOssJAG9iIiYxZT8u+7FnjuvwGuI8VzFUQ8AEkqQIYGDpm9pF4jrjrPaKbR6wwETK2MEtYi4PLBt+RxxxJVLUUGZBUAhqvMVmdWrckzYWHTHRyoNdED64SCYglYE/Qy1jJGJTk5O2wQioqooN1mo9IUyXKqFuSZBVWIWwneIO0R83Xgnh9ilWtUhIpwhBkzJN2a9riMA+HvCS/oupwvmh9aTYhWBAEzYwA1/5YlfFvHaVCkKMOS6ydAA0nQbzIE6o29/rgzZFJuEUbcMdKU29iu5GtoqBpBYm8agfcWZd7dY+caTms2mbpEMvmUmTmiOaNxESI2g4yBadRqLVBUsL6goJUNY6mN49lPX3xpv2dZalVp8jSq1IgWtaQyjuN998asMXC0yWTKp2+3BQcxky1aoJULTlQpBChSAQeUajzEDrhjhfE/INTzF3WGuwgXlrEyLAT3PS+Ld9oOR0HzRVelUerpZ1do5jpki5CmRABtE4qXE6AArtTZbKshV06VDQ2ntNpt+93wIq7ElNpV7+4Bwx/MnQNCMHugfeQw6zMKBEkWJuYx3k+EkOSdS1FN5IvKljM9RK9xc3wTkMmqoxqP5SikXpBQFZiSdBELzEewkyom12uFUXelWap5nKFkjZbAGdwLdSLD6Yacqi6e42BKUlqW2/WhpQqlg7gEtNhMzcm/uSI7AYWCMnRoQfMqQwMXJkgQJtbCxnclfH0NcdVbP6hIU83KdIYgEC14tc7gsB+GHE4ii6QXqBZMoLQxtNn2IEExP0wNmKwkEXIM3Gx2md/wAe+JvgnEaPkeTUy7VA1QEBE3upA17k8r2i+2pbzejy9r2AUzKARrzDMVjW0zcEA/tAbBjEG3TfDP6ZH+lrJvIVIHMZf79wdyJienQTlPjGVSmaiUGmSuo6TAYOFYAuTpkpE7QYtE9Z7imTJYtlSAxLHYHmZWizDcTzCNMiA0YN+wbdkC+Z1Ev59Wm3liWBaJDUwW/aSSQP/CD0GGcjxRnOjznLVDoUiTvAOnTV67n3C9sTOQ4hlf0h3rZdlpIUWmYJK6ZDyAxOo6p5QTbp1HyvEsgj+YMqU0c5qGZLcmkgCoRpMVTBJN1IuIxyb4odbOyN86oxqVtdcA1DU5IIBkxMO3MsgaRaQZ9maj0EV9FSpaoNEL90QSCNQBPqBk9tt8T1Hj2QpGnUTLu8oRIgzqDB7FwFJZkJaD6TYb4Iq8XyGhxXoqlNv1uoktrJVLQrH9YzayNhEb3htTXQW11B/COXNdE8pC/OIEGxVtQncSB0k4v/AAtmRAQ+qnSYuYEki53N9x9d+l6H4Bzb0MvSYgEM8AqZYEyCYMd9xe4Hvi+8KzIVbUhqYsBo9KhRygwQCT3+ROMi2nS4vc9DJTir5pFfy/CDWzIrvqVEkc0iSLMSQdzM29vjEhxridOjl3W1MD9nVsYk9PYGSInY7HYvM5lKFA+ezD9ZMKLz6j6j1gnGTcYz5zDVPL5Uo7KTsDqPqO7EzYY2UkkkZpyrdc2D+Jc35lWqz8xZRJ2tCFGNvvDSbd94wGFU5aoFAN1GvSGVLj788ouJgTMDHmWzxWlVKNyCzEqJuIETfsPjHmRor5VQENzxp3gkEH8pE/h8dJqiUbb4OMxkwqppem4TsQZJBDEdweU36AYtv2ecL5q9V6Y/ZzRDWIv69oAbvv26nD/APDh82izUkKGCBE6bzcltM2I5gR0OJLx94nqUHKoEllNNrRGokdIEDmi/WcZ3kWT0rqaVjeLeS4JDjviRcotIaqRd1/WU9UxY8ysbCT8yRF7nGbnizsxc66jAsSxZthy2vaRf2nAtXP1KlfQyB6i8hOoyukliQQYJHMOoth2lm6ZqO1KkDr0hQwJMxzBUEkz+EYOLCocci5suvboTGYzVVSxUuEnUkCzDl5JBtZmkm/1jFt8CLULVKZqTD64sTczzCJEC3wMUSm4rFjmJLFQoZTHUFiem4H5npi6/Z/xL/pasaR50dBHQlhe52O5tvhpR/wBksSbst/i/h9OpRrJTYNVYqzdSNJkSPnqensMZFV4aGzCrUIUEjUZgmSLCOs2+uNk/QfMqZhwVII0SG9DqZIMRIMCb9CLycZdmcnp4gKZ0sUcEqFYbDVMQOkbTheJUuGPpWnU+U0Q9bPGmYy4ZoDzeSpAJC9TAFpNok26E8Z4oH1KwU6gJBflH3oAFpkght9sD0cyhzL6ToWozqSoiFvIIPUwJncnbpg5eJzOgFyCQraBeCS5iBfSume098Vtra/qLFrlq/l9RlM9V0U1OWqtoQKGQEgjcHb3x5hvhfEXRNJbRBIA8wrI6ECO1p9sLCtK+Cie3P0HsmdUqZgnedzuF2O5xJZGkyrrSmWAqpVPt5bekWv6wTa1vpGU6pAlACPVO/wBJnfBuQztVVAikCWJgtcSVJME7SqmPb3wUY9w53IA5SQtOH1EAuANPmbapOq7Anod1nA5zVQEaaWrTpD6h6iAgBI0yDqKsZIBkAjqfFdmZnDLqJI/aKVbUr6ljWYnUTptBNojDefL+crqKMydR1Cf2oriTqgfrBPxI7QUh1J9R7K5xlcK9PUp1kCSdIfTAAgkx5ZE++3eJqcebzloGiFDEIxDwCoFRNRlCP9IGLXkoD8G08y4aoSKRNYQVNRQpa66jzSLMxIESYiNiNTp6s0ld61JChknWpG8mFYmBMtAAF7RbDpfmFyfPQ5oeJDWgeSsopkFxDKiVFYGEEgl9UT90X6j08TqMFenSVfLUj16iQaZRCW8qAyySOZeogb4YyVNf1grpSEhuZHVCNchtImCoBBEjtthuhkH6NSJpg8pcAQCLnmjoZm0G+Dd7HNdWiw+EjoUJUaJdPZVhiQTBuLzf/DGi8LyylXZW1AVFDHQdpvAse9/cGMZh4eVhWanTcEhYEwQzTMWsV1EHcfONR4BRLUmKOQzoNUwFkJAIsSJkAzNh7YxapKVLqapRTjd8GceNfELVXq02XQtOodDgiHUzpFiYEaZbsTYG2KrRIXz3ZVAXSTD/ALTm2Xex0tfsbYM8TZKsuc/WVNSErdAFYgCBCkkSNNpJ97yMROSp1GY+ZMvy/wBrmNx3vq+ZxrbjptGeMXqpiyOZOghVENNmCgSN9Ui23Qjt0xK8M4U6wbaBEgib956e0YO4VwkISdpm0giCShMMpg9QZ3PTEvmWWkAkmWBWSSBYESRPtvHUd8ZcviFL0xPQw+EeOPmTDc7x8pTgNLyJGojc7X2PW/x1xS+M1DXzJNQgsZbQx0rqUHTJW97ACeuOc0PKbRVMaTzaDIsPukC435iDF+mI7MrrrJEE1ACupjYs0BWK3MG09Z6dHwYo4jN4jxDzPb2BfNqCq9VYUqPMUrsApHKD1gETc4c4I45HUHWCYFjImwwXl8oa1UtTY6wSjC0IIIbSoXb474u3hjw2KNFG3LEmd9UORPpsIEiDbrizkTx49TpDHhzw9+lU0qF2RlEMnpJIFiOoBMj5+MWjg3CGoqjrVVD91WWZI7mQOwg3wJmuIJSFUsStQAwBBAM/idomwnEP/wA4TXqrq0BKjJKKSQAWCne9/wB0QLbYlKW1L5muKhiarlr9TSuA5INlWuNdZzUcT1m8aYtaRHfGWeLMtNbzqDVUaoNOpiJC7SugAgxe5Jg403gmVqIKLBuXydS2sJItaJtECek3sMUzx5kwtNHHKGLAyGtO0CZB9ugjHY3FVaMufW9Si/4+6KtQzShwroz1GenpELB8sAB2bUtmZp03m8nHuWz4paqvIxIDGQWkkFTBmNjO24HbA9LOVHZmYqkIjARMy8pckECQLjpvthvLUwjI4tKh4e6sYBIjSZudtpw7Wr8BIzUd299/kQHE8vVQoSTDoHXTPpMgTq626Wx5i01qwMDz1QKNKqFewWwsAR/PfrhYOpLYKje9naVSLBjJaDMRBiPfe39TiS4MtA0WL1FSrr06mZgaYhQpUBSGF6k6h06b4imcrpETJ6LPt7++DspmEgJVTlGo9VkwbN3WdiLrfcHAaTMyk/wDW4Vkkb/tLyRqHpN2C22GoyzRtOiBuMcV+E5UFKa5hzULU0JEDcnW9toCxHTUJnHmXfKqCJYgkiwJaBqiRNmkpHQxa2Bc/SpDUSHkKlyH0lufVN50EaLiDMz1GOpp8jJWtww8MyAqhWzbEyd2sukJ1Au0s5B25Cu98N0vDmSbnOcYkaR93UGIYgaQs7hQFFxMntiOr08uzRoYqGAAhhIIMekiGnTI2NyMLL18pT1sqnXfQTrO6GCZMSGKi0xpmTNiot9R00kSFDhmRFQpUzrutF7qzhdNgJJAg3LCRpjTBEmcB8YytLV+rreaSpeWgkFjzqdIC3BBEyb9CcD08xlUcED70/eOqJKEiQZkKSLi5HyZmWy5NWKNRnmQQpB2aRE+nVpAK/dIvaMFRaByA8DY+bSCqVbzBDiZk7G5jf2vAxqfCcyGpKNJpsWUVQDG8gj+ySSDEW2g4yDM5qsi06ogOKoKyBfSsjp3BEA9u+NS8P8AEPMpFqpTVphtIBJMXteZOwOM2aSUotcNmvFFuMr5RSftBogZ19LrDKIEQFYLGnUROyzpmwPviI4bwsgamJQhwCkSH2hpJmDPTti+eK+DU2rUTqgOo1nTGkEAgmIGo7xbp3xXs/XpUVAJAclRBMyDcsCsWERefywMmRv0RNGDDBLzZj1bP06NNQULTZWJNudp6wQbCTex74ruezRcAzpPPuwJ0kyIG4AHLPWPc4AfOzScv6y6FZ7FW1AbCxC9OuG/0ofo7rpUszgho5lABsD7zt7YfFgUeeSHiPFPJsnS+/4PczxJGp1dIgkKENiAQeax6EG/9kbzZqpxBqtVFRyFCo2pgG0sdMtIFr/F4+cPZPINqp2H6tQSAogsViLG8Tdrz9bSWXqFVaQAz8o+6JJB/C0R3i2PQh4a46nwjzpeI0z09/3Lb4F8OUE8zzyjEDV5iysSGs0+s2DX6MMCZ3xotJaVHy5qbVHsNN9MABY66jH7sdbRFHPV3GnK0KgAOhzoY8xve1oABk7A++O6fhLNOTVNHSmmDJ5tR1ekHm7CQJvYG+M+RJz24NsclQpbP7/UildqquxaahO5JIIi9gYjbYWwRlaMGk6qqMKl0EgEKVIPMxMSSCbflibT7OqqDzKldAQvMAHbU25AnSZ0wBHxi2r4FyqJJdtajVpaeeJJAWYi8WBgd4wrceiIxhNvU5E14ZrqyKjjnUekWIi1hqMjsT/hOIPxnmtWS16QD5rQZ2gkR8iIvbEp4RYJWPKNME7LvYST0MTYnaLYf8UcJpVwXZoSQbMpEgi+5AkWjqe2EgtWOmWyOsuxj+XcMyGqyBCzU2kgWF1IBsxBPQTtvJw01Fz5iagfIptUUKn7TmgAQOUERboT7Yv2c8EZdm00nWNMsTLKWYsLQeWIQdr3IxA8a8G5lUqeRrYppAekSkkgEwura+22GrTVEdOpuyB4dwc5kOwzC0dFRk0MQTYzfVtvt0wsejMvlwKb0wGiW1gzJ6mSMeYDk+iKqKrkIfUXO5PdT2uR8zIwdkmpBahemolXhiuoglQUMREggi1r+0kSmHDaiPggiOv8TH0GGkqmCGJ62HTtfFNJickuSYbP09MijT1agSAoW5eSu11KcpN97bRhuhmEKkvl1ABaBpUaZ0R0HY/jgOhk0VV1CbEwDB3m/wCW+B846q7wCCVHuJF+l9gPriasq5bB1Xi1HUx8lTzDZRsKpeNryulD8dcR9XP02GlECaSIaLgbETBnckTewx7UqHWNwyoomOoM2j6YFZL2U6je1r9L9uuDF9QuzzX5lR2pUmkKAwA1EKCQ5tFzYW7n3nrO1zUWpfUCQxbr6SAL/hGPMiWLEqDGiCFMSFH8bT+PfDWYoRRrsVIDlQCQOXS0xMyexIG9u+OoeM9u55matNgSdYAjqxGrcm+y32AEE9sWPwfnVpmmjwEbUUYiCTbcx0FxJ64r+Xy58wgkaQdxcTE79TA+JwVky3k0wzLGqQYgC8XPsTsBgS3VDwbi7o0zNK9eiaofUCfRyjSq7Em0n2k2i+I/OeBVdQ5r6HdAsECJYybg9BYR294wP4f46rA0HEEpBbVYdwexuI3xYOJXohWOlpEFdpn42j2+mIRi7v2LPM/gvazOvEvhJ8qgV6ilGcwTywLwTzEGwJj3xHUMimlQzyI9IHWRBnYzv9RfF/8AHGS85UNUhVDLqKqWsLGSF5V5mM/yxGJlEplkmy2gjqAVBB+b9NsbsShVzZhyuWyggbIcLQupCgs3KQpgifVBn2n6HF4pcJylMI9QCR00nSGGkgjsRp6GPwxRRRYP+0YNO4NhfqfiTGCDRrln0irU1yABfmLEg3IAXSNEzsB8Yjk8VKSpGuPhkncvzLtW8SZakFFOqLt2YfjaSP5YXFalLMBNTsdLauWSRa2/LPYgWtiiHhddNOpdBE+uLhuw9hG8RbDbBwdOsgqsMNQAvHY++Mzy5YrjY2w8NgnLaW5olR0106j1XddROibCdRnSRe5nqRAxCeKuOLVq0FotUu0E+nSRA2sbgteRZuhOBaebZkRTUUOFg9Qu0Gw6wd/8Md5UMagiBDBW/wBaRIuVvfEMfjGsm6++BMnho06e6J3gbkEIWDBZBJkmCLAAdAbSZMAY7yGdVlqpJ/Vt6SIPLaQO0wBHUWxGZLLEMV0CQsDXcQLsWEWa0iJ3x3xWotLKO6gE1Lll3kQQBO94EG2NyevC49zFkVZlO+KJXM5KlAJXWWO4MWbYgyLyBiAz/EqiBUezUwA8H1NCsTZlt0xUKvi+rV8qiAWQQy8oDHfeduu284mc1xM1ENUhp080DSCQLRHtA2GM8selVRq8LPVPU/csTcYyjQatBjUga4R3gwDcqCJvj3Fc4d46QJpZW1LytzIASoAYgF5gkE3AOFiTwvt+n8B873+r/kqiSRykKomSRMsIMR3iL+/0w+zQCWPOE1dCD7Wt+WPaNKSFVtIbUWgX1entblA2x5Rpaajq+kwm3ewN+o3jG27MThTtnlWm2idwBtH8Pw/LA2ZMaJFtIERaBH5mN+sYdrKxEgjmuFNiVkAX95w4wD0z5h0kCAY6ACRAN7yMM2uhFRa5Gs8OYLYkqCIkwO0W2wIHIMggdx0/of44dSg8gltuvYfTbHrK8sABpOxMX+pwHpT2Gi5A9KszaoAJvf5t847dTUpinzKAGY9Qdz9ATb648ZSsxA/nb8scUaDBCQbPAI7j5+QMc9txlb2Ol16ax0w0FbfusNJMTFgd/wAxhZmIoqj6hAsylYIgzLer6Ww1mKrFFqA3eQR+IgD/AI74XEKBVKbFt/Vb0H29r4au4mrt8x7LZJlrA6fL1gkSwIsWBJJ2jSfyxP8AD/EjlPKqMToaNcySIESfqfyxXa1GaxUuWAXVEbkqLAX3F/8APDWWyzNV0vyswmAIuRIEHAvuMtuDUMtx2hWClqswbIOpXc++/fvgXjvEqTKrBucAkRpM32mZ3HzY4zt8uaOksCrhGCX3YkibbWNwe34crXimbtMx6ve/LG+53x3ejnyn2LX/AMuUtet55STAPeRbYQP67Ykh4yoUk/UqzXMknSbRJn3LLAjv2xn+YpwotcgR2OxsPbrPcY6zVMh0pkgggG1ok3+duuF0JDvLJqmWHiHjGrmnC6Aolg3MGGkAGdh37/G+K7ms6zK7PCMp9B3YiBbtE/kPnHK5MpUYC2kE39xYHbeww3Sy5FrApJBEWMD52Mfhh1RPdBVDidREquG0tEFCT1hSwFuYAWJn4nEjk+OspFQs6Go1+aQBB5rr07CMVxRCnUtmEj3PQm+0Tg3KIT5MGW8yyx7iOt5wriuqHjkfRmq8Er1wrl6hHKwkxKmCFN5BmRci38VnnK5ZaaEPpUwDBmFEbb6jI+mODmAabuoLECdM9ZBBMdAenzgat+wUpKkm8ew6Xt9DhITpWNNeooPh/LmqQxbZtJkiwsd/qLYnuIggGkrASD1vcSQGke+4wz4dyaVmq1NV2JInbV2Me/XA/GX/AFhkgFRaO5idukQcTk5TnRoT8vBa5YHkaFYqdNAQCRJJEx1uRjzHeV4TXqguHeJgb7DtBiMLFLRlUJNbIMRWptqAmnNtyC3Yxie8N+HUqpmKhGYdlNOKdNl5tRK31K1lA/AHFc4U6uC2oAIxglgBBMCWNrdp7b4vv2VZep5WcRSqt5i6WEERL35TPxMdtsUe2yGnxZHHwyoLH9E4iUGnQJWZDEkBfKhViGudyR2nnP8AhtS1ULk88XUEqAUgtLxcU/SdO/aeukHTl4fU/wDuHP0/z/qMIZCpf9e3Xp3269MCyBSOF+AqFcPrGeohSI1snMCpkiae14IPtYXGDh9luU283MR21J/hTxZxw+r1zDdPu2BEbXnod/3j2XSblaRVApYsRux6++FCUpfssyg/02Z//ZP/AOeEv2WZQCPOzMf21/8AZi9YWOOKOPswysAebmIBkDUkTtt5cYF4p9mWWWlVcVcxKozqNSQCoLC2jbYRjQsCcX/YVv8AZP8A7px1gPnbNUDUdDcrYEnf3F+uFmqUuzBzKmQSTJUbAH8cd0qSazflO045p5VQy3DwTuYtaBHWb9cG9hupx/yZOrmkBZWGFpN/z1YZSi5VlDMTGq20dcEU8ugUlmlgYiIGxm9scaENMsHlgfTPT2HWJ/qMNYp7VpOadNdLAKTaZjuZECSYknDdfLVCygnXKzO8RE7drb98PVaVMKtxqtKg3MzeJnthV1p61K3AFxEWEd98BOzrB2ANUq7mGYS53v1/zxxQoBhUEkrBMDqQbEjt1+mO1rGkzT12hv5dMD0HmZi4gT1Pzg26G2s5ei2hd+0z7WAG8Rg/gwAqUHi4rKSZ35haNt+uBUogK4boZn46D+N8OU01NRTTBJA3uZbt03JxzbewIquTR8hXAVjrBmRJEFiNz8f1bA9KqBTAIAIJsB06bb44y7KwQf6rCQBblI6dfb2xy9qWtSbCJ/IR/DEH8JX+7kiuEqiK8WXWT0HxHt/XbEbmESpUqOQxUggEGACFOnp1jbB2b9BYkWtB3Itf43xF/wDJ6tTZp0tIJB9ibR0tGExxak5MfxE1pULDOGwKY1Zmou8KBsJPdh1k/XHuK2tQqSAbThY0eXZBZppUiw5r01f9qP8A0Y0P7IPRmf7SfwbCwscy+T4fmaHhYWFgGcWFhYWOOFhYWFjjhYE4x/2ev/sn/wB04WFjjj53XcfP8sEHp8rhYWAjpjKel/674DX0r8H+LYWFi3QijrNetPj+eC6vrH+zH+6MLCwo7OP9NQ+P/dgTOel/9sf8cLCwseUVfDHcx+zb/bH+AwXS/aN/Yp/7yYWFgv8AuF6R/BFp4ZsPj/0jBVH9l9P8cLCxmx/D+Zafxr5fuV3xT62+B/HDH3KvyMLCxpMuT4fv3ITOer6YWFhYKOX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6388" name="Picture 4" descr="http://www.nature.com/nature/journal/v421/n6921/images/nature01403-f6.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836712"/>
            <a:ext cx="4535664" cy="5949280"/>
          </a:xfrm>
          <a:prstGeom prst="rect">
            <a:avLst/>
          </a:prstGeom>
          <a:noFill/>
        </p:spPr>
      </p:pic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CDE7-7352-40F7-B603-F73EE9A8D74F}" type="slidenum">
              <a:rPr lang="el-GR" smtClean="0"/>
              <a:pPr/>
              <a:t>4</a:t>
            </a:fld>
            <a:endParaRPr lang="el-GR"/>
          </a:p>
        </p:txBody>
      </p:sp>
      <p:sp>
        <p:nvSpPr>
          <p:cNvPr id="12" name="11 - TextBox"/>
          <p:cNvSpPr txBox="1"/>
          <p:nvPr/>
        </p:nvSpPr>
        <p:spPr>
          <a:xfrm>
            <a:off x="1979712" y="241484"/>
            <a:ext cx="6613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002060"/>
                </a:solidFill>
                <a:latin typeface="Corbel" pitchFamily="34" charset="0"/>
                <a:cs typeface="Arial" pitchFamily="34" charset="0"/>
              </a:rPr>
              <a:t>Άνθρωποι: τόσο ίδιοι, τόσο διαφορετικοί</a:t>
            </a:r>
            <a:endParaRPr lang="en-US" sz="2800" b="1" dirty="0" smtClean="0">
              <a:solidFill>
                <a:srgbClr val="002060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13" name="12 - Έλλειψη"/>
          <p:cNvSpPr/>
          <p:nvPr/>
        </p:nvSpPr>
        <p:spPr>
          <a:xfrm>
            <a:off x="3203848" y="908720"/>
            <a:ext cx="864096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188916"/>
            <a:ext cx="1728742" cy="1296144"/>
          </a:xfrm>
          <a:prstGeom prst="rect">
            <a:avLst/>
          </a:prstGeom>
        </p:spPr>
      </p:pic>
      <p:pic>
        <p:nvPicPr>
          <p:cNvPr id="8" name="7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1917107"/>
            <a:ext cx="1728742" cy="1296144"/>
          </a:xfrm>
          <a:prstGeom prst="rect">
            <a:avLst/>
          </a:prstGeom>
        </p:spPr>
      </p:pic>
      <p:pic>
        <p:nvPicPr>
          <p:cNvPr id="9" name="8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-252811" y="3645299"/>
            <a:ext cx="1728742" cy="1296144"/>
          </a:xfrm>
          <a:prstGeom prst="rect">
            <a:avLst/>
          </a:prstGeom>
        </p:spPr>
      </p:pic>
      <p:pic>
        <p:nvPicPr>
          <p:cNvPr id="10" name="9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5372941"/>
            <a:ext cx="1728742" cy="1296144"/>
          </a:xfrm>
          <a:prstGeom prst="rect">
            <a:avLst/>
          </a:prstGeom>
        </p:spPr>
      </p:pic>
      <p:pic>
        <p:nvPicPr>
          <p:cNvPr id="19464" name="Picture 8" descr="C:\Users\ΕΙΡΗΝΗ\Videos\Videos\DNA\Δομή DNA\χρωμοσωμα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5310" y="1124744"/>
            <a:ext cx="6279098" cy="4485070"/>
          </a:xfrm>
          <a:prstGeom prst="rect">
            <a:avLst/>
          </a:prstGeom>
          <a:noFill/>
        </p:spPr>
      </p:pic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CDE7-7352-40F7-B603-F73EE9A8D74F}" type="slidenum">
              <a:rPr lang="el-GR" smtClean="0"/>
              <a:pPr/>
              <a:t>5</a:t>
            </a:fld>
            <a:endParaRPr lang="el-GR"/>
          </a:p>
        </p:txBody>
      </p:sp>
      <p:sp>
        <p:nvSpPr>
          <p:cNvPr id="13" name="12 - TextBox"/>
          <p:cNvSpPr txBox="1"/>
          <p:nvPr/>
        </p:nvSpPr>
        <p:spPr>
          <a:xfrm>
            <a:off x="2123728" y="5877272"/>
            <a:ext cx="18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err="1" smtClean="0">
                <a:latin typeface="Corbel" pitchFamily="34" charset="0"/>
              </a:rPr>
              <a:t>Νουκλεοτίδια</a:t>
            </a:r>
            <a:endParaRPr lang="el-GR" b="1" dirty="0">
              <a:latin typeface="Corbel" pitchFamily="34" charset="0"/>
            </a:endParaRPr>
          </a:p>
        </p:txBody>
      </p:sp>
      <p:sp>
        <p:nvSpPr>
          <p:cNvPr id="14" name="13 - Δεξιό βέλος"/>
          <p:cNvSpPr/>
          <p:nvPr/>
        </p:nvSpPr>
        <p:spPr>
          <a:xfrm>
            <a:off x="3635896" y="6021288"/>
            <a:ext cx="1008112" cy="144016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Δεξιό βέλος"/>
          <p:cNvSpPr/>
          <p:nvPr/>
        </p:nvSpPr>
        <p:spPr>
          <a:xfrm>
            <a:off x="5652120" y="6021288"/>
            <a:ext cx="1008112" cy="144016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TextBox"/>
          <p:cNvSpPr txBox="1"/>
          <p:nvPr/>
        </p:nvSpPr>
        <p:spPr>
          <a:xfrm>
            <a:off x="3100227" y="241484"/>
            <a:ext cx="4000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Corbel" pitchFamily="34" charset="0"/>
                <a:cs typeface="Arial" pitchFamily="34" charset="0"/>
              </a:rPr>
              <a:t>DNA: </a:t>
            </a:r>
            <a:r>
              <a:rPr lang="el-GR" sz="2800" b="1" dirty="0" smtClean="0">
                <a:solidFill>
                  <a:srgbClr val="002060"/>
                </a:solidFill>
                <a:latin typeface="Corbel" pitchFamily="34" charset="0"/>
                <a:cs typeface="Arial" pitchFamily="34" charset="0"/>
              </a:rPr>
              <a:t>το μόριο της ζωής</a:t>
            </a:r>
            <a:r>
              <a:rPr lang="en-US" sz="2800" b="1" dirty="0" smtClean="0">
                <a:solidFill>
                  <a:srgbClr val="002060"/>
                </a:solidFill>
                <a:latin typeface="Corbe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7" name="16 - TextBox"/>
          <p:cNvSpPr txBox="1"/>
          <p:nvPr/>
        </p:nvSpPr>
        <p:spPr>
          <a:xfrm>
            <a:off x="4788025" y="5867980"/>
            <a:ext cx="1224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orbel" pitchFamily="34" charset="0"/>
              </a:rPr>
              <a:t>Γονίδια</a:t>
            </a:r>
            <a:endParaRPr lang="el-GR" b="1" dirty="0">
              <a:latin typeface="Corbel" pitchFamily="34" charset="0"/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6732241" y="5867980"/>
            <a:ext cx="172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orbel" pitchFamily="34" charset="0"/>
              </a:rPr>
              <a:t>Χρωμοσώματα</a:t>
            </a:r>
            <a:endParaRPr lang="el-GR" b="1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188916"/>
            <a:ext cx="1728742" cy="1296144"/>
          </a:xfrm>
          <a:prstGeom prst="rect">
            <a:avLst/>
          </a:prstGeom>
        </p:spPr>
      </p:pic>
      <p:pic>
        <p:nvPicPr>
          <p:cNvPr id="8" name="7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2062864"/>
            <a:ext cx="1728742" cy="1296144"/>
          </a:xfrm>
          <a:prstGeom prst="rect">
            <a:avLst/>
          </a:prstGeom>
        </p:spPr>
      </p:pic>
      <p:pic>
        <p:nvPicPr>
          <p:cNvPr id="9" name="8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-252811" y="3645299"/>
            <a:ext cx="1728742" cy="1296144"/>
          </a:xfrm>
          <a:prstGeom prst="rect">
            <a:avLst/>
          </a:prstGeom>
        </p:spPr>
      </p:pic>
      <p:pic>
        <p:nvPicPr>
          <p:cNvPr id="10" name="9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5372941"/>
            <a:ext cx="1728742" cy="1296144"/>
          </a:xfrm>
          <a:prstGeom prst="rect">
            <a:avLst/>
          </a:prstGeom>
        </p:spPr>
      </p:pic>
      <p:sp>
        <p:nvSpPr>
          <p:cNvPr id="21508" name="AutoShape 4" descr="Αποτέλεσμα εικόνας για x ray d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1510" name="Picture 6" descr="http://life.nthu.edu.tw/~labcjw/BioPhyChem/EM/pics/xbdna_b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846565"/>
            <a:ext cx="3091904" cy="3104248"/>
          </a:xfrm>
          <a:prstGeom prst="rect">
            <a:avLst/>
          </a:prstGeom>
          <a:noFill/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270501"/>
            <a:ext cx="3422279" cy="301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>
            <a:hlinkClick r:id="" action="ppaction://noaction">
              <a:snd r:embed="rId5" name="bomb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5066387"/>
            <a:ext cx="2232248" cy="138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CDE7-7352-40F7-B603-F73EE9A8D74F}" type="slidenum">
              <a:rPr lang="el-GR" smtClean="0"/>
              <a:pPr/>
              <a:t>6</a:t>
            </a:fld>
            <a:endParaRPr lang="el-GR"/>
          </a:p>
        </p:txBody>
      </p:sp>
      <p:sp>
        <p:nvSpPr>
          <p:cNvPr id="12" name="11 - TextBox"/>
          <p:cNvSpPr txBox="1"/>
          <p:nvPr/>
        </p:nvSpPr>
        <p:spPr>
          <a:xfrm>
            <a:off x="1585124" y="4942909"/>
            <a:ext cx="3075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dirty="0" smtClean="0">
                <a:latin typeface="Corbel" pitchFamily="34" charset="0"/>
              </a:rPr>
              <a:t>Απεικόνιση </a:t>
            </a:r>
            <a:r>
              <a:rPr lang="en-US" dirty="0" smtClean="0">
                <a:latin typeface="Corbel" pitchFamily="34" charset="0"/>
              </a:rPr>
              <a:t>DNA </a:t>
            </a:r>
            <a:r>
              <a:rPr lang="el-GR" dirty="0" smtClean="0">
                <a:latin typeface="Corbel" pitchFamily="34" charset="0"/>
              </a:rPr>
              <a:t>με ακτίνες-Χ</a:t>
            </a:r>
            <a:endParaRPr lang="en-US" dirty="0" smtClean="0">
              <a:latin typeface="Corbel" pitchFamily="34" charset="0"/>
            </a:endParaRPr>
          </a:p>
          <a:p>
            <a:pPr algn="ctr"/>
            <a:r>
              <a:rPr lang="en-US" dirty="0" smtClean="0">
                <a:latin typeface="Corbel" pitchFamily="34" charset="0"/>
              </a:rPr>
              <a:t> </a:t>
            </a:r>
            <a:r>
              <a:rPr lang="el-GR" dirty="0" smtClean="0">
                <a:latin typeface="Corbel" pitchFamily="34" charset="0"/>
              </a:rPr>
              <a:t>(</a:t>
            </a:r>
            <a:r>
              <a:rPr lang="en-US" dirty="0" err="1" smtClean="0">
                <a:latin typeface="Corbel" pitchFamily="34" charset="0"/>
              </a:rPr>
              <a:t>M.Wilkins</a:t>
            </a:r>
            <a:r>
              <a:rPr lang="en-US" dirty="0" smtClean="0">
                <a:latin typeface="Corbel" pitchFamily="34" charset="0"/>
              </a:rPr>
              <a:t> &amp; </a:t>
            </a:r>
            <a:r>
              <a:rPr lang="en-US" dirty="0" err="1" smtClean="0">
                <a:latin typeface="Corbel" pitchFamily="34" charset="0"/>
              </a:rPr>
              <a:t>R.Franklin</a:t>
            </a:r>
            <a:r>
              <a:rPr lang="el-GR" dirty="0" smtClean="0">
                <a:latin typeface="Corbel" pitchFamily="34" charset="0"/>
              </a:rPr>
              <a:t>)</a:t>
            </a:r>
            <a:endParaRPr lang="el-GR" dirty="0">
              <a:latin typeface="Corbel" pitchFamily="34" charset="0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5854966" y="4294837"/>
            <a:ext cx="2186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dirty="0" smtClean="0">
                <a:latin typeface="Corbel" pitchFamily="34" charset="0"/>
              </a:rPr>
              <a:t>Βιοχημικά δεδομένα</a:t>
            </a:r>
            <a:endParaRPr lang="en-US" dirty="0" smtClean="0">
              <a:latin typeface="Corbel" pitchFamily="34" charset="0"/>
            </a:endParaRPr>
          </a:p>
          <a:p>
            <a:pPr algn="ctr"/>
            <a:r>
              <a:rPr lang="el-GR" dirty="0" smtClean="0">
                <a:latin typeface="Corbel" pitchFamily="34" charset="0"/>
              </a:rPr>
              <a:t>(</a:t>
            </a:r>
            <a:r>
              <a:rPr lang="en-US" dirty="0" err="1" smtClean="0">
                <a:latin typeface="Corbel" pitchFamily="34" charset="0"/>
              </a:rPr>
              <a:t>E.Chargaff</a:t>
            </a:r>
            <a:r>
              <a:rPr lang="el-GR" dirty="0" smtClean="0">
                <a:latin typeface="Corbel" pitchFamily="34" charset="0"/>
              </a:rPr>
              <a:t>)</a:t>
            </a:r>
            <a:endParaRPr lang="el-GR" dirty="0">
              <a:latin typeface="Corbel" pitchFamily="34" charset="0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2108554" y="241484"/>
            <a:ext cx="6436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002060"/>
                </a:solidFill>
                <a:latin typeface="Corbel" pitchFamily="34" charset="0"/>
                <a:cs typeface="Arial" pitchFamily="34" charset="0"/>
              </a:rPr>
              <a:t>Αποκαλύπτοντας τη δομή του </a:t>
            </a:r>
            <a:r>
              <a:rPr lang="en-US" sz="2800" b="1" dirty="0" smtClean="0">
                <a:solidFill>
                  <a:srgbClr val="002060"/>
                </a:solidFill>
                <a:latin typeface="Corbel" pitchFamily="34" charset="0"/>
                <a:cs typeface="Arial" pitchFamily="34" charset="0"/>
              </a:rPr>
              <a:t>DNA (1/2)</a:t>
            </a:r>
          </a:p>
        </p:txBody>
      </p:sp>
      <p:sp>
        <p:nvSpPr>
          <p:cNvPr id="15" name="14 - Βέλος προς τα κάτω"/>
          <p:cNvSpPr/>
          <p:nvPr/>
        </p:nvSpPr>
        <p:spPr>
          <a:xfrm>
            <a:off x="7380312" y="910461"/>
            <a:ext cx="144016" cy="36004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6" name="15 - Βέλος προς τα κάτω"/>
          <p:cNvSpPr/>
          <p:nvPr/>
        </p:nvSpPr>
        <p:spPr>
          <a:xfrm>
            <a:off x="7668344" y="910461"/>
            <a:ext cx="144016" cy="3600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3" grpId="1"/>
      <p:bldP spid="15" grpId="0" animBg="1"/>
      <p:bldP spid="15" grpId="1" animBg="1"/>
      <p:bldP spid="16" grpId="0" animBg="1"/>
      <p:bldP spid="1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188916"/>
            <a:ext cx="1728742" cy="1296144"/>
          </a:xfrm>
          <a:prstGeom prst="rect">
            <a:avLst/>
          </a:prstGeom>
        </p:spPr>
      </p:pic>
      <p:pic>
        <p:nvPicPr>
          <p:cNvPr id="8" name="7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1917107"/>
            <a:ext cx="1728742" cy="1296144"/>
          </a:xfrm>
          <a:prstGeom prst="rect">
            <a:avLst/>
          </a:prstGeom>
        </p:spPr>
      </p:pic>
      <p:pic>
        <p:nvPicPr>
          <p:cNvPr id="9" name="8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-252811" y="3645299"/>
            <a:ext cx="1728742" cy="1296144"/>
          </a:xfrm>
          <a:prstGeom prst="rect">
            <a:avLst/>
          </a:prstGeom>
        </p:spPr>
      </p:pic>
      <p:pic>
        <p:nvPicPr>
          <p:cNvPr id="10" name="9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5372941"/>
            <a:ext cx="1728742" cy="1296144"/>
          </a:xfrm>
          <a:prstGeom prst="rect">
            <a:avLst/>
          </a:prstGeom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CDE7-7352-40F7-B603-F73EE9A8D74F}" type="slidenum">
              <a:rPr lang="el-GR" smtClean="0"/>
              <a:pPr/>
              <a:t>7</a:t>
            </a:fld>
            <a:endParaRPr lang="el-GR"/>
          </a:p>
        </p:txBody>
      </p:sp>
      <p:pic>
        <p:nvPicPr>
          <p:cNvPr id="11" name="Picture 3" descr="C:\Users\ΕΙΡΗΝΗ\Videos\Videos\DNA\Δομή DNA\watson cri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902959"/>
            <a:ext cx="4536504" cy="5262345"/>
          </a:xfrm>
          <a:prstGeom prst="rect">
            <a:avLst/>
          </a:prstGeom>
          <a:noFill/>
        </p:spPr>
      </p:pic>
      <p:sp>
        <p:nvSpPr>
          <p:cNvPr id="14" name="13 - TextBox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3707904" y="6300028"/>
            <a:ext cx="2634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orbel" pitchFamily="34" charset="0"/>
              </a:rPr>
              <a:t>(</a:t>
            </a:r>
            <a:r>
              <a:rPr lang="en-US" dirty="0" err="1" smtClean="0">
                <a:latin typeface="Corbel" pitchFamily="34" charset="0"/>
              </a:rPr>
              <a:t>J.Watson</a:t>
            </a:r>
            <a:r>
              <a:rPr lang="en-US" dirty="0" smtClean="0">
                <a:latin typeface="Corbel" pitchFamily="34" charset="0"/>
              </a:rPr>
              <a:t> &amp; </a:t>
            </a:r>
            <a:r>
              <a:rPr lang="en-US" dirty="0" err="1" smtClean="0">
                <a:latin typeface="Corbel" pitchFamily="34" charset="0"/>
              </a:rPr>
              <a:t>F.Crick</a:t>
            </a:r>
            <a:r>
              <a:rPr lang="en-US" dirty="0" smtClean="0">
                <a:latin typeface="Corbel" pitchFamily="34" charset="0"/>
              </a:rPr>
              <a:t>, 1953</a:t>
            </a:r>
            <a:r>
              <a:rPr lang="el-GR" dirty="0" smtClean="0">
                <a:latin typeface="Corbel" pitchFamily="34" charset="0"/>
              </a:rPr>
              <a:t>)</a:t>
            </a:r>
            <a:endParaRPr lang="el-GR" dirty="0">
              <a:latin typeface="Corbel" pitchFamily="34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2108554" y="241484"/>
            <a:ext cx="6436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002060"/>
                </a:solidFill>
                <a:latin typeface="Corbel" pitchFamily="34" charset="0"/>
                <a:cs typeface="Arial" pitchFamily="34" charset="0"/>
              </a:rPr>
              <a:t>Αποκαλύπτοντας τη δομή του </a:t>
            </a:r>
            <a:r>
              <a:rPr lang="en-US" sz="2800" b="1" dirty="0" smtClean="0">
                <a:solidFill>
                  <a:srgbClr val="002060"/>
                </a:solidFill>
                <a:latin typeface="Corbel" pitchFamily="34" charset="0"/>
                <a:cs typeface="Arial" pitchFamily="34" charset="0"/>
              </a:rPr>
              <a:t>DNA (</a:t>
            </a:r>
            <a:r>
              <a:rPr lang="el-GR" sz="2800" b="1" dirty="0" smtClean="0">
                <a:solidFill>
                  <a:srgbClr val="002060"/>
                </a:solidFill>
                <a:latin typeface="Corbe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solidFill>
                  <a:srgbClr val="002060"/>
                </a:solidFill>
                <a:latin typeface="Corbel" pitchFamily="34" charset="0"/>
                <a:cs typeface="Arial" pitchFamily="34" charset="0"/>
              </a:rPr>
              <a:t>/2)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188916"/>
            <a:ext cx="1728742" cy="1296144"/>
          </a:xfrm>
          <a:prstGeom prst="rect">
            <a:avLst/>
          </a:prstGeom>
        </p:spPr>
      </p:pic>
      <p:pic>
        <p:nvPicPr>
          <p:cNvPr id="8" name="7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1917107"/>
            <a:ext cx="1728742" cy="1296144"/>
          </a:xfrm>
          <a:prstGeom prst="rect">
            <a:avLst/>
          </a:prstGeom>
        </p:spPr>
      </p:pic>
      <p:pic>
        <p:nvPicPr>
          <p:cNvPr id="9" name="8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-252811" y="3645299"/>
            <a:ext cx="1728742" cy="1296144"/>
          </a:xfrm>
          <a:prstGeom prst="rect">
            <a:avLst/>
          </a:prstGeom>
        </p:spPr>
      </p:pic>
      <p:pic>
        <p:nvPicPr>
          <p:cNvPr id="10" name="9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5372941"/>
            <a:ext cx="1728742" cy="1296144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35416"/>
            <a:ext cx="5472608" cy="638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CDE7-7352-40F7-B603-F73EE9A8D74F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188916"/>
            <a:ext cx="1728742" cy="1296144"/>
          </a:xfrm>
          <a:prstGeom prst="rect">
            <a:avLst/>
          </a:prstGeom>
        </p:spPr>
      </p:pic>
      <p:pic>
        <p:nvPicPr>
          <p:cNvPr id="8" name="7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1917107"/>
            <a:ext cx="1728742" cy="1296144"/>
          </a:xfrm>
          <a:prstGeom prst="rect">
            <a:avLst/>
          </a:prstGeom>
        </p:spPr>
      </p:pic>
      <p:pic>
        <p:nvPicPr>
          <p:cNvPr id="9" name="8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-252811" y="3645299"/>
            <a:ext cx="1728742" cy="1296144"/>
          </a:xfrm>
          <a:prstGeom prst="rect">
            <a:avLst/>
          </a:prstGeom>
        </p:spPr>
      </p:pic>
      <p:pic>
        <p:nvPicPr>
          <p:cNvPr id="10" name="9 - Εικόνα" descr="dna model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252811" y="5372941"/>
            <a:ext cx="1728742" cy="1296144"/>
          </a:xfrm>
          <a:prstGeom prst="rect">
            <a:avLst/>
          </a:prstGeom>
        </p:spPr>
      </p:pic>
      <p:pic>
        <p:nvPicPr>
          <p:cNvPr id="20482" name="Picture 2" descr="C:\Users\ΕΙΡΗΝΗ\Videos\Videos\DNA\Δομή DNA\διπλή έλικα D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3084" y="2304339"/>
            <a:ext cx="4523412" cy="2564821"/>
          </a:xfrm>
          <a:prstGeom prst="rect">
            <a:avLst/>
          </a:prstGeom>
          <a:noFill/>
        </p:spPr>
      </p:pic>
      <p:sp>
        <p:nvSpPr>
          <p:cNvPr id="20489" name="AutoShape 9" descr="data:image/jpeg;base64,/9j/4AAQSkZJRgABAQAAAQABAAD/2wCEAAkGBxQQEBQUEBQVFBQVFRQUFBUUFBQUFRQUFBUWFhUUFRUYHCggGBolHBUVITEhJiksLi4uFx8zODMsNygtLisBCgoKDg0OGxAQGywkICQtLCwsNCwsLCwsLCwsLCwsLCwsLCwsLCwsLCwsLCwsLCwsLCwsLCwsLCwsLCwsLCwsLP/AABEIANIA8AMBEQACEQEDEQH/xAAbAAACAwEBAQAAAAAAAAAAAAAAAQIEBQYDB//EADsQAAICAQMCBQMCBQIGAAcAAAECAxEABBIhBTEGEyJBUTJhcYGRBxQjQqFS0RUkYnKxwTM0Q4Ky4fD/xAAaAQEAAgMBAAAAAAAAAAAAAAAAAQMCBAUG/8QAMBEAAgIBAwMCBQQCAwEBAAAAAAECAxEEEiEFMUETURQiYXGBMqHB8JGx0eHxQiP/2gAMAwEAAhEDEQA/ALGQQGCB4AYAYAYAYA8AMAMAMAeCRYIDAHgBgBgCwAwDd6L/AC6Kw1ARpCA4VnFqjC1JUHi+/PtWBkxJpUZmMRBTcdtHcODRF+9EEfpgEMAMAWCQwQGAGCQyAGSQLAHgDwAwAwAwAwB4AYAYBb6XCskqrISFJ9RHfgXQ/OCTF/i0g0hhk0hapP6W0SH0ScFXr++xYpuAVFdzgYN7+H+gjmgP8zL5rRkxEo1Wy1uLHvYsD70TgPBe1nX9BoZP5aVV/qcrJIqupJv+mX7oRQrsOe95JGWYcM8U0jLDJGxBvbvsqpui3wPz39rzOFcpvCKrboVR3SZPXhYCPMkQA0ARuNkgnaFqyeDxWZTolBZZXVq67XiHc0dN0GWSJZU2FWG5RvAJUiwaPz8ZTybmI7c55IS6aGGF2nkYOqs1IoIG0WQS1X++bMtNJR3GjHW1ynsSeexVXyfLUu5V2PtTKPeiOD29wTz7e+aVd1c5qGe51rtBqKqZWuOcLP1LOmgg85d8lx2N10pJN0oIJHJzdvo9NJ5ORptX6zaxjBgfxU6Dp9Q8R0qqmokOwne20xxpdsOewUD9RmsmbqOQ6mmp0nl6aBZGRYCNyM0Yd3ctIx2kXRIGwnJGMnUeF2lOki88EPRHqvdQPpLXzdV3yGDUwQLADBIYIDADBIYAYAYIHgBgBgBgBgkeCAwB4JINMFI3GrIF/c5Tdb6ccm7oNJ8TY1nCSyer6SNhepiWRbBUM5JUi/YEH/GTU98ecZ+5fq6pUSzVlr6o5AaHUaTzpdJJtSR2YRbP6R5NANYpqAH6ZR8XDOOce5eujXOOcrdjOPJo+CdCw1R1nUlDygAQqQCE4J3UOLF8fHObvY4v0LfUIpX12oniVUjkWIUTRd4w3KgcKPUfjnL9Pd6byzT1em9eGPKMbxTp9TLCApVDuBJaQKRV9m+f1+cs1GoU1hFOj0Xoy3SOu6N12U6WJDW5UVSysGS1FEgg89s02dHBl6/SSTrIJJFAYEEgGyG4P4zclqYuvYkaENG43+ruKMXSJiPXItjsVBN/c3VZyq9LGFm89Rf1mdundWMNrDf/AEX4+m2jLM2/cKI5UCiCCK5DAgEH2rOjdqHZwec0+ljTlozIYEgmdg7syjaDKzSMR32qT9I7fms5N+plGW1HrNB0uu2lTnzn8YNTw31pYeorLNWx9OVhZq2JIJB5gs/3Gh+2bdU90FI4uso9C6Va8M1es+IYNVqNsciGULyo+ojn44NfvzmWfLKIxbeF3PCWIqaYEH4PGFJPsZzqnDmSwRySoWQAyQGAGCQyCAyQPADADADAHgBgBgBgkeCD0n0dKDKrKrK7RmgLKiwwuvSCQScrsUdvzG3onark61l/wczp9RJM4UE+n3uwo/fNHTUSU1Jvsek6jrqoUygo8y+h7T9J1G7a9KD2Y2LU8ghTk/BNzzngrXXKo1LC5x/eTbUUK+OM6CPLSe5tseSYmT4oP/Ln/uT/AM4QJeGj/wAsn5b/API4JNTBAsYGSJYDuR++AecnQ/Pbd5bsRQJUNX2DVlc6oyeWjco119MdsHwakXhePVaeSOZgE5So3UkFDz6lsWCKrnsbyxLHBqym5Scny2cFpPCL6KaYxOJVoKnFOQG3EfHsO3fKdRB2QcUdHpl9dGoU7O3P4yafRp3mlJqgBRFVZPbgfg85rabTzjLe1wdbq+qqnQqoPLbz7m1m+eXYYIDBIYAZADJIDIJHkkDwAwAwB4AsAeAGAGCSz4s6i+pji2D1Rm6BruAOPxQzW1NUrEseDq9J1Vensl6nZrB85i8TrpdQzqm+TkEAj6947g/Ub9ucr09Nkcts3+pa7TzjGCW5fT2+59Q6RHF1XSiXWNIDbDakrJtKNR+k97TseM3It457nAvjXGb9N5j4z/fBW6O+hEkmnZnaVLRS7upZQA1obp2AYWeSPsMzk0+yNeKa7nGafqW3UahTKWVJmQMo42pQUbN1X8n3N5o6m2UWkux6HpOjptrlOSTfbDOw8J+RrInTUorBWsNZBNURfPteWaayUoZkanVtNXTclXwmuxb6N0vTrO0IIaMWee5B9r+bPfOtujGlSwss8z/+ktS47ntXOMmH4v6aml1MKxTN/LSK4aMlQQ0dFRvFHa2+j78Dk3mvSoysSZuaiUo1SlHvgpeLuooNKxh/pMi2rR0nq+OO4Pwc6F9cIweODjaS22dqUuU++SfS9ePJVplAlkiQvYo8gWKIuvt9zmOm2OvOEWa31PWSTeDW0X8ToIYGilYq8W5CrXuIXhSPkFQK/Oc6x/M8HZri9qyz57ouoa2Bt0N6fSSESHeq7AJaLEHuWu6HfsMwM8HTjrUcykRkhgyhldSrDcNwu+1jKL7XUlJe50ul6Vai1xl2w/wEmqcMFipinI27Rx7ng8/vmb6hK+uUEuToS6bVo7YXSl8uec/3+DQ0YYIPM+rkn37k1mNEJRglLucrqN1d2olOvtx/o9suNEMgkMAMkBggMAlWAGAGAPADADADADAHgF7pXTZJjaJuVSNxJAHzXJ/xgHI+JPCEE8++K4JA9ybV9JINk7TwGv3/AHByEzPGFlmS3TNXp/OGk1LCPcWClQws8sCzClN/HfNeWqrUsM6tXR9ROtTWFnsm+TR8FeFVkm/mOpSElCGjjDEAn/W7Cr59h8fHGbKafY5UouLw+5efwxpVkkaNWAdifrb3JPa+O+YyipdzOq+yp5g8Htq4hDAfL9IWqole5Fkkc++SklwjGyyVkt03lnh0OBRvZSwKyMLDsb4Ukmz98z3tLHgpcIt7scmrMu+91tYrkm6+LHYZiZFUdLi49ANGxZJ5HY8nLHZJrDZgq4p5SNKLSNMfTGz7f9IZq/NZhl+DPBz/AFOKLzm8xFDqBZ2KWPwG3e2c7U3yjPauD03SdBVZRvmtzb8vGP8ABV1GkPU5NPpQQhLtK0l0FWEAGlHJP9QdvcZtaexzgnLucrqemhp9Q4Q7F6f+Hn8lI7HUtMJAtGqdWW+WJJ3ccD8nM7IKawyjS6uennvge+g6cIiTZZiKs/HwBmFVMa+xbreoWarClwkXcuNAMgBgkMkgMEhggMEksEBgAMAMAMAeAGQAyQaPQjGJgZgCoBIB7FuKv59/2wCj4z8TOuri0/TnWItH5jjYDDW8gtJRsGhXAs8ZhZZGEcs2NNpp6izZEzW1DAsknDfVdFbBPJAPIH/rMNJbG6zZNYOnrenvTVxvrefD+jOefWsZDCrcsxAu1U32J9s17enyjZjPDZ06us0urc09yXhcm4erwoUhjDu4T5XmrF/9IsHuc6rohFKEHlo8VLWW22StsilFtshrOurFGWkRla6CWp3E3VOpK1wffj9srnXKHdGddsLP0vJ6avzNToGdIZU3qNpcEL7EEMRzdcZdXSpx4fPsU3ah1S+aPy+5Lw302aPSSSuh5kZ1HHqXaovvY5DCiPbNdp9l3NyGxtbnheWeXUNdNGgZI1azwpZu3ubA9vxmVtapinZJZ9iaJrWScdNXJpefH9/uCfh7xCJ5B5UYJUf1BKDtR7oLXG48E/Ha/jM6KfVfD4NXV3/Dr5lz2NcePzpX1CtpnKJ6jJCjBGO0enhSN3bmwMwu21z25NjT13XVK1QeDI0fVtJ1OaJpmELTuwTfe61aq3DizQ7n3ymVcZd0bFOrtoz6bwVv4gaT/hep082kZQQsibnNLQAPlso7k2SCK7c5mkksIqnOVjcpPLLXQvEDa+ASPwwJUr7WADa/IojMcrOMj05Nbkng0MkrDJJFggMgBkgMEhkEDwB5IHWAGAGAGAGQAyQGAXukalYpNzAHg7bFgNxzX7/vgk+X9a8+DqU8ux2idmO+iEEbU3DnhQp4r7VlV1SthtZvaHUy0tqnjjsx+IpNREFpHQOVqZlKxqGIrcT2sHs1H7ZRptN6Ut2TodQ6ur6vTgu/c2x4fDsNsqSelWMgBFmgTtHPF9ucznXOdmXLgwo6hTTRiMPm/wB/kz9J0KWDWTMFLxyEsHHcWxO0jvfPt8Z0tPYoS5PNaqp2QxEueIOnTamBtqWVZCEYUZKPIB9uP/OWam6MklEo0WmnXJykd11HxQW0ZVYm3FK2NSgGqAJPArNSLw8m9KKkmmZHSOoztpjHLXBKjaQbFA/PB5OHLnIUFjaZU+mnu1o2Nv1Acff981tbCV81NPxg7HR9VRo6HTNeW08dyr0zo00PmPfrlYNtBBVQooX8se/H+c2tLN0JJHK6ko62cpPjLPaTWyKDEVJYsPY37dj2rONdVbKx58s9vpdRpY0xlBpKMcY49v8AZreBmTp008upjZENLBLIgWJRbNJs4pQWb6yRdD9elCaSSyeT1FFjlKzbhZz9vv7E/Fsun6r5iKy7QybihUssiiwQewJViP1P3zNvHLKIQlL5Ypt/QwAzQjygh9gpAPIXgAVx7ZyrabNza8+T2lGo08akm8bVynxj8M6GC9q7vqobvzXOdSOUlk8Va4ucnDtl4+xPJMAwQGSAyAGCQyQGQCWSQGAGAGAPADADADIBD+ZjBIdiDYHAHuO/JyhXp3Kr8HXq6Y5ab4h+zf8AgxevI4lR0ZpYo3jdo2PpPlurVwKF1xfvkW+nRbtUm/f6G5st1ek5govusd2a/irxHDq9E8UKDzJoyqhht5bsfz8fcZZ60M4OUun6hwc8cIy/AnQZ4QE1Uq7D9KqNxQdz6jV/jtz3y3uzTk8IvdV65pophGDKu6goljZWN8b/AKa2/rY98ycWu5hGSl2IxdYgZiqyKSO9EGvjdX0396zEk8OqatJdNKY2VwtBqING1NH9CMlIZwevQFLRysAdolNkDgehO59u4yGC6kqt9JB/BvMVJMslVZFKUk8M0ej9JfVOVQqABbM10P27n/bMisOqdCmiJUANfpVk5Fkduex/OYWRbi0i/TzjC2Mpdk0zlUV51KyEIgYxOSo3E9mH3qq5NZyXp5wirJcJPB7f4mmbddfzZjl+2P77IzNJ0saBm/l2aRd4LbgNwoUL28Ffq/cZbZdK5cLsaOl0dejfzy/UuCzo+qN53PueR/3HMqLpVra1nLHUdLXqo7k8bU+ff7nSVnSPHhWAGQAyQGAGQAyQGAPAHgBgBgBgDwAwAwCj12DfHvUetKNj+5V/tI7X25+2Uzioy9VLlHS0epm8aZyxCXD/ACcjP1cqjb7HuQLIP7e+aMq/Wm5Lyek9daWpKfO1cMsP0Z4hFMA0ju0XlwBabzXAKq7XQUHv+M3YUqLOBf1SVkXFLGcm55usXcs0IifaHjaORZASCBIhZezcggfmrrNmM9mWu5yPSjZKMZv5crP2KOgRddKkM7sm7dyppl4v0E8hu/PP4znVTsnZmTPVa+qinSvZBY4x9PqavUP4TR0XhebyQtbWZCWN2zdufYe3bOtVGt/qeDxt1l0eYRT/AD/o57qPU61celgK6WJfLCCOJGaUkeppXbt/eB3zOEHC3bkrtnGzTuxrPHY3PEqI+lKhiAG80rbKjOoFeYFI3CgP2GbuoojKLl2ZytFqrIzjDun+xqfw98KaJunRTTFmlkXzNySvH5V/2oAeK97uzf4zkYWcnpfVnt2ZePbwYb+Pf5bzHgUSKknlttcElCtxy2LFdwfv8dssk4tcLBrwjJP5pZR6dA8XajUTNNKwiiZQEjDWx5J8xzXHwOP09zo6m/0sJeTudM6etUpSl2j+4dTn88sIgSQS3cHj/UOBf4rm8mm+Oog6rFx3RuamiXTZRuqffhp/3+Tw8PCXzGLAha54I/Hfm++V017LPk7GPUr42aZeo0554x4RtDTJv37Ru/1Vzm3tWc45OH69mz09z2+x65kUhgBgkMggWCR4IDJJDAHggeAGAGAGAGAPAFgFHXdVSGwVZmFcA1Y7muD7ZqTvkrNkY5O5o+l120etOeE8/gvdQ6Jo50TyojtDF2dXCyMa9KmhQAvtXObWxRfbBy7LrZfLKTf5OKm6pPpXkG5pkh1Ir2Z4nQgqK/0lh9r/AMQ5xT2iGmsnW7IrKXc7HR6h5oxIY3jSuBLSuSf+mzQ/OZFDJJAN1hRuPuAL/fIwZOcmsNvBpr15/L8pSLC0Dd+ntYHv+ckw4OQ6/wCH4RGZnRt8alwwJRyVs/V/+ssk55yzCOxrbHGDz6XAJ0LW1g0d5Dd17cUPf4zKd85LDMK9NXW8pckZeh+XDJHHK8Ub3aozEDceVVTwoN0azWssUFuZvaaid9irh3ZPwx4CBMgSGSU7QG8wKoCn+0WQAT3zGnUb84TRsa7p/wAOotzTz7HOa/ok+k1MiaVGItRJC3/xIjVjdybB5pwSCMm2qNixIx0eus0ssw890db0HRNGgaUASN9QBsAewvMaqo19hrdfZqmt/g1ctNEMEhkkBkAMkBkAMABkgMEhkEEskBgDwAwAwAwAwAwDH61qgm4baYgAP/0+4zTs1NtVnynpOnaOi7Tre898rPZmGdXNDplkWRkRiy+ldy97BPBq7IB+2XWynY98TWj8NU3Tes4eU/44J+HehnXRWHMRWRiJJOdw4LGu/wBXb375HpZ79yv49VyahH5Cz1nxHLo9RHDqNrxsygTK3p2XtZipQer3PIAv3970jlSabbR0WhUahxFO22NiVIU7SRzxuHPPbv750bIRVGUjj1WSep2yZheO+iQaWSNtIxhaVhC212Ztr8sVLEkNx3BzQgstI6k3iLZ6Q9Fl1W2BNQU3A2XctvB/+mFbvxfas29S4QShnk1NFXbZm7b8q7vBsReEp+nLTukokYfRutTVAUas0MwohCaafcnVWWwace3k9vF/QtRBpjMqI0agM48wmYD3OwIFNXyAxP5zQuq9SO07PT9V8NarCp4Q8YnS6aVpUdYwS4dlKg8AED5PGU6dKtbMrubvU29TJXKLSx5RndN6hL1Lq8rRQkny1ia2ULGqszb5CLBJJoAX96zbOMdF1HQPA22SvsQbByCCreCR3ggd4AsEhggeAGCQySAwAwCeAGAGAGAPADADAFgEJYlYUwDD7i8hpPuZwsnD9LwWNI6Je8IV2kFXAK1+DxWMpE7ZS5xk4HpPVJBrJhph5oacqokkIUw8hQrHttoUaNj9MnhmWyzb2eDsOq+HEtZtU0bOAAqADZH/AHEhm5ZrHfjgdvfJKcmb1KfThv6rsD39HPPtfPyMwlrJV/Ib2l6MtTH1m0uTz03TkkImRizFSqlyWKg8MBZ4/TEJ7lko1NDpsdb5wTLT6dg0IViOQWqrA7E9wD9s17YTd3qZ/wAnV0upoej+HaeecJZ55z4Od8U+KtVqJ0TVRbVVg8Sr5hIK8qQQ1OdwFmu3as2kziuDi+TY1HjzqGohAi0zKbAaSyQpBokCgRzff/OYSlFPDZfVp7JLdGOUXn0fnR7JZRTFhto36vqJJH3zWnolp0p2Szl8JHo6+ofF7q64YWPmb/1go+EtC+g1Ty6dwylAkoc2x5sOpA/6ex+f2spv9VP6HH6joFpWsPKfY6nX69pmtvbtl5zCreAO8kDBwQGCQvIA8AMkDwAyAGSQemAGAGAGAGAGABwBYAsElPquhE8ZU9/Y5VZWpo29Fq5aeefD7o54+GZApKsFb+0LxY/7vb2ylUzS7nVl1ShySUcL3/6KvXum6t9MzSS26ldoL/2+9Hgbido9zV/OX1qX/wBHN1llEsKpfdlrwX4ak1YQ6/esZalku2dRuYhnNjvwPfk/AyZQUnkrq1dlMNi7HS+P9H/w6CJunq1NIsVFd6jfe0hiKB3UOe+7LYcdjUtbsbc2WvBmkMrbuobOASFS1UkkCmIoGhfA+cy1Wnztc8fZfyOndQ9OM1TnLaw34XnH5KHjbUx6bUrDo9gOojk2q3q8t0UlCh7qGNivkZhRGFeUlw/2LdXfZqVFzfK8+WvZnO9M6xcAVRyQA13vVh9QP3u7vONbVNTf1PaaO+h0QkmltXb/AJNNNGZFDMxDVz7i/mv2zfnW7qoxm+x5+PUPhtROVK+Vst6PSiMGjZPcnMqaVUsI1Nbrp6qalLjHZFkZcaQ8AeAF4A8AMAeAPJAzgCwB4IPWsAKwAwAwAwAwBHAFkARwBHAInBJT8WjzdBIiAblAkQjh1kQ3YbuD3H64zgmMXJpIsReJG1GkhSGJ9+1AI2G1LSv7+23i77/a+MiNsd2E+S6zRXRjvlF4NvTda/41op1gqKOPdHJJP6AhUbtybN11QN2K4/GZ5xyyhQcntS5fByfUpv5WEhS8iAPVu7MCbJZT3/cfply1+ml8qzl+/n8kWdB6hUvVbjhc8ePusJP9zmumeBdd1BG1CUa4DyahHY13Ee0VY+CV/TKSci8DTONVJFMB6PMEm5R5paNgpF+xtueT2/XMHHnJc7cwUcc+/wBPY7WR1J9IoffvjJUGSQPAGMAeAGAPAGMAYwB4AZIDBA8A9awB1gCwAwAwBYAjgCyAI5IEcgk0U8P6ghSI/qFi2QGu/IJsYIKMfT3kcxBLfkFeP1u+KyGsrBnCW2Sl7GF1pZtI8cMyqjs39O6O6jQqQemuR6b/AEzmx0tkWn7M9bLqujmmueV+P/SrP1RtL50Ol2SCc7pYVkCyCTgMyKfq3e6/I++dCdbnBx9zzWmvjTdGzHZ5PSaCZlHmkogUnk7mQVdBfn7Zpw0NkWnJ8L69j0mp6pS6mq4vMvphMu+BvE6QaRdNHIHCA0xUxCmJYXu9++dOFcp9jxttsK8Z8mVqOqQK8zMpEoLznayo5JF2GJIIrivcZnOtRWH3MIWOWHHsXNH4uhjmjWmZpPQ6yxm1jdCwbtRHCmx7G8oSL2dfoekQtFvklIJFqEogAjjdY5/TJIyYzCiR8Ej9sgkMAeAPACsAYwCQwQPJJDIIHWSAyAe1ZIDADAFgARgCwBYBHACsgC3UbHtz+3OQ3hZM4R3SSPSXxi7SR7iWUOrMgFH0kHbfwT3GaNWqsnPCWT0l/RqYUt52teW+GS13jry5lldYwpBUleCqkj6rPyBllWplOza1/wBGtq+lVU6d2Rk8r37P7HE+KPFv/ENdpl8smONmYhx6mZgVDVzwODf+2bNjag2u5ydNCE7oxm8JvkuyyQkx7YxvQ8cA7WqlK8WK+5Ocum6fqZWc8nsNVpao0vKjhYa48J8/sR1fU2vafqXggVYsAndX2IPPyMiKtqln+sOzS6mG2LTzj8FGLwxuXclKrUdovsPg+3+c7Onsca1u7njeo1VvUSVX6V2/kOtdIihVJ0VlkpV9bbxQAAPq+k1+mUXybN3pSirMYT4/wV9FoF1WoiedgCquAibQzL+B2Ubj7Vz7ZjQ5YeSzq0a1OO1YeOf4Ot6Xp5hDslmUqnHpQh3C/TuO6hdC6HP2y85R7DBA8AYwCVZIHWQB1gDAwCVZJAVgBgDrIB65ICsAMAMAWAKsARwBZAPTTKpdQ/Clhu/Hvkgp+L+oImokSJV2bEChD9J23Zrm7Pv9s5uqlJWfQ9Z0aut6fK/Vl5Od0utRlYgeq9vFcN8Hj7jjF+onvzWtv2L9NRU4ONkt+G855/8ADf8ADHTIBOkmqXzFonZIAV38UWU9654PvWbNNW3533fc4Ov1zsTpjjanwWPEvStJJrY9RHGqsiuGCCg5IIW1HFizzmxk5aMSTROGtAAfnjj9/wDzl9SoS5jyVX3ayTx6j2+xJOioRuKB2W23VZuuWJ/Tv9sqm8vsWVvC4ZleHPE6iPZOURRt2EAgBSDxVngUP3zCT5L66XOLa8Fo+KNKdqRBpCSS5Y1xuAsKy/k8kduLOZxhueCiU9i3HPJrn0uoYloy87MdyjcAhoKCpX0gfjK9Rp5qS5wdHp3UdPGtuUW3k+h9F0g1Wnhk00nnmQXW0Iwq7BF1Yog84hFxWG8mrqLY2WOUY7U/BGWIoxVgVYGiDwQcyKSOASGASySBjIJHWSCQGCB1gBWAFYA6wD1rAFWAFYAYAsAKwBHAInAKWq1yqrEEEqa2kgX+Ob/xmjZq8SaS7HoNL0aNlcZTbW5Z47L7/wDpz+t8L6vqG7VwQqsSlo+ZGiknWNqYgqSCpIIBIH65u8NcnDy4NpM8urdeOjgj/l9KVQKPU4O2NjXoNHlh8/ONqZjllvo3iISaVJZqVjdj2NMRYv8AGbFdO5ZbwjVuv2S2pZZjeIfGDeldLRLf/cSbIKgA8Een9/tkJ7HhYZm4+osyyjD651/UyRxRyMUC2fgFie7H3I/8ZE85zjBlXjGE8jh69OjCGNmFekkuSSQOWb5GJ3LbyjKnSynPbDu/8F/p/QGmAisK7KojZrAFHk8e1DNOF8ZSwdXU9Osor35yvJcg8ASRzbZ5bI2iPyz9QoAC37dqr7Z0KalNOTeMHB1GodclFRzk9+reDX0k+lbWFXieUxs4JooRuVZP9JFMPiqymUsvubMI4XCwdR4p6udFFG3T41vzBvVANmwg7t23tZ288G6/BryZqLfBZbVmanbuQL53Ua5F++Mhpp4YsEEhgExggYySSQGQQSrADACskDrACsgHrWSArAAjAFWAFYBEjAFWARbMZNRWWZ11yskoxWWzE6v03eSyOAexWrJPyMfA1Ww9bd9zs0dQ1OmxppRy/H5LPUP4iQaONII43QeWPSSdqub3W1fTfv3snjMa5xnH5Tm6vT2U2NWeefuVl1KazRs6Lv8ANVk2+27lTZPFX75LyiqCi5Lc8I0/D/RootMEKKSqhCdvB9z3+SScy3PGDCe1ybijiNH4YK6vUOse2Pd/S4r/ALto9l5rLqZKMk2UaiMpVtRLmq8NjUUHG1QwJ4omu4HxY98u1FkXHCNXSVWRk2yb+EIzMZdzKT7WNoO0L8XXHzmlKO5YOrTe6Zqa8EPDDB5SV48sAj7kmu2a9en2PLZ09Z1X169iWPc6SbUVMjvIA9jaCVF17AHN2EpKLS7HCnXGUlJ912K3iHV6jVPHGF2xhgWYGyeK+PT3OaspS3bUjsUVaeNLnKWXjt7GF1DxLGZvK0xJdG+oABWI44N+xxfXKUeDLpV9dVrdnlYOn8P9Ql8udGSR2lAcRiN3Ybd1vVEj25+2U0bq4vOWbvUIVaqyGySSXDllY8YPRDY/34P7ZtRmpLg4d1E6niS/Ph/YmBmRSTAwCQGSQSAwCVZADJAVgDwAwD3rADbgBswArAI7cAW3AEVwDy1EG9SO1+/wcrsgpxcWbGl1DotVi8GRqenGNGd5GLDmxms65V0Si5fU7VWvWp1cNsEu65+pU6Lo9PqXd5kWVozW6QWtNzYvi+PfnJ0q2xZV1tv1Irxj+S0eoOscyabT2kLHy0RQpktQ5rjtbHn7ZtpnDMDqviDWsiyQqYtMdluwQ7STsZWUiyQ9jvXbtzmSwQEnjqIBggsgEDcQpLgccWbBPxlko14ynyVQdu7EksGCnjPUBy7EbSfQjCgRfY0O1EG8p285NxWrZtcV9/J1mj6hJr9OSyGA88AVYH9yk/UDlsXKt7sGpJQs+XJzM/TPSFcOr7NwAtWJsAHmuPzmClXFOU+xdCm+6cYUrLf+iiTqF3CXl1iZ1Zju3LGBdH5A5/TMqdVGUflM9Z0+yma9VY/k1vBU+qact52+OirlmLqWKgjYG7MCR8Distoq9SWDS1eoVEM+fBe8aHyFC1EIyjruFrI0pBpLVT6SK78Gu44y/VrCSSWDT6dLc5Nt5/Y+jPqIeiaaFleR9ypEzEb3Y7Sw4Uc+47ewzQOque5zkerl1U5nKlI2JKhuCVPax8nvmoqpO7d4O3PV0rQKnvJ/tz/waQXNo4ZMLkgkBgDrAHWAOsAKwArACsAtVgBtwA24AtuAG3IAiuSA2YAbMgEJYAwIYWDwRkNJrDMoTcJKUXyilD0xIVby1JsgkX3rjK41qCwjYv1Vmoadngx9V1n+UEh1YpS1wiOrqgNpUm7Br1dvX7Zmuexrs8xrjremFfKppRIE2uhobzsY88NVEj5B7dsN4eC2NLcd3g6Dw50vSafpiwSxxlyh8+wHLyN9Vn39gPsBmWSlo4vTeFT/ADWkLH+gPLWddx5WN2ZVI/uFFVP2BycjGeD6J18RAxGBRuDA+ntQ+ctjc8NN5RryojlOKw0YPXurLr5AIAN0YJvse44B7VmlfU7I4R2em6qGmt3T7NYKEPRTIWbUAEsrrybNOpVjY9yDWY6amVeXLyX9U19eoUYV9kS6Z4Zj0ykQlhZsliWP+2b1Vsq3lHBvpjdHbI9tX4fjn2icb9psclQP2OTbdKx8mOn08aViJj67qLT+ZDOAyq5Cg0doUkcH8e+ci2y1Twvc9ppdJpHp8tLtz/jv9DqPBLKvSyssYEjSzONwIZQXIQLfIFAfvnRyeUkll4PYLgxHWSCQGAMDAHWAFYA6wArADbgFvbgBWAFYAVgBWAG3AHtwA24AFcgC24Bj9b8OQauQPMAzBNqhuwFksVHazx+2Yt4M4xb5SOb6F4dlbVldCA0UUlOPMpFYr6gDzzzfHbKnCUp5wdSGorr0jrb5ef8AZU6tr9Z07Usms2oSLjCm4CpJA9RFlgQe9f5zbrUe0jjWSn3iZut8ZanftQrGDtt2oqLv5H29vjMFXiTWTYsvjOMWoJYXOPLOy8OdQeQbJbaT6gQoAZePg98snTKtZbya/wAVXdP5I7fp3MLprmBjsA3NG/LHaFpgdxJ+KyaavUeCu+70knjOeDH6X4m1J1LJ54mRhISxCqsYVS29W4qq5Pb85GIqfujPMpV5xhnonip1k/5Xa4Ck0+8mU3yEUc39z8HLrrIz4iijT1SrW6xnZHr8YiR5D5RkVaVwS29h9AUcsReRCiO3dN4MLNTP1NlUd3l+xz/TPBeo1WpSCQSJp5nbUPN5DJE0Leqkcmy5JrafkHnKJRSfHJuwsk488fQ+gazS+W5QHcF4B+eMxB47cAe3AHtwBhcAdZACskD24AbcAdZALW3JAbcANuAG3AHswBhMANmAG3AHtyAIrgGT13pbzqAjbaBBBsAg1/tmtqKpTxtZ1Om66vTOSnHOcfsadnRaBpNJGHeIKfKB2bwAA9Gj6u57c1mxHhcnPtnvm5e7ML+IvhebV6YTGVFnCBfJFGPaxUuvmsu4twPVwOOwu8y7GCORbw8Y5t8gVovJ0yFaU00caKTzfuCb+Tmpq7JKHynX6PVVZc/USfHGe2TrfA4iE7Fh6FFLfAF+3GRpb5yi4yeUizrWlornGcElJrnHGfwa/TtHpG1bqANg7D5PFgE81yTWdSFqhX8vdnl7NO7Lk59kuPuYHibwhEdYXgO2NtLPCUskI0ilVKD2HqJq/YfOa7lybiWFgzPDHR5tJuOo2yEUsbAsxEY/s5AKrfND5zb0lsIt7jndRpnZFbOceCXiHpM2o2SQKokR7tqB2EEMBuB4Njv8Y1dsZSW0np1M6oPf5Poer6yzooUFaA44447Zp5ydAyzzycANuAPZgAEwB7cANuSA24A9uAG3AHtwC5twA24AbcAYXADbgBtwArACsARGQBEZIEcgCOQ1kHntN8kkewPtmKWO5k2SMJI+km/tktryQsrlCTRkCglD4ArIUorsZS3SeXyZ2ghc6idavbtoccXf+2NyMcMvtpW/0nJ3R9xhnk0LD+0/scnKGCG3JIJhcAkFwCYTAHswA2YA9mAGzADZgBsyQGzAHswD3wAwB4AYAYAYAsAV4AicA9YtMzdh+p4GYOaRKi2WE6eP7m/bKnd7GarPUadB7D9ecrdj9zJQGWA7UPxmG4ywQMo+cZQwyBnGNyG0ydBKBqtQfkJ/i8zk/lRjFfMzU/mB/wDxyvcZ7SDar8fvkbidpXl1DHsE/VSf/eN7J2I8BG3+kfof/WSrpoOuBZGl475dHUe6KnV7EGiI7jL4zjLsVuLXcAMzMQrAHWAFYAqwArACsAKwD0yQPAFkAMAYwAwCOAGAemlHqyq54iZw7l1jmibIzgHm+AVXOQDzbAPI5JBm6T/5iX8Llsv0Irj+pmgMrLAwCSYB7LkAsRZILSZmiDNmHqObsOxry7kcyMQwAwBYAYAYAY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CDE7-7352-40F7-B603-F73EE9A8D74F}" type="slidenum">
              <a:rPr lang="el-GR" smtClean="0"/>
              <a:pPr/>
              <a:t>9</a:t>
            </a:fld>
            <a:endParaRPr lang="el-GR"/>
          </a:p>
        </p:txBody>
      </p:sp>
      <p:sp>
        <p:nvSpPr>
          <p:cNvPr id="12" name="11 - TextBox"/>
          <p:cNvSpPr txBox="1"/>
          <p:nvPr/>
        </p:nvSpPr>
        <p:spPr>
          <a:xfrm>
            <a:off x="3275856" y="241484"/>
            <a:ext cx="3662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002060"/>
                </a:solidFill>
                <a:latin typeface="Corbel" pitchFamily="34" charset="0"/>
                <a:cs typeface="Arial" pitchFamily="34" charset="0"/>
              </a:rPr>
              <a:t>Αναπαραστάσεις </a:t>
            </a:r>
            <a:r>
              <a:rPr lang="en-US" sz="2800" b="1" dirty="0" smtClean="0">
                <a:solidFill>
                  <a:srgbClr val="002060"/>
                </a:solidFill>
                <a:latin typeface="Corbel" pitchFamily="34" charset="0"/>
                <a:cs typeface="Arial" pitchFamily="34" charset="0"/>
              </a:rPr>
              <a:t>DNA</a:t>
            </a:r>
          </a:p>
        </p:txBody>
      </p:sp>
      <p:pic>
        <p:nvPicPr>
          <p:cNvPr id="10242" name="Picture 2" descr="Animated 3D-wire model of DNA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184418"/>
            <a:ext cx="2880320" cy="4980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Ηλιοστάσιο">
  <a:themeElements>
    <a:clrScheme name="Ηλιοστάσιο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Ηλιοστάσι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1095</TotalTime>
  <Words>507</Words>
  <Application>Microsoft Office PowerPoint</Application>
  <PresentationFormat>Προβολή στην οθόνη (4:3)</PresentationFormat>
  <Paragraphs>146</Paragraphs>
  <Slides>29</Slides>
  <Notes>1</Notes>
  <HiddenSlides>0</HiddenSlides>
  <MMClips>2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0" baseType="lpstr">
      <vt:lpstr>Ηλιοστάσιο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ΕΙΡΗΝΗ</dc:creator>
  <cp:lastModifiedBy>ΕΙΡΗΝΗ</cp:lastModifiedBy>
  <cp:revision>42</cp:revision>
  <dcterms:created xsi:type="dcterms:W3CDTF">2015-02-24T18:40:11Z</dcterms:created>
  <dcterms:modified xsi:type="dcterms:W3CDTF">2016-02-16T18:40:18Z</dcterms:modified>
</cp:coreProperties>
</file>