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C0849-8758-4E16-88AE-CE0283BA3988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FADA5-7F29-42CB-9F74-6C98189ED8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9760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Στρογγυλεμένο ορθογώνιο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Στρογγυλεμένο ορθογώνιο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Τίτλο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0" name="Υπότιτλο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19" name="Θέση ημερομηνίας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BB812-EDCE-4A05-B0CF-24C0A2A7CAA3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1" name="Θέση αριθμού διαφάνειας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BB812-EDCE-4A05-B0CF-24C0A2A7CAA3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BB812-EDCE-4A05-B0CF-24C0A2A7CAA3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BB812-EDCE-4A05-B0CF-24C0A2A7CAA3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Στρογγυλεμένο ορθογώνιο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Στρογγυλεμένο ορθογώνιο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BB812-EDCE-4A05-B0CF-24C0A2A7CAA3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BB812-EDCE-4A05-B0CF-24C0A2A7CAA3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BB812-EDCE-4A05-B0CF-24C0A2A7CAA3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BB812-EDCE-4A05-B0CF-24C0A2A7CAA3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Στρογγυλεμένο ορθογώνιο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BB812-EDCE-4A05-B0CF-24C0A2A7CAA3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BB812-EDCE-4A05-B0CF-24C0A2A7CAA3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Στρογγυλεμένο ορθογώνιο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Στρογγύλεμα μίας γωνίας ορθογωνίου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BB812-EDCE-4A05-B0CF-24C0A2A7CAA3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Στρογγυλεμένο ορθογώνιο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Στρογγυλεμένο ορθογώνιο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Θέση τίτλου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5" name="Θέση ημερομηνίας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C6BB812-EDCE-4A05-B0CF-24C0A2A7CAA3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18" name="Θέση υποσέλιδου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Πυκνοτητα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 </a:t>
            </a:r>
            <a:r>
              <a:rPr lang="el-GR" dirty="0" err="1" smtClean="0"/>
              <a:t>Γυμνασιου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3393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791200" cy="1371600"/>
          </a:xfrm>
        </p:spPr>
        <p:txBody>
          <a:bodyPr/>
          <a:lstStyle/>
          <a:p>
            <a:pPr algn="ctr"/>
            <a:r>
              <a:rPr lang="el-GR" dirty="0" smtClean="0"/>
              <a:t>Ερώτηση 1</a:t>
            </a:r>
            <a:endParaRPr lang="el-GR" dirty="0"/>
          </a:p>
        </p:txBody>
      </p:sp>
      <p:sp>
        <p:nvSpPr>
          <p:cNvPr id="4" name="Έλλειψη 3"/>
          <p:cNvSpPr/>
          <p:nvPr/>
        </p:nvSpPr>
        <p:spPr>
          <a:xfrm>
            <a:off x="2441789" y="1868062"/>
            <a:ext cx="1008112" cy="936104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0">
                <a:schemeClr val="tx1"/>
              </a:gs>
              <a:gs pos="72000">
                <a:srgbClr val="C4D6EB"/>
              </a:gs>
              <a:gs pos="100000">
                <a:srgbClr val="FFEBFA"/>
              </a:gs>
            </a:gsLst>
            <a:lin ang="27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 extrusionH="76200">
            <a:extrusionClr>
              <a:schemeClr val="tx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Έλλειψη 4"/>
          <p:cNvSpPr/>
          <p:nvPr/>
        </p:nvSpPr>
        <p:spPr>
          <a:xfrm>
            <a:off x="4674037" y="1868062"/>
            <a:ext cx="1008112" cy="936104"/>
          </a:xfrm>
          <a:prstGeom prst="ellipse">
            <a:avLst/>
          </a:prstGeom>
          <a:gradFill>
            <a:gsLst>
              <a:gs pos="34000">
                <a:schemeClr val="accent6">
                  <a:lumMod val="75000"/>
                </a:schemeClr>
              </a:gs>
              <a:gs pos="98000">
                <a:schemeClr val="tx1"/>
              </a:gs>
              <a:gs pos="84000">
                <a:srgbClr val="FFEBFA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2310094" y="2938890"/>
            <a:ext cx="1390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Σιδερένια</a:t>
            </a:r>
            <a:endParaRPr lang="el-GR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751609" y="2938890"/>
            <a:ext cx="1050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Ξύλινη</a:t>
            </a:r>
            <a:endParaRPr lang="el-GR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3501008"/>
            <a:ext cx="68407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Αφού οι σφαίρες είναι ίσου μεγέθους, γιατί η σιδερένια είναι πιο βαριά;</a:t>
            </a:r>
            <a:endParaRPr lang="el-GR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650873" y="5116542"/>
            <a:ext cx="5799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>
                <a:solidFill>
                  <a:srgbClr val="00487E"/>
                </a:solidFill>
              </a:rPr>
              <a:t>Γιατί η σιδερένια σφαίρα έχει πιο πυκνή ύλη</a:t>
            </a:r>
            <a:endParaRPr lang="el-GR" sz="2000" dirty="0">
              <a:solidFill>
                <a:srgbClr val="0048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62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791200" cy="1371600"/>
          </a:xfrm>
        </p:spPr>
        <p:txBody>
          <a:bodyPr/>
          <a:lstStyle/>
          <a:p>
            <a:pPr algn="ctr"/>
            <a:r>
              <a:rPr lang="el-GR" dirty="0" smtClean="0"/>
              <a:t>Ορισμός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1628800"/>
            <a:ext cx="6840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Πυκνότητα είναι το πηλίκο της μάζας προς τον όγκο του σώματος.</a:t>
            </a:r>
            <a:endParaRPr lang="el-GR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051720" y="2708920"/>
                <a:ext cx="4536504" cy="1175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3200" dirty="0" smtClean="0">
                    <a:solidFill>
                      <a:srgbClr val="7030A0"/>
                    </a:solidFill>
                  </a:rPr>
                  <a:t>Πυκνότητα=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440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4400" b="0" i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Μάζα</m:t>
                        </m:r>
                      </m:num>
                      <m:den>
                        <m:r>
                          <a:rPr lang="el-GR" sz="4400" b="0" i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Ό</m:t>
                        </m:r>
                        <m:r>
                          <m:rPr>
                            <m:sty m:val="p"/>
                          </m:rPr>
                          <a:rPr lang="el-GR" sz="4400" b="0" i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γκος</m:t>
                        </m:r>
                      </m:den>
                    </m:f>
                  </m:oMath>
                </a14:m>
                <a:endParaRPr lang="el-GR" sz="44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2708920"/>
                <a:ext cx="4536504" cy="1175322"/>
              </a:xfrm>
              <a:prstGeom prst="rect">
                <a:avLst/>
              </a:prstGeom>
              <a:blipFill rotWithShape="1">
                <a:blip r:embed="rId2"/>
                <a:stretch>
                  <a:fillRect l="-349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434961" y="3931455"/>
                <a:ext cx="1512168" cy="998350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  <a:alpha val="98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7030A0"/>
                    </a:solidFill>
                  </a:rPr>
                  <a:t>d</a:t>
                </a:r>
                <a:r>
                  <a:rPr lang="el-GR" sz="3200" dirty="0" smtClean="0">
                    <a:solidFill>
                      <a:srgbClr val="7030A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440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400" b="0" i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400" b="0" i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V</m:t>
                        </m:r>
                      </m:den>
                    </m:f>
                  </m:oMath>
                </a14:m>
                <a:endParaRPr lang="el-GR" sz="4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4961" y="3931455"/>
                <a:ext cx="1512168" cy="998350"/>
              </a:xfrm>
              <a:prstGeom prst="rect">
                <a:avLst/>
              </a:prstGeom>
              <a:blipFill rotWithShape="1">
                <a:blip r:embed="rId3"/>
                <a:stretch>
                  <a:fillRect l="-9562"/>
                </a:stretch>
              </a:blipFill>
              <a:ln>
                <a:solidFill>
                  <a:schemeClr val="accent1">
                    <a:shade val="50000"/>
                    <a:alpha val="98000"/>
                  </a:schemeClr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899592" y="5085184"/>
            <a:ext cx="3869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Μονάδες: 1</a:t>
            </a:r>
            <a:r>
              <a:rPr lang="en-US" sz="2000" dirty="0" smtClean="0"/>
              <a:t>g/cm</a:t>
            </a:r>
            <a:r>
              <a:rPr lang="en-US" sz="2000" baseline="30000" dirty="0" smtClean="0"/>
              <a:t>3 </a:t>
            </a:r>
            <a:r>
              <a:rPr lang="en-US" sz="2000" dirty="0" smtClean="0"/>
              <a:t> </a:t>
            </a:r>
            <a:r>
              <a:rPr lang="el-GR" sz="2000" dirty="0" smtClean="0"/>
              <a:t>ή 1</a:t>
            </a:r>
            <a:r>
              <a:rPr lang="en-US" sz="2000" dirty="0" smtClean="0"/>
              <a:t>kg/m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</a:t>
            </a:r>
            <a:endParaRPr lang="el-GR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899592" y="5546635"/>
            <a:ext cx="4333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Αντιστοιχία</a:t>
            </a:r>
            <a:r>
              <a:rPr lang="el-GR" dirty="0" smtClean="0"/>
              <a:t>: 1</a:t>
            </a:r>
            <a:r>
              <a:rPr lang="en-US" dirty="0" smtClean="0"/>
              <a:t>g/cm</a:t>
            </a:r>
            <a:r>
              <a:rPr lang="en-US" baseline="30000" dirty="0" smtClean="0"/>
              <a:t>3 </a:t>
            </a:r>
            <a:r>
              <a:rPr lang="el-GR" dirty="0" smtClean="0"/>
              <a:t>= 1000</a:t>
            </a:r>
            <a:r>
              <a:rPr lang="en-US" dirty="0" smtClean="0"/>
              <a:t>kg/m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599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791200" cy="1371600"/>
          </a:xfrm>
        </p:spPr>
        <p:txBody>
          <a:bodyPr/>
          <a:lstStyle/>
          <a:p>
            <a:pPr algn="ctr"/>
            <a:r>
              <a:rPr lang="el-GR" dirty="0" smtClean="0"/>
              <a:t>Ερώτηση 2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537217" y="1915439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Τι σημαίνει:</a:t>
            </a:r>
            <a:endParaRPr lang="el-GR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834577" y="1797080"/>
            <a:ext cx="56258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“Η πυκνότητα του υδραργύρου είναι 13,6g/cm</a:t>
            </a:r>
            <a:r>
              <a:rPr lang="el-GR" sz="2800" b="0" i="0" u="none" strike="noStrike" baseline="30000" dirty="0" smtClean="0"/>
              <a:t>3</a:t>
            </a:r>
            <a:r>
              <a:rPr lang="el-GR" sz="2800" b="0" i="0" u="none" strike="noStrike" baseline="0" dirty="0" smtClean="0"/>
              <a:t> "</a:t>
            </a:r>
            <a:endParaRPr lang="el-G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3429000"/>
            <a:ext cx="78908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400" dirty="0" smtClean="0">
                <a:solidFill>
                  <a:srgbClr val="7030A0"/>
                </a:solidFill>
              </a:rPr>
              <a:t>Ο υδράργυρος ζυγίζει 13,6</a:t>
            </a:r>
            <a:r>
              <a:rPr lang="en-US" sz="2400" dirty="0" smtClean="0">
                <a:solidFill>
                  <a:srgbClr val="7030A0"/>
                </a:solidFill>
              </a:rPr>
              <a:t>g</a:t>
            </a:r>
            <a:r>
              <a:rPr lang="el-GR" sz="2400" dirty="0" smtClean="0">
                <a:solidFill>
                  <a:srgbClr val="7030A0"/>
                </a:solidFill>
              </a:rPr>
              <a:t> ανά κυβικό εκατοστό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l-GR" sz="2400" dirty="0" smtClean="0">
                <a:solidFill>
                  <a:srgbClr val="7030A0"/>
                </a:solidFill>
              </a:rPr>
              <a:t>Δηλαδή κάθε ένα κυβικό εκατοστό υδραργύρου ζυγίζει 13,6</a:t>
            </a:r>
            <a:r>
              <a:rPr lang="en-US" sz="2400" dirty="0" smtClean="0">
                <a:solidFill>
                  <a:srgbClr val="7030A0"/>
                </a:solidFill>
              </a:rPr>
              <a:t>g</a:t>
            </a:r>
            <a:endParaRPr lang="el-GR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23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791200" cy="1371600"/>
          </a:xfrm>
        </p:spPr>
        <p:txBody>
          <a:bodyPr/>
          <a:lstStyle/>
          <a:p>
            <a:pPr algn="ctr"/>
            <a:r>
              <a:rPr lang="el-GR" dirty="0" smtClean="0"/>
              <a:t>Ερώτηση </a:t>
            </a:r>
            <a:r>
              <a:rPr lang="en-US" dirty="0" smtClean="0"/>
              <a:t>3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804969" y="1709294"/>
            <a:ext cx="77071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Για να μετρήσουμε την πυκνότητα ενός σώματος, ποια όργανα μέτρησης χρησιμοποιούμε;</a:t>
            </a:r>
            <a:endParaRPr lang="el-G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3834262"/>
            <a:ext cx="7890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400" dirty="0" smtClean="0">
                <a:solidFill>
                  <a:srgbClr val="7030A0"/>
                </a:solidFill>
              </a:rPr>
              <a:t>Ζυγαριά, για τη μέτρηση της μάζας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400" dirty="0" smtClean="0">
                <a:solidFill>
                  <a:srgbClr val="7030A0"/>
                </a:solidFill>
              </a:rPr>
              <a:t>Ογκομετρικό δοχείο για τη μέτρηση του όγκου</a:t>
            </a:r>
            <a:endParaRPr lang="el-GR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77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791200" cy="1371600"/>
          </a:xfrm>
        </p:spPr>
        <p:txBody>
          <a:bodyPr/>
          <a:lstStyle/>
          <a:p>
            <a:pPr algn="ctr"/>
            <a:r>
              <a:rPr lang="el-GR" dirty="0" smtClean="0"/>
              <a:t>Ερώτηση 4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804969" y="1709294"/>
            <a:ext cx="77071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Για να μετρήσεις την πυκνότητα του θαλασσινού νερού, πόσο νερό πρέπει να πάρεις;</a:t>
            </a:r>
            <a:endParaRPr lang="el-G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24300" y="3134473"/>
            <a:ext cx="78908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l-GR" sz="2400" dirty="0" smtClean="0"/>
              <a:t>1</a:t>
            </a:r>
            <a:r>
              <a:rPr lang="en-US" sz="2400" dirty="0" smtClean="0"/>
              <a:t>ml</a:t>
            </a:r>
            <a:endParaRPr lang="el-GR" sz="24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1lt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1kg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1m</a:t>
            </a:r>
            <a:r>
              <a:rPr lang="en-US" sz="2400" baseline="30000" dirty="0" smtClean="0"/>
              <a:t>3</a:t>
            </a:r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l-GR" sz="2400" dirty="0" smtClean="0"/>
              <a:t>Όσο θέλεις</a:t>
            </a:r>
            <a:endParaRPr lang="el-GR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788024" y="5073465"/>
            <a:ext cx="2165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400" dirty="0" smtClean="0">
                <a:solidFill>
                  <a:srgbClr val="7030A0"/>
                </a:solidFill>
              </a:rPr>
              <a:t>Όσο θέλεις</a:t>
            </a:r>
            <a:endParaRPr lang="el-GR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82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791200" cy="1371600"/>
          </a:xfrm>
        </p:spPr>
        <p:txBody>
          <a:bodyPr/>
          <a:lstStyle/>
          <a:p>
            <a:pPr algn="ctr"/>
            <a:r>
              <a:rPr lang="el-GR" dirty="0" smtClean="0"/>
              <a:t>Συμπεράσματα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804969" y="1709294"/>
            <a:ext cx="7707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Η πυκνότητα είναι ένα φυσικό μέγεθος που:</a:t>
            </a:r>
            <a:endParaRPr lang="el-G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2852936"/>
            <a:ext cx="743943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l-GR" sz="2800" dirty="0" smtClean="0"/>
              <a:t>Μας πληροφορεί πόσο πυκνή είναι η ύλη που αποτελεί ένα σώμα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l-GR" sz="2800" dirty="0" smtClean="0"/>
              <a:t>Χαρακτηρίζει το υλικό και δεν εξαρτάται ούτε από τη μάζα ούτε από τον όγκο του σώματος.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75427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Άποψη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68</TotalTime>
  <Words>190</Words>
  <Application>Microsoft Office PowerPoint</Application>
  <PresentationFormat>Προβολή στην οθόνη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Άποψη</vt:lpstr>
      <vt:lpstr>Πυκνοτητα</vt:lpstr>
      <vt:lpstr>Ερώτηση 1</vt:lpstr>
      <vt:lpstr>Ορισμός</vt:lpstr>
      <vt:lpstr>Ερώτηση 2</vt:lpstr>
      <vt:lpstr>Ερώτηση 3</vt:lpstr>
      <vt:lpstr>Ερώτηση 4</vt:lpstr>
      <vt:lpstr>Συμπεράσματα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Πυκνοτητα</dc:title>
  <dc:creator>GAISIDIS</dc:creator>
  <cp:lastModifiedBy>GAISIDIS</cp:lastModifiedBy>
  <cp:revision>9</cp:revision>
  <dcterms:created xsi:type="dcterms:W3CDTF">2020-03-15T10:25:36Z</dcterms:created>
  <dcterms:modified xsi:type="dcterms:W3CDTF">2020-04-02T08:32:08Z</dcterms:modified>
</cp:coreProperties>
</file>