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notesSlides/notesSlide38.xml" ContentType="application/vnd.openxmlformats-officedocument.presentationml.notesSlide+xml"/>
  <Override PartName="/ppt/diagrams/colors11.xml" ContentType="application/vnd.openxmlformats-officedocument.drawingml.diagramColors+xml"/>
  <Override PartName="/ppt/notesSlides/notesSlide49.xml" ContentType="application/vnd.openxmlformats-officedocument.presentationml.notesSlide+xml"/>
  <Override PartName="/ppt/slides/slide25.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diagrams/colors8.xml" ContentType="application/vnd.openxmlformats-officedocument.drawingml.diagramColors+xml"/>
  <Override PartName="/ppt/notesSlides/notesSlide30.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diagrams/data2.xml" ContentType="application/vnd.openxmlformats-officedocument.drawingml.diagramData+xml"/>
  <Override PartName="/ppt/diagrams/drawing7.xml" ContentType="application/vnd.ms-office.drawingml.diagramDrawing+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diagrams/drawing3.xml" ContentType="application/vnd.ms-office.drawingml.diagramDrawing+xml"/>
  <Override PartName="/ppt/diagrams/colors12.xml" ContentType="application/vnd.openxmlformats-officedocument.drawingml.diagramColors+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diagrams/layout6.xml" ContentType="application/vnd.openxmlformats-officedocument.drawingml.diagram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diagrams/data10.xml" ContentType="application/vnd.openxmlformats-officedocument.drawingml.diagramData+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diagrams/data7.xml" ContentType="application/vnd.openxmlformats-officedocument.drawingml.diagramData+xml"/>
  <Override PartName="/ppt/diagrams/colors9.xml" ContentType="application/vnd.openxmlformats-officedocument.drawingml.diagramColors+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diagrams/drawing8.xml" ContentType="application/vnd.ms-office.drawingml.diagramDrawing+xml"/>
  <Override PartName="/ppt/notesSlides/notesSlide31.xml" ContentType="application/vnd.openxmlformats-officedocument.presentationml.notesSlide+xml"/>
  <Default Extension="gif" ContentType="image/gif"/>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diagrams/drawing11.xml" ContentType="application/vnd.ms-office.drawingml.diagramDrawing+xml"/>
  <Override PartName="/ppt/slides/slide49.xml" ContentType="application/vnd.openxmlformats-officedocument.presentationml.slide+xml"/>
  <Override PartName="/ppt/notesSlides/notesSlide4.xml" ContentType="application/vnd.openxmlformats-officedocument.presentationml.notesSlide+xml"/>
  <Override PartName="/ppt/diagrams/drawing4.xml" ContentType="application/vnd.ms-office.drawingml.diagramDrawing+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diagrams/data11.xml" ContentType="application/vnd.openxmlformats-officedocument.drawingml.diagramData+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21.xml" ContentType="application/vnd.openxmlformats-officedocument.presentationml.notesSlide+xml"/>
  <Override PartName="/ppt/diagrams/drawing9.xml" ContentType="application/vnd.ms-office.drawingml.diagramDrawing+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drawing5.xml" ContentType="application/vnd.ms-office.drawingml.diagramDrawing+xml"/>
  <Override PartName="/ppt/diagrams/layout11.xml" ContentType="application/vnd.openxmlformats-officedocument.drawingml.diagram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diagrams/colors10.xml" ContentType="application/vnd.openxmlformats-officedocument.drawingml.diagramColors+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diagrams/data12.xml" ContentType="application/vnd.openxmlformats-officedocument.drawingml.diagramData+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diagrams/data9.xml" ContentType="application/vnd.openxmlformats-officedocument.drawingml.diagramData+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colors7.xml" ContentType="application/vnd.openxmlformats-officedocument.drawingml.diagramColors+xml"/>
  <Override PartName="/ppt/notesSlides/notesSlide40.xml" ContentType="application/vnd.openxmlformats-officedocument.presentationml.notesSlide+xml"/>
  <Override PartName="/ppt/diagrams/quickStyle12.xml" ContentType="application/vnd.openxmlformats-officedocument.drawingml.diagramStyle+xml"/>
  <Override PartName="/ppt/notesSlides/notesSlide6.xml" ContentType="application/vnd.openxmlformats-officedocument.presentationml.notesSlide+xml"/>
  <Override PartName="/ppt/diagrams/drawing6.xml" ContentType="application/vnd.ms-office.drawingml.diagramDrawing+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ppt/slides/slide29.xml" ContentType="application/vnd.openxmlformats-officedocument.presentationml.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43.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316" r:id="rId2"/>
    <p:sldId id="317" r:id="rId3"/>
    <p:sldId id="318" r:id="rId4"/>
    <p:sldId id="321" r:id="rId5"/>
    <p:sldId id="322" r:id="rId6"/>
    <p:sldId id="323" r:id="rId7"/>
    <p:sldId id="324" r:id="rId8"/>
    <p:sldId id="325" r:id="rId9"/>
    <p:sldId id="326" r:id="rId10"/>
    <p:sldId id="386" r:id="rId11"/>
    <p:sldId id="328" r:id="rId12"/>
    <p:sldId id="329" r:id="rId13"/>
    <p:sldId id="330" r:id="rId14"/>
    <p:sldId id="331" r:id="rId15"/>
    <p:sldId id="332" r:id="rId16"/>
    <p:sldId id="333" r:id="rId17"/>
    <p:sldId id="334" r:id="rId18"/>
    <p:sldId id="335" r:id="rId19"/>
    <p:sldId id="336" r:id="rId20"/>
    <p:sldId id="387" r:id="rId21"/>
    <p:sldId id="338" r:id="rId22"/>
    <p:sldId id="339" r:id="rId23"/>
    <p:sldId id="388" r:id="rId24"/>
    <p:sldId id="341" r:id="rId25"/>
    <p:sldId id="342" r:id="rId26"/>
    <p:sldId id="343" r:id="rId27"/>
    <p:sldId id="345" r:id="rId28"/>
    <p:sldId id="346" r:id="rId29"/>
    <p:sldId id="347" r:id="rId30"/>
    <p:sldId id="389" r:id="rId31"/>
    <p:sldId id="349" r:id="rId32"/>
    <p:sldId id="350" r:id="rId33"/>
    <p:sldId id="390" r:id="rId34"/>
    <p:sldId id="352" r:id="rId35"/>
    <p:sldId id="354" r:id="rId36"/>
    <p:sldId id="355" r:id="rId37"/>
    <p:sldId id="356" r:id="rId38"/>
    <p:sldId id="357" r:id="rId39"/>
    <p:sldId id="358" r:id="rId40"/>
    <p:sldId id="359" r:id="rId41"/>
    <p:sldId id="360" r:id="rId42"/>
    <p:sldId id="361" r:id="rId43"/>
    <p:sldId id="391" r:id="rId44"/>
    <p:sldId id="364" r:id="rId45"/>
    <p:sldId id="365" r:id="rId46"/>
    <p:sldId id="366" r:id="rId47"/>
    <p:sldId id="367" r:id="rId48"/>
    <p:sldId id="392" r:id="rId49"/>
    <p:sldId id="369" r:id="rId50"/>
    <p:sldId id="370" r:id="rId51"/>
    <p:sldId id="371" r:id="rId52"/>
    <p:sldId id="372" r:id="rId53"/>
    <p:sldId id="373" r:id="rId54"/>
    <p:sldId id="374" r:id="rId55"/>
    <p:sldId id="375" r:id="rId56"/>
    <p:sldId id="376" r:id="rId57"/>
    <p:sldId id="378" r:id="rId58"/>
    <p:sldId id="379" r:id="rId59"/>
    <p:sldId id="380" r:id="rId60"/>
    <p:sldId id="383" r:id="rId61"/>
    <p:sldId id="384" r:id="rId62"/>
    <p:sldId id="385" r:id="rId63"/>
  </p:sldIdLst>
  <p:sldSz cx="9144000" cy="6858000" type="screen4x3"/>
  <p:notesSz cx="6858000" cy="9144000"/>
  <p:defaultTextStyle>
    <a:defPPr>
      <a:defRPr lang="el-G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p:clrMru>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Μεσαίο στυλ 2 - Έμφαση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5BE263C-DBD7-4A20-BB59-AAB30ACAA65A}" styleName="Μεσαίο στυλ 3 - Έμφαση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iagrams/_rels/data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image" Target="../media/image12.jpeg"/></Relationships>
</file>

<file path=ppt/diagrams/_rels/data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image" Target="../media/image21.jpeg"/></Relationships>
</file>

<file path=ppt/diagrams/_rels/drawing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image" Target="../media/image12.jpeg"/></Relationships>
</file>

<file path=ppt/diagrams/_rels/drawing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image" Target="../media/image21.jpeg"/></Relationships>
</file>

<file path=ppt/diagrams/colors1.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564AE4-2A1F-455B-B92A-D8BD65D307F4}" type="doc">
      <dgm:prSet loTypeId="urn:microsoft.com/office/officeart/2005/8/layout/list1" loCatId="list" qsTypeId="urn:microsoft.com/office/officeart/2005/8/quickstyle/simple1" qsCatId="simple" csTypeId="urn:microsoft.com/office/officeart/2005/8/colors/accent5_1" csCatId="accent5" phldr="1"/>
      <dgm:spPr/>
      <dgm:t>
        <a:bodyPr/>
        <a:lstStyle/>
        <a:p>
          <a:endParaRPr lang="el-GR"/>
        </a:p>
      </dgm:t>
    </dgm:pt>
    <dgm:pt modelId="{2604B946-80F3-4F9D-95BE-C3D85E938035}">
      <dgm:prSet custT="1"/>
      <dgm:spPr/>
      <dgm:t>
        <a:bodyPr/>
        <a:lstStyle/>
        <a:p>
          <a:pPr algn="ctr" rtl="0"/>
          <a:r>
            <a:rPr lang="el-GR" sz="2000" b="1" dirty="0" smtClean="0"/>
            <a:t>2 Μαΐου 1919</a:t>
          </a:r>
          <a:r>
            <a:rPr lang="el-GR" sz="2000" dirty="0" smtClean="0"/>
            <a:t>: </a:t>
          </a:r>
          <a:r>
            <a:rPr lang="el-GR" sz="2000" u="sng" dirty="0" smtClean="0"/>
            <a:t>απόβαση</a:t>
          </a:r>
          <a:r>
            <a:rPr lang="el-GR" sz="2000" dirty="0" smtClean="0"/>
            <a:t> ελληνικού στρατού στη Σμύρνη και </a:t>
          </a:r>
          <a:r>
            <a:rPr lang="el-GR" sz="2000" u="sng" dirty="0" smtClean="0"/>
            <a:t>εγκατάσταση</a:t>
          </a:r>
          <a:r>
            <a:rPr lang="el-GR" sz="2000" dirty="0" smtClean="0"/>
            <a:t> ελληνικής διοίκησης</a:t>
          </a:r>
          <a:endParaRPr lang="el-GR" sz="2000" dirty="0"/>
        </a:p>
      </dgm:t>
    </dgm:pt>
    <dgm:pt modelId="{515617CA-90B1-4B40-8DDE-4B151EA64CA5}" type="parTrans" cxnId="{D2A1D255-36A4-4113-A32E-7439872F0297}">
      <dgm:prSet/>
      <dgm:spPr/>
      <dgm:t>
        <a:bodyPr/>
        <a:lstStyle/>
        <a:p>
          <a:endParaRPr lang="el-GR"/>
        </a:p>
      </dgm:t>
    </dgm:pt>
    <dgm:pt modelId="{06BD1C5F-678D-47AE-8081-1C2E0AEA809F}" type="sibTrans" cxnId="{D2A1D255-36A4-4113-A32E-7439872F0297}">
      <dgm:prSet/>
      <dgm:spPr/>
      <dgm:t>
        <a:bodyPr/>
        <a:lstStyle/>
        <a:p>
          <a:endParaRPr lang="el-GR"/>
        </a:p>
      </dgm:t>
    </dgm:pt>
    <dgm:pt modelId="{C57BD3BF-BD3C-4F96-9BE8-715CF124DF67}">
      <dgm:prSet custT="1"/>
      <dgm:spPr/>
      <dgm:t>
        <a:bodyPr/>
        <a:lstStyle/>
        <a:p>
          <a:pPr algn="ctr" rtl="0"/>
          <a:r>
            <a:rPr lang="el-GR" sz="2000" u="sng" dirty="0" smtClean="0"/>
            <a:t>Επικεφαλής</a:t>
          </a:r>
          <a:r>
            <a:rPr lang="el-GR" sz="2000" dirty="0" smtClean="0"/>
            <a:t> ο ύπατος </a:t>
          </a:r>
          <a:r>
            <a:rPr lang="el-GR" sz="2000" b="1" i="1" dirty="0" smtClean="0"/>
            <a:t>αρμοστής</a:t>
          </a:r>
          <a:r>
            <a:rPr lang="el-GR" sz="2000" dirty="0" smtClean="0"/>
            <a:t> </a:t>
          </a:r>
        </a:p>
        <a:p>
          <a:pPr algn="ctr" rtl="0"/>
          <a:r>
            <a:rPr lang="el-GR" sz="2000" dirty="0" smtClean="0"/>
            <a:t>(γενικός διοικητής) </a:t>
          </a:r>
          <a:r>
            <a:rPr lang="el-GR" sz="2000" b="1" dirty="0" smtClean="0"/>
            <a:t>Αριστείδης </a:t>
          </a:r>
          <a:r>
            <a:rPr lang="el-GR" sz="2000" b="1" dirty="0" err="1" smtClean="0"/>
            <a:t>Στεργιάδης</a:t>
          </a:r>
          <a:r>
            <a:rPr lang="el-GR" sz="2000" dirty="0" smtClean="0"/>
            <a:t> (έμπιστος του Βενιζέλου)</a:t>
          </a:r>
          <a:endParaRPr lang="el-GR" sz="2000" dirty="0"/>
        </a:p>
      </dgm:t>
    </dgm:pt>
    <dgm:pt modelId="{7DC8D9E1-6E27-4581-B4F6-78D1870D18A0}" type="parTrans" cxnId="{9754D7BB-C8B6-446C-90CF-BC0342E28156}">
      <dgm:prSet/>
      <dgm:spPr/>
      <dgm:t>
        <a:bodyPr/>
        <a:lstStyle/>
        <a:p>
          <a:endParaRPr lang="el-GR"/>
        </a:p>
      </dgm:t>
    </dgm:pt>
    <dgm:pt modelId="{6A8F3078-13F0-4B0B-B1BB-A2EEA1189A70}" type="sibTrans" cxnId="{9754D7BB-C8B6-446C-90CF-BC0342E28156}">
      <dgm:prSet/>
      <dgm:spPr/>
      <dgm:t>
        <a:bodyPr/>
        <a:lstStyle/>
        <a:p>
          <a:endParaRPr lang="el-GR"/>
        </a:p>
      </dgm:t>
    </dgm:pt>
    <dgm:pt modelId="{2617C5EA-78A5-474C-A983-AFECF5BCDC0D}">
      <dgm:prSet custT="1"/>
      <dgm:spPr/>
      <dgm:t>
        <a:bodyPr/>
        <a:lstStyle/>
        <a:p>
          <a:pPr algn="ctr" rtl="0"/>
          <a:r>
            <a:rPr lang="el-GR" sz="2000" dirty="0" smtClean="0"/>
            <a:t>εντολή να αντιμετωπίζει </a:t>
          </a:r>
          <a:r>
            <a:rPr lang="el-GR" sz="2000" b="1" i="1" dirty="0" smtClean="0"/>
            <a:t>ισότιμα</a:t>
          </a:r>
          <a:r>
            <a:rPr lang="el-GR" sz="2000" dirty="0" smtClean="0"/>
            <a:t> όλους τους κατοίκους!</a:t>
          </a:r>
          <a:endParaRPr lang="el-GR" sz="2000" dirty="0"/>
        </a:p>
      </dgm:t>
    </dgm:pt>
    <dgm:pt modelId="{11DB573F-539A-46CD-906C-E3BE4D5A687F}" type="parTrans" cxnId="{A85A2D03-FE65-436D-8CEF-48E57766377B}">
      <dgm:prSet/>
      <dgm:spPr/>
      <dgm:t>
        <a:bodyPr/>
        <a:lstStyle/>
        <a:p>
          <a:endParaRPr lang="el-GR"/>
        </a:p>
      </dgm:t>
    </dgm:pt>
    <dgm:pt modelId="{2B979F1F-EC0A-4753-B6D7-1C112B6EABF5}" type="sibTrans" cxnId="{A85A2D03-FE65-436D-8CEF-48E57766377B}">
      <dgm:prSet/>
      <dgm:spPr/>
      <dgm:t>
        <a:bodyPr/>
        <a:lstStyle/>
        <a:p>
          <a:endParaRPr lang="el-GR"/>
        </a:p>
      </dgm:t>
    </dgm:pt>
    <dgm:pt modelId="{9BC9B650-EC2C-4665-83E4-5A6FB33579FD}" type="pres">
      <dgm:prSet presAssocID="{5A564AE4-2A1F-455B-B92A-D8BD65D307F4}" presName="linear" presStyleCnt="0">
        <dgm:presLayoutVars>
          <dgm:dir/>
          <dgm:animLvl val="lvl"/>
          <dgm:resizeHandles val="exact"/>
        </dgm:presLayoutVars>
      </dgm:prSet>
      <dgm:spPr/>
      <dgm:t>
        <a:bodyPr/>
        <a:lstStyle/>
        <a:p>
          <a:endParaRPr lang="el-GR"/>
        </a:p>
      </dgm:t>
    </dgm:pt>
    <dgm:pt modelId="{875351AB-91C8-439C-B8D8-8DE4955CA2F7}" type="pres">
      <dgm:prSet presAssocID="{2604B946-80F3-4F9D-95BE-C3D85E938035}" presName="parentLin" presStyleCnt="0"/>
      <dgm:spPr/>
      <dgm:t>
        <a:bodyPr/>
        <a:lstStyle/>
        <a:p>
          <a:endParaRPr lang="el-GR"/>
        </a:p>
      </dgm:t>
    </dgm:pt>
    <dgm:pt modelId="{33A95599-6609-400D-85B8-F5026BD6D3CA}" type="pres">
      <dgm:prSet presAssocID="{2604B946-80F3-4F9D-95BE-C3D85E938035}" presName="parentLeftMargin" presStyleLbl="node1" presStyleIdx="0" presStyleCnt="3"/>
      <dgm:spPr/>
      <dgm:t>
        <a:bodyPr/>
        <a:lstStyle/>
        <a:p>
          <a:endParaRPr lang="el-GR"/>
        </a:p>
      </dgm:t>
    </dgm:pt>
    <dgm:pt modelId="{28E9A4A0-372E-4C5B-95DE-F559C6B070BB}" type="pres">
      <dgm:prSet presAssocID="{2604B946-80F3-4F9D-95BE-C3D85E938035}" presName="parentText" presStyleLbl="node1" presStyleIdx="0" presStyleCnt="3" custScaleX="141171">
        <dgm:presLayoutVars>
          <dgm:chMax val="0"/>
          <dgm:bulletEnabled val="1"/>
        </dgm:presLayoutVars>
      </dgm:prSet>
      <dgm:spPr/>
      <dgm:t>
        <a:bodyPr/>
        <a:lstStyle/>
        <a:p>
          <a:endParaRPr lang="el-GR"/>
        </a:p>
      </dgm:t>
    </dgm:pt>
    <dgm:pt modelId="{BF32FA48-1825-45EC-8490-90F762BE5F50}" type="pres">
      <dgm:prSet presAssocID="{2604B946-80F3-4F9D-95BE-C3D85E938035}" presName="negativeSpace" presStyleCnt="0"/>
      <dgm:spPr/>
      <dgm:t>
        <a:bodyPr/>
        <a:lstStyle/>
        <a:p>
          <a:endParaRPr lang="el-GR"/>
        </a:p>
      </dgm:t>
    </dgm:pt>
    <dgm:pt modelId="{BE029D1E-DA73-46AD-B8CE-3FA7DB63A8EA}" type="pres">
      <dgm:prSet presAssocID="{2604B946-80F3-4F9D-95BE-C3D85E938035}" presName="childText" presStyleLbl="conFgAcc1" presStyleIdx="0" presStyleCnt="3">
        <dgm:presLayoutVars>
          <dgm:bulletEnabled val="1"/>
        </dgm:presLayoutVars>
      </dgm:prSet>
      <dgm:spPr>
        <a:solidFill>
          <a:srgbClr val="993300">
            <a:alpha val="90000"/>
          </a:srgbClr>
        </a:solidFill>
        <a:ln>
          <a:noFill/>
        </a:ln>
      </dgm:spPr>
      <dgm:t>
        <a:bodyPr/>
        <a:lstStyle/>
        <a:p>
          <a:endParaRPr lang="el-GR"/>
        </a:p>
      </dgm:t>
    </dgm:pt>
    <dgm:pt modelId="{ED00BA18-5282-4BB3-994C-9394E71FF02A}" type="pres">
      <dgm:prSet presAssocID="{06BD1C5F-678D-47AE-8081-1C2E0AEA809F}" presName="spaceBetweenRectangles" presStyleCnt="0"/>
      <dgm:spPr/>
      <dgm:t>
        <a:bodyPr/>
        <a:lstStyle/>
        <a:p>
          <a:endParaRPr lang="el-GR"/>
        </a:p>
      </dgm:t>
    </dgm:pt>
    <dgm:pt modelId="{EFD8E93B-0B37-4177-BFFE-8B95B8D906A6}" type="pres">
      <dgm:prSet presAssocID="{C57BD3BF-BD3C-4F96-9BE8-715CF124DF67}" presName="parentLin" presStyleCnt="0"/>
      <dgm:spPr/>
      <dgm:t>
        <a:bodyPr/>
        <a:lstStyle/>
        <a:p>
          <a:endParaRPr lang="el-GR"/>
        </a:p>
      </dgm:t>
    </dgm:pt>
    <dgm:pt modelId="{A48F4894-76B3-4EEA-9F14-A77BA8D6F37F}" type="pres">
      <dgm:prSet presAssocID="{C57BD3BF-BD3C-4F96-9BE8-715CF124DF67}" presName="parentLeftMargin" presStyleLbl="node1" presStyleIdx="0" presStyleCnt="3"/>
      <dgm:spPr/>
      <dgm:t>
        <a:bodyPr/>
        <a:lstStyle/>
        <a:p>
          <a:endParaRPr lang="el-GR"/>
        </a:p>
      </dgm:t>
    </dgm:pt>
    <dgm:pt modelId="{CC7BDAC4-A767-45C4-833F-A0BD01239615}" type="pres">
      <dgm:prSet presAssocID="{C57BD3BF-BD3C-4F96-9BE8-715CF124DF67}" presName="parentText" presStyleLbl="node1" presStyleIdx="1" presStyleCnt="3" custScaleX="136973">
        <dgm:presLayoutVars>
          <dgm:chMax val="0"/>
          <dgm:bulletEnabled val="1"/>
        </dgm:presLayoutVars>
      </dgm:prSet>
      <dgm:spPr/>
      <dgm:t>
        <a:bodyPr/>
        <a:lstStyle/>
        <a:p>
          <a:endParaRPr lang="el-GR"/>
        </a:p>
      </dgm:t>
    </dgm:pt>
    <dgm:pt modelId="{068BA51F-A1D3-4912-BCAB-67419C49FC6F}" type="pres">
      <dgm:prSet presAssocID="{C57BD3BF-BD3C-4F96-9BE8-715CF124DF67}" presName="negativeSpace" presStyleCnt="0"/>
      <dgm:spPr/>
      <dgm:t>
        <a:bodyPr/>
        <a:lstStyle/>
        <a:p>
          <a:endParaRPr lang="el-GR"/>
        </a:p>
      </dgm:t>
    </dgm:pt>
    <dgm:pt modelId="{0AC47C8F-8AF7-439E-B839-5A6FFAD79C84}" type="pres">
      <dgm:prSet presAssocID="{C57BD3BF-BD3C-4F96-9BE8-715CF124DF67}" presName="childText" presStyleLbl="conFgAcc1" presStyleIdx="1" presStyleCnt="3">
        <dgm:presLayoutVars>
          <dgm:bulletEnabled val="1"/>
        </dgm:presLayoutVars>
      </dgm:prSet>
      <dgm:spPr>
        <a:solidFill>
          <a:srgbClr val="0A0A2C">
            <a:alpha val="90000"/>
          </a:srgbClr>
        </a:solidFill>
        <a:ln>
          <a:noFill/>
        </a:ln>
      </dgm:spPr>
      <dgm:t>
        <a:bodyPr/>
        <a:lstStyle/>
        <a:p>
          <a:endParaRPr lang="el-GR"/>
        </a:p>
      </dgm:t>
    </dgm:pt>
    <dgm:pt modelId="{650A2D91-F827-4215-9AB5-80FA95336D83}" type="pres">
      <dgm:prSet presAssocID="{6A8F3078-13F0-4B0B-B1BB-A2EEA1189A70}" presName="spaceBetweenRectangles" presStyleCnt="0"/>
      <dgm:spPr/>
      <dgm:t>
        <a:bodyPr/>
        <a:lstStyle/>
        <a:p>
          <a:endParaRPr lang="el-GR"/>
        </a:p>
      </dgm:t>
    </dgm:pt>
    <dgm:pt modelId="{980CE335-7918-4351-9449-78CE1D98C345}" type="pres">
      <dgm:prSet presAssocID="{2617C5EA-78A5-474C-A983-AFECF5BCDC0D}" presName="parentLin" presStyleCnt="0"/>
      <dgm:spPr/>
      <dgm:t>
        <a:bodyPr/>
        <a:lstStyle/>
        <a:p>
          <a:endParaRPr lang="el-GR"/>
        </a:p>
      </dgm:t>
    </dgm:pt>
    <dgm:pt modelId="{5DD814E4-52C2-419D-B84E-D9EBA9D92472}" type="pres">
      <dgm:prSet presAssocID="{2617C5EA-78A5-474C-A983-AFECF5BCDC0D}" presName="parentLeftMargin" presStyleLbl="node1" presStyleIdx="1" presStyleCnt="3"/>
      <dgm:spPr/>
      <dgm:t>
        <a:bodyPr/>
        <a:lstStyle/>
        <a:p>
          <a:endParaRPr lang="el-GR"/>
        </a:p>
      </dgm:t>
    </dgm:pt>
    <dgm:pt modelId="{786DDA90-3953-42A7-B056-9FE416676CCD}" type="pres">
      <dgm:prSet presAssocID="{2617C5EA-78A5-474C-A983-AFECF5BCDC0D}" presName="parentText" presStyleLbl="node1" presStyleIdx="2" presStyleCnt="3" custScaleX="142857">
        <dgm:presLayoutVars>
          <dgm:chMax val="0"/>
          <dgm:bulletEnabled val="1"/>
        </dgm:presLayoutVars>
      </dgm:prSet>
      <dgm:spPr/>
      <dgm:t>
        <a:bodyPr/>
        <a:lstStyle/>
        <a:p>
          <a:endParaRPr lang="el-GR"/>
        </a:p>
      </dgm:t>
    </dgm:pt>
    <dgm:pt modelId="{51CCF3FD-ED93-497B-AA03-A13DC8BFF715}" type="pres">
      <dgm:prSet presAssocID="{2617C5EA-78A5-474C-A983-AFECF5BCDC0D}" presName="negativeSpace" presStyleCnt="0"/>
      <dgm:spPr/>
      <dgm:t>
        <a:bodyPr/>
        <a:lstStyle/>
        <a:p>
          <a:endParaRPr lang="el-GR"/>
        </a:p>
      </dgm:t>
    </dgm:pt>
    <dgm:pt modelId="{75B55232-75D4-4EB6-82B9-5DF27A38785D}" type="pres">
      <dgm:prSet presAssocID="{2617C5EA-78A5-474C-A983-AFECF5BCDC0D}" presName="childText" presStyleLbl="conFgAcc1" presStyleIdx="2" presStyleCnt="3">
        <dgm:presLayoutVars>
          <dgm:bulletEnabled val="1"/>
        </dgm:presLayoutVars>
      </dgm:prSet>
      <dgm:spPr>
        <a:solidFill>
          <a:schemeClr val="accent1">
            <a:lumMod val="50000"/>
            <a:alpha val="90000"/>
          </a:schemeClr>
        </a:solidFill>
        <a:ln>
          <a:noFill/>
        </a:ln>
      </dgm:spPr>
      <dgm:t>
        <a:bodyPr/>
        <a:lstStyle/>
        <a:p>
          <a:endParaRPr lang="el-GR"/>
        </a:p>
      </dgm:t>
    </dgm:pt>
  </dgm:ptLst>
  <dgm:cxnLst>
    <dgm:cxn modelId="{A85A2D03-FE65-436D-8CEF-48E57766377B}" srcId="{5A564AE4-2A1F-455B-B92A-D8BD65D307F4}" destId="{2617C5EA-78A5-474C-A983-AFECF5BCDC0D}" srcOrd="2" destOrd="0" parTransId="{11DB573F-539A-46CD-906C-E3BE4D5A687F}" sibTransId="{2B979F1F-EC0A-4753-B6D7-1C112B6EABF5}"/>
    <dgm:cxn modelId="{793C6CE2-071B-4EE0-B5A3-7CFCC837839E}" type="presOf" srcId="{2617C5EA-78A5-474C-A983-AFECF5BCDC0D}" destId="{786DDA90-3953-42A7-B056-9FE416676CCD}" srcOrd="1" destOrd="0" presId="urn:microsoft.com/office/officeart/2005/8/layout/list1"/>
    <dgm:cxn modelId="{487A31C8-993A-4ACA-9B78-52D861774E8D}" type="presOf" srcId="{5A564AE4-2A1F-455B-B92A-D8BD65D307F4}" destId="{9BC9B650-EC2C-4665-83E4-5A6FB33579FD}" srcOrd="0" destOrd="0" presId="urn:microsoft.com/office/officeart/2005/8/layout/list1"/>
    <dgm:cxn modelId="{EEC5A61D-7325-4CC5-922B-986978158DB7}" type="presOf" srcId="{C57BD3BF-BD3C-4F96-9BE8-715CF124DF67}" destId="{CC7BDAC4-A767-45C4-833F-A0BD01239615}" srcOrd="1" destOrd="0" presId="urn:microsoft.com/office/officeart/2005/8/layout/list1"/>
    <dgm:cxn modelId="{B7D6EE5A-BD27-455B-B6F4-DDE1B14D5C4B}" type="presOf" srcId="{2617C5EA-78A5-474C-A983-AFECF5BCDC0D}" destId="{5DD814E4-52C2-419D-B84E-D9EBA9D92472}" srcOrd="0" destOrd="0" presId="urn:microsoft.com/office/officeart/2005/8/layout/list1"/>
    <dgm:cxn modelId="{D5077D50-23CD-459C-9C29-6DCD0124204A}" type="presOf" srcId="{C57BD3BF-BD3C-4F96-9BE8-715CF124DF67}" destId="{A48F4894-76B3-4EEA-9F14-A77BA8D6F37F}" srcOrd="0" destOrd="0" presId="urn:microsoft.com/office/officeart/2005/8/layout/list1"/>
    <dgm:cxn modelId="{B5D20BFC-3090-4D74-908F-7746AEC558E9}" type="presOf" srcId="{2604B946-80F3-4F9D-95BE-C3D85E938035}" destId="{33A95599-6609-400D-85B8-F5026BD6D3CA}" srcOrd="0" destOrd="0" presId="urn:microsoft.com/office/officeart/2005/8/layout/list1"/>
    <dgm:cxn modelId="{9754D7BB-C8B6-446C-90CF-BC0342E28156}" srcId="{5A564AE4-2A1F-455B-B92A-D8BD65D307F4}" destId="{C57BD3BF-BD3C-4F96-9BE8-715CF124DF67}" srcOrd="1" destOrd="0" parTransId="{7DC8D9E1-6E27-4581-B4F6-78D1870D18A0}" sibTransId="{6A8F3078-13F0-4B0B-B1BB-A2EEA1189A70}"/>
    <dgm:cxn modelId="{D2A1D255-36A4-4113-A32E-7439872F0297}" srcId="{5A564AE4-2A1F-455B-B92A-D8BD65D307F4}" destId="{2604B946-80F3-4F9D-95BE-C3D85E938035}" srcOrd="0" destOrd="0" parTransId="{515617CA-90B1-4B40-8DDE-4B151EA64CA5}" sibTransId="{06BD1C5F-678D-47AE-8081-1C2E0AEA809F}"/>
    <dgm:cxn modelId="{0FCDC7BC-9123-4F5C-8FB9-FE0D0EDE6516}" type="presOf" srcId="{2604B946-80F3-4F9D-95BE-C3D85E938035}" destId="{28E9A4A0-372E-4C5B-95DE-F559C6B070BB}" srcOrd="1" destOrd="0" presId="urn:microsoft.com/office/officeart/2005/8/layout/list1"/>
    <dgm:cxn modelId="{A97D9306-5FED-4F23-B709-D78308CEB6E8}" type="presParOf" srcId="{9BC9B650-EC2C-4665-83E4-5A6FB33579FD}" destId="{875351AB-91C8-439C-B8D8-8DE4955CA2F7}" srcOrd="0" destOrd="0" presId="urn:microsoft.com/office/officeart/2005/8/layout/list1"/>
    <dgm:cxn modelId="{8E643331-CC0C-4A34-937E-004BF03274E6}" type="presParOf" srcId="{875351AB-91C8-439C-B8D8-8DE4955CA2F7}" destId="{33A95599-6609-400D-85B8-F5026BD6D3CA}" srcOrd="0" destOrd="0" presId="urn:microsoft.com/office/officeart/2005/8/layout/list1"/>
    <dgm:cxn modelId="{9419340B-E631-4BA7-A8D7-A609FB3D6197}" type="presParOf" srcId="{875351AB-91C8-439C-B8D8-8DE4955CA2F7}" destId="{28E9A4A0-372E-4C5B-95DE-F559C6B070BB}" srcOrd="1" destOrd="0" presId="urn:microsoft.com/office/officeart/2005/8/layout/list1"/>
    <dgm:cxn modelId="{052E8968-FCA8-443A-B29D-0BEA7ECFB415}" type="presParOf" srcId="{9BC9B650-EC2C-4665-83E4-5A6FB33579FD}" destId="{BF32FA48-1825-45EC-8490-90F762BE5F50}" srcOrd="1" destOrd="0" presId="urn:microsoft.com/office/officeart/2005/8/layout/list1"/>
    <dgm:cxn modelId="{0CF124F2-A5FE-49A2-830A-82DBF06AB4D3}" type="presParOf" srcId="{9BC9B650-EC2C-4665-83E4-5A6FB33579FD}" destId="{BE029D1E-DA73-46AD-B8CE-3FA7DB63A8EA}" srcOrd="2" destOrd="0" presId="urn:microsoft.com/office/officeart/2005/8/layout/list1"/>
    <dgm:cxn modelId="{63B36EC5-C126-4ED2-9C54-BEA784FA356D}" type="presParOf" srcId="{9BC9B650-EC2C-4665-83E4-5A6FB33579FD}" destId="{ED00BA18-5282-4BB3-994C-9394E71FF02A}" srcOrd="3" destOrd="0" presId="urn:microsoft.com/office/officeart/2005/8/layout/list1"/>
    <dgm:cxn modelId="{01F1B3E0-D0B8-4E18-A280-D60A2AE81241}" type="presParOf" srcId="{9BC9B650-EC2C-4665-83E4-5A6FB33579FD}" destId="{EFD8E93B-0B37-4177-BFFE-8B95B8D906A6}" srcOrd="4" destOrd="0" presId="urn:microsoft.com/office/officeart/2005/8/layout/list1"/>
    <dgm:cxn modelId="{05399ABC-7A7B-4CA4-86B4-86682B6EE3F1}" type="presParOf" srcId="{EFD8E93B-0B37-4177-BFFE-8B95B8D906A6}" destId="{A48F4894-76B3-4EEA-9F14-A77BA8D6F37F}" srcOrd="0" destOrd="0" presId="urn:microsoft.com/office/officeart/2005/8/layout/list1"/>
    <dgm:cxn modelId="{07E793C9-8A56-4021-A044-5889FC924E8F}" type="presParOf" srcId="{EFD8E93B-0B37-4177-BFFE-8B95B8D906A6}" destId="{CC7BDAC4-A767-45C4-833F-A0BD01239615}" srcOrd="1" destOrd="0" presId="urn:microsoft.com/office/officeart/2005/8/layout/list1"/>
    <dgm:cxn modelId="{2863EED9-69BB-45D0-898B-168E8B96365B}" type="presParOf" srcId="{9BC9B650-EC2C-4665-83E4-5A6FB33579FD}" destId="{068BA51F-A1D3-4912-BCAB-67419C49FC6F}" srcOrd="5" destOrd="0" presId="urn:microsoft.com/office/officeart/2005/8/layout/list1"/>
    <dgm:cxn modelId="{39B8227B-0098-466F-8149-8F5B0C6B6F2D}" type="presParOf" srcId="{9BC9B650-EC2C-4665-83E4-5A6FB33579FD}" destId="{0AC47C8F-8AF7-439E-B839-5A6FFAD79C84}" srcOrd="6" destOrd="0" presId="urn:microsoft.com/office/officeart/2005/8/layout/list1"/>
    <dgm:cxn modelId="{650BE6B0-0A6A-44AC-9B67-D46948185638}" type="presParOf" srcId="{9BC9B650-EC2C-4665-83E4-5A6FB33579FD}" destId="{650A2D91-F827-4215-9AB5-80FA95336D83}" srcOrd="7" destOrd="0" presId="urn:microsoft.com/office/officeart/2005/8/layout/list1"/>
    <dgm:cxn modelId="{E9BE4FC4-79C8-4C6F-9309-6C90EB4C8794}" type="presParOf" srcId="{9BC9B650-EC2C-4665-83E4-5A6FB33579FD}" destId="{980CE335-7918-4351-9449-78CE1D98C345}" srcOrd="8" destOrd="0" presId="urn:microsoft.com/office/officeart/2005/8/layout/list1"/>
    <dgm:cxn modelId="{20534444-7663-496A-91E9-2DA7D63B5593}" type="presParOf" srcId="{980CE335-7918-4351-9449-78CE1D98C345}" destId="{5DD814E4-52C2-419D-B84E-D9EBA9D92472}" srcOrd="0" destOrd="0" presId="urn:microsoft.com/office/officeart/2005/8/layout/list1"/>
    <dgm:cxn modelId="{05F3F3AE-CCF6-4AD6-AF38-60D7E57133F0}" type="presParOf" srcId="{980CE335-7918-4351-9449-78CE1D98C345}" destId="{786DDA90-3953-42A7-B056-9FE416676CCD}" srcOrd="1" destOrd="0" presId="urn:microsoft.com/office/officeart/2005/8/layout/list1"/>
    <dgm:cxn modelId="{B0EDBD6A-EFD0-4AA3-AAE2-CEFB1894C83C}" type="presParOf" srcId="{9BC9B650-EC2C-4665-83E4-5A6FB33579FD}" destId="{51CCF3FD-ED93-497B-AA03-A13DC8BFF715}" srcOrd="9" destOrd="0" presId="urn:microsoft.com/office/officeart/2005/8/layout/list1"/>
    <dgm:cxn modelId="{FCA552BF-2AE0-429D-9BCE-CD1153E4BE53}" type="presParOf" srcId="{9BC9B650-EC2C-4665-83E4-5A6FB33579FD}" destId="{75B55232-75D4-4EB6-82B9-5DF27A38785D}" srcOrd="10"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55B7085-2CF6-463D-840F-502C96FCB989}" type="doc">
      <dgm:prSet loTypeId="urn:microsoft.com/office/officeart/2005/8/layout/arrow3" loCatId="relationship" qsTypeId="urn:microsoft.com/office/officeart/2005/8/quickstyle/simple2" qsCatId="simple" csTypeId="urn:microsoft.com/office/officeart/2005/8/colors/accent0_3" csCatId="mainScheme" phldr="1"/>
      <dgm:spPr/>
      <dgm:t>
        <a:bodyPr/>
        <a:lstStyle/>
        <a:p>
          <a:endParaRPr lang="el-GR"/>
        </a:p>
      </dgm:t>
    </dgm:pt>
    <dgm:pt modelId="{6DFCE911-5FEC-4326-83CB-EF69A3A75EEE}">
      <dgm:prSet custT="1"/>
      <dgm:spPr/>
      <dgm:t>
        <a:bodyPr/>
        <a:lstStyle/>
        <a:p>
          <a:pPr rtl="0"/>
          <a:r>
            <a:rPr lang="el-GR" sz="2000" dirty="0" smtClean="0"/>
            <a:t>Η πολιτική αυτή των </a:t>
          </a:r>
          <a:r>
            <a:rPr lang="el-GR" sz="2000" b="1" i="1" dirty="0" smtClean="0"/>
            <a:t>ίσων</a:t>
          </a:r>
          <a:r>
            <a:rPr lang="el-GR" sz="2000" dirty="0" smtClean="0"/>
            <a:t> </a:t>
          </a:r>
          <a:r>
            <a:rPr lang="el-GR" sz="2000" b="1" i="1" dirty="0" smtClean="0"/>
            <a:t>αποστάσεων</a:t>
          </a:r>
          <a:r>
            <a:rPr lang="el-GR" sz="2000" dirty="0" smtClean="0"/>
            <a:t> δεν γινόταν πάντα δεκτή:</a:t>
          </a:r>
        </a:p>
        <a:p>
          <a:pPr rtl="0"/>
          <a:r>
            <a:rPr lang="el-GR" sz="2400" b="1" dirty="0" smtClean="0"/>
            <a:t>1</a:t>
          </a:r>
          <a:r>
            <a:rPr lang="el-GR" sz="2000" dirty="0" smtClean="0"/>
            <a:t>. από την ελληνική στρατιωτική ηγεσία, </a:t>
          </a:r>
        </a:p>
        <a:p>
          <a:pPr rtl="0"/>
          <a:r>
            <a:rPr lang="el-GR" sz="2400" b="1" dirty="0" smtClean="0"/>
            <a:t>2</a:t>
          </a:r>
          <a:r>
            <a:rPr lang="el-GR" sz="2000" b="1" dirty="0" smtClean="0"/>
            <a:t>.</a:t>
          </a:r>
          <a:r>
            <a:rPr lang="el-GR" sz="2000" dirty="0" smtClean="0"/>
            <a:t>τον μητροπολίτη Σμύρνης </a:t>
          </a:r>
          <a:r>
            <a:rPr lang="el-GR" sz="2000" b="1" i="1" dirty="0" smtClean="0"/>
            <a:t>Χρυσόστομο</a:t>
          </a:r>
          <a:r>
            <a:rPr lang="el-GR" sz="2000" dirty="0" smtClean="0"/>
            <a:t> </a:t>
          </a:r>
        </a:p>
        <a:p>
          <a:pPr rtl="0"/>
          <a:r>
            <a:rPr lang="el-GR" sz="2400" b="1" dirty="0" smtClean="0"/>
            <a:t>3</a:t>
          </a:r>
          <a:r>
            <a:rPr lang="el-GR" sz="2000" dirty="0" smtClean="0"/>
            <a:t>. και ορισμένους </a:t>
          </a:r>
          <a:r>
            <a:rPr lang="el-GR" sz="2000" dirty="0" err="1" smtClean="0"/>
            <a:t>Μικρασιάτες</a:t>
          </a:r>
          <a:r>
            <a:rPr lang="el-GR" sz="2000" dirty="0" smtClean="0"/>
            <a:t> Έλληνες.</a:t>
          </a:r>
          <a:endParaRPr lang="el-GR" sz="2000" dirty="0"/>
        </a:p>
      </dgm:t>
    </dgm:pt>
    <dgm:pt modelId="{29A6685A-E58F-4A22-914D-34402655101B}" type="parTrans" cxnId="{87C5B2C4-A48B-451D-9F56-0CF3669F5EF6}">
      <dgm:prSet/>
      <dgm:spPr/>
      <dgm:t>
        <a:bodyPr/>
        <a:lstStyle/>
        <a:p>
          <a:endParaRPr lang="el-GR"/>
        </a:p>
      </dgm:t>
    </dgm:pt>
    <dgm:pt modelId="{336926C1-789B-48F4-BB0C-A34C70C6A6D9}" type="sibTrans" cxnId="{87C5B2C4-A48B-451D-9F56-0CF3669F5EF6}">
      <dgm:prSet/>
      <dgm:spPr/>
      <dgm:t>
        <a:bodyPr/>
        <a:lstStyle/>
        <a:p>
          <a:endParaRPr lang="el-GR"/>
        </a:p>
      </dgm:t>
    </dgm:pt>
    <dgm:pt modelId="{F6243861-037F-4AA3-8353-7BF51036D61B}">
      <dgm:prSet/>
      <dgm:spPr/>
      <dgm:t>
        <a:bodyPr/>
        <a:lstStyle/>
        <a:p>
          <a:pPr rtl="0"/>
          <a:r>
            <a:rPr lang="el-GR" dirty="0" smtClean="0"/>
            <a:t>Ο </a:t>
          </a:r>
          <a:r>
            <a:rPr lang="el-GR" dirty="0" err="1" smtClean="0"/>
            <a:t>Στεργιάδης</a:t>
          </a:r>
          <a:r>
            <a:rPr lang="el-GR" dirty="0" smtClean="0"/>
            <a:t> έδειξε παράλληλα έναν αυταρχικό χαρακτήρα, ώστε να γίνει </a:t>
          </a:r>
          <a:r>
            <a:rPr lang="el-GR" b="1" dirty="0" smtClean="0"/>
            <a:t>αντιπαθής</a:t>
          </a:r>
          <a:r>
            <a:rPr lang="el-GR" dirty="0" smtClean="0"/>
            <a:t>!</a:t>
          </a:r>
          <a:endParaRPr lang="el-GR" dirty="0"/>
        </a:p>
      </dgm:t>
    </dgm:pt>
    <dgm:pt modelId="{4E8F5369-D1E8-4999-86F0-23725207D2BF}" type="parTrans" cxnId="{858C74B1-C0C2-43AA-A937-E962C61C6CF8}">
      <dgm:prSet/>
      <dgm:spPr/>
      <dgm:t>
        <a:bodyPr/>
        <a:lstStyle/>
        <a:p>
          <a:endParaRPr lang="el-GR"/>
        </a:p>
      </dgm:t>
    </dgm:pt>
    <dgm:pt modelId="{D026F435-581A-411B-ACE1-6DB85315D9F4}" type="sibTrans" cxnId="{858C74B1-C0C2-43AA-A937-E962C61C6CF8}">
      <dgm:prSet/>
      <dgm:spPr/>
      <dgm:t>
        <a:bodyPr/>
        <a:lstStyle/>
        <a:p>
          <a:endParaRPr lang="el-GR"/>
        </a:p>
      </dgm:t>
    </dgm:pt>
    <dgm:pt modelId="{37B40EEC-5940-40BB-8E43-7DA669FCEB4F}" type="pres">
      <dgm:prSet presAssocID="{655B7085-2CF6-463D-840F-502C96FCB989}" presName="compositeShape" presStyleCnt="0">
        <dgm:presLayoutVars>
          <dgm:chMax val="2"/>
          <dgm:dir/>
          <dgm:resizeHandles val="exact"/>
        </dgm:presLayoutVars>
      </dgm:prSet>
      <dgm:spPr/>
      <dgm:t>
        <a:bodyPr/>
        <a:lstStyle/>
        <a:p>
          <a:endParaRPr lang="el-GR"/>
        </a:p>
      </dgm:t>
    </dgm:pt>
    <dgm:pt modelId="{831622FD-1D88-4617-B5C9-0E2F0E128A3D}" type="pres">
      <dgm:prSet presAssocID="{655B7085-2CF6-463D-840F-502C96FCB989}" presName="divider" presStyleLbl="fgShp" presStyleIdx="0" presStyleCnt="1"/>
      <dgm:spPr>
        <a:solidFill>
          <a:schemeClr val="accent6">
            <a:lumMod val="50000"/>
          </a:schemeClr>
        </a:solidFill>
      </dgm:spPr>
      <dgm:t>
        <a:bodyPr/>
        <a:lstStyle/>
        <a:p>
          <a:endParaRPr lang="el-GR"/>
        </a:p>
      </dgm:t>
    </dgm:pt>
    <dgm:pt modelId="{5E35FCBC-3A40-4BDB-A845-7EECD7E37080}" type="pres">
      <dgm:prSet presAssocID="{6DFCE911-5FEC-4326-83CB-EF69A3A75EEE}" presName="downArrow" presStyleLbl="node1" presStyleIdx="0" presStyleCnt="2" custScaleX="51405"/>
      <dgm:spPr/>
      <dgm:t>
        <a:bodyPr/>
        <a:lstStyle/>
        <a:p>
          <a:endParaRPr lang="el-GR"/>
        </a:p>
      </dgm:t>
    </dgm:pt>
    <dgm:pt modelId="{9811A8E4-09B8-41F0-8C96-28C2B932DC06}" type="pres">
      <dgm:prSet presAssocID="{6DFCE911-5FEC-4326-83CB-EF69A3A75EEE}" presName="downArrowText" presStyleLbl="revTx" presStyleIdx="0" presStyleCnt="2" custScaleX="173089">
        <dgm:presLayoutVars>
          <dgm:bulletEnabled val="1"/>
        </dgm:presLayoutVars>
      </dgm:prSet>
      <dgm:spPr/>
      <dgm:t>
        <a:bodyPr/>
        <a:lstStyle/>
        <a:p>
          <a:endParaRPr lang="el-GR"/>
        </a:p>
      </dgm:t>
    </dgm:pt>
    <dgm:pt modelId="{FD24043B-0A75-45BC-89D1-2AF9D029B211}" type="pres">
      <dgm:prSet presAssocID="{F6243861-037F-4AA3-8353-7BF51036D61B}" presName="upArrow" presStyleLbl="node1" presStyleIdx="1" presStyleCnt="2" custScaleX="51405"/>
      <dgm:spPr/>
      <dgm:t>
        <a:bodyPr/>
        <a:lstStyle/>
        <a:p>
          <a:endParaRPr lang="el-GR"/>
        </a:p>
      </dgm:t>
    </dgm:pt>
    <dgm:pt modelId="{5391344A-3FFF-46F5-93D8-CC985CD73671}" type="pres">
      <dgm:prSet presAssocID="{F6243861-037F-4AA3-8353-7BF51036D61B}" presName="upArrowText" presStyleLbl="revTx" presStyleIdx="1" presStyleCnt="2">
        <dgm:presLayoutVars>
          <dgm:bulletEnabled val="1"/>
        </dgm:presLayoutVars>
      </dgm:prSet>
      <dgm:spPr/>
      <dgm:t>
        <a:bodyPr/>
        <a:lstStyle/>
        <a:p>
          <a:endParaRPr lang="el-GR"/>
        </a:p>
      </dgm:t>
    </dgm:pt>
  </dgm:ptLst>
  <dgm:cxnLst>
    <dgm:cxn modelId="{5394ADA6-72C2-44AA-9D54-0AD747DAC522}" type="presOf" srcId="{6DFCE911-5FEC-4326-83CB-EF69A3A75EEE}" destId="{9811A8E4-09B8-41F0-8C96-28C2B932DC06}" srcOrd="0" destOrd="0" presId="urn:microsoft.com/office/officeart/2005/8/layout/arrow3"/>
    <dgm:cxn modelId="{648479D9-FB26-4146-8F3D-B4F4309CD3E6}" type="presOf" srcId="{655B7085-2CF6-463D-840F-502C96FCB989}" destId="{37B40EEC-5940-40BB-8E43-7DA669FCEB4F}" srcOrd="0" destOrd="0" presId="urn:microsoft.com/office/officeart/2005/8/layout/arrow3"/>
    <dgm:cxn modelId="{87C5B2C4-A48B-451D-9F56-0CF3669F5EF6}" srcId="{655B7085-2CF6-463D-840F-502C96FCB989}" destId="{6DFCE911-5FEC-4326-83CB-EF69A3A75EEE}" srcOrd="0" destOrd="0" parTransId="{29A6685A-E58F-4A22-914D-34402655101B}" sibTransId="{336926C1-789B-48F4-BB0C-A34C70C6A6D9}"/>
    <dgm:cxn modelId="{858C74B1-C0C2-43AA-A937-E962C61C6CF8}" srcId="{655B7085-2CF6-463D-840F-502C96FCB989}" destId="{F6243861-037F-4AA3-8353-7BF51036D61B}" srcOrd="1" destOrd="0" parTransId="{4E8F5369-D1E8-4999-86F0-23725207D2BF}" sibTransId="{D026F435-581A-411B-ACE1-6DB85315D9F4}"/>
    <dgm:cxn modelId="{840CE229-C954-4B1A-9993-A215BF89CDDE}" type="presOf" srcId="{F6243861-037F-4AA3-8353-7BF51036D61B}" destId="{5391344A-3FFF-46F5-93D8-CC985CD73671}" srcOrd="0" destOrd="0" presId="urn:microsoft.com/office/officeart/2005/8/layout/arrow3"/>
    <dgm:cxn modelId="{E66A7D74-2F5A-419F-ACD0-576589B1031E}" type="presParOf" srcId="{37B40EEC-5940-40BB-8E43-7DA669FCEB4F}" destId="{831622FD-1D88-4617-B5C9-0E2F0E128A3D}" srcOrd="0" destOrd="0" presId="urn:microsoft.com/office/officeart/2005/8/layout/arrow3"/>
    <dgm:cxn modelId="{51EC4194-C97B-473A-84EE-62616FA9423B}" type="presParOf" srcId="{37B40EEC-5940-40BB-8E43-7DA669FCEB4F}" destId="{5E35FCBC-3A40-4BDB-A845-7EECD7E37080}" srcOrd="1" destOrd="0" presId="urn:microsoft.com/office/officeart/2005/8/layout/arrow3"/>
    <dgm:cxn modelId="{63F47215-D397-466A-85F1-D0B218BAAD60}" type="presParOf" srcId="{37B40EEC-5940-40BB-8E43-7DA669FCEB4F}" destId="{9811A8E4-09B8-41F0-8C96-28C2B932DC06}" srcOrd="2" destOrd="0" presId="urn:microsoft.com/office/officeart/2005/8/layout/arrow3"/>
    <dgm:cxn modelId="{1FC92AE1-7B46-4604-8734-0FBB9A3D1AF2}" type="presParOf" srcId="{37B40EEC-5940-40BB-8E43-7DA669FCEB4F}" destId="{FD24043B-0A75-45BC-89D1-2AF9D029B211}" srcOrd="3" destOrd="0" presId="urn:microsoft.com/office/officeart/2005/8/layout/arrow3"/>
    <dgm:cxn modelId="{496CB112-8153-49E5-8BC1-769A9E2A5E6E}" type="presParOf" srcId="{37B40EEC-5940-40BB-8E43-7DA669FCEB4F}" destId="{5391344A-3FFF-46F5-93D8-CC985CD73671}" srcOrd="4" destOrd="0" presId="urn:microsoft.com/office/officeart/2005/8/layout/arrow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DCAFE5E-63B6-4075-AD6B-A0AF13F13EEA}" type="doc">
      <dgm:prSet loTypeId="urn:microsoft.com/office/officeart/2005/8/layout/process2" loCatId="process" qsTypeId="urn:microsoft.com/office/officeart/2005/8/quickstyle/simple3" qsCatId="simple" csTypeId="urn:microsoft.com/office/officeart/2005/8/colors/accent0_1" csCatId="mainScheme" phldr="1"/>
      <dgm:spPr/>
      <dgm:t>
        <a:bodyPr/>
        <a:lstStyle/>
        <a:p>
          <a:endParaRPr lang="el-GR"/>
        </a:p>
      </dgm:t>
    </dgm:pt>
    <dgm:pt modelId="{9649B5FB-576B-4042-819D-3C63D1B82B00}">
      <dgm:prSet/>
      <dgm:spPr/>
      <dgm:t>
        <a:bodyPr/>
        <a:lstStyle/>
        <a:p>
          <a:pPr rtl="0"/>
          <a:r>
            <a:rPr lang="el-GR" dirty="0" smtClean="0"/>
            <a:t>Ο ελληνικός στρατός κατέλαβε αρχικά τα εδάφη με εντολή από την </a:t>
          </a:r>
          <a:r>
            <a:rPr lang="el-GR" dirty="0" err="1" smtClean="0"/>
            <a:t>Αντάντ</a:t>
          </a:r>
          <a:r>
            <a:rPr lang="el-GR" dirty="0" smtClean="0"/>
            <a:t> (Συνθήκη Σεβρών).</a:t>
          </a:r>
          <a:endParaRPr lang="el-GR" dirty="0"/>
        </a:p>
      </dgm:t>
    </dgm:pt>
    <dgm:pt modelId="{2FB155E5-C11C-47E7-9883-7381EAB69001}" type="parTrans" cxnId="{F74571BF-08C6-4114-BF38-B2D3C9248347}">
      <dgm:prSet/>
      <dgm:spPr/>
      <dgm:t>
        <a:bodyPr/>
        <a:lstStyle/>
        <a:p>
          <a:endParaRPr lang="el-GR"/>
        </a:p>
      </dgm:t>
    </dgm:pt>
    <dgm:pt modelId="{F8F7A126-CA1A-4FAD-A975-CE528BC526BA}" type="sibTrans" cxnId="{F74571BF-08C6-4114-BF38-B2D3C9248347}">
      <dgm:prSet/>
      <dgm:spPr/>
      <dgm:t>
        <a:bodyPr/>
        <a:lstStyle/>
        <a:p>
          <a:endParaRPr lang="el-GR"/>
        </a:p>
      </dgm:t>
    </dgm:pt>
    <dgm:pt modelId="{4285F882-E7F3-42BD-969D-BCC0194B4842}">
      <dgm:prSet/>
      <dgm:spPr/>
      <dgm:t>
        <a:bodyPr/>
        <a:lstStyle/>
        <a:p>
          <a:pPr rtl="0"/>
          <a:r>
            <a:rPr lang="el-GR" dirty="0" smtClean="0"/>
            <a:t>Αργότερα ο Βενιζέλος έλαβε </a:t>
          </a:r>
          <a:r>
            <a:rPr lang="el-GR" b="1" i="1" dirty="0" smtClean="0"/>
            <a:t>άδεια</a:t>
          </a:r>
          <a:r>
            <a:rPr lang="el-GR" b="1" dirty="0" smtClean="0"/>
            <a:t> </a:t>
          </a:r>
          <a:r>
            <a:rPr lang="el-GR" dirty="0" smtClean="0"/>
            <a:t>από τους συμμάχους </a:t>
          </a:r>
          <a:r>
            <a:rPr lang="el-GR" b="1" dirty="0" smtClean="0"/>
            <a:t>να επεκτείνει</a:t>
          </a:r>
          <a:r>
            <a:rPr lang="el-GR" dirty="0" smtClean="0"/>
            <a:t> </a:t>
          </a:r>
          <a:r>
            <a:rPr lang="el-GR" b="1" dirty="0" smtClean="0"/>
            <a:t>την ζώνη ελληνικής κατοχής</a:t>
          </a:r>
          <a:endParaRPr lang="el-GR" dirty="0"/>
        </a:p>
      </dgm:t>
    </dgm:pt>
    <dgm:pt modelId="{D75C224D-A039-4555-97D9-7BFC035FA6AF}" type="parTrans" cxnId="{B0DA1A5F-3D1A-47FA-8CEC-00C826399DE0}">
      <dgm:prSet/>
      <dgm:spPr/>
      <dgm:t>
        <a:bodyPr/>
        <a:lstStyle/>
        <a:p>
          <a:endParaRPr lang="el-GR"/>
        </a:p>
      </dgm:t>
    </dgm:pt>
    <dgm:pt modelId="{88926D80-2625-4F5D-A42B-41541009EBE6}" type="sibTrans" cxnId="{B0DA1A5F-3D1A-47FA-8CEC-00C826399DE0}">
      <dgm:prSet/>
      <dgm:spPr/>
      <dgm:t>
        <a:bodyPr/>
        <a:lstStyle/>
        <a:p>
          <a:endParaRPr lang="el-GR"/>
        </a:p>
      </dgm:t>
    </dgm:pt>
    <dgm:pt modelId="{E81B58E0-5078-46FE-8D7A-BB714E8C3ED8}">
      <dgm:prSet/>
      <dgm:spPr/>
      <dgm:t>
        <a:bodyPr/>
        <a:lstStyle/>
        <a:p>
          <a:pPr rtl="0"/>
          <a:r>
            <a:rPr lang="el-GR" dirty="0" smtClean="0"/>
            <a:t>Έτσι, ο στρατός κατέλαβε την </a:t>
          </a:r>
          <a:r>
            <a:rPr lang="el-GR" b="1" dirty="0" smtClean="0"/>
            <a:t>Αν. Θράκη</a:t>
          </a:r>
          <a:r>
            <a:rPr lang="el-GR" dirty="0" smtClean="0"/>
            <a:t> (1920) και προέλασε το καλοκαίρι του 1920 σε βάθος  </a:t>
          </a:r>
          <a:r>
            <a:rPr lang="el-GR" b="1" i="1" dirty="0" smtClean="0"/>
            <a:t>100-150</a:t>
          </a:r>
          <a:r>
            <a:rPr lang="el-GR" dirty="0" smtClean="0"/>
            <a:t> </a:t>
          </a:r>
          <a:r>
            <a:rPr lang="el-GR" dirty="0" err="1" smtClean="0"/>
            <a:t>χλμ</a:t>
          </a:r>
          <a:r>
            <a:rPr lang="el-GR" dirty="0" smtClean="0"/>
            <a:t>. </a:t>
          </a:r>
          <a:r>
            <a:rPr lang="el-GR" b="1" i="1" dirty="0" smtClean="0"/>
            <a:t>ανατολικά</a:t>
          </a:r>
          <a:r>
            <a:rPr lang="el-GR" b="1" dirty="0" smtClean="0"/>
            <a:t> της </a:t>
          </a:r>
          <a:r>
            <a:rPr lang="el-GR" b="1" i="1" dirty="0" smtClean="0"/>
            <a:t>ζώνης</a:t>
          </a:r>
          <a:r>
            <a:rPr lang="el-GR" b="1" dirty="0" smtClean="0"/>
            <a:t> της  </a:t>
          </a:r>
          <a:r>
            <a:rPr lang="el-GR" b="1" i="1" dirty="0" smtClean="0"/>
            <a:t>Σμύρνης</a:t>
          </a:r>
          <a:endParaRPr lang="el-GR" dirty="0"/>
        </a:p>
      </dgm:t>
    </dgm:pt>
    <dgm:pt modelId="{F32783FF-1900-4C12-904C-AB9E000D1934}" type="parTrans" cxnId="{AD05CA62-6DA6-4C7E-833D-DB49F5591BDC}">
      <dgm:prSet/>
      <dgm:spPr/>
      <dgm:t>
        <a:bodyPr/>
        <a:lstStyle/>
        <a:p>
          <a:endParaRPr lang="el-GR"/>
        </a:p>
      </dgm:t>
    </dgm:pt>
    <dgm:pt modelId="{E419795E-C859-4E4B-9A63-725E99BECA83}" type="sibTrans" cxnId="{AD05CA62-6DA6-4C7E-833D-DB49F5591BDC}">
      <dgm:prSet/>
      <dgm:spPr/>
      <dgm:t>
        <a:bodyPr/>
        <a:lstStyle/>
        <a:p>
          <a:endParaRPr lang="el-GR"/>
        </a:p>
      </dgm:t>
    </dgm:pt>
    <dgm:pt modelId="{96AE6EAD-0651-4E20-91E4-B739C6F4D9A3}" type="pres">
      <dgm:prSet presAssocID="{FDCAFE5E-63B6-4075-AD6B-A0AF13F13EEA}" presName="linearFlow" presStyleCnt="0">
        <dgm:presLayoutVars>
          <dgm:resizeHandles val="exact"/>
        </dgm:presLayoutVars>
      </dgm:prSet>
      <dgm:spPr/>
      <dgm:t>
        <a:bodyPr/>
        <a:lstStyle/>
        <a:p>
          <a:endParaRPr lang="el-GR"/>
        </a:p>
      </dgm:t>
    </dgm:pt>
    <dgm:pt modelId="{5B2D0865-9A11-48A1-B4D0-3F4AABF7ACCE}" type="pres">
      <dgm:prSet presAssocID="{9649B5FB-576B-4042-819D-3C63D1B82B00}" presName="node" presStyleLbl="node1" presStyleIdx="0" presStyleCnt="3">
        <dgm:presLayoutVars>
          <dgm:bulletEnabled val="1"/>
        </dgm:presLayoutVars>
      </dgm:prSet>
      <dgm:spPr/>
      <dgm:t>
        <a:bodyPr/>
        <a:lstStyle/>
        <a:p>
          <a:endParaRPr lang="el-GR"/>
        </a:p>
      </dgm:t>
    </dgm:pt>
    <dgm:pt modelId="{7BFEF7A3-56D3-46DB-A6A5-859BA899242F}" type="pres">
      <dgm:prSet presAssocID="{F8F7A126-CA1A-4FAD-A975-CE528BC526BA}" presName="sibTrans" presStyleLbl="sibTrans2D1" presStyleIdx="0" presStyleCnt="2"/>
      <dgm:spPr/>
      <dgm:t>
        <a:bodyPr/>
        <a:lstStyle/>
        <a:p>
          <a:endParaRPr lang="el-GR"/>
        </a:p>
      </dgm:t>
    </dgm:pt>
    <dgm:pt modelId="{80A6AD1D-5034-4C2E-9086-8D521AC4D567}" type="pres">
      <dgm:prSet presAssocID="{F8F7A126-CA1A-4FAD-A975-CE528BC526BA}" presName="connectorText" presStyleLbl="sibTrans2D1" presStyleIdx="0" presStyleCnt="2"/>
      <dgm:spPr/>
      <dgm:t>
        <a:bodyPr/>
        <a:lstStyle/>
        <a:p>
          <a:endParaRPr lang="el-GR"/>
        </a:p>
      </dgm:t>
    </dgm:pt>
    <dgm:pt modelId="{EA6EADA0-98D2-4523-AEF2-FCB38C8D6F90}" type="pres">
      <dgm:prSet presAssocID="{4285F882-E7F3-42BD-969D-BCC0194B4842}" presName="node" presStyleLbl="node1" presStyleIdx="1" presStyleCnt="3">
        <dgm:presLayoutVars>
          <dgm:bulletEnabled val="1"/>
        </dgm:presLayoutVars>
      </dgm:prSet>
      <dgm:spPr/>
      <dgm:t>
        <a:bodyPr/>
        <a:lstStyle/>
        <a:p>
          <a:endParaRPr lang="el-GR"/>
        </a:p>
      </dgm:t>
    </dgm:pt>
    <dgm:pt modelId="{A42DC1FA-79FC-42B1-A280-4CAF19A0BCBE}" type="pres">
      <dgm:prSet presAssocID="{88926D80-2625-4F5D-A42B-41541009EBE6}" presName="sibTrans" presStyleLbl="sibTrans2D1" presStyleIdx="1" presStyleCnt="2"/>
      <dgm:spPr/>
      <dgm:t>
        <a:bodyPr/>
        <a:lstStyle/>
        <a:p>
          <a:endParaRPr lang="el-GR"/>
        </a:p>
      </dgm:t>
    </dgm:pt>
    <dgm:pt modelId="{6D36B9CF-2111-43BE-94CD-9A966413E39C}" type="pres">
      <dgm:prSet presAssocID="{88926D80-2625-4F5D-A42B-41541009EBE6}" presName="connectorText" presStyleLbl="sibTrans2D1" presStyleIdx="1" presStyleCnt="2"/>
      <dgm:spPr/>
      <dgm:t>
        <a:bodyPr/>
        <a:lstStyle/>
        <a:p>
          <a:endParaRPr lang="el-GR"/>
        </a:p>
      </dgm:t>
    </dgm:pt>
    <dgm:pt modelId="{C3E7B13B-C21B-4C6C-B3E0-394C0E81E90C}" type="pres">
      <dgm:prSet presAssocID="{E81B58E0-5078-46FE-8D7A-BB714E8C3ED8}" presName="node" presStyleLbl="node1" presStyleIdx="2" presStyleCnt="3">
        <dgm:presLayoutVars>
          <dgm:bulletEnabled val="1"/>
        </dgm:presLayoutVars>
      </dgm:prSet>
      <dgm:spPr/>
      <dgm:t>
        <a:bodyPr/>
        <a:lstStyle/>
        <a:p>
          <a:endParaRPr lang="el-GR"/>
        </a:p>
      </dgm:t>
    </dgm:pt>
  </dgm:ptLst>
  <dgm:cxnLst>
    <dgm:cxn modelId="{FAACE536-F841-4538-B5E5-C6EDD412B675}" type="presOf" srcId="{88926D80-2625-4F5D-A42B-41541009EBE6}" destId="{6D36B9CF-2111-43BE-94CD-9A966413E39C}" srcOrd="1" destOrd="0" presId="urn:microsoft.com/office/officeart/2005/8/layout/process2"/>
    <dgm:cxn modelId="{F74571BF-08C6-4114-BF38-B2D3C9248347}" srcId="{FDCAFE5E-63B6-4075-AD6B-A0AF13F13EEA}" destId="{9649B5FB-576B-4042-819D-3C63D1B82B00}" srcOrd="0" destOrd="0" parTransId="{2FB155E5-C11C-47E7-9883-7381EAB69001}" sibTransId="{F8F7A126-CA1A-4FAD-A975-CE528BC526BA}"/>
    <dgm:cxn modelId="{15B435FE-C3FE-4DB8-B671-F0F65004003C}" type="presOf" srcId="{E81B58E0-5078-46FE-8D7A-BB714E8C3ED8}" destId="{C3E7B13B-C21B-4C6C-B3E0-394C0E81E90C}" srcOrd="0" destOrd="0" presId="urn:microsoft.com/office/officeart/2005/8/layout/process2"/>
    <dgm:cxn modelId="{EBC4021C-0ADB-44F6-AA8B-641002D04511}" type="presOf" srcId="{9649B5FB-576B-4042-819D-3C63D1B82B00}" destId="{5B2D0865-9A11-48A1-B4D0-3F4AABF7ACCE}" srcOrd="0" destOrd="0" presId="urn:microsoft.com/office/officeart/2005/8/layout/process2"/>
    <dgm:cxn modelId="{1809CB5B-C764-40CF-A392-F8A536E5A19A}" type="presOf" srcId="{4285F882-E7F3-42BD-969D-BCC0194B4842}" destId="{EA6EADA0-98D2-4523-AEF2-FCB38C8D6F90}" srcOrd="0" destOrd="0" presId="urn:microsoft.com/office/officeart/2005/8/layout/process2"/>
    <dgm:cxn modelId="{7134EFBC-C159-4B21-BAE0-8EAAA5E604E8}" type="presOf" srcId="{F8F7A126-CA1A-4FAD-A975-CE528BC526BA}" destId="{80A6AD1D-5034-4C2E-9086-8D521AC4D567}" srcOrd="1" destOrd="0" presId="urn:microsoft.com/office/officeart/2005/8/layout/process2"/>
    <dgm:cxn modelId="{B0DA1A5F-3D1A-47FA-8CEC-00C826399DE0}" srcId="{FDCAFE5E-63B6-4075-AD6B-A0AF13F13EEA}" destId="{4285F882-E7F3-42BD-969D-BCC0194B4842}" srcOrd="1" destOrd="0" parTransId="{D75C224D-A039-4555-97D9-7BFC035FA6AF}" sibTransId="{88926D80-2625-4F5D-A42B-41541009EBE6}"/>
    <dgm:cxn modelId="{98CD5D9E-3EA9-4ADC-B4BD-61E5F76AA92A}" type="presOf" srcId="{F8F7A126-CA1A-4FAD-A975-CE528BC526BA}" destId="{7BFEF7A3-56D3-46DB-A6A5-859BA899242F}" srcOrd="0" destOrd="0" presId="urn:microsoft.com/office/officeart/2005/8/layout/process2"/>
    <dgm:cxn modelId="{AD05CA62-6DA6-4C7E-833D-DB49F5591BDC}" srcId="{FDCAFE5E-63B6-4075-AD6B-A0AF13F13EEA}" destId="{E81B58E0-5078-46FE-8D7A-BB714E8C3ED8}" srcOrd="2" destOrd="0" parTransId="{F32783FF-1900-4C12-904C-AB9E000D1934}" sibTransId="{E419795E-C859-4E4B-9A63-725E99BECA83}"/>
    <dgm:cxn modelId="{0029ADEB-F22F-4A0A-B532-C4EDE7DA7691}" type="presOf" srcId="{FDCAFE5E-63B6-4075-AD6B-A0AF13F13EEA}" destId="{96AE6EAD-0651-4E20-91E4-B739C6F4D9A3}" srcOrd="0" destOrd="0" presId="urn:microsoft.com/office/officeart/2005/8/layout/process2"/>
    <dgm:cxn modelId="{F1C6879F-A281-4525-ACC8-306619D5599E}" type="presOf" srcId="{88926D80-2625-4F5D-A42B-41541009EBE6}" destId="{A42DC1FA-79FC-42B1-A280-4CAF19A0BCBE}" srcOrd="0" destOrd="0" presId="urn:microsoft.com/office/officeart/2005/8/layout/process2"/>
    <dgm:cxn modelId="{E71BA211-5444-4222-92BC-F839B9B17B72}" type="presParOf" srcId="{96AE6EAD-0651-4E20-91E4-B739C6F4D9A3}" destId="{5B2D0865-9A11-48A1-B4D0-3F4AABF7ACCE}" srcOrd="0" destOrd="0" presId="urn:microsoft.com/office/officeart/2005/8/layout/process2"/>
    <dgm:cxn modelId="{078CCA21-C2AE-4030-924D-EBADF0D10FCD}" type="presParOf" srcId="{96AE6EAD-0651-4E20-91E4-B739C6F4D9A3}" destId="{7BFEF7A3-56D3-46DB-A6A5-859BA899242F}" srcOrd="1" destOrd="0" presId="urn:microsoft.com/office/officeart/2005/8/layout/process2"/>
    <dgm:cxn modelId="{34088265-F658-4397-8DD8-03CF6B6C1B07}" type="presParOf" srcId="{7BFEF7A3-56D3-46DB-A6A5-859BA899242F}" destId="{80A6AD1D-5034-4C2E-9086-8D521AC4D567}" srcOrd="0" destOrd="0" presId="urn:microsoft.com/office/officeart/2005/8/layout/process2"/>
    <dgm:cxn modelId="{78E70014-C364-420B-8A89-4D938F14B545}" type="presParOf" srcId="{96AE6EAD-0651-4E20-91E4-B739C6F4D9A3}" destId="{EA6EADA0-98D2-4523-AEF2-FCB38C8D6F90}" srcOrd="2" destOrd="0" presId="urn:microsoft.com/office/officeart/2005/8/layout/process2"/>
    <dgm:cxn modelId="{BF39F4E3-2908-4DC7-9B77-4AFD1D14B3C5}" type="presParOf" srcId="{96AE6EAD-0651-4E20-91E4-B739C6F4D9A3}" destId="{A42DC1FA-79FC-42B1-A280-4CAF19A0BCBE}" srcOrd="3" destOrd="0" presId="urn:microsoft.com/office/officeart/2005/8/layout/process2"/>
    <dgm:cxn modelId="{B0B8A311-58C0-44B0-B59E-3D615D8A37AD}" type="presParOf" srcId="{A42DC1FA-79FC-42B1-A280-4CAF19A0BCBE}" destId="{6D36B9CF-2111-43BE-94CD-9A966413E39C}" srcOrd="0" destOrd="0" presId="urn:microsoft.com/office/officeart/2005/8/layout/process2"/>
    <dgm:cxn modelId="{D2A64DC6-749F-4054-8076-DD37DE54C65C}" type="presParOf" srcId="{96AE6EAD-0651-4E20-91E4-B739C6F4D9A3}" destId="{C3E7B13B-C21B-4C6C-B3E0-394C0E81E90C}" srcOrd="4" destOrd="0" presId="urn:microsoft.com/office/officeart/2005/8/layout/process2"/>
  </dgm:cxnLst>
  <dgm:bg/>
  <dgm:whole>
    <a:ln>
      <a:noFill/>
    </a:ln>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F5DE9E9-FF4C-4113-8958-4B5609D0DEA9}" type="doc">
      <dgm:prSet loTypeId="urn:microsoft.com/office/officeart/2005/8/layout/arrow4" loCatId="process" qsTypeId="urn:microsoft.com/office/officeart/2005/8/quickstyle/simple1" qsCatId="simple" csTypeId="urn:microsoft.com/office/officeart/2005/8/colors/accent1_2" csCatId="accent1"/>
      <dgm:spPr/>
      <dgm:t>
        <a:bodyPr/>
        <a:lstStyle/>
        <a:p>
          <a:endParaRPr lang="el-GR"/>
        </a:p>
      </dgm:t>
    </dgm:pt>
    <dgm:pt modelId="{D760E0E7-DA12-40BF-823F-F5820DC77437}">
      <dgm:prSet/>
      <dgm:spPr/>
      <dgm:t>
        <a:bodyPr/>
        <a:lstStyle/>
        <a:p>
          <a:pPr rtl="0"/>
          <a:r>
            <a:rPr lang="el-GR" dirty="0" smtClean="0"/>
            <a:t>Οι ελληνικές επιτυχίες διευκόλυναν την </a:t>
          </a:r>
          <a:r>
            <a:rPr lang="el-GR" dirty="0" err="1" smtClean="0"/>
            <a:t>Αντάντ</a:t>
          </a:r>
          <a:r>
            <a:rPr lang="el-GR" dirty="0" smtClean="0"/>
            <a:t> να επιβάλει τη συνθήκη των Σεβρών στο Σουλτάνο.</a:t>
          </a:r>
          <a:endParaRPr lang="el-GR" dirty="0"/>
        </a:p>
      </dgm:t>
    </dgm:pt>
    <dgm:pt modelId="{0B2169FA-418E-415E-A637-E9EE41A42367}" type="parTrans" cxnId="{C181867C-5644-49BC-8C40-0FB9959AFDF1}">
      <dgm:prSet/>
      <dgm:spPr/>
      <dgm:t>
        <a:bodyPr/>
        <a:lstStyle/>
        <a:p>
          <a:endParaRPr lang="el-GR"/>
        </a:p>
      </dgm:t>
    </dgm:pt>
    <dgm:pt modelId="{C4F35830-0C7A-4512-BDAC-D50AF1949EED}" type="sibTrans" cxnId="{C181867C-5644-49BC-8C40-0FB9959AFDF1}">
      <dgm:prSet/>
      <dgm:spPr/>
      <dgm:t>
        <a:bodyPr/>
        <a:lstStyle/>
        <a:p>
          <a:endParaRPr lang="el-GR"/>
        </a:p>
      </dgm:t>
    </dgm:pt>
    <dgm:pt modelId="{42C770CA-F5AA-42F4-A44A-34112639CE2D}">
      <dgm:prSet/>
      <dgm:spPr/>
      <dgm:t>
        <a:bodyPr/>
        <a:lstStyle/>
        <a:p>
          <a:pPr rtl="0"/>
          <a:r>
            <a:rPr lang="el-GR" dirty="0" smtClean="0"/>
            <a:t>Όμως ο </a:t>
          </a:r>
          <a:r>
            <a:rPr lang="el-GR" b="1" dirty="0" smtClean="0"/>
            <a:t>Κεμάλ</a:t>
          </a:r>
          <a:r>
            <a:rPr lang="el-GR" dirty="0" smtClean="0"/>
            <a:t> </a:t>
          </a:r>
          <a:r>
            <a:rPr lang="el-GR" b="1" dirty="0" smtClean="0"/>
            <a:t>απέρριψε</a:t>
          </a:r>
          <a:r>
            <a:rPr lang="el-GR" dirty="0" smtClean="0"/>
            <a:t> τη συνθήκη και το τουρκικό εθνικό κίνημα ενισχυόταν.</a:t>
          </a:r>
          <a:endParaRPr lang="el-GR" dirty="0"/>
        </a:p>
      </dgm:t>
    </dgm:pt>
    <dgm:pt modelId="{F8E95A8A-ACB8-4747-8786-968388AC3AC7}" type="parTrans" cxnId="{079AAFF3-25CB-4D58-AD3F-402C3DF9626F}">
      <dgm:prSet/>
      <dgm:spPr/>
      <dgm:t>
        <a:bodyPr/>
        <a:lstStyle/>
        <a:p>
          <a:endParaRPr lang="el-GR"/>
        </a:p>
      </dgm:t>
    </dgm:pt>
    <dgm:pt modelId="{6AB1CA3A-1A00-48CB-B907-95EE14751707}" type="sibTrans" cxnId="{079AAFF3-25CB-4D58-AD3F-402C3DF9626F}">
      <dgm:prSet/>
      <dgm:spPr/>
      <dgm:t>
        <a:bodyPr/>
        <a:lstStyle/>
        <a:p>
          <a:endParaRPr lang="el-GR"/>
        </a:p>
      </dgm:t>
    </dgm:pt>
    <dgm:pt modelId="{397111A2-F011-4E7F-A081-888FA2A8D0CE}" type="pres">
      <dgm:prSet presAssocID="{FF5DE9E9-FF4C-4113-8958-4B5609D0DEA9}" presName="compositeShape" presStyleCnt="0">
        <dgm:presLayoutVars>
          <dgm:chMax val="2"/>
          <dgm:dir/>
          <dgm:resizeHandles val="exact"/>
        </dgm:presLayoutVars>
      </dgm:prSet>
      <dgm:spPr/>
      <dgm:t>
        <a:bodyPr/>
        <a:lstStyle/>
        <a:p>
          <a:endParaRPr lang="el-GR"/>
        </a:p>
      </dgm:t>
    </dgm:pt>
    <dgm:pt modelId="{305976C3-CC80-4CD4-A1CB-7B6E225A9F8F}" type="pres">
      <dgm:prSet presAssocID="{D760E0E7-DA12-40BF-823F-F5820DC77437}" presName="upArrow" presStyleLbl="node1" presStyleIdx="0" presStyleCnt="2"/>
      <dgm:spPr>
        <a:solidFill>
          <a:srgbClr val="00B0F0"/>
        </a:solidFill>
      </dgm:spPr>
    </dgm:pt>
    <dgm:pt modelId="{4C68280F-D130-4AFF-A187-14550C5A7551}" type="pres">
      <dgm:prSet presAssocID="{D760E0E7-DA12-40BF-823F-F5820DC77437}" presName="upArrowText" presStyleLbl="revTx" presStyleIdx="0" presStyleCnt="2">
        <dgm:presLayoutVars>
          <dgm:chMax val="0"/>
          <dgm:bulletEnabled val="1"/>
        </dgm:presLayoutVars>
      </dgm:prSet>
      <dgm:spPr/>
      <dgm:t>
        <a:bodyPr/>
        <a:lstStyle/>
        <a:p>
          <a:endParaRPr lang="el-GR"/>
        </a:p>
      </dgm:t>
    </dgm:pt>
    <dgm:pt modelId="{36CBF507-03BD-4329-9543-E33C5A91BBE7}" type="pres">
      <dgm:prSet presAssocID="{42C770CA-F5AA-42F4-A44A-34112639CE2D}" presName="downArrow" presStyleLbl="node1" presStyleIdx="1" presStyleCnt="2"/>
      <dgm:spPr>
        <a:solidFill>
          <a:srgbClr val="FF0000"/>
        </a:solidFill>
      </dgm:spPr>
      <dgm:t>
        <a:bodyPr/>
        <a:lstStyle/>
        <a:p>
          <a:endParaRPr lang="el-GR"/>
        </a:p>
      </dgm:t>
    </dgm:pt>
    <dgm:pt modelId="{95DCBD48-6EBB-45D9-BEB1-FFFA1B469B0A}" type="pres">
      <dgm:prSet presAssocID="{42C770CA-F5AA-42F4-A44A-34112639CE2D}" presName="downArrowText" presStyleLbl="revTx" presStyleIdx="1" presStyleCnt="2">
        <dgm:presLayoutVars>
          <dgm:chMax val="0"/>
          <dgm:bulletEnabled val="1"/>
        </dgm:presLayoutVars>
      </dgm:prSet>
      <dgm:spPr/>
      <dgm:t>
        <a:bodyPr/>
        <a:lstStyle/>
        <a:p>
          <a:endParaRPr lang="el-GR"/>
        </a:p>
      </dgm:t>
    </dgm:pt>
  </dgm:ptLst>
  <dgm:cxnLst>
    <dgm:cxn modelId="{61257777-CA94-4D29-A589-50C1EC9166C9}" type="presOf" srcId="{FF5DE9E9-FF4C-4113-8958-4B5609D0DEA9}" destId="{397111A2-F011-4E7F-A081-888FA2A8D0CE}" srcOrd="0" destOrd="0" presId="urn:microsoft.com/office/officeart/2005/8/layout/arrow4"/>
    <dgm:cxn modelId="{FD2DF49C-D60B-4C95-B966-1A212BD49280}" type="presOf" srcId="{D760E0E7-DA12-40BF-823F-F5820DC77437}" destId="{4C68280F-D130-4AFF-A187-14550C5A7551}" srcOrd="0" destOrd="0" presId="urn:microsoft.com/office/officeart/2005/8/layout/arrow4"/>
    <dgm:cxn modelId="{A85E64AF-D556-4AC3-BFBD-2C1655DA917E}" type="presOf" srcId="{42C770CA-F5AA-42F4-A44A-34112639CE2D}" destId="{95DCBD48-6EBB-45D9-BEB1-FFFA1B469B0A}" srcOrd="0" destOrd="0" presId="urn:microsoft.com/office/officeart/2005/8/layout/arrow4"/>
    <dgm:cxn modelId="{079AAFF3-25CB-4D58-AD3F-402C3DF9626F}" srcId="{FF5DE9E9-FF4C-4113-8958-4B5609D0DEA9}" destId="{42C770CA-F5AA-42F4-A44A-34112639CE2D}" srcOrd="1" destOrd="0" parTransId="{F8E95A8A-ACB8-4747-8786-968388AC3AC7}" sibTransId="{6AB1CA3A-1A00-48CB-B907-95EE14751707}"/>
    <dgm:cxn modelId="{C181867C-5644-49BC-8C40-0FB9959AFDF1}" srcId="{FF5DE9E9-FF4C-4113-8958-4B5609D0DEA9}" destId="{D760E0E7-DA12-40BF-823F-F5820DC77437}" srcOrd="0" destOrd="0" parTransId="{0B2169FA-418E-415E-A637-E9EE41A42367}" sibTransId="{C4F35830-0C7A-4512-BDAC-D50AF1949EED}"/>
    <dgm:cxn modelId="{753E531F-DD07-4BF0-824E-1BADE09B3D3B}" type="presParOf" srcId="{397111A2-F011-4E7F-A081-888FA2A8D0CE}" destId="{305976C3-CC80-4CD4-A1CB-7B6E225A9F8F}" srcOrd="0" destOrd="0" presId="urn:microsoft.com/office/officeart/2005/8/layout/arrow4"/>
    <dgm:cxn modelId="{6B3D9E93-D39C-4E71-9BD7-FE97D1E48D39}" type="presParOf" srcId="{397111A2-F011-4E7F-A081-888FA2A8D0CE}" destId="{4C68280F-D130-4AFF-A187-14550C5A7551}" srcOrd="1" destOrd="0" presId="urn:microsoft.com/office/officeart/2005/8/layout/arrow4"/>
    <dgm:cxn modelId="{80CF1991-D947-4A0F-8E10-9A3A91C7E5DA}" type="presParOf" srcId="{397111A2-F011-4E7F-A081-888FA2A8D0CE}" destId="{36CBF507-03BD-4329-9543-E33C5A91BBE7}" srcOrd="2" destOrd="0" presId="urn:microsoft.com/office/officeart/2005/8/layout/arrow4"/>
    <dgm:cxn modelId="{DF18B8D1-56A1-4F69-A489-15883BF61754}" type="presParOf" srcId="{397111A2-F011-4E7F-A081-888FA2A8D0CE}" destId="{95DCBD48-6EBB-45D9-BEB1-FFFA1B469B0A}" srcOrd="3" destOrd="0" presId="urn:microsoft.com/office/officeart/2005/8/layout/arrow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818824C-2351-45C6-BD46-94704DE5E995}" type="doc">
      <dgm:prSet loTypeId="urn:microsoft.com/office/officeart/2005/8/layout/vList4" loCatId="list" qsTypeId="urn:microsoft.com/office/officeart/2005/8/quickstyle/simple1" qsCatId="simple" csTypeId="urn:microsoft.com/office/officeart/2005/8/colors/accent3_1" csCatId="accent3" phldr="1"/>
      <dgm:spPr/>
      <dgm:t>
        <a:bodyPr/>
        <a:lstStyle/>
        <a:p>
          <a:endParaRPr lang="el-GR"/>
        </a:p>
      </dgm:t>
    </dgm:pt>
    <dgm:pt modelId="{A5AAFE34-2D25-4F43-9532-BD317EA09A36}">
      <dgm:prSet custT="1"/>
      <dgm:spPr>
        <a:solidFill>
          <a:schemeClr val="accent6">
            <a:lumMod val="40000"/>
            <a:lumOff val="60000"/>
          </a:schemeClr>
        </a:solidFill>
        <a:ln>
          <a:noFill/>
        </a:ln>
      </dgm:spPr>
      <dgm:t>
        <a:bodyPr/>
        <a:lstStyle/>
        <a:p>
          <a:pPr algn="r" rtl="0"/>
          <a:r>
            <a:rPr lang="el-GR" sz="2800" dirty="0" smtClean="0"/>
            <a:t>Λίγες μέρες μετά την υπογραφή της συνθήκης των </a:t>
          </a:r>
          <a:r>
            <a:rPr lang="el-GR" sz="2800" b="1" i="1" dirty="0" smtClean="0"/>
            <a:t>Σεβρών</a:t>
          </a:r>
          <a:r>
            <a:rPr lang="el-GR" sz="2800" dirty="0" smtClean="0"/>
            <a:t> στο Παρίσι, ο </a:t>
          </a:r>
          <a:r>
            <a:rPr lang="el-GR" sz="2800" b="1" i="1" dirty="0" smtClean="0"/>
            <a:t>Βενιζέλος</a:t>
          </a:r>
          <a:r>
            <a:rPr lang="el-GR" sz="2800" dirty="0" smtClean="0"/>
            <a:t> δέχθηκε </a:t>
          </a:r>
          <a:r>
            <a:rPr lang="el-GR" sz="2800" b="1" dirty="0" smtClean="0"/>
            <a:t>δολοφονική</a:t>
          </a:r>
          <a:r>
            <a:rPr lang="el-GR" sz="2800" u="sng" dirty="0" smtClean="0"/>
            <a:t> </a:t>
          </a:r>
          <a:r>
            <a:rPr lang="el-GR" sz="2800" b="1" dirty="0" smtClean="0"/>
            <a:t>επίθεση</a:t>
          </a:r>
          <a:r>
            <a:rPr lang="el-GR" sz="2800" dirty="0" smtClean="0"/>
            <a:t> από Έλληνες φιλοβασιλικούς.</a:t>
          </a:r>
          <a:endParaRPr lang="el-GR" sz="2800" dirty="0"/>
        </a:p>
      </dgm:t>
    </dgm:pt>
    <dgm:pt modelId="{0A13AF40-5B11-4E2C-941F-98C8A14BC968}" type="parTrans" cxnId="{6DE13244-D304-47A7-8DF5-38D4FE79AC58}">
      <dgm:prSet/>
      <dgm:spPr/>
      <dgm:t>
        <a:bodyPr/>
        <a:lstStyle/>
        <a:p>
          <a:endParaRPr lang="el-GR"/>
        </a:p>
      </dgm:t>
    </dgm:pt>
    <dgm:pt modelId="{335CE44C-56CE-4738-B277-74DC044DC76A}" type="sibTrans" cxnId="{6DE13244-D304-47A7-8DF5-38D4FE79AC58}">
      <dgm:prSet/>
      <dgm:spPr/>
      <dgm:t>
        <a:bodyPr/>
        <a:lstStyle/>
        <a:p>
          <a:endParaRPr lang="el-GR"/>
        </a:p>
      </dgm:t>
    </dgm:pt>
    <dgm:pt modelId="{3DC4818C-0664-42F9-B555-C2494B38CE35}">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t="100000" r="100000"/>
          </a:path>
          <a:tileRect l="-100000" b="-100000"/>
        </a:gradFill>
        <a:ln>
          <a:noFill/>
        </a:ln>
      </dgm:spPr>
      <dgm:t>
        <a:bodyPr/>
        <a:lstStyle/>
        <a:p>
          <a:pPr algn="r" rtl="0"/>
          <a:r>
            <a:rPr lang="el-GR" sz="2800" dirty="0" smtClean="0"/>
            <a:t>Λίγο αργότερα, </a:t>
          </a:r>
          <a:r>
            <a:rPr lang="el-GR" sz="2800" b="1" u="none" dirty="0" smtClean="0"/>
            <a:t>δολοφονήθηκε</a:t>
          </a:r>
          <a:r>
            <a:rPr lang="el-GR" sz="2800" dirty="0" smtClean="0"/>
            <a:t> στην Αθήνα από </a:t>
          </a:r>
          <a:r>
            <a:rPr lang="el-GR" sz="2800" dirty="0" err="1" smtClean="0"/>
            <a:t>βενιζελικούς</a:t>
          </a:r>
          <a:r>
            <a:rPr lang="el-GR" sz="2800" dirty="0" smtClean="0"/>
            <a:t> ο </a:t>
          </a:r>
          <a:r>
            <a:rPr lang="el-GR" sz="2800" b="1" i="1" dirty="0" smtClean="0"/>
            <a:t>Ίων</a:t>
          </a:r>
          <a:r>
            <a:rPr lang="el-GR" sz="2800" b="1" dirty="0" smtClean="0"/>
            <a:t> </a:t>
          </a:r>
          <a:r>
            <a:rPr lang="el-GR" sz="2800" b="1" i="1" dirty="0" smtClean="0"/>
            <a:t>Δραγούμης</a:t>
          </a:r>
          <a:r>
            <a:rPr lang="el-GR" sz="2800" dirty="0" smtClean="0"/>
            <a:t>, γνωστός </a:t>
          </a:r>
          <a:r>
            <a:rPr lang="el-GR" sz="2800" dirty="0" err="1" smtClean="0"/>
            <a:t>αντιβενιζελικός</a:t>
          </a:r>
          <a:r>
            <a:rPr lang="el-GR" sz="2800" dirty="0" smtClean="0"/>
            <a:t>.</a:t>
          </a:r>
          <a:endParaRPr lang="el-GR" sz="2800" dirty="0"/>
        </a:p>
      </dgm:t>
    </dgm:pt>
    <dgm:pt modelId="{98BEEBED-226E-4ED8-9CA4-F41DA85CA43E}" type="parTrans" cxnId="{0568B58D-C57E-440F-93DD-9522CD84F9CC}">
      <dgm:prSet/>
      <dgm:spPr/>
      <dgm:t>
        <a:bodyPr/>
        <a:lstStyle/>
        <a:p>
          <a:endParaRPr lang="el-GR"/>
        </a:p>
      </dgm:t>
    </dgm:pt>
    <dgm:pt modelId="{27CF5405-75E4-4182-8E53-EFE4383C749B}" type="sibTrans" cxnId="{0568B58D-C57E-440F-93DD-9522CD84F9CC}">
      <dgm:prSet/>
      <dgm:spPr/>
      <dgm:t>
        <a:bodyPr/>
        <a:lstStyle/>
        <a:p>
          <a:endParaRPr lang="el-GR"/>
        </a:p>
      </dgm:t>
    </dgm:pt>
    <dgm:pt modelId="{2BE8F1DD-51A6-457D-B2B2-1CE69A28BC84}" type="pres">
      <dgm:prSet presAssocID="{A818824C-2351-45C6-BD46-94704DE5E995}" presName="linear" presStyleCnt="0">
        <dgm:presLayoutVars>
          <dgm:dir/>
          <dgm:resizeHandles val="exact"/>
        </dgm:presLayoutVars>
      </dgm:prSet>
      <dgm:spPr/>
      <dgm:t>
        <a:bodyPr/>
        <a:lstStyle/>
        <a:p>
          <a:endParaRPr lang="el-GR"/>
        </a:p>
      </dgm:t>
    </dgm:pt>
    <dgm:pt modelId="{8A84B4A5-24E8-42B8-8254-8049B8E5E8F0}" type="pres">
      <dgm:prSet presAssocID="{A5AAFE34-2D25-4F43-9532-BD317EA09A36}" presName="comp" presStyleCnt="0"/>
      <dgm:spPr/>
    </dgm:pt>
    <dgm:pt modelId="{2D9CFF7B-B03F-4DA0-BA21-67307482FB0D}" type="pres">
      <dgm:prSet presAssocID="{A5AAFE34-2D25-4F43-9532-BD317EA09A36}" presName="box" presStyleLbl="node1" presStyleIdx="0" presStyleCnt="2"/>
      <dgm:spPr/>
      <dgm:t>
        <a:bodyPr/>
        <a:lstStyle/>
        <a:p>
          <a:endParaRPr lang="el-GR"/>
        </a:p>
      </dgm:t>
    </dgm:pt>
    <dgm:pt modelId="{69AD9823-DCB2-45D7-B86A-5B71734877B5}" type="pres">
      <dgm:prSet presAssocID="{A5AAFE34-2D25-4F43-9532-BD317EA09A36}" presName="img" presStyleLbl="fgImgPlace1" presStyleIdx="0" presStyleCnt="2"/>
      <dgm:spPr>
        <a:blipFill rotWithShape="0">
          <a:blip xmlns:r="http://schemas.openxmlformats.org/officeDocument/2006/relationships" r:embed="rId1"/>
          <a:stretch>
            <a:fillRect/>
          </a:stretch>
        </a:blipFill>
      </dgm:spPr>
    </dgm:pt>
    <dgm:pt modelId="{6FC3A3B2-042C-4839-AEB6-30F017AE6E29}" type="pres">
      <dgm:prSet presAssocID="{A5AAFE34-2D25-4F43-9532-BD317EA09A36}" presName="text" presStyleLbl="node1" presStyleIdx="0" presStyleCnt="2">
        <dgm:presLayoutVars>
          <dgm:bulletEnabled val="1"/>
        </dgm:presLayoutVars>
      </dgm:prSet>
      <dgm:spPr/>
      <dgm:t>
        <a:bodyPr/>
        <a:lstStyle/>
        <a:p>
          <a:endParaRPr lang="el-GR"/>
        </a:p>
      </dgm:t>
    </dgm:pt>
    <dgm:pt modelId="{BD7B31C2-4B9F-4402-989B-3C60BF452336}" type="pres">
      <dgm:prSet presAssocID="{335CE44C-56CE-4738-B277-74DC044DC76A}" presName="spacer" presStyleCnt="0"/>
      <dgm:spPr/>
    </dgm:pt>
    <dgm:pt modelId="{6A412DC1-861B-45C7-99DC-8332E5328DA0}" type="pres">
      <dgm:prSet presAssocID="{3DC4818C-0664-42F9-B555-C2494B38CE35}" presName="comp" presStyleCnt="0"/>
      <dgm:spPr/>
    </dgm:pt>
    <dgm:pt modelId="{AE822DF9-5628-4D1F-B104-62B56395EFE3}" type="pres">
      <dgm:prSet presAssocID="{3DC4818C-0664-42F9-B555-C2494B38CE35}" presName="box" presStyleLbl="node1" presStyleIdx="1" presStyleCnt="2"/>
      <dgm:spPr/>
      <dgm:t>
        <a:bodyPr/>
        <a:lstStyle/>
        <a:p>
          <a:endParaRPr lang="el-GR"/>
        </a:p>
      </dgm:t>
    </dgm:pt>
    <dgm:pt modelId="{3AF35D80-1D88-4474-A4A9-63594C9AA16B}" type="pres">
      <dgm:prSet presAssocID="{3DC4818C-0664-42F9-B555-C2494B38CE35}" presName="img" presStyleLbl="fgImgPlace1" presStyleIdx="1" presStyleCnt="2"/>
      <dgm:spPr>
        <a:blipFill rotWithShape="0">
          <a:blip xmlns:r="http://schemas.openxmlformats.org/officeDocument/2006/relationships" r:embed="rId2"/>
          <a:stretch>
            <a:fillRect/>
          </a:stretch>
        </a:blipFill>
      </dgm:spPr>
    </dgm:pt>
    <dgm:pt modelId="{1734DB8C-1D80-4A35-8416-F101B49A7834}" type="pres">
      <dgm:prSet presAssocID="{3DC4818C-0664-42F9-B555-C2494B38CE35}" presName="text" presStyleLbl="node1" presStyleIdx="1" presStyleCnt="2">
        <dgm:presLayoutVars>
          <dgm:bulletEnabled val="1"/>
        </dgm:presLayoutVars>
      </dgm:prSet>
      <dgm:spPr/>
      <dgm:t>
        <a:bodyPr/>
        <a:lstStyle/>
        <a:p>
          <a:endParaRPr lang="el-GR"/>
        </a:p>
      </dgm:t>
    </dgm:pt>
  </dgm:ptLst>
  <dgm:cxnLst>
    <dgm:cxn modelId="{F68AEE49-B303-4B94-94F4-638046F93F65}" type="presOf" srcId="{A5AAFE34-2D25-4F43-9532-BD317EA09A36}" destId="{6FC3A3B2-042C-4839-AEB6-30F017AE6E29}" srcOrd="1" destOrd="0" presId="urn:microsoft.com/office/officeart/2005/8/layout/vList4"/>
    <dgm:cxn modelId="{0568B58D-C57E-440F-93DD-9522CD84F9CC}" srcId="{A818824C-2351-45C6-BD46-94704DE5E995}" destId="{3DC4818C-0664-42F9-B555-C2494B38CE35}" srcOrd="1" destOrd="0" parTransId="{98BEEBED-226E-4ED8-9CA4-F41DA85CA43E}" sibTransId="{27CF5405-75E4-4182-8E53-EFE4383C749B}"/>
    <dgm:cxn modelId="{77635CE4-E598-4C4A-81C0-C5B877E9E4F3}" type="presOf" srcId="{A5AAFE34-2D25-4F43-9532-BD317EA09A36}" destId="{2D9CFF7B-B03F-4DA0-BA21-67307482FB0D}" srcOrd="0" destOrd="0" presId="urn:microsoft.com/office/officeart/2005/8/layout/vList4"/>
    <dgm:cxn modelId="{6DE13244-D304-47A7-8DF5-38D4FE79AC58}" srcId="{A818824C-2351-45C6-BD46-94704DE5E995}" destId="{A5AAFE34-2D25-4F43-9532-BD317EA09A36}" srcOrd="0" destOrd="0" parTransId="{0A13AF40-5B11-4E2C-941F-98C8A14BC968}" sibTransId="{335CE44C-56CE-4738-B277-74DC044DC76A}"/>
    <dgm:cxn modelId="{F044DD93-F547-4ED8-9378-1DB0DB40C5F4}" type="presOf" srcId="{3DC4818C-0664-42F9-B555-C2494B38CE35}" destId="{1734DB8C-1D80-4A35-8416-F101B49A7834}" srcOrd="1" destOrd="0" presId="urn:microsoft.com/office/officeart/2005/8/layout/vList4"/>
    <dgm:cxn modelId="{744584AA-D8C5-4C9C-B9DB-BCC23E3A84D0}" type="presOf" srcId="{3DC4818C-0664-42F9-B555-C2494B38CE35}" destId="{AE822DF9-5628-4D1F-B104-62B56395EFE3}" srcOrd="0" destOrd="0" presId="urn:microsoft.com/office/officeart/2005/8/layout/vList4"/>
    <dgm:cxn modelId="{8D7EB213-41EB-44AB-B7A6-D209B0F0817D}" type="presOf" srcId="{A818824C-2351-45C6-BD46-94704DE5E995}" destId="{2BE8F1DD-51A6-457D-B2B2-1CE69A28BC84}" srcOrd="0" destOrd="0" presId="urn:microsoft.com/office/officeart/2005/8/layout/vList4"/>
    <dgm:cxn modelId="{5D234243-8E55-4892-B271-C79C3F12C38A}" type="presParOf" srcId="{2BE8F1DD-51A6-457D-B2B2-1CE69A28BC84}" destId="{8A84B4A5-24E8-42B8-8254-8049B8E5E8F0}" srcOrd="0" destOrd="0" presId="urn:microsoft.com/office/officeart/2005/8/layout/vList4"/>
    <dgm:cxn modelId="{084F4AFC-6920-419B-AFD6-EAD9248C7471}" type="presParOf" srcId="{8A84B4A5-24E8-42B8-8254-8049B8E5E8F0}" destId="{2D9CFF7B-B03F-4DA0-BA21-67307482FB0D}" srcOrd="0" destOrd="0" presId="urn:microsoft.com/office/officeart/2005/8/layout/vList4"/>
    <dgm:cxn modelId="{1560B802-2256-41A0-8952-E42619AF7967}" type="presParOf" srcId="{8A84B4A5-24E8-42B8-8254-8049B8E5E8F0}" destId="{69AD9823-DCB2-45D7-B86A-5B71734877B5}" srcOrd="1" destOrd="0" presId="urn:microsoft.com/office/officeart/2005/8/layout/vList4"/>
    <dgm:cxn modelId="{D6BF24A7-31F4-4240-8EFB-54F4A9C01433}" type="presParOf" srcId="{8A84B4A5-24E8-42B8-8254-8049B8E5E8F0}" destId="{6FC3A3B2-042C-4839-AEB6-30F017AE6E29}" srcOrd="2" destOrd="0" presId="urn:microsoft.com/office/officeart/2005/8/layout/vList4"/>
    <dgm:cxn modelId="{84BB03DB-2390-4D3B-8848-0AED8E7A819A}" type="presParOf" srcId="{2BE8F1DD-51A6-457D-B2B2-1CE69A28BC84}" destId="{BD7B31C2-4B9F-4402-989B-3C60BF452336}" srcOrd="1" destOrd="0" presId="urn:microsoft.com/office/officeart/2005/8/layout/vList4"/>
    <dgm:cxn modelId="{A08420EC-67B5-48DC-BB14-4AC236FFC397}" type="presParOf" srcId="{2BE8F1DD-51A6-457D-B2B2-1CE69A28BC84}" destId="{6A412DC1-861B-45C7-99DC-8332E5328DA0}" srcOrd="2" destOrd="0" presId="urn:microsoft.com/office/officeart/2005/8/layout/vList4"/>
    <dgm:cxn modelId="{F70744C6-C6C3-42A1-A63E-3903DBC4F6E6}" type="presParOf" srcId="{6A412DC1-861B-45C7-99DC-8332E5328DA0}" destId="{AE822DF9-5628-4D1F-B104-62B56395EFE3}" srcOrd="0" destOrd="0" presId="urn:microsoft.com/office/officeart/2005/8/layout/vList4"/>
    <dgm:cxn modelId="{7043AFE0-3D78-45C0-98E7-520E6D2DE714}" type="presParOf" srcId="{6A412DC1-861B-45C7-99DC-8332E5328DA0}" destId="{3AF35D80-1D88-4474-A4A9-63594C9AA16B}" srcOrd="1" destOrd="0" presId="urn:microsoft.com/office/officeart/2005/8/layout/vList4"/>
    <dgm:cxn modelId="{0703603B-3ABE-4AD4-937B-BD3D51A52E17}" type="presParOf" srcId="{6A412DC1-861B-45C7-99DC-8332E5328DA0}" destId="{1734DB8C-1D80-4A35-8416-F101B49A7834}" srcOrd="2" destOrd="0" presId="urn:microsoft.com/office/officeart/2005/8/layout/vList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F17B75E-D374-479F-BCBD-3EC4C9A7074E}" type="doc">
      <dgm:prSet loTypeId="urn:microsoft.com/office/officeart/2005/8/layout/lProcess1" loCatId="process" qsTypeId="urn:microsoft.com/office/officeart/2005/8/quickstyle/simple1" qsCatId="simple" csTypeId="urn:microsoft.com/office/officeart/2005/8/colors/colorful1" csCatId="colorful" phldr="1"/>
      <dgm:spPr/>
      <dgm:t>
        <a:bodyPr/>
        <a:lstStyle/>
        <a:p>
          <a:endParaRPr lang="el-GR"/>
        </a:p>
      </dgm:t>
    </dgm:pt>
    <dgm:pt modelId="{A22D192D-0996-457E-ACF4-68CC9E78B71B}">
      <dgm:prSet phldrT="[Κείμενο]"/>
      <dgm:spPr/>
      <dgm:t>
        <a:bodyPr/>
        <a:lstStyle/>
        <a:p>
          <a:r>
            <a:rPr lang="el-GR" dirty="0" smtClean="0"/>
            <a:t>ΒΕΝΙΖΕΛΟΣ</a:t>
          </a:r>
          <a:endParaRPr lang="el-GR" dirty="0"/>
        </a:p>
      </dgm:t>
    </dgm:pt>
    <dgm:pt modelId="{36C43529-EA70-400C-BAB2-1B73034C84EF}" type="parTrans" cxnId="{68F6C5DD-AED7-4192-AF38-8AD06DD5563B}">
      <dgm:prSet/>
      <dgm:spPr/>
      <dgm:t>
        <a:bodyPr/>
        <a:lstStyle/>
        <a:p>
          <a:endParaRPr lang="el-GR"/>
        </a:p>
      </dgm:t>
    </dgm:pt>
    <dgm:pt modelId="{DFA72851-9BB2-499E-BE2C-728EB8372382}" type="sibTrans" cxnId="{68F6C5DD-AED7-4192-AF38-8AD06DD5563B}">
      <dgm:prSet/>
      <dgm:spPr/>
      <dgm:t>
        <a:bodyPr/>
        <a:lstStyle/>
        <a:p>
          <a:endParaRPr lang="el-GR"/>
        </a:p>
      </dgm:t>
    </dgm:pt>
    <dgm:pt modelId="{A2E47189-E5F5-463C-9377-196C45C9024D}">
      <dgm:prSet phldrT="[Κείμενο]" custT="1"/>
      <dgm:spPr/>
      <dgm:t>
        <a:bodyPr/>
        <a:lstStyle/>
        <a:p>
          <a:r>
            <a:rPr lang="el-GR" sz="1800" dirty="0" smtClean="0"/>
            <a:t>Επιστρέφοντας στην Ελλάδα προκήρυξε εκλογές (1920) </a:t>
          </a:r>
          <a:endParaRPr lang="el-GR" sz="1800" dirty="0"/>
        </a:p>
      </dgm:t>
    </dgm:pt>
    <dgm:pt modelId="{5C0189D3-B4C7-4AFC-9C3C-96FCB6DBA535}" type="parTrans" cxnId="{DAFDB344-289B-4883-B5F8-CA0375C6ED30}">
      <dgm:prSet/>
      <dgm:spPr/>
      <dgm:t>
        <a:bodyPr/>
        <a:lstStyle/>
        <a:p>
          <a:endParaRPr lang="el-GR"/>
        </a:p>
      </dgm:t>
    </dgm:pt>
    <dgm:pt modelId="{DC359773-050A-4C38-8DAB-466C707E568D}" type="sibTrans" cxnId="{DAFDB344-289B-4883-B5F8-CA0375C6ED30}">
      <dgm:prSet/>
      <dgm:spPr/>
      <dgm:t>
        <a:bodyPr/>
        <a:lstStyle/>
        <a:p>
          <a:endParaRPr lang="el-GR"/>
        </a:p>
      </dgm:t>
    </dgm:pt>
    <dgm:pt modelId="{B3598618-C3C5-48F3-BC91-312FC1619123}">
      <dgm:prSet phldrT="[Κείμενο]" custT="1"/>
      <dgm:spPr/>
      <dgm:t>
        <a:bodyPr/>
        <a:lstStyle/>
        <a:p>
          <a:r>
            <a:rPr lang="el-GR" sz="1800" dirty="0" smtClean="0"/>
            <a:t>κρίνοντας ότι θα ήταν ευνοϊκό το κλίμα </a:t>
          </a:r>
        </a:p>
        <a:p>
          <a:r>
            <a:rPr lang="el-GR" sz="1800" dirty="0" smtClean="0">
              <a:sym typeface="Wingdings 3"/>
            </a:rPr>
            <a:t> </a:t>
          </a:r>
          <a:r>
            <a:rPr lang="el-GR" sz="1800" dirty="0" smtClean="0"/>
            <a:t> μετά την επιτυχία της συνθήκης των Σεβρών</a:t>
          </a:r>
          <a:endParaRPr lang="el-GR" sz="1800" dirty="0"/>
        </a:p>
      </dgm:t>
    </dgm:pt>
    <dgm:pt modelId="{205457E1-0812-406F-B8DC-0BE3EACA99E4}" type="parTrans" cxnId="{790AB2D6-90F6-493D-BEF6-D74B24704D1F}">
      <dgm:prSet/>
      <dgm:spPr/>
      <dgm:t>
        <a:bodyPr/>
        <a:lstStyle/>
        <a:p>
          <a:endParaRPr lang="el-GR"/>
        </a:p>
      </dgm:t>
    </dgm:pt>
    <dgm:pt modelId="{14FB826C-C1D7-467E-A8E4-34AEF80830B6}" type="sibTrans" cxnId="{790AB2D6-90F6-493D-BEF6-D74B24704D1F}">
      <dgm:prSet/>
      <dgm:spPr/>
      <dgm:t>
        <a:bodyPr/>
        <a:lstStyle/>
        <a:p>
          <a:endParaRPr lang="el-GR"/>
        </a:p>
      </dgm:t>
    </dgm:pt>
    <dgm:pt modelId="{331B026D-EEED-49CF-B886-A1EAFFF2CD67}">
      <dgm:prSet phldrT="[Κείμενο]"/>
      <dgm:spPr>
        <a:solidFill>
          <a:schemeClr val="accent5">
            <a:lumMod val="50000"/>
          </a:schemeClr>
        </a:solidFill>
      </dgm:spPr>
      <dgm:t>
        <a:bodyPr/>
        <a:lstStyle/>
        <a:p>
          <a:r>
            <a:rPr lang="el-GR" dirty="0" smtClean="0"/>
            <a:t>Υποτίμησε </a:t>
          </a:r>
          <a:r>
            <a:rPr lang="el-GR" b="1" dirty="0" smtClean="0"/>
            <a:t>όμως</a:t>
          </a:r>
          <a:r>
            <a:rPr lang="el-GR" dirty="0" smtClean="0"/>
            <a:t> </a:t>
          </a:r>
          <a:endParaRPr lang="el-GR" dirty="0"/>
        </a:p>
      </dgm:t>
    </dgm:pt>
    <dgm:pt modelId="{531BB8E4-EFEE-45D0-A56F-9492D48D726D}" type="parTrans" cxnId="{EAB5803F-A599-45F6-BA5A-485E40DDD2C6}">
      <dgm:prSet/>
      <dgm:spPr/>
      <dgm:t>
        <a:bodyPr/>
        <a:lstStyle/>
        <a:p>
          <a:endParaRPr lang="el-GR"/>
        </a:p>
      </dgm:t>
    </dgm:pt>
    <dgm:pt modelId="{97C51E61-9D2D-45B1-9654-E0AB2F9AA95A}" type="sibTrans" cxnId="{EAB5803F-A599-45F6-BA5A-485E40DDD2C6}">
      <dgm:prSet/>
      <dgm:spPr/>
      <dgm:t>
        <a:bodyPr/>
        <a:lstStyle/>
        <a:p>
          <a:endParaRPr lang="el-GR"/>
        </a:p>
      </dgm:t>
    </dgm:pt>
    <dgm:pt modelId="{1E22DD0B-4553-42DB-951B-CA6C373D06C0}">
      <dgm:prSet phldrT="[Κείμενο]" custT="1"/>
      <dgm:spPr/>
      <dgm:t>
        <a:bodyPr/>
        <a:lstStyle/>
        <a:p>
          <a:r>
            <a:rPr lang="el-GR" sz="1800" dirty="0" smtClean="0"/>
            <a:t>το γεγονός ότι ένα σημαντικό τμήμα της ελληνικής κοινωνίας:</a:t>
          </a:r>
          <a:endParaRPr lang="el-GR" sz="1800" dirty="0"/>
        </a:p>
      </dgm:t>
    </dgm:pt>
    <dgm:pt modelId="{11ADE7DC-5341-4EF0-9EE8-4B73CDA25787}" type="parTrans" cxnId="{A0B97C79-0586-463F-BFFE-A219A889797F}">
      <dgm:prSet/>
      <dgm:spPr/>
      <dgm:t>
        <a:bodyPr/>
        <a:lstStyle/>
        <a:p>
          <a:endParaRPr lang="el-GR"/>
        </a:p>
      </dgm:t>
    </dgm:pt>
    <dgm:pt modelId="{FF92163F-B843-4476-9C33-282188AEDFEC}" type="sibTrans" cxnId="{A0B97C79-0586-463F-BFFE-A219A889797F}">
      <dgm:prSet/>
      <dgm:spPr/>
      <dgm:t>
        <a:bodyPr/>
        <a:lstStyle/>
        <a:p>
          <a:endParaRPr lang="el-GR"/>
        </a:p>
      </dgm:t>
    </dgm:pt>
    <dgm:pt modelId="{924C1877-A718-4882-B0C1-35343ED0C5CE}">
      <dgm:prSet phldrT="[Κείμενο]" custT="1"/>
      <dgm:spPr/>
      <dgm:t>
        <a:bodyPr/>
        <a:lstStyle/>
        <a:p>
          <a:r>
            <a:rPr lang="el-GR" sz="1800" b="1" dirty="0" smtClean="0">
              <a:sym typeface="Wingdings 3"/>
            </a:rPr>
            <a:t> </a:t>
          </a:r>
          <a:r>
            <a:rPr lang="el-GR" sz="1800" b="1" dirty="0" smtClean="0"/>
            <a:t>είχε </a:t>
          </a:r>
          <a:r>
            <a:rPr lang="el-GR" sz="1800" b="1" i="1" dirty="0" smtClean="0"/>
            <a:t>κουραστεί</a:t>
          </a:r>
          <a:r>
            <a:rPr lang="el-GR" sz="1800" dirty="0" smtClean="0"/>
            <a:t> από τον πόλεμο (Βαλκανικοί-Α΄ ΠΠ-Μικρασιατικός).</a:t>
          </a:r>
          <a:endParaRPr lang="el-GR" sz="1800" dirty="0"/>
        </a:p>
      </dgm:t>
    </dgm:pt>
    <dgm:pt modelId="{06A0FE31-3319-49A1-9F1A-119019306932}" type="parTrans" cxnId="{712920AB-0DEE-45B2-AC24-8BC0A5D307EF}">
      <dgm:prSet/>
      <dgm:spPr/>
      <dgm:t>
        <a:bodyPr/>
        <a:lstStyle/>
        <a:p>
          <a:endParaRPr lang="el-GR"/>
        </a:p>
      </dgm:t>
    </dgm:pt>
    <dgm:pt modelId="{39E3C2C0-0620-4452-8F70-EB4E03E00BD6}" type="sibTrans" cxnId="{712920AB-0DEE-45B2-AC24-8BC0A5D307EF}">
      <dgm:prSet/>
      <dgm:spPr/>
      <dgm:t>
        <a:bodyPr/>
        <a:lstStyle/>
        <a:p>
          <a:endParaRPr lang="el-GR"/>
        </a:p>
      </dgm:t>
    </dgm:pt>
    <dgm:pt modelId="{66034A8B-DCE9-4C29-A351-1FA3FEB0C672}" type="pres">
      <dgm:prSet presAssocID="{5F17B75E-D374-479F-BCBD-3EC4C9A7074E}" presName="Name0" presStyleCnt="0">
        <dgm:presLayoutVars>
          <dgm:dir/>
          <dgm:animLvl val="lvl"/>
          <dgm:resizeHandles val="exact"/>
        </dgm:presLayoutVars>
      </dgm:prSet>
      <dgm:spPr/>
    </dgm:pt>
    <dgm:pt modelId="{C7BFD37B-1F5C-4653-B57D-AC943394A2F4}" type="pres">
      <dgm:prSet presAssocID="{A22D192D-0996-457E-ACF4-68CC9E78B71B}" presName="vertFlow" presStyleCnt="0"/>
      <dgm:spPr/>
    </dgm:pt>
    <dgm:pt modelId="{D8AB6C54-376C-4102-930D-EBF7BCA50F09}" type="pres">
      <dgm:prSet presAssocID="{A22D192D-0996-457E-ACF4-68CC9E78B71B}" presName="header" presStyleLbl="node1" presStyleIdx="0" presStyleCnt="2"/>
      <dgm:spPr/>
      <dgm:t>
        <a:bodyPr/>
        <a:lstStyle/>
        <a:p>
          <a:endParaRPr lang="el-GR"/>
        </a:p>
      </dgm:t>
    </dgm:pt>
    <dgm:pt modelId="{C6F7A751-142C-4FE9-9EB1-33C962521554}" type="pres">
      <dgm:prSet presAssocID="{5C0189D3-B4C7-4AFC-9C3C-96FCB6DBA535}" presName="parTrans" presStyleLbl="sibTrans2D1" presStyleIdx="0" presStyleCnt="4"/>
      <dgm:spPr/>
    </dgm:pt>
    <dgm:pt modelId="{4DBC90C9-3CAA-4295-8602-8049ABE3C679}" type="pres">
      <dgm:prSet presAssocID="{A2E47189-E5F5-463C-9377-196C45C9024D}" presName="child" presStyleLbl="alignAccFollowNode1" presStyleIdx="0" presStyleCnt="4" custScaleY="114403">
        <dgm:presLayoutVars>
          <dgm:chMax val="0"/>
          <dgm:bulletEnabled val="1"/>
        </dgm:presLayoutVars>
      </dgm:prSet>
      <dgm:spPr/>
      <dgm:t>
        <a:bodyPr/>
        <a:lstStyle/>
        <a:p>
          <a:endParaRPr lang="el-GR"/>
        </a:p>
      </dgm:t>
    </dgm:pt>
    <dgm:pt modelId="{91A5194A-8654-4066-89CD-D1E60236BEA2}" type="pres">
      <dgm:prSet presAssocID="{DC359773-050A-4C38-8DAB-466C707E568D}" presName="sibTrans" presStyleLbl="sibTrans2D1" presStyleIdx="1" presStyleCnt="4"/>
      <dgm:spPr/>
    </dgm:pt>
    <dgm:pt modelId="{73D82E84-34DD-461C-8D3D-7CB60875A2D2}" type="pres">
      <dgm:prSet presAssocID="{B3598618-C3C5-48F3-BC91-312FC1619123}" presName="child" presStyleLbl="alignAccFollowNode1" presStyleIdx="1" presStyleCnt="4" custScaleY="114403">
        <dgm:presLayoutVars>
          <dgm:chMax val="0"/>
          <dgm:bulletEnabled val="1"/>
        </dgm:presLayoutVars>
      </dgm:prSet>
      <dgm:spPr/>
      <dgm:t>
        <a:bodyPr/>
        <a:lstStyle/>
        <a:p>
          <a:endParaRPr lang="el-GR"/>
        </a:p>
      </dgm:t>
    </dgm:pt>
    <dgm:pt modelId="{8A6517AF-B43B-4C10-80F9-5C4911C08AB8}" type="pres">
      <dgm:prSet presAssocID="{A22D192D-0996-457E-ACF4-68CC9E78B71B}" presName="hSp" presStyleCnt="0"/>
      <dgm:spPr/>
    </dgm:pt>
    <dgm:pt modelId="{E56D3B24-7CA0-40E6-BF95-514D9774EB9A}" type="pres">
      <dgm:prSet presAssocID="{331B026D-EEED-49CF-B886-A1EAFFF2CD67}" presName="vertFlow" presStyleCnt="0"/>
      <dgm:spPr/>
    </dgm:pt>
    <dgm:pt modelId="{7EC65CA5-963E-4CEA-B7A9-B878C87EF5EA}" type="pres">
      <dgm:prSet presAssocID="{331B026D-EEED-49CF-B886-A1EAFFF2CD67}" presName="header" presStyleLbl="node1" presStyleIdx="1" presStyleCnt="2"/>
      <dgm:spPr/>
      <dgm:t>
        <a:bodyPr/>
        <a:lstStyle/>
        <a:p>
          <a:endParaRPr lang="el-GR"/>
        </a:p>
      </dgm:t>
    </dgm:pt>
    <dgm:pt modelId="{701BFDA2-F9F1-43BC-939A-0A851C5E173C}" type="pres">
      <dgm:prSet presAssocID="{11ADE7DC-5341-4EF0-9EE8-4B73CDA25787}" presName="parTrans" presStyleLbl="sibTrans2D1" presStyleIdx="2" presStyleCnt="4"/>
      <dgm:spPr/>
    </dgm:pt>
    <dgm:pt modelId="{EE077753-722D-4755-9D58-860800700ADB}" type="pres">
      <dgm:prSet presAssocID="{1E22DD0B-4553-42DB-951B-CA6C373D06C0}" presName="child" presStyleLbl="alignAccFollowNode1" presStyleIdx="2" presStyleCnt="4" custScaleY="114403">
        <dgm:presLayoutVars>
          <dgm:chMax val="0"/>
          <dgm:bulletEnabled val="1"/>
        </dgm:presLayoutVars>
      </dgm:prSet>
      <dgm:spPr/>
      <dgm:t>
        <a:bodyPr/>
        <a:lstStyle/>
        <a:p>
          <a:endParaRPr lang="el-GR"/>
        </a:p>
      </dgm:t>
    </dgm:pt>
    <dgm:pt modelId="{212CBB03-419E-46BE-9BA3-85B397EBF2AD}" type="pres">
      <dgm:prSet presAssocID="{FF92163F-B843-4476-9C33-282188AEDFEC}" presName="sibTrans" presStyleLbl="sibTrans2D1" presStyleIdx="3" presStyleCnt="4"/>
      <dgm:spPr/>
    </dgm:pt>
    <dgm:pt modelId="{40C85315-C8AD-4830-971A-15A8D9AC1B24}" type="pres">
      <dgm:prSet presAssocID="{924C1877-A718-4882-B0C1-35343ED0C5CE}" presName="child" presStyleLbl="alignAccFollowNode1" presStyleIdx="3" presStyleCnt="4" custScaleY="114403">
        <dgm:presLayoutVars>
          <dgm:chMax val="0"/>
          <dgm:bulletEnabled val="1"/>
        </dgm:presLayoutVars>
      </dgm:prSet>
      <dgm:spPr/>
      <dgm:t>
        <a:bodyPr/>
        <a:lstStyle/>
        <a:p>
          <a:endParaRPr lang="el-GR"/>
        </a:p>
      </dgm:t>
    </dgm:pt>
  </dgm:ptLst>
  <dgm:cxnLst>
    <dgm:cxn modelId="{B43945C9-3044-4DBA-A2F7-DA9F31A65EF1}" type="presOf" srcId="{11ADE7DC-5341-4EF0-9EE8-4B73CDA25787}" destId="{701BFDA2-F9F1-43BC-939A-0A851C5E173C}" srcOrd="0" destOrd="0" presId="urn:microsoft.com/office/officeart/2005/8/layout/lProcess1"/>
    <dgm:cxn modelId="{68F6C5DD-AED7-4192-AF38-8AD06DD5563B}" srcId="{5F17B75E-D374-479F-BCBD-3EC4C9A7074E}" destId="{A22D192D-0996-457E-ACF4-68CC9E78B71B}" srcOrd="0" destOrd="0" parTransId="{36C43529-EA70-400C-BAB2-1B73034C84EF}" sibTransId="{DFA72851-9BB2-499E-BE2C-728EB8372382}"/>
    <dgm:cxn modelId="{712920AB-0DEE-45B2-AC24-8BC0A5D307EF}" srcId="{331B026D-EEED-49CF-B886-A1EAFFF2CD67}" destId="{924C1877-A718-4882-B0C1-35343ED0C5CE}" srcOrd="1" destOrd="0" parTransId="{06A0FE31-3319-49A1-9F1A-119019306932}" sibTransId="{39E3C2C0-0620-4452-8F70-EB4E03E00BD6}"/>
    <dgm:cxn modelId="{94389113-0A48-43B0-8886-87E9B02D8ABF}" type="presOf" srcId="{924C1877-A718-4882-B0C1-35343ED0C5CE}" destId="{40C85315-C8AD-4830-971A-15A8D9AC1B24}" srcOrd="0" destOrd="0" presId="urn:microsoft.com/office/officeart/2005/8/layout/lProcess1"/>
    <dgm:cxn modelId="{790AB2D6-90F6-493D-BEF6-D74B24704D1F}" srcId="{A22D192D-0996-457E-ACF4-68CC9E78B71B}" destId="{B3598618-C3C5-48F3-BC91-312FC1619123}" srcOrd="1" destOrd="0" parTransId="{205457E1-0812-406F-B8DC-0BE3EACA99E4}" sibTransId="{14FB826C-C1D7-467E-A8E4-34AEF80830B6}"/>
    <dgm:cxn modelId="{18AE47FE-42EF-4F70-A351-2F31CC37F778}" type="presOf" srcId="{5F17B75E-D374-479F-BCBD-3EC4C9A7074E}" destId="{66034A8B-DCE9-4C29-A351-1FA3FEB0C672}" srcOrd="0" destOrd="0" presId="urn:microsoft.com/office/officeart/2005/8/layout/lProcess1"/>
    <dgm:cxn modelId="{71690924-B2ED-4FFC-B616-F4D26C7D4BD3}" type="presOf" srcId="{1E22DD0B-4553-42DB-951B-CA6C373D06C0}" destId="{EE077753-722D-4755-9D58-860800700ADB}" srcOrd="0" destOrd="0" presId="urn:microsoft.com/office/officeart/2005/8/layout/lProcess1"/>
    <dgm:cxn modelId="{C2B42D43-248E-4E50-8528-812743C05CDF}" type="presOf" srcId="{B3598618-C3C5-48F3-BC91-312FC1619123}" destId="{73D82E84-34DD-461C-8D3D-7CB60875A2D2}" srcOrd="0" destOrd="0" presId="urn:microsoft.com/office/officeart/2005/8/layout/lProcess1"/>
    <dgm:cxn modelId="{CE3511E5-3701-4A6D-AA2B-350526A951B0}" type="presOf" srcId="{DC359773-050A-4C38-8DAB-466C707E568D}" destId="{91A5194A-8654-4066-89CD-D1E60236BEA2}" srcOrd="0" destOrd="0" presId="urn:microsoft.com/office/officeart/2005/8/layout/lProcess1"/>
    <dgm:cxn modelId="{01F51E30-1D79-4223-9F85-771B29EC1B7D}" type="presOf" srcId="{A2E47189-E5F5-463C-9377-196C45C9024D}" destId="{4DBC90C9-3CAA-4295-8602-8049ABE3C679}" srcOrd="0" destOrd="0" presId="urn:microsoft.com/office/officeart/2005/8/layout/lProcess1"/>
    <dgm:cxn modelId="{DAFDB344-289B-4883-B5F8-CA0375C6ED30}" srcId="{A22D192D-0996-457E-ACF4-68CC9E78B71B}" destId="{A2E47189-E5F5-463C-9377-196C45C9024D}" srcOrd="0" destOrd="0" parTransId="{5C0189D3-B4C7-4AFC-9C3C-96FCB6DBA535}" sibTransId="{DC359773-050A-4C38-8DAB-466C707E568D}"/>
    <dgm:cxn modelId="{830ACD51-26EA-4E0F-816A-80055017DAC5}" type="presOf" srcId="{A22D192D-0996-457E-ACF4-68CC9E78B71B}" destId="{D8AB6C54-376C-4102-930D-EBF7BCA50F09}" srcOrd="0" destOrd="0" presId="urn:microsoft.com/office/officeart/2005/8/layout/lProcess1"/>
    <dgm:cxn modelId="{F0059D39-678F-409C-B198-4D4B41ED9AAD}" type="presOf" srcId="{5C0189D3-B4C7-4AFC-9C3C-96FCB6DBA535}" destId="{C6F7A751-142C-4FE9-9EB1-33C962521554}" srcOrd="0" destOrd="0" presId="urn:microsoft.com/office/officeart/2005/8/layout/lProcess1"/>
    <dgm:cxn modelId="{EAB5803F-A599-45F6-BA5A-485E40DDD2C6}" srcId="{5F17B75E-D374-479F-BCBD-3EC4C9A7074E}" destId="{331B026D-EEED-49CF-B886-A1EAFFF2CD67}" srcOrd="1" destOrd="0" parTransId="{531BB8E4-EFEE-45D0-A56F-9492D48D726D}" sibTransId="{97C51E61-9D2D-45B1-9654-E0AB2F9AA95A}"/>
    <dgm:cxn modelId="{A0B97C79-0586-463F-BFFE-A219A889797F}" srcId="{331B026D-EEED-49CF-B886-A1EAFFF2CD67}" destId="{1E22DD0B-4553-42DB-951B-CA6C373D06C0}" srcOrd="0" destOrd="0" parTransId="{11ADE7DC-5341-4EF0-9EE8-4B73CDA25787}" sibTransId="{FF92163F-B843-4476-9C33-282188AEDFEC}"/>
    <dgm:cxn modelId="{EA05318C-65E0-41B2-AF50-292FDB96F9B9}" type="presOf" srcId="{331B026D-EEED-49CF-B886-A1EAFFF2CD67}" destId="{7EC65CA5-963E-4CEA-B7A9-B878C87EF5EA}" srcOrd="0" destOrd="0" presId="urn:microsoft.com/office/officeart/2005/8/layout/lProcess1"/>
    <dgm:cxn modelId="{FFCCCCA8-C4C7-4458-8100-9E13B261CEC8}" type="presOf" srcId="{FF92163F-B843-4476-9C33-282188AEDFEC}" destId="{212CBB03-419E-46BE-9BA3-85B397EBF2AD}" srcOrd="0" destOrd="0" presId="urn:microsoft.com/office/officeart/2005/8/layout/lProcess1"/>
    <dgm:cxn modelId="{F34BAB76-CA84-48D7-9232-F28B2547FAA0}" type="presParOf" srcId="{66034A8B-DCE9-4C29-A351-1FA3FEB0C672}" destId="{C7BFD37B-1F5C-4653-B57D-AC943394A2F4}" srcOrd="0" destOrd="0" presId="urn:microsoft.com/office/officeart/2005/8/layout/lProcess1"/>
    <dgm:cxn modelId="{D6AE58EE-DD6B-4C00-B07B-A4DD6DC14A27}" type="presParOf" srcId="{C7BFD37B-1F5C-4653-B57D-AC943394A2F4}" destId="{D8AB6C54-376C-4102-930D-EBF7BCA50F09}" srcOrd="0" destOrd="0" presId="urn:microsoft.com/office/officeart/2005/8/layout/lProcess1"/>
    <dgm:cxn modelId="{DC8A83C8-11DE-4EC7-B37F-7B32FFB02C4D}" type="presParOf" srcId="{C7BFD37B-1F5C-4653-B57D-AC943394A2F4}" destId="{C6F7A751-142C-4FE9-9EB1-33C962521554}" srcOrd="1" destOrd="0" presId="urn:microsoft.com/office/officeart/2005/8/layout/lProcess1"/>
    <dgm:cxn modelId="{1E147538-A626-469C-9D48-DE572639D4CA}" type="presParOf" srcId="{C7BFD37B-1F5C-4653-B57D-AC943394A2F4}" destId="{4DBC90C9-3CAA-4295-8602-8049ABE3C679}" srcOrd="2" destOrd="0" presId="urn:microsoft.com/office/officeart/2005/8/layout/lProcess1"/>
    <dgm:cxn modelId="{CEEFE884-164C-455F-BFF7-CC214DE2F46B}" type="presParOf" srcId="{C7BFD37B-1F5C-4653-B57D-AC943394A2F4}" destId="{91A5194A-8654-4066-89CD-D1E60236BEA2}" srcOrd="3" destOrd="0" presId="urn:microsoft.com/office/officeart/2005/8/layout/lProcess1"/>
    <dgm:cxn modelId="{02598D98-FC93-426F-9F57-A6A06E96BD8E}" type="presParOf" srcId="{C7BFD37B-1F5C-4653-B57D-AC943394A2F4}" destId="{73D82E84-34DD-461C-8D3D-7CB60875A2D2}" srcOrd="4" destOrd="0" presId="urn:microsoft.com/office/officeart/2005/8/layout/lProcess1"/>
    <dgm:cxn modelId="{DDD8892E-8D00-48C6-8AD9-98C7F4BD2D11}" type="presParOf" srcId="{66034A8B-DCE9-4C29-A351-1FA3FEB0C672}" destId="{8A6517AF-B43B-4C10-80F9-5C4911C08AB8}" srcOrd="1" destOrd="0" presId="urn:microsoft.com/office/officeart/2005/8/layout/lProcess1"/>
    <dgm:cxn modelId="{306BC76B-4717-4BF8-B831-56D828332D94}" type="presParOf" srcId="{66034A8B-DCE9-4C29-A351-1FA3FEB0C672}" destId="{E56D3B24-7CA0-40E6-BF95-514D9774EB9A}" srcOrd="2" destOrd="0" presId="urn:microsoft.com/office/officeart/2005/8/layout/lProcess1"/>
    <dgm:cxn modelId="{90438D4F-76A4-42CE-A854-70018DE331B8}" type="presParOf" srcId="{E56D3B24-7CA0-40E6-BF95-514D9774EB9A}" destId="{7EC65CA5-963E-4CEA-B7A9-B878C87EF5EA}" srcOrd="0" destOrd="0" presId="urn:microsoft.com/office/officeart/2005/8/layout/lProcess1"/>
    <dgm:cxn modelId="{DE030251-ECBE-402E-A251-98028547F9B8}" type="presParOf" srcId="{E56D3B24-7CA0-40E6-BF95-514D9774EB9A}" destId="{701BFDA2-F9F1-43BC-939A-0A851C5E173C}" srcOrd="1" destOrd="0" presId="urn:microsoft.com/office/officeart/2005/8/layout/lProcess1"/>
    <dgm:cxn modelId="{42770F1F-B1D2-46BC-88BD-F4B0D66A5F77}" type="presParOf" srcId="{E56D3B24-7CA0-40E6-BF95-514D9774EB9A}" destId="{EE077753-722D-4755-9D58-860800700ADB}" srcOrd="2" destOrd="0" presId="urn:microsoft.com/office/officeart/2005/8/layout/lProcess1"/>
    <dgm:cxn modelId="{10CE2B2B-5348-47A0-BBE7-746E96DBA0B7}" type="presParOf" srcId="{E56D3B24-7CA0-40E6-BF95-514D9774EB9A}" destId="{212CBB03-419E-46BE-9BA3-85B397EBF2AD}" srcOrd="3" destOrd="0" presId="urn:microsoft.com/office/officeart/2005/8/layout/lProcess1"/>
    <dgm:cxn modelId="{28354BB5-8225-43F2-A269-E814ED3C47B2}" type="presParOf" srcId="{E56D3B24-7CA0-40E6-BF95-514D9774EB9A}" destId="{40C85315-C8AD-4830-971A-15A8D9AC1B24}" srcOrd="4" destOrd="0" presId="urn:microsoft.com/office/officeart/2005/8/layout/lProcess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C08A95A-B03B-4485-A46A-0D1EA88A0DD0}" type="doc">
      <dgm:prSet loTypeId="urn:microsoft.com/office/officeart/2005/8/layout/pList1" loCatId="list" qsTypeId="urn:microsoft.com/office/officeart/2005/8/quickstyle/simple1" qsCatId="simple" csTypeId="urn:microsoft.com/office/officeart/2005/8/colors/accent0_1" csCatId="mainScheme" phldr="1"/>
      <dgm:spPr/>
      <dgm:t>
        <a:bodyPr/>
        <a:lstStyle/>
        <a:p>
          <a:endParaRPr lang="el-GR"/>
        </a:p>
      </dgm:t>
    </dgm:pt>
    <dgm:pt modelId="{99CB66AE-29D2-4F7B-9D4E-D114A91FD475}">
      <dgm:prSet custT="1"/>
      <dgm:spPr/>
      <dgm:t>
        <a:bodyPr/>
        <a:lstStyle/>
        <a:p>
          <a:pPr algn="just" rtl="0"/>
          <a:r>
            <a:rPr lang="el-GR" sz="2000" dirty="0" smtClean="0"/>
            <a:t>▲  Δημιουργήθηκε λοιπόν μια </a:t>
          </a:r>
          <a:r>
            <a:rPr lang="el-GR" sz="2000" b="1" i="1" dirty="0" err="1" smtClean="0"/>
            <a:t>αντιβενιζελική</a:t>
          </a:r>
          <a:r>
            <a:rPr lang="el-GR" sz="2000" b="1" dirty="0" smtClean="0"/>
            <a:t> </a:t>
          </a:r>
          <a:r>
            <a:rPr lang="el-GR" sz="2000" b="1" i="1" dirty="0" smtClean="0"/>
            <a:t>συμμαχία</a:t>
          </a:r>
          <a:r>
            <a:rPr lang="el-GR" sz="2000" dirty="0" smtClean="0"/>
            <a:t> με αρχηγό τον </a:t>
          </a:r>
          <a:r>
            <a:rPr lang="el-GR" sz="2000" b="1" dirty="0" smtClean="0"/>
            <a:t>Δημήτριο Γούναρη</a:t>
          </a:r>
          <a:r>
            <a:rPr lang="el-GR" sz="2000" dirty="0" smtClean="0"/>
            <a:t>: υποσχόταν </a:t>
          </a:r>
          <a:r>
            <a:rPr lang="el-GR" sz="2000" u="sng" dirty="0" smtClean="0"/>
            <a:t>τερματισμό του πολέμου</a:t>
          </a:r>
          <a:r>
            <a:rPr lang="el-GR" sz="2000" dirty="0" smtClean="0"/>
            <a:t> και «απαλλαγή από τη </a:t>
          </a:r>
          <a:r>
            <a:rPr lang="el-GR" sz="2000" dirty="0" err="1" smtClean="0"/>
            <a:t>βενιζελική</a:t>
          </a:r>
          <a:r>
            <a:rPr lang="el-GR" sz="2000" dirty="0" smtClean="0"/>
            <a:t> τυραννία».</a:t>
          </a:r>
          <a:endParaRPr lang="el-GR" sz="2000" dirty="0"/>
        </a:p>
      </dgm:t>
    </dgm:pt>
    <dgm:pt modelId="{6B29D49E-F784-4E00-82E6-4789C3DD8A39}" type="parTrans" cxnId="{10B0D20A-E3B9-4BF6-8A39-FC60EF544A0E}">
      <dgm:prSet/>
      <dgm:spPr/>
      <dgm:t>
        <a:bodyPr/>
        <a:lstStyle/>
        <a:p>
          <a:endParaRPr lang="el-GR"/>
        </a:p>
      </dgm:t>
    </dgm:pt>
    <dgm:pt modelId="{F2CEF6B0-98F3-46C3-B639-C43616635228}" type="sibTrans" cxnId="{10B0D20A-E3B9-4BF6-8A39-FC60EF544A0E}">
      <dgm:prSet/>
      <dgm:spPr/>
      <dgm:t>
        <a:bodyPr/>
        <a:lstStyle/>
        <a:p>
          <a:endParaRPr lang="el-GR"/>
        </a:p>
      </dgm:t>
    </dgm:pt>
    <dgm:pt modelId="{7BD220DA-63DB-4DEF-9AD4-6897E5B50684}">
      <dgm:prSet/>
      <dgm:spPr/>
      <dgm:t>
        <a:bodyPr/>
        <a:lstStyle/>
        <a:p>
          <a:pPr rtl="0"/>
          <a:r>
            <a:rPr lang="el-GR" dirty="0" smtClean="0"/>
            <a:t>▲  Στο μεταξύ, θάνατος βασιλιά </a:t>
          </a:r>
          <a:r>
            <a:rPr lang="el-GR" b="1" dirty="0" smtClean="0"/>
            <a:t>Αλεξάνδρου</a:t>
          </a:r>
          <a:r>
            <a:rPr lang="el-GR" dirty="0" smtClean="0"/>
            <a:t> δίνει στις εκλογές </a:t>
          </a:r>
          <a:r>
            <a:rPr lang="el-GR" u="none" dirty="0" smtClean="0"/>
            <a:t>χαρακτήρα </a:t>
          </a:r>
          <a:r>
            <a:rPr lang="el-GR" b="1" i="1" dirty="0" smtClean="0"/>
            <a:t>δημοψηφίσματος.</a:t>
          </a:r>
          <a:endParaRPr lang="el-GR" b="1" i="1" dirty="0"/>
        </a:p>
      </dgm:t>
    </dgm:pt>
    <dgm:pt modelId="{71698D45-AA3A-4403-B7F7-57F00862C370}" type="parTrans" cxnId="{11C85A54-7F1B-46B8-B512-F7F3737D3A91}">
      <dgm:prSet/>
      <dgm:spPr/>
      <dgm:t>
        <a:bodyPr/>
        <a:lstStyle/>
        <a:p>
          <a:endParaRPr lang="el-GR"/>
        </a:p>
      </dgm:t>
    </dgm:pt>
    <dgm:pt modelId="{925817F7-0F97-4A20-A154-2D1DA6C6A1D6}" type="sibTrans" cxnId="{11C85A54-7F1B-46B8-B512-F7F3737D3A91}">
      <dgm:prSet/>
      <dgm:spPr/>
      <dgm:t>
        <a:bodyPr/>
        <a:lstStyle/>
        <a:p>
          <a:endParaRPr lang="el-GR"/>
        </a:p>
      </dgm:t>
    </dgm:pt>
    <dgm:pt modelId="{9B8848FA-8A00-4284-B737-8CC4EF7C9439}" type="pres">
      <dgm:prSet presAssocID="{7C08A95A-B03B-4485-A46A-0D1EA88A0DD0}" presName="Name0" presStyleCnt="0">
        <dgm:presLayoutVars>
          <dgm:dir/>
          <dgm:resizeHandles val="exact"/>
        </dgm:presLayoutVars>
      </dgm:prSet>
      <dgm:spPr/>
      <dgm:t>
        <a:bodyPr/>
        <a:lstStyle/>
        <a:p>
          <a:endParaRPr lang="el-GR"/>
        </a:p>
      </dgm:t>
    </dgm:pt>
    <dgm:pt modelId="{2C52AEB0-6BE0-465A-A05A-9191A873F149}" type="pres">
      <dgm:prSet presAssocID="{99CB66AE-29D2-4F7B-9D4E-D114A91FD475}" presName="compNode" presStyleCnt="0"/>
      <dgm:spPr/>
    </dgm:pt>
    <dgm:pt modelId="{EB8E190E-4488-4325-95EB-993FD8D77D71}" type="pres">
      <dgm:prSet presAssocID="{99CB66AE-29D2-4F7B-9D4E-D114A91FD475}" presName="pictRect" presStyleLbl="node1" presStyleIdx="0" presStyleCnt="2" custScaleX="72343" custLinFactNeighborX="30" custLinFactNeighborY="-19487"/>
      <dgm:spPr>
        <a:blipFill rotWithShape="0">
          <a:blip xmlns:r="http://schemas.openxmlformats.org/officeDocument/2006/relationships" r:embed="rId1"/>
          <a:stretch>
            <a:fillRect/>
          </a:stretch>
        </a:blipFill>
      </dgm:spPr>
    </dgm:pt>
    <dgm:pt modelId="{0D790098-7D84-4176-909C-BCA7C5DC3DC2}" type="pres">
      <dgm:prSet presAssocID="{99CB66AE-29D2-4F7B-9D4E-D114A91FD475}" presName="textRect" presStyleLbl="revTx" presStyleIdx="0" presStyleCnt="2" custScaleX="84736" custScaleY="155589">
        <dgm:presLayoutVars>
          <dgm:bulletEnabled val="1"/>
        </dgm:presLayoutVars>
      </dgm:prSet>
      <dgm:spPr/>
      <dgm:t>
        <a:bodyPr/>
        <a:lstStyle/>
        <a:p>
          <a:endParaRPr lang="el-GR"/>
        </a:p>
      </dgm:t>
    </dgm:pt>
    <dgm:pt modelId="{744242ED-E760-4229-B3DE-BE038BC6BBED}" type="pres">
      <dgm:prSet presAssocID="{F2CEF6B0-98F3-46C3-B639-C43616635228}" presName="sibTrans" presStyleLbl="sibTrans2D1" presStyleIdx="0" presStyleCnt="0"/>
      <dgm:spPr/>
      <dgm:t>
        <a:bodyPr/>
        <a:lstStyle/>
        <a:p>
          <a:endParaRPr lang="el-GR"/>
        </a:p>
      </dgm:t>
    </dgm:pt>
    <dgm:pt modelId="{A9A8FD7F-38A2-47B3-A479-18D9966B48EB}" type="pres">
      <dgm:prSet presAssocID="{7BD220DA-63DB-4DEF-9AD4-6897E5B50684}" presName="compNode" presStyleCnt="0"/>
      <dgm:spPr/>
    </dgm:pt>
    <dgm:pt modelId="{0E3E497F-6A84-4719-A70B-BFA122986A98}" type="pres">
      <dgm:prSet presAssocID="{7BD220DA-63DB-4DEF-9AD4-6897E5B50684}" presName="pictRect" presStyleLbl="node1" presStyleIdx="1" presStyleCnt="2" custScaleX="62883" custLinFactNeighborX="188" custLinFactNeighborY="7957"/>
      <dgm:spPr>
        <a:blipFill rotWithShape="0">
          <a:blip xmlns:r="http://schemas.openxmlformats.org/officeDocument/2006/relationships" r:embed="rId2"/>
          <a:stretch>
            <a:fillRect/>
          </a:stretch>
        </a:blipFill>
      </dgm:spPr>
    </dgm:pt>
    <dgm:pt modelId="{CBDF63E6-0FC8-42DA-8697-6F066112C731}" type="pres">
      <dgm:prSet presAssocID="{7BD220DA-63DB-4DEF-9AD4-6897E5B50684}" presName="textRect" presStyleLbl="revTx" presStyleIdx="1" presStyleCnt="2" custLinFactNeighborX="-5625" custLinFactNeighborY="35518">
        <dgm:presLayoutVars>
          <dgm:bulletEnabled val="1"/>
        </dgm:presLayoutVars>
      </dgm:prSet>
      <dgm:spPr/>
      <dgm:t>
        <a:bodyPr/>
        <a:lstStyle/>
        <a:p>
          <a:endParaRPr lang="el-GR"/>
        </a:p>
      </dgm:t>
    </dgm:pt>
  </dgm:ptLst>
  <dgm:cxnLst>
    <dgm:cxn modelId="{20081A60-C10C-4AE4-8018-1E1F4BF0398B}" type="presOf" srcId="{7BD220DA-63DB-4DEF-9AD4-6897E5B50684}" destId="{CBDF63E6-0FC8-42DA-8697-6F066112C731}" srcOrd="0" destOrd="0" presId="urn:microsoft.com/office/officeart/2005/8/layout/pList1"/>
    <dgm:cxn modelId="{4E0BD3E7-A0ED-4FE8-BCCB-EEFA5A4BA46C}" type="presOf" srcId="{99CB66AE-29D2-4F7B-9D4E-D114A91FD475}" destId="{0D790098-7D84-4176-909C-BCA7C5DC3DC2}" srcOrd="0" destOrd="0" presId="urn:microsoft.com/office/officeart/2005/8/layout/pList1"/>
    <dgm:cxn modelId="{10B0D20A-E3B9-4BF6-8A39-FC60EF544A0E}" srcId="{7C08A95A-B03B-4485-A46A-0D1EA88A0DD0}" destId="{99CB66AE-29D2-4F7B-9D4E-D114A91FD475}" srcOrd="0" destOrd="0" parTransId="{6B29D49E-F784-4E00-82E6-4789C3DD8A39}" sibTransId="{F2CEF6B0-98F3-46C3-B639-C43616635228}"/>
    <dgm:cxn modelId="{11C85A54-7F1B-46B8-B512-F7F3737D3A91}" srcId="{7C08A95A-B03B-4485-A46A-0D1EA88A0DD0}" destId="{7BD220DA-63DB-4DEF-9AD4-6897E5B50684}" srcOrd="1" destOrd="0" parTransId="{71698D45-AA3A-4403-B7F7-57F00862C370}" sibTransId="{925817F7-0F97-4A20-A154-2D1DA6C6A1D6}"/>
    <dgm:cxn modelId="{7E05D786-BF14-4379-B390-C4E10E8A5D05}" type="presOf" srcId="{F2CEF6B0-98F3-46C3-B639-C43616635228}" destId="{744242ED-E760-4229-B3DE-BE038BC6BBED}" srcOrd="0" destOrd="0" presId="urn:microsoft.com/office/officeart/2005/8/layout/pList1"/>
    <dgm:cxn modelId="{38A0D4B5-47A5-42BF-ABF6-D5AF75C2FBE1}" type="presOf" srcId="{7C08A95A-B03B-4485-A46A-0D1EA88A0DD0}" destId="{9B8848FA-8A00-4284-B737-8CC4EF7C9439}" srcOrd="0" destOrd="0" presId="urn:microsoft.com/office/officeart/2005/8/layout/pList1"/>
    <dgm:cxn modelId="{A3FC71F9-D8AB-4B1E-81D0-A00818128F48}" type="presParOf" srcId="{9B8848FA-8A00-4284-B737-8CC4EF7C9439}" destId="{2C52AEB0-6BE0-465A-A05A-9191A873F149}" srcOrd="0" destOrd="0" presId="urn:microsoft.com/office/officeart/2005/8/layout/pList1"/>
    <dgm:cxn modelId="{53CB8299-5282-4F58-8793-45762B748C5B}" type="presParOf" srcId="{2C52AEB0-6BE0-465A-A05A-9191A873F149}" destId="{EB8E190E-4488-4325-95EB-993FD8D77D71}" srcOrd="0" destOrd="0" presId="urn:microsoft.com/office/officeart/2005/8/layout/pList1"/>
    <dgm:cxn modelId="{BB4A613E-48F2-478A-990A-04ADE0D34270}" type="presParOf" srcId="{2C52AEB0-6BE0-465A-A05A-9191A873F149}" destId="{0D790098-7D84-4176-909C-BCA7C5DC3DC2}" srcOrd="1" destOrd="0" presId="urn:microsoft.com/office/officeart/2005/8/layout/pList1"/>
    <dgm:cxn modelId="{343D3F11-8B5A-4D70-B37E-31AA19B92704}" type="presParOf" srcId="{9B8848FA-8A00-4284-B737-8CC4EF7C9439}" destId="{744242ED-E760-4229-B3DE-BE038BC6BBED}" srcOrd="1" destOrd="0" presId="urn:microsoft.com/office/officeart/2005/8/layout/pList1"/>
    <dgm:cxn modelId="{31AAB4A6-28DE-4417-9F48-FDFFE1E8A445}" type="presParOf" srcId="{9B8848FA-8A00-4284-B737-8CC4EF7C9439}" destId="{A9A8FD7F-38A2-47B3-A479-18D9966B48EB}" srcOrd="2" destOrd="0" presId="urn:microsoft.com/office/officeart/2005/8/layout/pList1"/>
    <dgm:cxn modelId="{B08AF3EC-A91A-4771-98E9-0A093D1A8734}" type="presParOf" srcId="{A9A8FD7F-38A2-47B3-A479-18D9966B48EB}" destId="{0E3E497F-6A84-4719-A70B-BFA122986A98}" srcOrd="0" destOrd="0" presId="urn:microsoft.com/office/officeart/2005/8/layout/pList1"/>
    <dgm:cxn modelId="{454C0A08-63E9-42B5-BA55-9C7B7F643D99}" type="presParOf" srcId="{A9A8FD7F-38A2-47B3-A479-18D9966B48EB}" destId="{CBDF63E6-0FC8-42DA-8697-6F066112C731}" srcOrd="1" destOrd="0" presId="urn:microsoft.com/office/officeart/2005/8/layout/p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0A49295-01A1-4697-8647-2037B27895EA}" type="doc">
      <dgm:prSet loTypeId="urn:microsoft.com/office/officeart/2005/8/layout/hList3" loCatId="list" qsTypeId="urn:microsoft.com/office/officeart/2005/8/quickstyle/simple1" qsCatId="simple" csTypeId="urn:microsoft.com/office/officeart/2005/8/colors/accent0_2" csCatId="mainScheme" phldr="1"/>
      <dgm:spPr/>
      <dgm:t>
        <a:bodyPr/>
        <a:lstStyle/>
        <a:p>
          <a:endParaRPr lang="el-GR"/>
        </a:p>
      </dgm:t>
    </dgm:pt>
    <dgm:pt modelId="{9B91836D-B8E8-4185-980F-3A234FF25472}">
      <dgm:prSet phldrT="[Κείμενο]"/>
      <dgm:spPr/>
      <dgm:t>
        <a:bodyPr/>
        <a:lstStyle/>
        <a:p>
          <a:r>
            <a:rPr lang="el-GR" dirty="0" smtClean="0"/>
            <a:t>Εκλογές Νοέμβριος1920: </a:t>
          </a:r>
        </a:p>
        <a:p>
          <a:pPr rtl="0"/>
          <a:r>
            <a:rPr lang="el-GR" b="1" i="1" dirty="0" smtClean="0"/>
            <a:t>ήττα</a:t>
          </a:r>
          <a:r>
            <a:rPr lang="el-GR" dirty="0" smtClean="0"/>
            <a:t> </a:t>
          </a:r>
          <a:r>
            <a:rPr lang="el-GR" b="1" dirty="0" smtClean="0"/>
            <a:t>Φιλελευθέρων</a:t>
          </a:r>
          <a:r>
            <a:rPr lang="el-GR" dirty="0" smtClean="0"/>
            <a:t> </a:t>
          </a:r>
          <a:r>
            <a:rPr lang="el-GR" dirty="0" smtClean="0">
              <a:sym typeface="Wingdings 3"/>
            </a:rPr>
            <a:t></a:t>
          </a:r>
          <a:r>
            <a:rPr lang="el-GR" dirty="0" smtClean="0"/>
            <a:t> Βενιζέλος φεύγει από Ελλάδα.</a:t>
          </a:r>
          <a:endParaRPr lang="el-GR" dirty="0"/>
        </a:p>
      </dgm:t>
    </dgm:pt>
    <dgm:pt modelId="{3AFBB260-F007-4659-959A-F4895102BF0D}" type="parTrans" cxnId="{7A9EC68F-9353-4B5F-8B76-93689E151616}">
      <dgm:prSet/>
      <dgm:spPr/>
      <dgm:t>
        <a:bodyPr/>
        <a:lstStyle/>
        <a:p>
          <a:endParaRPr lang="el-GR"/>
        </a:p>
      </dgm:t>
    </dgm:pt>
    <dgm:pt modelId="{4EBDFF27-2A8F-49E3-8A35-04FAB781A23E}" type="sibTrans" cxnId="{7A9EC68F-9353-4B5F-8B76-93689E151616}">
      <dgm:prSet/>
      <dgm:spPr/>
      <dgm:t>
        <a:bodyPr/>
        <a:lstStyle/>
        <a:p>
          <a:endParaRPr lang="el-GR"/>
        </a:p>
      </dgm:t>
    </dgm:pt>
    <dgm:pt modelId="{3AA17795-5B1B-40D0-A95C-185D31CCB8E1}">
      <dgm:prSet phldrT="[Κείμενο]"/>
      <dgm:spPr/>
      <dgm:t>
        <a:bodyPr/>
        <a:lstStyle/>
        <a:p>
          <a:r>
            <a:rPr lang="el-GR" dirty="0" smtClean="0">
              <a:solidFill>
                <a:schemeClr val="tx1"/>
              </a:solidFill>
            </a:rPr>
            <a:t>Νέα φιλοβασιλική κυβέρνηση οργανώνει </a:t>
          </a:r>
          <a:r>
            <a:rPr lang="el-GR" b="1" i="1" dirty="0" smtClean="0">
              <a:solidFill>
                <a:schemeClr val="tx1"/>
              </a:solidFill>
            </a:rPr>
            <a:t>δημοψήφισμα</a:t>
          </a:r>
          <a:r>
            <a:rPr lang="el-GR" dirty="0" smtClean="0">
              <a:solidFill>
                <a:schemeClr val="tx1"/>
              </a:solidFill>
            </a:rPr>
            <a:t> για επιστροφή ή όχι του βασιλιά</a:t>
          </a:r>
          <a:endParaRPr lang="el-GR" dirty="0">
            <a:solidFill>
              <a:schemeClr val="tx1"/>
            </a:solidFill>
          </a:endParaRPr>
        </a:p>
      </dgm:t>
    </dgm:pt>
    <dgm:pt modelId="{7E4B11E2-D639-476E-BEE5-4C89E5DAEB0B}" type="parTrans" cxnId="{25FF6E09-44A6-4E6F-A1AF-D00E81301D86}">
      <dgm:prSet/>
      <dgm:spPr/>
      <dgm:t>
        <a:bodyPr/>
        <a:lstStyle/>
        <a:p>
          <a:endParaRPr lang="el-GR"/>
        </a:p>
      </dgm:t>
    </dgm:pt>
    <dgm:pt modelId="{CBD54445-15D1-434B-B1CF-53A467E8D93F}" type="sibTrans" cxnId="{25FF6E09-44A6-4E6F-A1AF-D00E81301D86}">
      <dgm:prSet/>
      <dgm:spPr/>
      <dgm:t>
        <a:bodyPr/>
        <a:lstStyle/>
        <a:p>
          <a:endParaRPr lang="el-GR"/>
        </a:p>
      </dgm:t>
    </dgm:pt>
    <dgm:pt modelId="{DF538F0F-F8AF-4C73-BC18-973B00C772FD}">
      <dgm:prSet phldrT="[Κείμενο]"/>
      <dgm:spPr/>
      <dgm:t>
        <a:bodyPr/>
        <a:lstStyle/>
        <a:p>
          <a:pPr rtl="0"/>
          <a:r>
            <a:rPr lang="el-GR" dirty="0" smtClean="0">
              <a:solidFill>
                <a:schemeClr val="tx1"/>
              </a:solidFill>
            </a:rPr>
            <a:t>Υπερβολικά υψηλό ποσοστό υπέρ Κωνσταντίνου, υποψίες για </a:t>
          </a:r>
          <a:r>
            <a:rPr lang="el-GR" b="1" i="1" dirty="0" smtClean="0">
              <a:solidFill>
                <a:schemeClr val="tx1"/>
              </a:solidFill>
            </a:rPr>
            <a:t>νοθεία.</a:t>
          </a:r>
          <a:endParaRPr lang="el-GR" dirty="0">
            <a:solidFill>
              <a:schemeClr val="tx1"/>
            </a:solidFill>
          </a:endParaRPr>
        </a:p>
      </dgm:t>
    </dgm:pt>
    <dgm:pt modelId="{121742FA-0E19-4ED1-8247-D37726255E2F}" type="parTrans" cxnId="{6F19A945-41AA-4F87-A61F-E81B99D80FF4}">
      <dgm:prSet/>
      <dgm:spPr/>
      <dgm:t>
        <a:bodyPr/>
        <a:lstStyle/>
        <a:p>
          <a:endParaRPr lang="el-GR"/>
        </a:p>
      </dgm:t>
    </dgm:pt>
    <dgm:pt modelId="{0CE06839-3BD4-4BC0-97E7-146B179F5CD1}" type="sibTrans" cxnId="{6F19A945-41AA-4F87-A61F-E81B99D80FF4}">
      <dgm:prSet/>
      <dgm:spPr/>
      <dgm:t>
        <a:bodyPr/>
        <a:lstStyle/>
        <a:p>
          <a:endParaRPr lang="el-GR"/>
        </a:p>
      </dgm:t>
    </dgm:pt>
    <dgm:pt modelId="{7B450516-F9BA-422A-A64D-1686993C42E0}">
      <dgm:prSet phldrT="[Κείμενο]"/>
      <dgm:spPr/>
      <dgm:t>
        <a:bodyPr/>
        <a:lstStyle/>
        <a:p>
          <a:pPr rtl="0"/>
          <a:r>
            <a:rPr lang="el-GR" b="1" i="1" dirty="0" smtClean="0">
              <a:solidFill>
                <a:schemeClr val="tx1"/>
              </a:solidFill>
            </a:rPr>
            <a:t>Επάνοδος Κωνσταντίνου </a:t>
          </a:r>
          <a:r>
            <a:rPr lang="el-GR" dirty="0" smtClean="0">
              <a:solidFill>
                <a:schemeClr val="tx1"/>
              </a:solidFill>
            </a:rPr>
            <a:t>τον Δεκ. 1920.</a:t>
          </a:r>
          <a:endParaRPr lang="el-GR" dirty="0">
            <a:solidFill>
              <a:schemeClr val="tx1"/>
            </a:solidFill>
          </a:endParaRPr>
        </a:p>
      </dgm:t>
    </dgm:pt>
    <dgm:pt modelId="{891B9107-CA58-4AFB-BE4D-1BD68E8DA9B1}" type="parTrans" cxnId="{6FB27A40-21E4-41D6-A6DB-2091676A3B1A}">
      <dgm:prSet/>
      <dgm:spPr/>
      <dgm:t>
        <a:bodyPr/>
        <a:lstStyle/>
        <a:p>
          <a:endParaRPr lang="el-GR"/>
        </a:p>
      </dgm:t>
    </dgm:pt>
    <dgm:pt modelId="{9F6B87D6-9BF7-4D5F-A7CB-BA565EB4A791}" type="sibTrans" cxnId="{6FB27A40-21E4-41D6-A6DB-2091676A3B1A}">
      <dgm:prSet/>
      <dgm:spPr/>
      <dgm:t>
        <a:bodyPr/>
        <a:lstStyle/>
        <a:p>
          <a:endParaRPr lang="el-GR"/>
        </a:p>
      </dgm:t>
    </dgm:pt>
    <dgm:pt modelId="{76FDA5E8-D33C-4CF7-99F8-7D4258AFF40C}" type="pres">
      <dgm:prSet presAssocID="{60A49295-01A1-4697-8647-2037B27895EA}" presName="composite" presStyleCnt="0">
        <dgm:presLayoutVars>
          <dgm:chMax val="1"/>
          <dgm:dir/>
          <dgm:resizeHandles val="exact"/>
        </dgm:presLayoutVars>
      </dgm:prSet>
      <dgm:spPr/>
    </dgm:pt>
    <dgm:pt modelId="{3C85831B-705E-493B-B7AC-76C38BE258B8}" type="pres">
      <dgm:prSet presAssocID="{9B91836D-B8E8-4185-980F-3A234FF25472}" presName="roof" presStyleLbl="dkBgShp" presStyleIdx="0" presStyleCnt="2"/>
      <dgm:spPr/>
      <dgm:t>
        <a:bodyPr/>
        <a:lstStyle/>
        <a:p>
          <a:endParaRPr lang="el-GR"/>
        </a:p>
      </dgm:t>
    </dgm:pt>
    <dgm:pt modelId="{81FD357F-C34D-4A11-81CC-ADBCFC498718}" type="pres">
      <dgm:prSet presAssocID="{9B91836D-B8E8-4185-980F-3A234FF25472}" presName="pillars" presStyleCnt="0"/>
      <dgm:spPr/>
    </dgm:pt>
    <dgm:pt modelId="{6A3C7A2E-4081-4895-A26A-3DE80735B430}" type="pres">
      <dgm:prSet presAssocID="{9B91836D-B8E8-4185-980F-3A234FF25472}" presName="pillar1" presStyleLbl="node1" presStyleIdx="0" presStyleCnt="3">
        <dgm:presLayoutVars>
          <dgm:bulletEnabled val="1"/>
        </dgm:presLayoutVars>
      </dgm:prSet>
      <dgm:spPr/>
      <dgm:t>
        <a:bodyPr/>
        <a:lstStyle/>
        <a:p>
          <a:endParaRPr lang="el-GR"/>
        </a:p>
      </dgm:t>
    </dgm:pt>
    <dgm:pt modelId="{D151D690-28FE-4C7E-B34D-8E1967E10476}" type="pres">
      <dgm:prSet presAssocID="{DF538F0F-F8AF-4C73-BC18-973B00C772FD}" presName="pillarX" presStyleLbl="node1" presStyleIdx="1" presStyleCnt="3">
        <dgm:presLayoutVars>
          <dgm:bulletEnabled val="1"/>
        </dgm:presLayoutVars>
      </dgm:prSet>
      <dgm:spPr/>
      <dgm:t>
        <a:bodyPr/>
        <a:lstStyle/>
        <a:p>
          <a:endParaRPr lang="el-GR"/>
        </a:p>
      </dgm:t>
    </dgm:pt>
    <dgm:pt modelId="{64E92197-3C3E-438E-A320-3E5E0CBA7741}" type="pres">
      <dgm:prSet presAssocID="{7B450516-F9BA-422A-A64D-1686993C42E0}" presName="pillarX" presStyleLbl="node1" presStyleIdx="2" presStyleCnt="3">
        <dgm:presLayoutVars>
          <dgm:bulletEnabled val="1"/>
        </dgm:presLayoutVars>
      </dgm:prSet>
      <dgm:spPr/>
      <dgm:t>
        <a:bodyPr/>
        <a:lstStyle/>
        <a:p>
          <a:endParaRPr lang="el-GR"/>
        </a:p>
      </dgm:t>
    </dgm:pt>
    <dgm:pt modelId="{DA258AF0-7F43-4862-B0D6-55DEDCE6A144}" type="pres">
      <dgm:prSet presAssocID="{9B91836D-B8E8-4185-980F-3A234FF25472}" presName="base" presStyleLbl="dkBgShp" presStyleIdx="1" presStyleCnt="2"/>
      <dgm:spPr/>
    </dgm:pt>
  </dgm:ptLst>
  <dgm:cxnLst>
    <dgm:cxn modelId="{1F4B7AD8-670B-4243-88EE-632439343FD9}" type="presOf" srcId="{DF538F0F-F8AF-4C73-BC18-973B00C772FD}" destId="{D151D690-28FE-4C7E-B34D-8E1967E10476}" srcOrd="0" destOrd="0" presId="urn:microsoft.com/office/officeart/2005/8/layout/hList3"/>
    <dgm:cxn modelId="{7A9EC68F-9353-4B5F-8B76-93689E151616}" srcId="{60A49295-01A1-4697-8647-2037B27895EA}" destId="{9B91836D-B8E8-4185-980F-3A234FF25472}" srcOrd="0" destOrd="0" parTransId="{3AFBB260-F007-4659-959A-F4895102BF0D}" sibTransId="{4EBDFF27-2A8F-49E3-8A35-04FAB781A23E}"/>
    <dgm:cxn modelId="{1FBB31EA-7098-4FD0-AB60-F070D522947D}" type="presOf" srcId="{3AA17795-5B1B-40D0-A95C-185D31CCB8E1}" destId="{6A3C7A2E-4081-4895-A26A-3DE80735B430}" srcOrd="0" destOrd="0" presId="urn:microsoft.com/office/officeart/2005/8/layout/hList3"/>
    <dgm:cxn modelId="{6F19A945-41AA-4F87-A61F-E81B99D80FF4}" srcId="{9B91836D-B8E8-4185-980F-3A234FF25472}" destId="{DF538F0F-F8AF-4C73-BC18-973B00C772FD}" srcOrd="1" destOrd="0" parTransId="{121742FA-0E19-4ED1-8247-D37726255E2F}" sibTransId="{0CE06839-3BD4-4BC0-97E7-146B179F5CD1}"/>
    <dgm:cxn modelId="{A4728B45-918A-4DF0-84BA-B772214E7766}" type="presOf" srcId="{7B450516-F9BA-422A-A64D-1686993C42E0}" destId="{64E92197-3C3E-438E-A320-3E5E0CBA7741}" srcOrd="0" destOrd="0" presId="urn:microsoft.com/office/officeart/2005/8/layout/hList3"/>
    <dgm:cxn modelId="{D695133C-5462-42AF-BBA8-6CADF5A5CA11}" type="presOf" srcId="{9B91836D-B8E8-4185-980F-3A234FF25472}" destId="{3C85831B-705E-493B-B7AC-76C38BE258B8}" srcOrd="0" destOrd="0" presId="urn:microsoft.com/office/officeart/2005/8/layout/hList3"/>
    <dgm:cxn modelId="{6FB27A40-21E4-41D6-A6DB-2091676A3B1A}" srcId="{9B91836D-B8E8-4185-980F-3A234FF25472}" destId="{7B450516-F9BA-422A-A64D-1686993C42E0}" srcOrd="2" destOrd="0" parTransId="{891B9107-CA58-4AFB-BE4D-1BD68E8DA9B1}" sibTransId="{9F6B87D6-9BF7-4D5F-A7CB-BA565EB4A791}"/>
    <dgm:cxn modelId="{8C59D515-EA36-4609-89D4-B6DD4273D72D}" type="presOf" srcId="{60A49295-01A1-4697-8647-2037B27895EA}" destId="{76FDA5E8-D33C-4CF7-99F8-7D4258AFF40C}" srcOrd="0" destOrd="0" presId="urn:microsoft.com/office/officeart/2005/8/layout/hList3"/>
    <dgm:cxn modelId="{25FF6E09-44A6-4E6F-A1AF-D00E81301D86}" srcId="{9B91836D-B8E8-4185-980F-3A234FF25472}" destId="{3AA17795-5B1B-40D0-A95C-185D31CCB8E1}" srcOrd="0" destOrd="0" parTransId="{7E4B11E2-D639-476E-BEE5-4C89E5DAEB0B}" sibTransId="{CBD54445-15D1-434B-B1CF-53A467E8D93F}"/>
    <dgm:cxn modelId="{637DC128-281E-4F75-B31B-499FCB733699}" type="presParOf" srcId="{76FDA5E8-D33C-4CF7-99F8-7D4258AFF40C}" destId="{3C85831B-705E-493B-B7AC-76C38BE258B8}" srcOrd="0" destOrd="0" presId="urn:microsoft.com/office/officeart/2005/8/layout/hList3"/>
    <dgm:cxn modelId="{1979964E-6D1B-4692-8109-E76561C700BD}" type="presParOf" srcId="{76FDA5E8-D33C-4CF7-99F8-7D4258AFF40C}" destId="{81FD357F-C34D-4A11-81CC-ADBCFC498718}" srcOrd="1" destOrd="0" presId="urn:microsoft.com/office/officeart/2005/8/layout/hList3"/>
    <dgm:cxn modelId="{9B86F957-805B-43EB-A49C-D4A1468E0101}" type="presParOf" srcId="{81FD357F-C34D-4A11-81CC-ADBCFC498718}" destId="{6A3C7A2E-4081-4895-A26A-3DE80735B430}" srcOrd="0" destOrd="0" presId="urn:microsoft.com/office/officeart/2005/8/layout/hList3"/>
    <dgm:cxn modelId="{A8E5198B-2A15-4909-821C-C3D5FE11AE02}" type="presParOf" srcId="{81FD357F-C34D-4A11-81CC-ADBCFC498718}" destId="{D151D690-28FE-4C7E-B34D-8E1967E10476}" srcOrd="1" destOrd="0" presId="urn:microsoft.com/office/officeart/2005/8/layout/hList3"/>
    <dgm:cxn modelId="{8675D29F-01F5-4200-84C4-5CB944C27D56}" type="presParOf" srcId="{81FD357F-C34D-4A11-81CC-ADBCFC498718}" destId="{64E92197-3C3E-438E-A320-3E5E0CBA7741}" srcOrd="2" destOrd="0" presId="urn:microsoft.com/office/officeart/2005/8/layout/hList3"/>
    <dgm:cxn modelId="{5C79358C-6BA5-49A6-BA53-D95A1CA5928B}" type="presParOf" srcId="{76FDA5E8-D33C-4CF7-99F8-7D4258AFF40C}" destId="{DA258AF0-7F43-4862-B0D6-55DEDCE6A144}" srcOrd="2" destOrd="0" presId="urn:microsoft.com/office/officeart/2005/8/layout/hList3"/>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A21103F-BC86-43ED-A48C-C2D10272E477}" type="doc">
      <dgm:prSet loTypeId="urn:microsoft.com/office/officeart/2005/8/layout/process1" loCatId="process" qsTypeId="urn:microsoft.com/office/officeart/2005/8/quickstyle/simple1" qsCatId="simple" csTypeId="urn:microsoft.com/office/officeart/2005/8/colors/colorful1" csCatId="colorful" phldr="1"/>
      <dgm:spPr/>
    </dgm:pt>
    <dgm:pt modelId="{5095B001-C465-415F-B223-72AEED317588}">
      <dgm:prSet phldrT="[Κείμενο]"/>
      <dgm:spPr>
        <a:solidFill>
          <a:schemeClr val="accent2">
            <a:lumMod val="50000"/>
          </a:schemeClr>
        </a:solidFill>
      </dgm:spPr>
      <dgm:t>
        <a:bodyPr/>
        <a:lstStyle/>
        <a:p>
          <a:pPr rtl="0"/>
          <a:r>
            <a:rPr lang="el-GR" b="1" dirty="0" smtClean="0"/>
            <a:t>Καλοκαίρι 1921</a:t>
          </a:r>
          <a:r>
            <a:rPr lang="el-GR" dirty="0" smtClean="0"/>
            <a:t>: μεγάλη ελληνική επίθεση έως ποταμό </a:t>
          </a:r>
          <a:r>
            <a:rPr lang="el-GR" b="1" i="1" dirty="0" smtClean="0"/>
            <a:t>Σαγγάριο.</a:t>
          </a:r>
          <a:endParaRPr lang="el-GR" dirty="0"/>
        </a:p>
      </dgm:t>
    </dgm:pt>
    <dgm:pt modelId="{75C1BBE0-D8F5-45E5-A5E6-60BA9044FAF3}" type="parTrans" cxnId="{4F76C5BD-BB76-428F-B17D-3093AD2E82D4}">
      <dgm:prSet/>
      <dgm:spPr/>
      <dgm:t>
        <a:bodyPr/>
        <a:lstStyle/>
        <a:p>
          <a:endParaRPr lang="el-GR"/>
        </a:p>
      </dgm:t>
    </dgm:pt>
    <dgm:pt modelId="{B5E41708-E228-4D9B-9EFA-8F1C78C323A5}" type="sibTrans" cxnId="{4F76C5BD-BB76-428F-B17D-3093AD2E82D4}">
      <dgm:prSet/>
      <dgm:spPr>
        <a:solidFill>
          <a:schemeClr val="accent2">
            <a:lumMod val="50000"/>
          </a:schemeClr>
        </a:solidFill>
      </dgm:spPr>
      <dgm:t>
        <a:bodyPr/>
        <a:lstStyle/>
        <a:p>
          <a:endParaRPr lang="el-GR"/>
        </a:p>
      </dgm:t>
    </dgm:pt>
    <dgm:pt modelId="{B2C5EFED-BAFD-4578-83E4-EB32D16E5A1C}">
      <dgm:prSet phldrT="[Κείμενο]"/>
      <dgm:spPr>
        <a:solidFill>
          <a:schemeClr val="tx2">
            <a:lumMod val="50000"/>
          </a:schemeClr>
        </a:solidFill>
      </dgm:spPr>
      <dgm:t>
        <a:bodyPr/>
        <a:lstStyle/>
        <a:p>
          <a:pPr rtl="0"/>
          <a:r>
            <a:rPr lang="el-GR" dirty="0" smtClean="0"/>
            <a:t>Χιλιάδες νεκροί και τραυματίες – ισχυρή αντίσταση.</a:t>
          </a:r>
          <a:endParaRPr lang="el-GR" dirty="0"/>
        </a:p>
      </dgm:t>
    </dgm:pt>
    <dgm:pt modelId="{6D9FA4A3-60EB-4E08-8C9A-6C0D346F34A2}" type="parTrans" cxnId="{697CE59B-BB13-4776-BA86-24D89352899C}">
      <dgm:prSet/>
      <dgm:spPr/>
      <dgm:t>
        <a:bodyPr/>
        <a:lstStyle/>
        <a:p>
          <a:endParaRPr lang="el-GR"/>
        </a:p>
      </dgm:t>
    </dgm:pt>
    <dgm:pt modelId="{663F523D-2228-49A8-9675-9D54076CF50D}" type="sibTrans" cxnId="{697CE59B-BB13-4776-BA86-24D89352899C}">
      <dgm:prSet/>
      <dgm:spPr>
        <a:solidFill>
          <a:schemeClr val="tx2">
            <a:lumMod val="50000"/>
          </a:schemeClr>
        </a:solidFill>
      </dgm:spPr>
      <dgm:t>
        <a:bodyPr/>
        <a:lstStyle/>
        <a:p>
          <a:endParaRPr lang="el-GR"/>
        </a:p>
      </dgm:t>
    </dgm:pt>
    <dgm:pt modelId="{B4C24D59-BDB5-4E02-8D94-21403DFF96D3}">
      <dgm:prSet phldrT="[Κείμενο]"/>
      <dgm:spPr>
        <a:solidFill>
          <a:schemeClr val="accent4">
            <a:lumMod val="50000"/>
          </a:schemeClr>
        </a:solidFill>
      </dgm:spPr>
      <dgm:t>
        <a:bodyPr/>
        <a:lstStyle/>
        <a:p>
          <a:pPr rtl="0"/>
          <a:r>
            <a:rPr lang="el-GR" dirty="0" smtClean="0"/>
            <a:t>Υποχώρηση και άμυνα για έναν χρόνο στη γραμμή </a:t>
          </a:r>
          <a:r>
            <a:rPr lang="el-GR" b="1" i="1" dirty="0" smtClean="0"/>
            <a:t>Εσκί</a:t>
          </a:r>
          <a:r>
            <a:rPr lang="el-GR" u="sng" dirty="0" smtClean="0"/>
            <a:t> </a:t>
          </a:r>
          <a:r>
            <a:rPr lang="el-GR" b="1" i="1" dirty="0" smtClean="0"/>
            <a:t>Σεχίρ-Κιουτάχεια-</a:t>
          </a:r>
          <a:r>
            <a:rPr lang="el-GR" b="1" i="1" dirty="0" err="1" smtClean="0"/>
            <a:t>Αφιόν</a:t>
          </a:r>
          <a:r>
            <a:rPr lang="el-GR" u="sng" dirty="0" smtClean="0"/>
            <a:t> </a:t>
          </a:r>
          <a:r>
            <a:rPr lang="el-GR" b="1" i="1" dirty="0" err="1" smtClean="0"/>
            <a:t>Καραχισάρ</a:t>
          </a:r>
          <a:r>
            <a:rPr lang="el-GR" b="1" i="1" dirty="0" smtClean="0"/>
            <a:t>.</a:t>
          </a:r>
          <a:endParaRPr lang="el-GR" dirty="0"/>
        </a:p>
      </dgm:t>
    </dgm:pt>
    <dgm:pt modelId="{4E940C21-48EF-481D-B8C4-23597B319547}" type="parTrans" cxnId="{7F924E7C-965F-4A0C-87AF-2487CE9B333E}">
      <dgm:prSet/>
      <dgm:spPr/>
      <dgm:t>
        <a:bodyPr/>
        <a:lstStyle/>
        <a:p>
          <a:endParaRPr lang="el-GR"/>
        </a:p>
      </dgm:t>
    </dgm:pt>
    <dgm:pt modelId="{FC3AF4DF-5938-42CD-A7E6-0DA53CEBD028}" type="sibTrans" cxnId="{7F924E7C-965F-4A0C-87AF-2487CE9B333E}">
      <dgm:prSet/>
      <dgm:spPr/>
      <dgm:t>
        <a:bodyPr/>
        <a:lstStyle/>
        <a:p>
          <a:endParaRPr lang="el-GR"/>
        </a:p>
      </dgm:t>
    </dgm:pt>
    <dgm:pt modelId="{7D714ADE-424F-49AA-A434-A0EA46FD3FEE}" type="pres">
      <dgm:prSet presAssocID="{0A21103F-BC86-43ED-A48C-C2D10272E477}" presName="Name0" presStyleCnt="0">
        <dgm:presLayoutVars>
          <dgm:dir/>
          <dgm:resizeHandles val="exact"/>
        </dgm:presLayoutVars>
      </dgm:prSet>
      <dgm:spPr/>
    </dgm:pt>
    <dgm:pt modelId="{F3D04406-1EA3-4AD4-9FE3-BF1AC730B2B6}" type="pres">
      <dgm:prSet presAssocID="{5095B001-C465-415F-B223-72AEED317588}" presName="node" presStyleLbl="node1" presStyleIdx="0" presStyleCnt="3" custScaleY="136683">
        <dgm:presLayoutVars>
          <dgm:bulletEnabled val="1"/>
        </dgm:presLayoutVars>
      </dgm:prSet>
      <dgm:spPr/>
      <dgm:t>
        <a:bodyPr/>
        <a:lstStyle/>
        <a:p>
          <a:endParaRPr lang="el-GR"/>
        </a:p>
      </dgm:t>
    </dgm:pt>
    <dgm:pt modelId="{2149D579-4A9A-4960-98C3-96BA05BC37A6}" type="pres">
      <dgm:prSet presAssocID="{B5E41708-E228-4D9B-9EFA-8F1C78C323A5}" presName="sibTrans" presStyleLbl="sibTrans2D1" presStyleIdx="0" presStyleCnt="2"/>
      <dgm:spPr/>
    </dgm:pt>
    <dgm:pt modelId="{3631DE9E-1726-4484-A5D1-68BAF3FB4D47}" type="pres">
      <dgm:prSet presAssocID="{B5E41708-E228-4D9B-9EFA-8F1C78C323A5}" presName="connectorText" presStyleLbl="sibTrans2D1" presStyleIdx="0" presStyleCnt="2"/>
      <dgm:spPr/>
    </dgm:pt>
    <dgm:pt modelId="{ED73FF3F-EA24-47BA-BEF1-1C04032EA7E8}" type="pres">
      <dgm:prSet presAssocID="{B2C5EFED-BAFD-4578-83E4-EB32D16E5A1C}" presName="node" presStyleLbl="node1" presStyleIdx="1" presStyleCnt="3" custScaleY="136683">
        <dgm:presLayoutVars>
          <dgm:bulletEnabled val="1"/>
        </dgm:presLayoutVars>
      </dgm:prSet>
      <dgm:spPr/>
      <dgm:t>
        <a:bodyPr/>
        <a:lstStyle/>
        <a:p>
          <a:endParaRPr lang="el-GR"/>
        </a:p>
      </dgm:t>
    </dgm:pt>
    <dgm:pt modelId="{956EF3E9-8AC8-4B0E-A9AD-1E41476DA505}" type="pres">
      <dgm:prSet presAssocID="{663F523D-2228-49A8-9675-9D54076CF50D}" presName="sibTrans" presStyleLbl="sibTrans2D1" presStyleIdx="1" presStyleCnt="2"/>
      <dgm:spPr/>
    </dgm:pt>
    <dgm:pt modelId="{CA507CF1-D246-448E-B51F-8D7A846BA425}" type="pres">
      <dgm:prSet presAssocID="{663F523D-2228-49A8-9675-9D54076CF50D}" presName="connectorText" presStyleLbl="sibTrans2D1" presStyleIdx="1" presStyleCnt="2"/>
      <dgm:spPr/>
    </dgm:pt>
    <dgm:pt modelId="{B4E15C06-FA67-43D6-8F50-F0CE7636A0FC}" type="pres">
      <dgm:prSet presAssocID="{B4C24D59-BDB5-4E02-8D94-21403DFF96D3}" presName="node" presStyleLbl="node1" presStyleIdx="2" presStyleCnt="3" custScaleY="136683">
        <dgm:presLayoutVars>
          <dgm:bulletEnabled val="1"/>
        </dgm:presLayoutVars>
      </dgm:prSet>
      <dgm:spPr/>
      <dgm:t>
        <a:bodyPr/>
        <a:lstStyle/>
        <a:p>
          <a:endParaRPr lang="el-GR"/>
        </a:p>
      </dgm:t>
    </dgm:pt>
  </dgm:ptLst>
  <dgm:cxnLst>
    <dgm:cxn modelId="{9E3650EA-9B34-40D1-8217-D3902C72142B}" type="presOf" srcId="{5095B001-C465-415F-B223-72AEED317588}" destId="{F3D04406-1EA3-4AD4-9FE3-BF1AC730B2B6}" srcOrd="0" destOrd="0" presId="urn:microsoft.com/office/officeart/2005/8/layout/process1"/>
    <dgm:cxn modelId="{697CE59B-BB13-4776-BA86-24D89352899C}" srcId="{0A21103F-BC86-43ED-A48C-C2D10272E477}" destId="{B2C5EFED-BAFD-4578-83E4-EB32D16E5A1C}" srcOrd="1" destOrd="0" parTransId="{6D9FA4A3-60EB-4E08-8C9A-6C0D346F34A2}" sibTransId="{663F523D-2228-49A8-9675-9D54076CF50D}"/>
    <dgm:cxn modelId="{7317E032-56F0-40D1-B19A-08AA91557623}" type="presOf" srcId="{663F523D-2228-49A8-9675-9D54076CF50D}" destId="{CA507CF1-D246-448E-B51F-8D7A846BA425}" srcOrd="1" destOrd="0" presId="urn:microsoft.com/office/officeart/2005/8/layout/process1"/>
    <dgm:cxn modelId="{532A3622-1DD9-409D-A00D-85982698637D}" type="presOf" srcId="{B2C5EFED-BAFD-4578-83E4-EB32D16E5A1C}" destId="{ED73FF3F-EA24-47BA-BEF1-1C04032EA7E8}" srcOrd="0" destOrd="0" presId="urn:microsoft.com/office/officeart/2005/8/layout/process1"/>
    <dgm:cxn modelId="{412DC5E3-6923-4902-9F59-C2EFB7B32570}" type="presOf" srcId="{B4C24D59-BDB5-4E02-8D94-21403DFF96D3}" destId="{B4E15C06-FA67-43D6-8F50-F0CE7636A0FC}" srcOrd="0" destOrd="0" presId="urn:microsoft.com/office/officeart/2005/8/layout/process1"/>
    <dgm:cxn modelId="{D9A75BDD-DE08-4610-A5E8-A7391A5DD4A6}" type="presOf" srcId="{663F523D-2228-49A8-9675-9D54076CF50D}" destId="{956EF3E9-8AC8-4B0E-A9AD-1E41476DA505}" srcOrd="0" destOrd="0" presId="urn:microsoft.com/office/officeart/2005/8/layout/process1"/>
    <dgm:cxn modelId="{315EFF5D-A5D8-4662-BE75-3640F50429F1}" type="presOf" srcId="{B5E41708-E228-4D9B-9EFA-8F1C78C323A5}" destId="{3631DE9E-1726-4484-A5D1-68BAF3FB4D47}" srcOrd="1" destOrd="0" presId="urn:microsoft.com/office/officeart/2005/8/layout/process1"/>
    <dgm:cxn modelId="{7F924E7C-965F-4A0C-87AF-2487CE9B333E}" srcId="{0A21103F-BC86-43ED-A48C-C2D10272E477}" destId="{B4C24D59-BDB5-4E02-8D94-21403DFF96D3}" srcOrd="2" destOrd="0" parTransId="{4E940C21-48EF-481D-B8C4-23597B319547}" sibTransId="{FC3AF4DF-5938-42CD-A7E6-0DA53CEBD028}"/>
    <dgm:cxn modelId="{FBFCB69D-2561-44F0-AAF9-7174375176E5}" type="presOf" srcId="{B5E41708-E228-4D9B-9EFA-8F1C78C323A5}" destId="{2149D579-4A9A-4960-98C3-96BA05BC37A6}" srcOrd="0" destOrd="0" presId="urn:microsoft.com/office/officeart/2005/8/layout/process1"/>
    <dgm:cxn modelId="{4F76C5BD-BB76-428F-B17D-3093AD2E82D4}" srcId="{0A21103F-BC86-43ED-A48C-C2D10272E477}" destId="{5095B001-C465-415F-B223-72AEED317588}" srcOrd="0" destOrd="0" parTransId="{75C1BBE0-D8F5-45E5-A5E6-60BA9044FAF3}" sibTransId="{B5E41708-E228-4D9B-9EFA-8F1C78C323A5}"/>
    <dgm:cxn modelId="{5150FD24-40D9-4156-9144-63E342397F7E}" type="presOf" srcId="{0A21103F-BC86-43ED-A48C-C2D10272E477}" destId="{7D714ADE-424F-49AA-A434-A0EA46FD3FEE}" srcOrd="0" destOrd="0" presId="urn:microsoft.com/office/officeart/2005/8/layout/process1"/>
    <dgm:cxn modelId="{1D674D96-5A8A-43AC-AA0C-503763C55944}" type="presParOf" srcId="{7D714ADE-424F-49AA-A434-A0EA46FD3FEE}" destId="{F3D04406-1EA3-4AD4-9FE3-BF1AC730B2B6}" srcOrd="0" destOrd="0" presId="urn:microsoft.com/office/officeart/2005/8/layout/process1"/>
    <dgm:cxn modelId="{41F7C7FE-E380-4F54-A4B6-2ADA76DCDA08}" type="presParOf" srcId="{7D714ADE-424F-49AA-A434-A0EA46FD3FEE}" destId="{2149D579-4A9A-4960-98C3-96BA05BC37A6}" srcOrd="1" destOrd="0" presId="urn:microsoft.com/office/officeart/2005/8/layout/process1"/>
    <dgm:cxn modelId="{DFBCFC4D-05CB-457B-8287-B830EBC216F0}" type="presParOf" srcId="{2149D579-4A9A-4960-98C3-96BA05BC37A6}" destId="{3631DE9E-1726-4484-A5D1-68BAF3FB4D47}" srcOrd="0" destOrd="0" presId="urn:microsoft.com/office/officeart/2005/8/layout/process1"/>
    <dgm:cxn modelId="{68F1BC11-087A-44C0-A9F9-D9CD3D056E68}" type="presParOf" srcId="{7D714ADE-424F-49AA-A434-A0EA46FD3FEE}" destId="{ED73FF3F-EA24-47BA-BEF1-1C04032EA7E8}" srcOrd="2" destOrd="0" presId="urn:microsoft.com/office/officeart/2005/8/layout/process1"/>
    <dgm:cxn modelId="{112A205A-E4F9-49A2-8B95-0F3FAD5BB7F7}" type="presParOf" srcId="{7D714ADE-424F-49AA-A434-A0EA46FD3FEE}" destId="{956EF3E9-8AC8-4B0E-A9AD-1E41476DA505}" srcOrd="3" destOrd="0" presId="urn:microsoft.com/office/officeart/2005/8/layout/process1"/>
    <dgm:cxn modelId="{D8DCD8E3-2310-46E1-9B25-A120F8718035}" type="presParOf" srcId="{956EF3E9-8AC8-4B0E-A9AD-1E41476DA505}" destId="{CA507CF1-D246-448E-B51F-8D7A846BA425}" srcOrd="0" destOrd="0" presId="urn:microsoft.com/office/officeart/2005/8/layout/process1"/>
    <dgm:cxn modelId="{AF9B423D-B6DE-4897-878C-366F425B9352}" type="presParOf" srcId="{7D714ADE-424F-49AA-A434-A0EA46FD3FEE}" destId="{B4E15C06-FA67-43D6-8F50-F0CE7636A0FC}" srcOrd="4" destOrd="0" presId="urn:microsoft.com/office/officeart/2005/8/layout/process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0884C41-9BED-41D6-87E3-C87EE0B1545B}" type="doc">
      <dgm:prSet loTypeId="urn:microsoft.com/office/officeart/2005/8/layout/arrow2" loCatId="process" qsTypeId="urn:microsoft.com/office/officeart/2005/8/quickstyle/simple2" qsCatId="simple" csTypeId="urn:microsoft.com/office/officeart/2005/8/colors/accent4_1" csCatId="accent4" phldr="1"/>
      <dgm:spPr/>
      <dgm:t>
        <a:bodyPr/>
        <a:lstStyle/>
        <a:p>
          <a:endParaRPr lang="el-GR"/>
        </a:p>
      </dgm:t>
    </dgm:pt>
    <dgm:pt modelId="{A6E5BCA2-5703-4A55-85A9-D32E11847DDE}">
      <dgm:prSet custT="1"/>
      <dgm:spPr/>
      <dgm:t>
        <a:bodyPr/>
        <a:lstStyle/>
        <a:p>
          <a:pPr rtl="0"/>
          <a:r>
            <a:rPr lang="el-GR" sz="2400" dirty="0" smtClean="0"/>
            <a:t>13 Αυγούστου 1922: τελική τουρκική επίθεση.</a:t>
          </a:r>
          <a:endParaRPr lang="el-GR" sz="2400" dirty="0"/>
        </a:p>
      </dgm:t>
    </dgm:pt>
    <dgm:pt modelId="{DC58569C-A487-4D99-B3EC-28F92E0C601D}" type="parTrans" cxnId="{4B5B2722-15C6-4840-BE00-78007517ACB6}">
      <dgm:prSet/>
      <dgm:spPr/>
      <dgm:t>
        <a:bodyPr/>
        <a:lstStyle/>
        <a:p>
          <a:endParaRPr lang="el-GR"/>
        </a:p>
      </dgm:t>
    </dgm:pt>
    <dgm:pt modelId="{6D3131B5-FF30-4161-A780-5D62ED0C9960}" type="sibTrans" cxnId="{4B5B2722-15C6-4840-BE00-78007517ACB6}">
      <dgm:prSet/>
      <dgm:spPr/>
      <dgm:t>
        <a:bodyPr/>
        <a:lstStyle/>
        <a:p>
          <a:endParaRPr lang="el-GR"/>
        </a:p>
      </dgm:t>
    </dgm:pt>
    <dgm:pt modelId="{6C7F6F21-C439-4430-ACB1-B93A10FCF97B}">
      <dgm:prSet custT="1"/>
      <dgm:spPr/>
      <dgm:t>
        <a:bodyPr/>
        <a:lstStyle/>
        <a:p>
          <a:pPr rtl="0"/>
          <a:r>
            <a:rPr lang="el-GR" sz="2400" dirty="0" smtClean="0"/>
            <a:t>Ελληνική άμυνα </a:t>
          </a:r>
          <a:r>
            <a:rPr lang="el-GR" sz="2400" b="1" i="1" dirty="0" smtClean="0"/>
            <a:t>καταρρέει</a:t>
          </a:r>
          <a:r>
            <a:rPr lang="el-GR" sz="2400" dirty="0" smtClean="0"/>
            <a:t> και </a:t>
          </a:r>
          <a:r>
            <a:rPr lang="el-GR" sz="2400" b="1" i="1" dirty="0" smtClean="0"/>
            <a:t>υποχωρεί.</a:t>
          </a:r>
          <a:endParaRPr lang="el-GR" sz="2400" b="1" i="1" dirty="0"/>
        </a:p>
      </dgm:t>
    </dgm:pt>
    <dgm:pt modelId="{2157F471-81FB-4E17-BE2B-5B7448A74F98}" type="parTrans" cxnId="{9821C8A0-27D3-4059-A177-C4C2318B5FED}">
      <dgm:prSet/>
      <dgm:spPr/>
      <dgm:t>
        <a:bodyPr/>
        <a:lstStyle/>
        <a:p>
          <a:endParaRPr lang="el-GR"/>
        </a:p>
      </dgm:t>
    </dgm:pt>
    <dgm:pt modelId="{A7075AE0-0D57-4E03-AE90-9A6538D4DCA4}" type="sibTrans" cxnId="{9821C8A0-27D3-4059-A177-C4C2318B5FED}">
      <dgm:prSet/>
      <dgm:spPr/>
      <dgm:t>
        <a:bodyPr/>
        <a:lstStyle/>
        <a:p>
          <a:endParaRPr lang="el-GR"/>
        </a:p>
      </dgm:t>
    </dgm:pt>
    <dgm:pt modelId="{B79A2B84-96FF-42A7-8084-E8B550548D01}">
      <dgm:prSet custT="1"/>
      <dgm:spPr/>
      <dgm:t>
        <a:bodyPr/>
        <a:lstStyle/>
        <a:p>
          <a:pPr rtl="0"/>
          <a:r>
            <a:rPr lang="el-GR" sz="2400" b="1" i="1" dirty="0" smtClean="0"/>
            <a:t>27</a:t>
          </a:r>
          <a:r>
            <a:rPr lang="el-GR" sz="2400" b="1" dirty="0" smtClean="0"/>
            <a:t> </a:t>
          </a:r>
          <a:r>
            <a:rPr lang="el-GR" sz="2400" b="1" dirty="0" smtClean="0"/>
            <a:t>Αυγούστου</a:t>
          </a:r>
        </a:p>
        <a:p>
          <a:pPr rtl="0"/>
          <a:r>
            <a:rPr lang="el-GR" sz="2400" b="1" i="1" dirty="0" smtClean="0"/>
            <a:t>1922</a:t>
          </a:r>
          <a:r>
            <a:rPr lang="el-GR" sz="2400" dirty="0" smtClean="0"/>
            <a:t>: </a:t>
          </a:r>
          <a:r>
            <a:rPr lang="el-GR" sz="2400" dirty="0" err="1" smtClean="0"/>
            <a:t>κεμαλικός</a:t>
          </a:r>
          <a:r>
            <a:rPr lang="el-GR" sz="2400" dirty="0" smtClean="0"/>
            <a:t> στρατός μπαίνει στη </a:t>
          </a:r>
          <a:r>
            <a:rPr lang="el-GR" sz="2400" b="1" dirty="0" smtClean="0"/>
            <a:t>Σμύρνη</a:t>
          </a:r>
          <a:r>
            <a:rPr lang="el-GR" sz="2400" dirty="0" smtClean="0"/>
            <a:t>. </a:t>
          </a:r>
          <a:endParaRPr lang="el-GR" sz="2400" dirty="0"/>
        </a:p>
      </dgm:t>
    </dgm:pt>
    <dgm:pt modelId="{D93443FC-DBF6-4744-AFB1-6C3D534EEF52}" type="parTrans" cxnId="{EF54C288-9E03-47DC-9641-8546D881700A}">
      <dgm:prSet/>
      <dgm:spPr/>
      <dgm:t>
        <a:bodyPr/>
        <a:lstStyle/>
        <a:p>
          <a:endParaRPr lang="el-GR"/>
        </a:p>
      </dgm:t>
    </dgm:pt>
    <dgm:pt modelId="{453C0B8F-9857-4253-99E0-F0DA9952DA86}" type="sibTrans" cxnId="{EF54C288-9E03-47DC-9641-8546D881700A}">
      <dgm:prSet/>
      <dgm:spPr/>
      <dgm:t>
        <a:bodyPr/>
        <a:lstStyle/>
        <a:p>
          <a:endParaRPr lang="el-GR"/>
        </a:p>
      </dgm:t>
    </dgm:pt>
    <dgm:pt modelId="{AC86A0C9-D8C3-4DA5-8B64-F3D46D54B573}" type="pres">
      <dgm:prSet presAssocID="{40884C41-9BED-41D6-87E3-C87EE0B1545B}" presName="arrowDiagram" presStyleCnt="0">
        <dgm:presLayoutVars>
          <dgm:chMax val="5"/>
          <dgm:dir/>
          <dgm:resizeHandles val="exact"/>
        </dgm:presLayoutVars>
      </dgm:prSet>
      <dgm:spPr/>
      <dgm:t>
        <a:bodyPr/>
        <a:lstStyle/>
        <a:p>
          <a:endParaRPr lang="el-GR"/>
        </a:p>
      </dgm:t>
    </dgm:pt>
    <dgm:pt modelId="{EE43A8D2-A2A9-4D92-A9F5-E77CC8A61614}" type="pres">
      <dgm:prSet presAssocID="{40884C41-9BED-41D6-87E3-C87EE0B1545B}" presName="arrow" presStyleLbl="bgShp" presStyleIdx="0" presStyleCnt="1"/>
      <dgm:spPr>
        <a:solidFill>
          <a:schemeClr val="bg1">
            <a:lumMod val="85000"/>
          </a:schemeClr>
        </a:solidFill>
      </dgm:spPr>
      <dgm:t>
        <a:bodyPr/>
        <a:lstStyle/>
        <a:p>
          <a:endParaRPr lang="el-GR"/>
        </a:p>
      </dgm:t>
    </dgm:pt>
    <dgm:pt modelId="{D078AA92-FA6E-4BBD-80A5-3460B3EEF916}" type="pres">
      <dgm:prSet presAssocID="{40884C41-9BED-41D6-87E3-C87EE0B1545B}" presName="arrowDiagram3" presStyleCnt="0"/>
      <dgm:spPr/>
      <dgm:t>
        <a:bodyPr/>
        <a:lstStyle/>
        <a:p>
          <a:endParaRPr lang="el-GR"/>
        </a:p>
      </dgm:t>
    </dgm:pt>
    <dgm:pt modelId="{913B4EF0-9F5B-44EC-9E7F-1E75F127A69A}" type="pres">
      <dgm:prSet presAssocID="{A6E5BCA2-5703-4A55-85A9-D32E11847DDE}" presName="bullet3a" presStyleLbl="node1" presStyleIdx="0" presStyleCnt="3"/>
      <dgm:spPr/>
      <dgm:t>
        <a:bodyPr/>
        <a:lstStyle/>
        <a:p>
          <a:endParaRPr lang="el-GR"/>
        </a:p>
      </dgm:t>
    </dgm:pt>
    <dgm:pt modelId="{56938928-1D5A-4EB0-87FB-ADA8834F126D}" type="pres">
      <dgm:prSet presAssocID="{A6E5BCA2-5703-4A55-85A9-D32E11847DDE}" presName="textBox3a" presStyleLbl="revTx" presStyleIdx="0" presStyleCnt="3">
        <dgm:presLayoutVars>
          <dgm:bulletEnabled val="1"/>
        </dgm:presLayoutVars>
      </dgm:prSet>
      <dgm:spPr/>
      <dgm:t>
        <a:bodyPr/>
        <a:lstStyle/>
        <a:p>
          <a:endParaRPr lang="el-GR"/>
        </a:p>
      </dgm:t>
    </dgm:pt>
    <dgm:pt modelId="{39FF5B81-60B4-4112-A53A-A9D41FD06958}" type="pres">
      <dgm:prSet presAssocID="{6C7F6F21-C439-4430-ACB1-B93A10FCF97B}" presName="bullet3b" presStyleLbl="node1" presStyleIdx="1" presStyleCnt="3"/>
      <dgm:spPr/>
      <dgm:t>
        <a:bodyPr/>
        <a:lstStyle/>
        <a:p>
          <a:endParaRPr lang="el-GR"/>
        </a:p>
      </dgm:t>
    </dgm:pt>
    <dgm:pt modelId="{B7658F28-D644-477D-9FB1-95CA73301D12}" type="pres">
      <dgm:prSet presAssocID="{6C7F6F21-C439-4430-ACB1-B93A10FCF97B}" presName="textBox3b" presStyleLbl="revTx" presStyleIdx="1" presStyleCnt="3">
        <dgm:presLayoutVars>
          <dgm:bulletEnabled val="1"/>
        </dgm:presLayoutVars>
      </dgm:prSet>
      <dgm:spPr/>
      <dgm:t>
        <a:bodyPr/>
        <a:lstStyle/>
        <a:p>
          <a:endParaRPr lang="el-GR"/>
        </a:p>
      </dgm:t>
    </dgm:pt>
    <dgm:pt modelId="{E46A7698-2629-409E-BF0B-A59BFCCC1AE8}" type="pres">
      <dgm:prSet presAssocID="{B79A2B84-96FF-42A7-8084-E8B550548D01}" presName="bullet3c" presStyleLbl="node1" presStyleIdx="2" presStyleCnt="3"/>
      <dgm:spPr/>
      <dgm:t>
        <a:bodyPr/>
        <a:lstStyle/>
        <a:p>
          <a:endParaRPr lang="el-GR"/>
        </a:p>
      </dgm:t>
    </dgm:pt>
    <dgm:pt modelId="{53CBE81E-596D-472B-8A3B-4DE1237BDB17}" type="pres">
      <dgm:prSet presAssocID="{B79A2B84-96FF-42A7-8084-E8B550548D01}" presName="textBox3c" presStyleLbl="revTx" presStyleIdx="2" presStyleCnt="3">
        <dgm:presLayoutVars>
          <dgm:bulletEnabled val="1"/>
        </dgm:presLayoutVars>
      </dgm:prSet>
      <dgm:spPr/>
      <dgm:t>
        <a:bodyPr/>
        <a:lstStyle/>
        <a:p>
          <a:endParaRPr lang="el-GR"/>
        </a:p>
      </dgm:t>
    </dgm:pt>
  </dgm:ptLst>
  <dgm:cxnLst>
    <dgm:cxn modelId="{55F80C6B-7030-4252-AE4B-D4D44083B078}" type="presOf" srcId="{6C7F6F21-C439-4430-ACB1-B93A10FCF97B}" destId="{B7658F28-D644-477D-9FB1-95CA73301D12}" srcOrd="0" destOrd="0" presId="urn:microsoft.com/office/officeart/2005/8/layout/arrow2"/>
    <dgm:cxn modelId="{78622057-4F97-4B4C-B1AA-631DB57BC98D}" type="presOf" srcId="{B79A2B84-96FF-42A7-8084-E8B550548D01}" destId="{53CBE81E-596D-472B-8A3B-4DE1237BDB17}" srcOrd="0" destOrd="0" presId="urn:microsoft.com/office/officeart/2005/8/layout/arrow2"/>
    <dgm:cxn modelId="{4B5B2722-15C6-4840-BE00-78007517ACB6}" srcId="{40884C41-9BED-41D6-87E3-C87EE0B1545B}" destId="{A6E5BCA2-5703-4A55-85A9-D32E11847DDE}" srcOrd="0" destOrd="0" parTransId="{DC58569C-A487-4D99-B3EC-28F92E0C601D}" sibTransId="{6D3131B5-FF30-4161-A780-5D62ED0C9960}"/>
    <dgm:cxn modelId="{9821C8A0-27D3-4059-A177-C4C2318B5FED}" srcId="{40884C41-9BED-41D6-87E3-C87EE0B1545B}" destId="{6C7F6F21-C439-4430-ACB1-B93A10FCF97B}" srcOrd="1" destOrd="0" parTransId="{2157F471-81FB-4E17-BE2B-5B7448A74F98}" sibTransId="{A7075AE0-0D57-4E03-AE90-9A6538D4DCA4}"/>
    <dgm:cxn modelId="{EF54C288-9E03-47DC-9641-8546D881700A}" srcId="{40884C41-9BED-41D6-87E3-C87EE0B1545B}" destId="{B79A2B84-96FF-42A7-8084-E8B550548D01}" srcOrd="2" destOrd="0" parTransId="{D93443FC-DBF6-4744-AFB1-6C3D534EEF52}" sibTransId="{453C0B8F-9857-4253-99E0-F0DA9952DA86}"/>
    <dgm:cxn modelId="{E3947D5D-3324-43D4-A3EE-BF06F02BFBF7}" type="presOf" srcId="{40884C41-9BED-41D6-87E3-C87EE0B1545B}" destId="{AC86A0C9-D8C3-4DA5-8B64-F3D46D54B573}" srcOrd="0" destOrd="0" presId="urn:microsoft.com/office/officeart/2005/8/layout/arrow2"/>
    <dgm:cxn modelId="{3F17B4C3-970F-498B-912C-46D969289D69}" type="presOf" srcId="{A6E5BCA2-5703-4A55-85A9-D32E11847DDE}" destId="{56938928-1D5A-4EB0-87FB-ADA8834F126D}" srcOrd="0" destOrd="0" presId="urn:microsoft.com/office/officeart/2005/8/layout/arrow2"/>
    <dgm:cxn modelId="{AA931F11-693A-42D8-8B2D-E95B3D0CDF61}" type="presParOf" srcId="{AC86A0C9-D8C3-4DA5-8B64-F3D46D54B573}" destId="{EE43A8D2-A2A9-4D92-A9F5-E77CC8A61614}" srcOrd="0" destOrd="0" presId="urn:microsoft.com/office/officeart/2005/8/layout/arrow2"/>
    <dgm:cxn modelId="{F082AAF7-FE31-48E7-AC0E-D855559266E3}" type="presParOf" srcId="{AC86A0C9-D8C3-4DA5-8B64-F3D46D54B573}" destId="{D078AA92-FA6E-4BBD-80A5-3460B3EEF916}" srcOrd="1" destOrd="0" presId="urn:microsoft.com/office/officeart/2005/8/layout/arrow2"/>
    <dgm:cxn modelId="{FDE44135-293A-4222-81D6-2FD530F15081}" type="presParOf" srcId="{D078AA92-FA6E-4BBD-80A5-3460B3EEF916}" destId="{913B4EF0-9F5B-44EC-9E7F-1E75F127A69A}" srcOrd="0" destOrd="0" presId="urn:microsoft.com/office/officeart/2005/8/layout/arrow2"/>
    <dgm:cxn modelId="{144F089F-6EE2-44EA-A494-26A88A623CFF}" type="presParOf" srcId="{D078AA92-FA6E-4BBD-80A5-3460B3EEF916}" destId="{56938928-1D5A-4EB0-87FB-ADA8834F126D}" srcOrd="1" destOrd="0" presId="urn:microsoft.com/office/officeart/2005/8/layout/arrow2"/>
    <dgm:cxn modelId="{58737BB4-E11A-4679-B980-1223AA639384}" type="presParOf" srcId="{D078AA92-FA6E-4BBD-80A5-3460B3EEF916}" destId="{39FF5B81-60B4-4112-A53A-A9D41FD06958}" srcOrd="2" destOrd="0" presId="urn:microsoft.com/office/officeart/2005/8/layout/arrow2"/>
    <dgm:cxn modelId="{F7C7FA15-C81F-47B0-B4EF-96CAC0DAB69E}" type="presParOf" srcId="{D078AA92-FA6E-4BBD-80A5-3460B3EEF916}" destId="{B7658F28-D644-477D-9FB1-95CA73301D12}" srcOrd="3" destOrd="0" presId="urn:microsoft.com/office/officeart/2005/8/layout/arrow2"/>
    <dgm:cxn modelId="{642C5563-594B-4B52-8E5C-E870793A410F}" type="presParOf" srcId="{D078AA92-FA6E-4BBD-80A5-3460B3EEF916}" destId="{E46A7698-2629-409E-BF0B-A59BFCCC1AE8}" srcOrd="4" destOrd="0" presId="urn:microsoft.com/office/officeart/2005/8/layout/arrow2"/>
    <dgm:cxn modelId="{706966C9-71A5-4253-8888-08554E297210}" type="presParOf" srcId="{D078AA92-FA6E-4BBD-80A5-3460B3EEF916}" destId="{53CBE81E-596D-472B-8A3B-4DE1237BDB17}" srcOrd="5" destOrd="0" presId="urn:microsoft.com/office/officeart/2005/8/layout/arrow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193C57B-1B35-4EF8-BF2B-F653F5B571DF}" type="doc">
      <dgm:prSet loTypeId="urn:microsoft.com/office/officeart/2005/8/layout/list1" loCatId="list" qsTypeId="urn:microsoft.com/office/officeart/2005/8/quickstyle/3d1" qsCatId="3D" csTypeId="urn:microsoft.com/office/officeart/2005/8/colors/colorful1" csCatId="colorful" phldr="1"/>
      <dgm:spPr/>
      <dgm:t>
        <a:bodyPr/>
        <a:lstStyle/>
        <a:p>
          <a:endParaRPr lang="en-US"/>
        </a:p>
      </dgm:t>
    </dgm:pt>
    <dgm:pt modelId="{92CEFF62-C798-46D9-96FD-EECD63BF1EAF}">
      <dgm:prSet phldrT="[Text]" custT="1"/>
      <dgm:spPr/>
      <dgm:t>
        <a:bodyPr tIns="91440" bIns="91440"/>
        <a:lstStyle/>
        <a:p>
          <a:r>
            <a:rPr lang="el-GR" sz="2000" b="1" dirty="0" smtClean="0">
              <a:latin typeface="+mn-lt"/>
            </a:rPr>
            <a:t>ΣΜΥΡΝΗ</a:t>
          </a:r>
          <a:endParaRPr lang="en-US" sz="2000" b="1" dirty="0">
            <a:latin typeface="+mn-lt"/>
          </a:endParaRPr>
        </a:p>
      </dgm:t>
    </dgm:pt>
    <dgm:pt modelId="{29F74064-F2C6-4035-AFD9-F77B5B4B0152}" type="parTrans" cxnId="{FA4F92B9-90C4-4E4D-ADED-F487DC6C6745}">
      <dgm:prSet/>
      <dgm:spPr/>
      <dgm:t>
        <a:bodyPr/>
        <a:lstStyle/>
        <a:p>
          <a:endParaRPr lang="en-US"/>
        </a:p>
      </dgm:t>
    </dgm:pt>
    <dgm:pt modelId="{00702E46-B68A-420B-A1BA-30F2229C0C58}" type="sibTrans" cxnId="{FA4F92B9-90C4-4E4D-ADED-F487DC6C6745}">
      <dgm:prSet/>
      <dgm:spPr/>
      <dgm:t>
        <a:bodyPr/>
        <a:lstStyle/>
        <a:p>
          <a:endParaRPr lang="en-US"/>
        </a:p>
      </dgm:t>
    </dgm:pt>
    <dgm:pt modelId="{C0D67B9D-1F30-4142-A752-1A38FFC692C3}">
      <dgm:prSet phldrT="[Text]" custT="1"/>
      <dgm:spPr/>
      <dgm:t>
        <a:bodyPr tIns="91440" bIns="91440"/>
        <a:lstStyle/>
        <a:p>
          <a:r>
            <a:rPr lang="el-GR" sz="2000" b="1" dirty="0" smtClean="0">
              <a:latin typeface="+mn-lt"/>
            </a:rPr>
            <a:t>ΣΦΑΓΗ</a:t>
          </a:r>
          <a:endParaRPr lang="en-US" sz="2000" b="1" dirty="0">
            <a:latin typeface="+mn-lt"/>
          </a:endParaRPr>
        </a:p>
      </dgm:t>
    </dgm:pt>
    <dgm:pt modelId="{67F9C1B5-39D7-449D-AFE8-FDEF522B572F}" type="parTrans" cxnId="{DAAC40A0-EEB9-4FC3-ADA5-C674768565CA}">
      <dgm:prSet/>
      <dgm:spPr/>
      <dgm:t>
        <a:bodyPr/>
        <a:lstStyle/>
        <a:p>
          <a:endParaRPr lang="en-US"/>
        </a:p>
      </dgm:t>
    </dgm:pt>
    <dgm:pt modelId="{E501AF77-7EE6-48FB-AC86-B1321864AB18}" type="sibTrans" cxnId="{DAAC40A0-EEB9-4FC3-ADA5-C674768565CA}">
      <dgm:prSet/>
      <dgm:spPr/>
      <dgm:t>
        <a:bodyPr/>
        <a:lstStyle/>
        <a:p>
          <a:endParaRPr lang="en-US"/>
        </a:p>
      </dgm:t>
    </dgm:pt>
    <dgm:pt modelId="{FB57E137-7908-4995-AF7B-E1531442AF72}">
      <dgm:prSet phldrT="[Text]" custT="1"/>
      <dgm:spPr/>
      <dgm:t>
        <a:bodyPr tIns="91440" bIns="91440"/>
        <a:lstStyle/>
        <a:p>
          <a:r>
            <a:rPr lang="el-GR" sz="2000" b="1" dirty="0" smtClean="0">
              <a:latin typeface="+mn-lt"/>
            </a:rPr>
            <a:t>ΠΡΟΣΦΥΓΙΑ</a:t>
          </a:r>
          <a:endParaRPr lang="en-US" sz="2000" b="1" dirty="0">
            <a:latin typeface="+mn-lt"/>
          </a:endParaRPr>
        </a:p>
      </dgm:t>
    </dgm:pt>
    <dgm:pt modelId="{ADB8F74E-8F77-42B1-9232-E35F2436124F}" type="parTrans" cxnId="{2AF67327-80CE-4659-A7EC-E1C443E85A55}">
      <dgm:prSet/>
      <dgm:spPr/>
      <dgm:t>
        <a:bodyPr/>
        <a:lstStyle/>
        <a:p>
          <a:endParaRPr lang="en-US"/>
        </a:p>
      </dgm:t>
    </dgm:pt>
    <dgm:pt modelId="{A2662ED0-861B-49FD-89FA-825871D04865}" type="sibTrans" cxnId="{2AF67327-80CE-4659-A7EC-E1C443E85A55}">
      <dgm:prSet/>
      <dgm:spPr/>
      <dgm:t>
        <a:bodyPr/>
        <a:lstStyle/>
        <a:p>
          <a:endParaRPr lang="en-US"/>
        </a:p>
      </dgm:t>
    </dgm:pt>
    <dgm:pt modelId="{161ACDA8-29BF-409E-9E55-B2AEEFD91544}">
      <dgm:prSet phldrT="[Text]" custT="1"/>
      <dgm:spPr/>
      <dgm:t>
        <a:bodyPr/>
        <a:lstStyle/>
        <a:p>
          <a:r>
            <a:rPr lang="el-GR" sz="2000" b="1" i="1" dirty="0" smtClean="0">
              <a:latin typeface="+mn-lt"/>
            </a:rPr>
            <a:t>ΕΘΝΟΛΟΓΙΚΗ ΥΠΟΧΩΡΗΣΗ ΕΛΛΗΝΙΣΜΟΥ</a:t>
          </a:r>
          <a:endParaRPr lang="en-US" sz="2000" b="1" dirty="0">
            <a:latin typeface="+mn-lt"/>
          </a:endParaRPr>
        </a:p>
      </dgm:t>
    </dgm:pt>
    <dgm:pt modelId="{D7EF4F46-EDDD-4483-86AA-D130BE1AD681}" type="parTrans" cxnId="{DED94EED-B4A6-4200-A713-17C143C74414}">
      <dgm:prSet/>
      <dgm:spPr/>
      <dgm:t>
        <a:bodyPr/>
        <a:lstStyle/>
        <a:p>
          <a:endParaRPr lang="en-US"/>
        </a:p>
      </dgm:t>
    </dgm:pt>
    <dgm:pt modelId="{637A501B-5AB7-4F04-8772-6EBF076E65D0}" type="sibTrans" cxnId="{DED94EED-B4A6-4200-A713-17C143C74414}">
      <dgm:prSet/>
      <dgm:spPr/>
      <dgm:t>
        <a:bodyPr/>
        <a:lstStyle/>
        <a:p>
          <a:endParaRPr lang="en-US"/>
        </a:p>
      </dgm:t>
    </dgm:pt>
    <dgm:pt modelId="{D2271A3E-5934-4C6E-963D-86A9AB6F5033}">
      <dgm:prSet phldrT="[Text]" custT="1"/>
      <dgm:spPr/>
      <dgm:t>
        <a:bodyPr/>
        <a:lstStyle/>
        <a:p>
          <a:pPr rtl="0"/>
          <a:r>
            <a:rPr lang="el-GR" sz="2400" b="0" i="1" dirty="0" smtClean="0">
              <a:latin typeface="+mn-lt"/>
            </a:rPr>
            <a:t>ΞΕΡΙΖΩΜΑ ΙΩΝΙΚΗΣ ΓΗΣ</a:t>
          </a:r>
          <a:endParaRPr lang="en-US" sz="2400" dirty="0">
            <a:latin typeface="+mn-lt"/>
          </a:endParaRPr>
        </a:p>
      </dgm:t>
    </dgm:pt>
    <dgm:pt modelId="{033E5788-5814-449E-8FCC-D0123D31D051}" type="parTrans" cxnId="{CBB0B4FB-D764-4CB4-BACE-439499BD4ABB}">
      <dgm:prSet/>
      <dgm:spPr/>
      <dgm:t>
        <a:bodyPr/>
        <a:lstStyle/>
        <a:p>
          <a:endParaRPr lang="en-US"/>
        </a:p>
      </dgm:t>
    </dgm:pt>
    <dgm:pt modelId="{A5BD65E7-DF58-4B04-991B-D1ED7A6D23E4}" type="sibTrans" cxnId="{CBB0B4FB-D764-4CB4-BACE-439499BD4ABB}">
      <dgm:prSet/>
      <dgm:spPr/>
      <dgm:t>
        <a:bodyPr/>
        <a:lstStyle/>
        <a:p>
          <a:endParaRPr lang="en-US"/>
        </a:p>
      </dgm:t>
    </dgm:pt>
    <dgm:pt modelId="{DB9FA112-1387-48A2-94A8-A89E5D6B9688}">
      <dgm:prSet phldrT="[Text]" custT="1"/>
      <dgm:spPr/>
      <dgm:t>
        <a:bodyPr tIns="548640" bIns="91440"/>
        <a:lstStyle/>
        <a:p>
          <a:r>
            <a:rPr lang="el-GR" sz="2400" dirty="0" smtClean="0">
              <a:latin typeface="+mn-lt"/>
            </a:rPr>
            <a:t>Πυρπολείται</a:t>
          </a:r>
          <a:endParaRPr lang="en-US" sz="2400" dirty="0">
            <a:latin typeface="+mn-lt"/>
          </a:endParaRPr>
        </a:p>
      </dgm:t>
    </dgm:pt>
    <dgm:pt modelId="{8B400625-3B5B-47D3-B94C-D05FD71E34EF}" type="parTrans" cxnId="{9193BB09-5829-4EC1-BD07-3131CF01BABE}">
      <dgm:prSet/>
      <dgm:spPr/>
      <dgm:t>
        <a:bodyPr/>
        <a:lstStyle/>
        <a:p>
          <a:endParaRPr lang="en-US"/>
        </a:p>
      </dgm:t>
    </dgm:pt>
    <dgm:pt modelId="{DBD1E36E-1724-4DDD-9E35-C0F521A83ACC}" type="sibTrans" cxnId="{9193BB09-5829-4EC1-BD07-3131CF01BABE}">
      <dgm:prSet/>
      <dgm:spPr/>
      <dgm:t>
        <a:bodyPr/>
        <a:lstStyle/>
        <a:p>
          <a:endParaRPr lang="en-US"/>
        </a:p>
      </dgm:t>
    </dgm:pt>
    <dgm:pt modelId="{8FF818FC-1D25-41F8-A076-327B015D01FD}">
      <dgm:prSet phldrT="[Text]" custT="1"/>
      <dgm:spPr/>
      <dgm:t>
        <a:bodyPr/>
        <a:lstStyle/>
        <a:p>
          <a:pPr rtl="0"/>
          <a:r>
            <a:rPr lang="el-GR" sz="2400" b="0" dirty="0" smtClean="0">
              <a:latin typeface="+mn-lt"/>
            </a:rPr>
            <a:t>Έλληνες και Αρμένιοι κάτοικοι σφαγιάζονται</a:t>
          </a:r>
          <a:endParaRPr lang="en-US" sz="2400" dirty="0">
            <a:latin typeface="+mn-lt"/>
          </a:endParaRPr>
        </a:p>
      </dgm:t>
    </dgm:pt>
    <dgm:pt modelId="{BCBBF5FC-06B9-47D3-B2A5-D0E510F7303B}" type="parTrans" cxnId="{12EEDFA2-FA07-440E-A8A4-EE178F15A227}">
      <dgm:prSet/>
      <dgm:spPr/>
      <dgm:t>
        <a:bodyPr/>
        <a:lstStyle/>
        <a:p>
          <a:endParaRPr lang="en-US"/>
        </a:p>
      </dgm:t>
    </dgm:pt>
    <dgm:pt modelId="{3D4ADEA7-70C4-4B2D-A0B6-09300C4C5F43}" type="sibTrans" cxnId="{12EEDFA2-FA07-440E-A8A4-EE178F15A227}">
      <dgm:prSet/>
      <dgm:spPr/>
      <dgm:t>
        <a:bodyPr/>
        <a:lstStyle/>
        <a:p>
          <a:endParaRPr lang="en-US"/>
        </a:p>
      </dgm:t>
    </dgm:pt>
    <dgm:pt modelId="{0805CC4F-9FC4-4EBD-9D84-4EF1788337C1}">
      <dgm:prSet phldrT="[Text]" custT="1"/>
      <dgm:spPr/>
      <dgm:t>
        <a:bodyPr/>
        <a:lstStyle/>
        <a:p>
          <a:pPr rtl="0"/>
          <a:r>
            <a:rPr lang="el-GR" sz="2400" b="0" i="1" dirty="0" smtClean="0">
              <a:latin typeface="+mn-lt"/>
            </a:rPr>
            <a:t>Τέλος</a:t>
          </a:r>
          <a:r>
            <a:rPr lang="el-GR" sz="2400" b="0" dirty="0" smtClean="0">
              <a:latin typeface="+mn-lt"/>
            </a:rPr>
            <a:t> </a:t>
          </a:r>
          <a:r>
            <a:rPr lang="el-GR" sz="2400" b="0" i="1" dirty="0" smtClean="0">
              <a:latin typeface="+mn-lt"/>
            </a:rPr>
            <a:t>μικρασιατικού</a:t>
          </a:r>
          <a:r>
            <a:rPr lang="el-GR" sz="2400" b="0" dirty="0" smtClean="0">
              <a:latin typeface="+mn-lt"/>
            </a:rPr>
            <a:t> </a:t>
          </a:r>
          <a:r>
            <a:rPr lang="el-GR" sz="2400" b="0" i="1" dirty="0" smtClean="0">
              <a:latin typeface="+mn-lt"/>
            </a:rPr>
            <a:t>ελληνισμού = Προσφυγιά</a:t>
          </a:r>
          <a:endParaRPr lang="en-US" sz="2400" dirty="0">
            <a:latin typeface="+mn-lt"/>
          </a:endParaRPr>
        </a:p>
      </dgm:t>
    </dgm:pt>
    <dgm:pt modelId="{E4902702-5462-4D18-952E-35F4DC59FF89}" type="parTrans" cxnId="{817E0523-CD67-42E2-92CD-4DEEAD1BB961}">
      <dgm:prSet/>
      <dgm:spPr/>
      <dgm:t>
        <a:bodyPr/>
        <a:lstStyle/>
        <a:p>
          <a:endParaRPr lang="en-US"/>
        </a:p>
      </dgm:t>
    </dgm:pt>
    <dgm:pt modelId="{DDCA9F23-C4A7-42AA-A12F-166A2AB85FF6}" type="sibTrans" cxnId="{817E0523-CD67-42E2-92CD-4DEEAD1BB961}">
      <dgm:prSet/>
      <dgm:spPr/>
      <dgm:t>
        <a:bodyPr/>
        <a:lstStyle/>
        <a:p>
          <a:endParaRPr lang="en-US"/>
        </a:p>
      </dgm:t>
    </dgm:pt>
    <dgm:pt modelId="{1243FF6F-2E3F-422A-B8BC-02D722A08E98}" type="pres">
      <dgm:prSet presAssocID="{4193C57B-1B35-4EF8-BF2B-F653F5B571DF}" presName="linear" presStyleCnt="0">
        <dgm:presLayoutVars>
          <dgm:dir/>
          <dgm:animLvl val="lvl"/>
          <dgm:resizeHandles val="exact"/>
        </dgm:presLayoutVars>
      </dgm:prSet>
      <dgm:spPr/>
      <dgm:t>
        <a:bodyPr/>
        <a:lstStyle/>
        <a:p>
          <a:endParaRPr lang="en-US"/>
        </a:p>
      </dgm:t>
    </dgm:pt>
    <dgm:pt modelId="{B397AAAF-7B00-4B4A-A6CB-D494A259ADB9}" type="pres">
      <dgm:prSet presAssocID="{92CEFF62-C798-46D9-96FD-EECD63BF1EAF}" presName="parentLin" presStyleCnt="0"/>
      <dgm:spPr/>
      <dgm:t>
        <a:bodyPr/>
        <a:lstStyle/>
        <a:p>
          <a:endParaRPr lang="el-GR"/>
        </a:p>
      </dgm:t>
    </dgm:pt>
    <dgm:pt modelId="{81D4F8AA-6BD1-48A7-BDEC-0E654EF32932}" type="pres">
      <dgm:prSet presAssocID="{92CEFF62-C798-46D9-96FD-EECD63BF1EAF}" presName="parentLeftMargin" presStyleLbl="node1" presStyleIdx="0" presStyleCnt="4"/>
      <dgm:spPr/>
      <dgm:t>
        <a:bodyPr/>
        <a:lstStyle/>
        <a:p>
          <a:endParaRPr lang="en-US"/>
        </a:p>
      </dgm:t>
    </dgm:pt>
    <dgm:pt modelId="{77093FFC-466E-4B72-B518-37ABC64AA6AD}" type="pres">
      <dgm:prSet presAssocID="{92CEFF62-C798-46D9-96FD-EECD63BF1EAF}" presName="parentText" presStyleLbl="node1" presStyleIdx="0" presStyleCnt="4" custScaleX="126116" custScaleY="64770" custLinFactNeighborX="15789">
        <dgm:presLayoutVars>
          <dgm:chMax val="0"/>
          <dgm:bulletEnabled val="1"/>
        </dgm:presLayoutVars>
      </dgm:prSet>
      <dgm:spPr/>
      <dgm:t>
        <a:bodyPr/>
        <a:lstStyle/>
        <a:p>
          <a:endParaRPr lang="en-US"/>
        </a:p>
      </dgm:t>
    </dgm:pt>
    <dgm:pt modelId="{C360A031-7B8A-4E5E-AD5A-5A76433E9D1A}" type="pres">
      <dgm:prSet presAssocID="{92CEFF62-C798-46D9-96FD-EECD63BF1EAF}" presName="negativeSpace" presStyleCnt="0"/>
      <dgm:spPr/>
      <dgm:t>
        <a:bodyPr/>
        <a:lstStyle/>
        <a:p>
          <a:endParaRPr lang="el-GR"/>
        </a:p>
      </dgm:t>
    </dgm:pt>
    <dgm:pt modelId="{D46D7DEB-BFD0-4B4F-B6C5-0AF658E6E582}" type="pres">
      <dgm:prSet presAssocID="{92CEFF62-C798-46D9-96FD-EECD63BF1EAF}" presName="childText" presStyleLbl="conFgAcc1" presStyleIdx="0" presStyleCnt="4">
        <dgm:presLayoutVars>
          <dgm:bulletEnabled val="1"/>
        </dgm:presLayoutVars>
      </dgm:prSet>
      <dgm:spPr>
        <a:prstGeom prst="roundRect">
          <a:avLst/>
        </a:prstGeom>
      </dgm:spPr>
      <dgm:t>
        <a:bodyPr/>
        <a:lstStyle/>
        <a:p>
          <a:endParaRPr lang="en-US"/>
        </a:p>
      </dgm:t>
    </dgm:pt>
    <dgm:pt modelId="{3F982EFB-91E9-414A-8075-0F689DE2D9AC}" type="pres">
      <dgm:prSet presAssocID="{00702E46-B68A-420B-A1BA-30F2229C0C58}" presName="spaceBetweenRectangles" presStyleCnt="0"/>
      <dgm:spPr/>
      <dgm:t>
        <a:bodyPr/>
        <a:lstStyle/>
        <a:p>
          <a:endParaRPr lang="el-GR"/>
        </a:p>
      </dgm:t>
    </dgm:pt>
    <dgm:pt modelId="{7D69FC51-6D96-42AE-9E2F-C6EA77AD6F69}" type="pres">
      <dgm:prSet presAssocID="{C0D67B9D-1F30-4142-A752-1A38FFC692C3}" presName="parentLin" presStyleCnt="0"/>
      <dgm:spPr/>
      <dgm:t>
        <a:bodyPr/>
        <a:lstStyle/>
        <a:p>
          <a:endParaRPr lang="el-GR"/>
        </a:p>
      </dgm:t>
    </dgm:pt>
    <dgm:pt modelId="{9C9CC29C-BD17-404D-836C-4F12C749258B}" type="pres">
      <dgm:prSet presAssocID="{C0D67B9D-1F30-4142-A752-1A38FFC692C3}" presName="parentLeftMargin" presStyleLbl="node1" presStyleIdx="0" presStyleCnt="4"/>
      <dgm:spPr/>
      <dgm:t>
        <a:bodyPr/>
        <a:lstStyle/>
        <a:p>
          <a:endParaRPr lang="en-US"/>
        </a:p>
      </dgm:t>
    </dgm:pt>
    <dgm:pt modelId="{9D8F78CC-3799-488D-AE03-D6A3955113F7}" type="pres">
      <dgm:prSet presAssocID="{C0D67B9D-1F30-4142-A752-1A38FFC692C3}" presName="parentText" presStyleLbl="node1" presStyleIdx="1" presStyleCnt="4" custScaleX="126116" custScaleY="64770" custLinFactNeighborX="15789">
        <dgm:presLayoutVars>
          <dgm:chMax val="0"/>
          <dgm:bulletEnabled val="1"/>
        </dgm:presLayoutVars>
      </dgm:prSet>
      <dgm:spPr/>
      <dgm:t>
        <a:bodyPr/>
        <a:lstStyle/>
        <a:p>
          <a:endParaRPr lang="en-US"/>
        </a:p>
      </dgm:t>
    </dgm:pt>
    <dgm:pt modelId="{F1C88A2B-DC69-4032-8A5B-829CD645DD1B}" type="pres">
      <dgm:prSet presAssocID="{C0D67B9D-1F30-4142-A752-1A38FFC692C3}" presName="negativeSpace" presStyleCnt="0"/>
      <dgm:spPr/>
      <dgm:t>
        <a:bodyPr/>
        <a:lstStyle/>
        <a:p>
          <a:endParaRPr lang="el-GR"/>
        </a:p>
      </dgm:t>
    </dgm:pt>
    <dgm:pt modelId="{D95347C8-B10D-4BF9-A9B9-95FBEDD7F796}" type="pres">
      <dgm:prSet presAssocID="{C0D67B9D-1F30-4142-A752-1A38FFC692C3}" presName="childText" presStyleLbl="conFgAcc1" presStyleIdx="1" presStyleCnt="4">
        <dgm:presLayoutVars>
          <dgm:bulletEnabled val="1"/>
        </dgm:presLayoutVars>
      </dgm:prSet>
      <dgm:spPr>
        <a:prstGeom prst="roundRect">
          <a:avLst/>
        </a:prstGeom>
      </dgm:spPr>
      <dgm:t>
        <a:bodyPr/>
        <a:lstStyle/>
        <a:p>
          <a:endParaRPr lang="en-US"/>
        </a:p>
      </dgm:t>
    </dgm:pt>
    <dgm:pt modelId="{B69DE415-7613-41A5-A0CC-1C8C36F8478A}" type="pres">
      <dgm:prSet presAssocID="{E501AF77-7EE6-48FB-AC86-B1321864AB18}" presName="spaceBetweenRectangles" presStyleCnt="0"/>
      <dgm:spPr/>
      <dgm:t>
        <a:bodyPr/>
        <a:lstStyle/>
        <a:p>
          <a:endParaRPr lang="el-GR"/>
        </a:p>
      </dgm:t>
    </dgm:pt>
    <dgm:pt modelId="{45312CE9-F9EF-42C0-9D31-ECC531C247FF}" type="pres">
      <dgm:prSet presAssocID="{FB57E137-7908-4995-AF7B-E1531442AF72}" presName="parentLin" presStyleCnt="0"/>
      <dgm:spPr/>
      <dgm:t>
        <a:bodyPr/>
        <a:lstStyle/>
        <a:p>
          <a:endParaRPr lang="el-GR"/>
        </a:p>
      </dgm:t>
    </dgm:pt>
    <dgm:pt modelId="{0D24A39D-89FD-4E20-BC08-6D4AF7E0470A}" type="pres">
      <dgm:prSet presAssocID="{FB57E137-7908-4995-AF7B-E1531442AF72}" presName="parentLeftMargin" presStyleLbl="node1" presStyleIdx="1" presStyleCnt="4"/>
      <dgm:spPr/>
      <dgm:t>
        <a:bodyPr/>
        <a:lstStyle/>
        <a:p>
          <a:endParaRPr lang="en-US"/>
        </a:p>
      </dgm:t>
    </dgm:pt>
    <dgm:pt modelId="{4463BF08-0C77-4929-A034-8A3136943032}" type="pres">
      <dgm:prSet presAssocID="{FB57E137-7908-4995-AF7B-E1531442AF72}" presName="parentText" presStyleLbl="node1" presStyleIdx="2" presStyleCnt="4" custScaleX="126116" custScaleY="64770" custLinFactNeighborX="15789">
        <dgm:presLayoutVars>
          <dgm:chMax val="0"/>
          <dgm:bulletEnabled val="1"/>
        </dgm:presLayoutVars>
      </dgm:prSet>
      <dgm:spPr/>
      <dgm:t>
        <a:bodyPr/>
        <a:lstStyle/>
        <a:p>
          <a:endParaRPr lang="en-US"/>
        </a:p>
      </dgm:t>
    </dgm:pt>
    <dgm:pt modelId="{8254BDEB-0307-4D83-AD04-2215C1BCCEFC}" type="pres">
      <dgm:prSet presAssocID="{FB57E137-7908-4995-AF7B-E1531442AF72}" presName="negativeSpace" presStyleCnt="0"/>
      <dgm:spPr/>
      <dgm:t>
        <a:bodyPr/>
        <a:lstStyle/>
        <a:p>
          <a:endParaRPr lang="el-GR"/>
        </a:p>
      </dgm:t>
    </dgm:pt>
    <dgm:pt modelId="{EBD5BA86-8028-424D-87D6-F3CA21B6F700}" type="pres">
      <dgm:prSet presAssocID="{FB57E137-7908-4995-AF7B-E1531442AF72}" presName="childText" presStyleLbl="conFgAcc1" presStyleIdx="2" presStyleCnt="4">
        <dgm:presLayoutVars>
          <dgm:bulletEnabled val="1"/>
        </dgm:presLayoutVars>
      </dgm:prSet>
      <dgm:spPr>
        <a:prstGeom prst="roundRect">
          <a:avLst/>
        </a:prstGeom>
      </dgm:spPr>
      <dgm:t>
        <a:bodyPr/>
        <a:lstStyle/>
        <a:p>
          <a:endParaRPr lang="en-US"/>
        </a:p>
      </dgm:t>
    </dgm:pt>
    <dgm:pt modelId="{9568370D-6087-4E0C-98FB-DA981A40AEA7}" type="pres">
      <dgm:prSet presAssocID="{A2662ED0-861B-49FD-89FA-825871D04865}" presName="spaceBetweenRectangles" presStyleCnt="0"/>
      <dgm:spPr/>
      <dgm:t>
        <a:bodyPr/>
        <a:lstStyle/>
        <a:p>
          <a:endParaRPr lang="el-GR"/>
        </a:p>
      </dgm:t>
    </dgm:pt>
    <dgm:pt modelId="{88CBE2CF-F6BE-4EA3-A181-02869910EA6E}" type="pres">
      <dgm:prSet presAssocID="{161ACDA8-29BF-409E-9E55-B2AEEFD91544}" presName="parentLin" presStyleCnt="0"/>
      <dgm:spPr/>
      <dgm:t>
        <a:bodyPr/>
        <a:lstStyle/>
        <a:p>
          <a:endParaRPr lang="el-GR"/>
        </a:p>
      </dgm:t>
    </dgm:pt>
    <dgm:pt modelId="{AA85AE6A-2212-459F-9049-20C307AB8323}" type="pres">
      <dgm:prSet presAssocID="{161ACDA8-29BF-409E-9E55-B2AEEFD91544}" presName="parentLeftMargin" presStyleLbl="node1" presStyleIdx="2" presStyleCnt="4"/>
      <dgm:spPr/>
      <dgm:t>
        <a:bodyPr/>
        <a:lstStyle/>
        <a:p>
          <a:endParaRPr lang="en-US"/>
        </a:p>
      </dgm:t>
    </dgm:pt>
    <dgm:pt modelId="{49687B7A-1FA0-4127-9619-C6AEE7BDCAD3}" type="pres">
      <dgm:prSet presAssocID="{161ACDA8-29BF-409E-9E55-B2AEEFD91544}" presName="parentText" presStyleLbl="node1" presStyleIdx="3" presStyleCnt="4" custScaleX="126116" custScaleY="64770" custLinFactNeighborX="15789">
        <dgm:presLayoutVars>
          <dgm:chMax val="0"/>
          <dgm:bulletEnabled val="1"/>
        </dgm:presLayoutVars>
      </dgm:prSet>
      <dgm:spPr/>
      <dgm:t>
        <a:bodyPr/>
        <a:lstStyle/>
        <a:p>
          <a:endParaRPr lang="en-US"/>
        </a:p>
      </dgm:t>
    </dgm:pt>
    <dgm:pt modelId="{93F194C6-7BFF-4E6F-B7AB-954A0BA2EC6E}" type="pres">
      <dgm:prSet presAssocID="{161ACDA8-29BF-409E-9E55-B2AEEFD91544}" presName="negativeSpace" presStyleCnt="0"/>
      <dgm:spPr/>
      <dgm:t>
        <a:bodyPr/>
        <a:lstStyle/>
        <a:p>
          <a:endParaRPr lang="el-GR"/>
        </a:p>
      </dgm:t>
    </dgm:pt>
    <dgm:pt modelId="{045D64FB-4785-4E6A-B3A5-9C68AA5C5A3D}" type="pres">
      <dgm:prSet presAssocID="{161ACDA8-29BF-409E-9E55-B2AEEFD91544}" presName="childText" presStyleLbl="conFgAcc1" presStyleIdx="3" presStyleCnt="4">
        <dgm:presLayoutVars>
          <dgm:bulletEnabled val="1"/>
        </dgm:presLayoutVars>
      </dgm:prSet>
      <dgm:spPr>
        <a:prstGeom prst="roundRect">
          <a:avLst/>
        </a:prstGeom>
      </dgm:spPr>
      <dgm:t>
        <a:bodyPr/>
        <a:lstStyle/>
        <a:p>
          <a:endParaRPr lang="en-US"/>
        </a:p>
      </dgm:t>
    </dgm:pt>
  </dgm:ptLst>
  <dgm:cxnLst>
    <dgm:cxn modelId="{B45E4878-636A-4E38-98FB-5FD8CE581C7C}" type="presOf" srcId="{FB57E137-7908-4995-AF7B-E1531442AF72}" destId="{0D24A39D-89FD-4E20-BC08-6D4AF7E0470A}" srcOrd="0" destOrd="0" presId="urn:microsoft.com/office/officeart/2005/8/layout/list1"/>
    <dgm:cxn modelId="{28C100E9-95E5-4A22-A1B9-A332C42D9101}" type="presOf" srcId="{4193C57B-1B35-4EF8-BF2B-F653F5B571DF}" destId="{1243FF6F-2E3F-422A-B8BC-02D722A08E98}" srcOrd="0" destOrd="0" presId="urn:microsoft.com/office/officeart/2005/8/layout/list1"/>
    <dgm:cxn modelId="{C6D21259-A9B1-49DC-ABB3-3BF7DF65309F}" type="presOf" srcId="{FB57E137-7908-4995-AF7B-E1531442AF72}" destId="{4463BF08-0C77-4929-A034-8A3136943032}" srcOrd="1" destOrd="0" presId="urn:microsoft.com/office/officeart/2005/8/layout/list1"/>
    <dgm:cxn modelId="{1827E050-5BD7-4E18-80D6-FCA2D3A1B5F7}" type="presOf" srcId="{92CEFF62-C798-46D9-96FD-EECD63BF1EAF}" destId="{77093FFC-466E-4B72-B518-37ABC64AA6AD}" srcOrd="1" destOrd="0" presId="urn:microsoft.com/office/officeart/2005/8/layout/list1"/>
    <dgm:cxn modelId="{DAAC40A0-EEB9-4FC3-ADA5-C674768565CA}" srcId="{4193C57B-1B35-4EF8-BF2B-F653F5B571DF}" destId="{C0D67B9D-1F30-4142-A752-1A38FFC692C3}" srcOrd="1" destOrd="0" parTransId="{67F9C1B5-39D7-449D-AFE8-FDEF522B572F}" sibTransId="{E501AF77-7EE6-48FB-AC86-B1321864AB18}"/>
    <dgm:cxn modelId="{04C3AD72-95C9-4748-B21B-D684B91A9434}" type="presOf" srcId="{DB9FA112-1387-48A2-94A8-A89E5D6B9688}" destId="{D46D7DEB-BFD0-4B4F-B6C5-0AF658E6E582}" srcOrd="0" destOrd="0" presId="urn:microsoft.com/office/officeart/2005/8/layout/list1"/>
    <dgm:cxn modelId="{AB2CBE72-9A9D-4391-BD8A-72E98C719256}" type="presOf" srcId="{C0D67B9D-1F30-4142-A752-1A38FFC692C3}" destId="{9D8F78CC-3799-488D-AE03-D6A3955113F7}" srcOrd="1" destOrd="0" presId="urn:microsoft.com/office/officeart/2005/8/layout/list1"/>
    <dgm:cxn modelId="{FA4F92B9-90C4-4E4D-ADED-F487DC6C6745}" srcId="{4193C57B-1B35-4EF8-BF2B-F653F5B571DF}" destId="{92CEFF62-C798-46D9-96FD-EECD63BF1EAF}" srcOrd="0" destOrd="0" parTransId="{29F74064-F2C6-4035-AFD9-F77B5B4B0152}" sibTransId="{00702E46-B68A-420B-A1BA-30F2229C0C58}"/>
    <dgm:cxn modelId="{2AF67327-80CE-4659-A7EC-E1C443E85A55}" srcId="{4193C57B-1B35-4EF8-BF2B-F653F5B571DF}" destId="{FB57E137-7908-4995-AF7B-E1531442AF72}" srcOrd="2" destOrd="0" parTransId="{ADB8F74E-8F77-42B1-9232-E35F2436124F}" sibTransId="{A2662ED0-861B-49FD-89FA-825871D04865}"/>
    <dgm:cxn modelId="{CBB0B4FB-D764-4CB4-BACE-439499BD4ABB}" srcId="{161ACDA8-29BF-409E-9E55-B2AEEFD91544}" destId="{D2271A3E-5934-4C6E-963D-86A9AB6F5033}" srcOrd="0" destOrd="0" parTransId="{033E5788-5814-449E-8FCC-D0123D31D051}" sibTransId="{A5BD65E7-DF58-4B04-991B-D1ED7A6D23E4}"/>
    <dgm:cxn modelId="{6A807B50-C3BF-41B5-BB23-3CFDC1503AAC}" type="presOf" srcId="{D2271A3E-5934-4C6E-963D-86A9AB6F5033}" destId="{045D64FB-4785-4E6A-B3A5-9C68AA5C5A3D}" srcOrd="0" destOrd="0" presId="urn:microsoft.com/office/officeart/2005/8/layout/list1"/>
    <dgm:cxn modelId="{8FB44F65-D698-44DA-9EDB-8719F5992E5C}" type="presOf" srcId="{161ACDA8-29BF-409E-9E55-B2AEEFD91544}" destId="{49687B7A-1FA0-4127-9619-C6AEE7BDCAD3}" srcOrd="1" destOrd="0" presId="urn:microsoft.com/office/officeart/2005/8/layout/list1"/>
    <dgm:cxn modelId="{01333B8D-5B56-46B4-95FC-627AAC71BF13}" type="presOf" srcId="{92CEFF62-C798-46D9-96FD-EECD63BF1EAF}" destId="{81D4F8AA-6BD1-48A7-BDEC-0E654EF32932}" srcOrd="0" destOrd="0" presId="urn:microsoft.com/office/officeart/2005/8/layout/list1"/>
    <dgm:cxn modelId="{6DA46B51-704B-4F45-9F6C-A35BC03F144C}" type="presOf" srcId="{161ACDA8-29BF-409E-9E55-B2AEEFD91544}" destId="{AA85AE6A-2212-459F-9049-20C307AB8323}" srcOrd="0" destOrd="0" presId="urn:microsoft.com/office/officeart/2005/8/layout/list1"/>
    <dgm:cxn modelId="{1591FE9C-DDE5-4C4B-9FF8-00F69A2AEE03}" type="presOf" srcId="{8FF818FC-1D25-41F8-A076-327B015D01FD}" destId="{D95347C8-B10D-4BF9-A9B9-95FBEDD7F796}" srcOrd="0" destOrd="0" presId="urn:microsoft.com/office/officeart/2005/8/layout/list1"/>
    <dgm:cxn modelId="{DED94EED-B4A6-4200-A713-17C143C74414}" srcId="{4193C57B-1B35-4EF8-BF2B-F653F5B571DF}" destId="{161ACDA8-29BF-409E-9E55-B2AEEFD91544}" srcOrd="3" destOrd="0" parTransId="{D7EF4F46-EDDD-4483-86AA-D130BE1AD681}" sibTransId="{637A501B-5AB7-4F04-8772-6EBF076E65D0}"/>
    <dgm:cxn modelId="{817E0523-CD67-42E2-92CD-4DEEAD1BB961}" srcId="{FB57E137-7908-4995-AF7B-E1531442AF72}" destId="{0805CC4F-9FC4-4EBD-9D84-4EF1788337C1}" srcOrd="0" destOrd="0" parTransId="{E4902702-5462-4D18-952E-35F4DC59FF89}" sibTransId="{DDCA9F23-C4A7-42AA-A12F-166A2AB85FF6}"/>
    <dgm:cxn modelId="{5716672D-4FF0-4097-9F29-101F3A6490E5}" type="presOf" srcId="{C0D67B9D-1F30-4142-A752-1A38FFC692C3}" destId="{9C9CC29C-BD17-404D-836C-4F12C749258B}" srcOrd="0" destOrd="0" presId="urn:microsoft.com/office/officeart/2005/8/layout/list1"/>
    <dgm:cxn modelId="{12EEDFA2-FA07-440E-A8A4-EE178F15A227}" srcId="{C0D67B9D-1F30-4142-A752-1A38FFC692C3}" destId="{8FF818FC-1D25-41F8-A076-327B015D01FD}" srcOrd="0" destOrd="0" parTransId="{BCBBF5FC-06B9-47D3-B2A5-D0E510F7303B}" sibTransId="{3D4ADEA7-70C4-4B2D-A0B6-09300C4C5F43}"/>
    <dgm:cxn modelId="{9ECC23AA-A447-4849-AD7B-8B8AAF0D7E4F}" type="presOf" srcId="{0805CC4F-9FC4-4EBD-9D84-4EF1788337C1}" destId="{EBD5BA86-8028-424D-87D6-F3CA21B6F700}" srcOrd="0" destOrd="0" presId="urn:microsoft.com/office/officeart/2005/8/layout/list1"/>
    <dgm:cxn modelId="{9193BB09-5829-4EC1-BD07-3131CF01BABE}" srcId="{92CEFF62-C798-46D9-96FD-EECD63BF1EAF}" destId="{DB9FA112-1387-48A2-94A8-A89E5D6B9688}" srcOrd="0" destOrd="0" parTransId="{8B400625-3B5B-47D3-B94C-D05FD71E34EF}" sibTransId="{DBD1E36E-1724-4DDD-9E35-C0F521A83ACC}"/>
    <dgm:cxn modelId="{6D0C0D8B-1169-4CB0-B377-41C92397D8D5}" type="presParOf" srcId="{1243FF6F-2E3F-422A-B8BC-02D722A08E98}" destId="{B397AAAF-7B00-4B4A-A6CB-D494A259ADB9}" srcOrd="0" destOrd="0" presId="urn:microsoft.com/office/officeart/2005/8/layout/list1"/>
    <dgm:cxn modelId="{B7772BDE-6FC5-49BB-B179-1E388B54C66B}" type="presParOf" srcId="{B397AAAF-7B00-4B4A-A6CB-D494A259ADB9}" destId="{81D4F8AA-6BD1-48A7-BDEC-0E654EF32932}" srcOrd="0" destOrd="0" presId="urn:microsoft.com/office/officeart/2005/8/layout/list1"/>
    <dgm:cxn modelId="{EBDBBFA2-ED1C-47CE-B274-D57B15B45BE2}" type="presParOf" srcId="{B397AAAF-7B00-4B4A-A6CB-D494A259ADB9}" destId="{77093FFC-466E-4B72-B518-37ABC64AA6AD}" srcOrd="1" destOrd="0" presId="urn:microsoft.com/office/officeart/2005/8/layout/list1"/>
    <dgm:cxn modelId="{EC83C676-ABF6-41DD-8179-89DE0B3A33DC}" type="presParOf" srcId="{1243FF6F-2E3F-422A-B8BC-02D722A08E98}" destId="{C360A031-7B8A-4E5E-AD5A-5A76433E9D1A}" srcOrd="1" destOrd="0" presId="urn:microsoft.com/office/officeart/2005/8/layout/list1"/>
    <dgm:cxn modelId="{01B497BE-C039-47AA-8BEC-1937AC8E7997}" type="presParOf" srcId="{1243FF6F-2E3F-422A-B8BC-02D722A08E98}" destId="{D46D7DEB-BFD0-4B4F-B6C5-0AF658E6E582}" srcOrd="2" destOrd="0" presId="urn:microsoft.com/office/officeart/2005/8/layout/list1"/>
    <dgm:cxn modelId="{9142CCB9-2DCC-4953-A978-70916E0856C4}" type="presParOf" srcId="{1243FF6F-2E3F-422A-B8BC-02D722A08E98}" destId="{3F982EFB-91E9-414A-8075-0F689DE2D9AC}" srcOrd="3" destOrd="0" presId="urn:microsoft.com/office/officeart/2005/8/layout/list1"/>
    <dgm:cxn modelId="{4B4D760A-FC6E-40E5-ABD9-52E029FCCB68}" type="presParOf" srcId="{1243FF6F-2E3F-422A-B8BC-02D722A08E98}" destId="{7D69FC51-6D96-42AE-9E2F-C6EA77AD6F69}" srcOrd="4" destOrd="0" presId="urn:microsoft.com/office/officeart/2005/8/layout/list1"/>
    <dgm:cxn modelId="{7107C922-93F5-4C9E-9F19-9A865851FA1F}" type="presParOf" srcId="{7D69FC51-6D96-42AE-9E2F-C6EA77AD6F69}" destId="{9C9CC29C-BD17-404D-836C-4F12C749258B}" srcOrd="0" destOrd="0" presId="urn:microsoft.com/office/officeart/2005/8/layout/list1"/>
    <dgm:cxn modelId="{58703D0C-00ED-4516-8F46-DCFA7502530F}" type="presParOf" srcId="{7D69FC51-6D96-42AE-9E2F-C6EA77AD6F69}" destId="{9D8F78CC-3799-488D-AE03-D6A3955113F7}" srcOrd="1" destOrd="0" presId="urn:microsoft.com/office/officeart/2005/8/layout/list1"/>
    <dgm:cxn modelId="{25B39027-6B19-4A75-AED6-04B9CF86F2FB}" type="presParOf" srcId="{1243FF6F-2E3F-422A-B8BC-02D722A08E98}" destId="{F1C88A2B-DC69-4032-8A5B-829CD645DD1B}" srcOrd="5" destOrd="0" presId="urn:microsoft.com/office/officeart/2005/8/layout/list1"/>
    <dgm:cxn modelId="{EE8B5E19-4151-4310-A331-AFEC258243AC}" type="presParOf" srcId="{1243FF6F-2E3F-422A-B8BC-02D722A08E98}" destId="{D95347C8-B10D-4BF9-A9B9-95FBEDD7F796}" srcOrd="6" destOrd="0" presId="urn:microsoft.com/office/officeart/2005/8/layout/list1"/>
    <dgm:cxn modelId="{1AB3C7DA-5302-4FF4-83DB-5ECFBBEF39D7}" type="presParOf" srcId="{1243FF6F-2E3F-422A-B8BC-02D722A08E98}" destId="{B69DE415-7613-41A5-A0CC-1C8C36F8478A}" srcOrd="7" destOrd="0" presId="urn:microsoft.com/office/officeart/2005/8/layout/list1"/>
    <dgm:cxn modelId="{0558F9B6-4D59-4239-A799-BE3995A61014}" type="presParOf" srcId="{1243FF6F-2E3F-422A-B8BC-02D722A08E98}" destId="{45312CE9-F9EF-42C0-9D31-ECC531C247FF}" srcOrd="8" destOrd="0" presId="urn:microsoft.com/office/officeart/2005/8/layout/list1"/>
    <dgm:cxn modelId="{3AC4F157-9608-43FA-84C9-5FCA7716E99D}" type="presParOf" srcId="{45312CE9-F9EF-42C0-9D31-ECC531C247FF}" destId="{0D24A39D-89FD-4E20-BC08-6D4AF7E0470A}" srcOrd="0" destOrd="0" presId="urn:microsoft.com/office/officeart/2005/8/layout/list1"/>
    <dgm:cxn modelId="{EFAFD3EF-232C-4DA7-8C4A-781B3D7BFAF6}" type="presParOf" srcId="{45312CE9-F9EF-42C0-9D31-ECC531C247FF}" destId="{4463BF08-0C77-4929-A034-8A3136943032}" srcOrd="1" destOrd="0" presId="urn:microsoft.com/office/officeart/2005/8/layout/list1"/>
    <dgm:cxn modelId="{94B25556-C0FD-406B-BBF8-9CA7069B528D}" type="presParOf" srcId="{1243FF6F-2E3F-422A-B8BC-02D722A08E98}" destId="{8254BDEB-0307-4D83-AD04-2215C1BCCEFC}" srcOrd="9" destOrd="0" presId="urn:microsoft.com/office/officeart/2005/8/layout/list1"/>
    <dgm:cxn modelId="{F41163E8-7900-489C-8D8C-F3E1DD2C2156}" type="presParOf" srcId="{1243FF6F-2E3F-422A-B8BC-02D722A08E98}" destId="{EBD5BA86-8028-424D-87D6-F3CA21B6F700}" srcOrd="10" destOrd="0" presId="urn:microsoft.com/office/officeart/2005/8/layout/list1"/>
    <dgm:cxn modelId="{ADC29476-10B9-49B1-8099-F0A830BCF0B7}" type="presParOf" srcId="{1243FF6F-2E3F-422A-B8BC-02D722A08E98}" destId="{9568370D-6087-4E0C-98FB-DA981A40AEA7}" srcOrd="11" destOrd="0" presId="urn:microsoft.com/office/officeart/2005/8/layout/list1"/>
    <dgm:cxn modelId="{91B4F9BB-01E1-443B-9F8A-5174E70A8C84}" type="presParOf" srcId="{1243FF6F-2E3F-422A-B8BC-02D722A08E98}" destId="{88CBE2CF-F6BE-4EA3-A181-02869910EA6E}" srcOrd="12" destOrd="0" presId="urn:microsoft.com/office/officeart/2005/8/layout/list1"/>
    <dgm:cxn modelId="{C2C9F797-3586-49F1-9D12-622F8AD3C972}" type="presParOf" srcId="{88CBE2CF-F6BE-4EA3-A181-02869910EA6E}" destId="{AA85AE6A-2212-459F-9049-20C307AB8323}" srcOrd="0" destOrd="0" presId="urn:microsoft.com/office/officeart/2005/8/layout/list1"/>
    <dgm:cxn modelId="{FAB05068-9ACF-4D7C-B964-3AEDF0043582}" type="presParOf" srcId="{88CBE2CF-F6BE-4EA3-A181-02869910EA6E}" destId="{49687B7A-1FA0-4127-9619-C6AEE7BDCAD3}" srcOrd="1" destOrd="0" presId="urn:microsoft.com/office/officeart/2005/8/layout/list1"/>
    <dgm:cxn modelId="{6EFCCE62-08F5-41D7-9A69-8BFCE9E8ECA4}" type="presParOf" srcId="{1243FF6F-2E3F-422A-B8BC-02D722A08E98}" destId="{93F194C6-7BFF-4E6F-B7AB-954A0BA2EC6E}" srcOrd="13" destOrd="0" presId="urn:microsoft.com/office/officeart/2005/8/layout/list1"/>
    <dgm:cxn modelId="{82512DA6-920C-4DCF-A4C8-478D81E274B0}" type="presParOf" srcId="{1243FF6F-2E3F-422A-B8BC-02D722A08E98}" destId="{045D64FB-4785-4E6A-B3A5-9C68AA5C5A3D}" srcOrd="14" destOrd="0" presId="urn:microsoft.com/office/officeart/2005/8/layout/list1"/>
  </dgm:cxnLst>
  <dgm:bg>
    <a:effectLst/>
  </dgm:bg>
  <dgm:whole>
    <a:effectLst/>
  </dgm:whole>
  <dgm:extLst>
    <a:ext uri="http://schemas.microsoft.com/office/drawing/2008/diagram">
      <dsp:dataModelExt xmlns:dsp="http://schemas.microsoft.com/office/drawing/2008/diagram" xmlns=""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0B6171C-F01E-4C84-902F-B31E473CC3FB}" type="doc">
      <dgm:prSet loTypeId="urn:microsoft.com/office/officeart/2005/8/layout/chevron2" loCatId="process" qsTypeId="urn:microsoft.com/office/officeart/2005/8/quickstyle/simple1" qsCatId="simple" csTypeId="urn:microsoft.com/office/officeart/2005/8/colors/accent2_2" csCatId="accent2" phldr="1"/>
      <dgm:spPr/>
      <dgm:t>
        <a:bodyPr/>
        <a:lstStyle/>
        <a:p>
          <a:endParaRPr lang="el-GR"/>
        </a:p>
      </dgm:t>
    </dgm:pt>
    <dgm:pt modelId="{69198413-4569-4F5E-8AFA-8336B2719896}">
      <dgm:prSet custT="1"/>
      <dgm:spPr>
        <a:solidFill>
          <a:srgbClr val="0070C0"/>
        </a:solidFill>
        <a:ln>
          <a:noFill/>
        </a:ln>
      </dgm:spPr>
      <dgm:t>
        <a:bodyPr/>
        <a:lstStyle/>
        <a:p>
          <a:pPr rtl="0"/>
          <a:r>
            <a:rPr lang="el-GR" sz="1600" dirty="0" smtClean="0"/>
            <a:t>Πολιτικοί</a:t>
          </a:r>
          <a:endParaRPr lang="el-GR" sz="1600" dirty="0"/>
        </a:p>
      </dgm:t>
    </dgm:pt>
    <dgm:pt modelId="{EC7995AE-EE88-4DDD-998B-AA491750C36F}" type="parTrans" cxnId="{1085D28D-08D8-4161-A15E-BA58CBC11BFB}">
      <dgm:prSet/>
      <dgm:spPr/>
      <dgm:t>
        <a:bodyPr/>
        <a:lstStyle/>
        <a:p>
          <a:endParaRPr lang="el-GR"/>
        </a:p>
      </dgm:t>
    </dgm:pt>
    <dgm:pt modelId="{6D5404EA-874F-43C1-8A7B-4113DA5CC2CB}" type="sibTrans" cxnId="{1085D28D-08D8-4161-A15E-BA58CBC11BFB}">
      <dgm:prSet/>
      <dgm:spPr/>
      <dgm:t>
        <a:bodyPr/>
        <a:lstStyle/>
        <a:p>
          <a:endParaRPr lang="el-GR"/>
        </a:p>
      </dgm:t>
    </dgm:pt>
    <dgm:pt modelId="{6B13BE9A-072F-4327-B668-59FD02261EE5}">
      <dgm:prSet custT="1"/>
      <dgm:spPr>
        <a:solidFill>
          <a:srgbClr val="0070C0"/>
        </a:solidFill>
        <a:ln>
          <a:noFill/>
        </a:ln>
      </dgm:spPr>
      <dgm:t>
        <a:bodyPr/>
        <a:lstStyle/>
        <a:p>
          <a:pPr rtl="0"/>
          <a:r>
            <a:rPr lang="el-GR" sz="1600" dirty="0" smtClean="0"/>
            <a:t>Στρατιωτικοί</a:t>
          </a:r>
          <a:endParaRPr lang="el-GR" sz="1600" dirty="0"/>
        </a:p>
      </dgm:t>
    </dgm:pt>
    <dgm:pt modelId="{B99B0084-8AEC-458F-9501-486722EC8AEC}" type="parTrans" cxnId="{B738FA05-CC61-4C3E-9FFB-208F80F8D597}">
      <dgm:prSet/>
      <dgm:spPr/>
      <dgm:t>
        <a:bodyPr/>
        <a:lstStyle/>
        <a:p>
          <a:endParaRPr lang="el-GR"/>
        </a:p>
      </dgm:t>
    </dgm:pt>
    <dgm:pt modelId="{7E6FB39F-BA5A-4ED2-94D0-C8832A5D88AD}" type="sibTrans" cxnId="{B738FA05-CC61-4C3E-9FFB-208F80F8D597}">
      <dgm:prSet/>
      <dgm:spPr/>
      <dgm:t>
        <a:bodyPr/>
        <a:lstStyle/>
        <a:p>
          <a:endParaRPr lang="el-GR"/>
        </a:p>
      </dgm:t>
    </dgm:pt>
    <dgm:pt modelId="{F372B4C8-2AA2-450A-9EB2-AC1767433C74}">
      <dgm:prSet custT="1"/>
      <dgm:spPr>
        <a:solidFill>
          <a:srgbClr val="0070C0"/>
        </a:solidFill>
        <a:ln>
          <a:noFill/>
        </a:ln>
      </dgm:spPr>
      <dgm:t>
        <a:bodyPr/>
        <a:lstStyle/>
        <a:p>
          <a:pPr rtl="0"/>
          <a:r>
            <a:rPr lang="el-GR" sz="1600" dirty="0" smtClean="0"/>
            <a:t>Διπλωματικοί</a:t>
          </a:r>
          <a:endParaRPr lang="el-GR" sz="1600" dirty="0"/>
        </a:p>
      </dgm:t>
    </dgm:pt>
    <dgm:pt modelId="{AB038450-C8F8-4AB3-A1E1-8F838E3C1480}" type="parTrans" cxnId="{6FD1267F-1B39-4A63-8718-B48DE1E5530B}">
      <dgm:prSet/>
      <dgm:spPr/>
      <dgm:t>
        <a:bodyPr/>
        <a:lstStyle/>
        <a:p>
          <a:endParaRPr lang="el-GR"/>
        </a:p>
      </dgm:t>
    </dgm:pt>
    <dgm:pt modelId="{2BB4EB18-6D01-4AF0-88D5-68D07B396047}" type="sibTrans" cxnId="{6FD1267F-1B39-4A63-8718-B48DE1E5530B}">
      <dgm:prSet/>
      <dgm:spPr/>
      <dgm:t>
        <a:bodyPr/>
        <a:lstStyle/>
        <a:p>
          <a:endParaRPr lang="el-GR"/>
        </a:p>
      </dgm:t>
    </dgm:pt>
    <dgm:pt modelId="{FFAFB752-1D2B-4DC0-9FB1-37B2F1338ADB}" type="pres">
      <dgm:prSet presAssocID="{F0B6171C-F01E-4C84-902F-B31E473CC3FB}" presName="linearFlow" presStyleCnt="0">
        <dgm:presLayoutVars>
          <dgm:dir/>
          <dgm:animLvl val="lvl"/>
          <dgm:resizeHandles val="exact"/>
        </dgm:presLayoutVars>
      </dgm:prSet>
      <dgm:spPr/>
      <dgm:t>
        <a:bodyPr/>
        <a:lstStyle/>
        <a:p>
          <a:endParaRPr lang="el-GR"/>
        </a:p>
      </dgm:t>
    </dgm:pt>
    <dgm:pt modelId="{1CC3934B-52BC-4F00-9E95-C90A7D970D45}" type="pres">
      <dgm:prSet presAssocID="{69198413-4569-4F5E-8AFA-8336B2719896}" presName="composite" presStyleCnt="0"/>
      <dgm:spPr/>
    </dgm:pt>
    <dgm:pt modelId="{0482F721-051C-4BA0-9ED5-BE06A54E0FC7}" type="pres">
      <dgm:prSet presAssocID="{69198413-4569-4F5E-8AFA-8336B2719896}" presName="parentText" presStyleLbl="alignNode1" presStyleIdx="0" presStyleCnt="3">
        <dgm:presLayoutVars>
          <dgm:chMax val="1"/>
          <dgm:bulletEnabled val="1"/>
        </dgm:presLayoutVars>
      </dgm:prSet>
      <dgm:spPr/>
      <dgm:t>
        <a:bodyPr/>
        <a:lstStyle/>
        <a:p>
          <a:endParaRPr lang="el-GR"/>
        </a:p>
      </dgm:t>
    </dgm:pt>
    <dgm:pt modelId="{A0B91055-2E13-4637-92D1-99DD6942D61E}" type="pres">
      <dgm:prSet presAssocID="{69198413-4569-4F5E-8AFA-8336B2719896}" presName="descendantText" presStyleLbl="alignAcc1" presStyleIdx="0" presStyleCnt="3">
        <dgm:presLayoutVars>
          <dgm:bulletEnabled val="1"/>
        </dgm:presLayoutVars>
      </dgm:prSet>
      <dgm:spPr>
        <a:ln>
          <a:solidFill>
            <a:srgbClr val="0070C0"/>
          </a:solidFill>
        </a:ln>
      </dgm:spPr>
      <dgm:t>
        <a:bodyPr/>
        <a:lstStyle/>
        <a:p>
          <a:endParaRPr lang="el-GR"/>
        </a:p>
      </dgm:t>
    </dgm:pt>
    <dgm:pt modelId="{3E7E65AB-FBDC-4801-AFEB-05F1A77E2E24}" type="pres">
      <dgm:prSet presAssocID="{6D5404EA-874F-43C1-8A7B-4113DA5CC2CB}" presName="sp" presStyleCnt="0"/>
      <dgm:spPr/>
    </dgm:pt>
    <dgm:pt modelId="{F24C7D2F-C87B-44D5-A1A9-C024B13007E1}" type="pres">
      <dgm:prSet presAssocID="{6B13BE9A-072F-4327-B668-59FD02261EE5}" presName="composite" presStyleCnt="0"/>
      <dgm:spPr/>
    </dgm:pt>
    <dgm:pt modelId="{3171A1EA-5925-4D5E-B9E8-7399261CE483}" type="pres">
      <dgm:prSet presAssocID="{6B13BE9A-072F-4327-B668-59FD02261EE5}" presName="parentText" presStyleLbl="alignNode1" presStyleIdx="1" presStyleCnt="3">
        <dgm:presLayoutVars>
          <dgm:chMax val="1"/>
          <dgm:bulletEnabled val="1"/>
        </dgm:presLayoutVars>
      </dgm:prSet>
      <dgm:spPr/>
      <dgm:t>
        <a:bodyPr/>
        <a:lstStyle/>
        <a:p>
          <a:endParaRPr lang="el-GR"/>
        </a:p>
      </dgm:t>
    </dgm:pt>
    <dgm:pt modelId="{972873AC-B475-4F46-BCB0-A7CCC9F28C03}" type="pres">
      <dgm:prSet presAssocID="{6B13BE9A-072F-4327-B668-59FD02261EE5}" presName="descendantText" presStyleLbl="alignAcc1" presStyleIdx="1" presStyleCnt="3">
        <dgm:presLayoutVars>
          <dgm:bulletEnabled val="1"/>
        </dgm:presLayoutVars>
      </dgm:prSet>
      <dgm:spPr>
        <a:ln>
          <a:solidFill>
            <a:srgbClr val="0070C0"/>
          </a:solidFill>
        </a:ln>
      </dgm:spPr>
      <dgm:t>
        <a:bodyPr/>
        <a:lstStyle/>
        <a:p>
          <a:endParaRPr lang="el-GR"/>
        </a:p>
      </dgm:t>
    </dgm:pt>
    <dgm:pt modelId="{4588CF9D-1870-456E-B15D-183E157EFA8B}" type="pres">
      <dgm:prSet presAssocID="{7E6FB39F-BA5A-4ED2-94D0-C8832A5D88AD}" presName="sp" presStyleCnt="0"/>
      <dgm:spPr/>
    </dgm:pt>
    <dgm:pt modelId="{BB25AD98-B027-4736-B693-1FAFC21A9979}" type="pres">
      <dgm:prSet presAssocID="{F372B4C8-2AA2-450A-9EB2-AC1767433C74}" presName="composite" presStyleCnt="0"/>
      <dgm:spPr/>
    </dgm:pt>
    <dgm:pt modelId="{9BF54CF2-6193-43F6-8107-234B78326A65}" type="pres">
      <dgm:prSet presAssocID="{F372B4C8-2AA2-450A-9EB2-AC1767433C74}" presName="parentText" presStyleLbl="alignNode1" presStyleIdx="2" presStyleCnt="3">
        <dgm:presLayoutVars>
          <dgm:chMax val="1"/>
          <dgm:bulletEnabled val="1"/>
        </dgm:presLayoutVars>
      </dgm:prSet>
      <dgm:spPr/>
      <dgm:t>
        <a:bodyPr/>
        <a:lstStyle/>
        <a:p>
          <a:endParaRPr lang="el-GR"/>
        </a:p>
      </dgm:t>
    </dgm:pt>
    <dgm:pt modelId="{9AC51A32-1917-4B24-8162-727BE4C33A9F}" type="pres">
      <dgm:prSet presAssocID="{F372B4C8-2AA2-450A-9EB2-AC1767433C74}" presName="descendantText" presStyleLbl="alignAcc1" presStyleIdx="2" presStyleCnt="3">
        <dgm:presLayoutVars>
          <dgm:bulletEnabled val="1"/>
        </dgm:presLayoutVars>
      </dgm:prSet>
      <dgm:spPr>
        <a:ln>
          <a:solidFill>
            <a:srgbClr val="0070C0"/>
          </a:solidFill>
        </a:ln>
      </dgm:spPr>
      <dgm:t>
        <a:bodyPr/>
        <a:lstStyle/>
        <a:p>
          <a:endParaRPr lang="el-GR"/>
        </a:p>
      </dgm:t>
    </dgm:pt>
  </dgm:ptLst>
  <dgm:cxnLst>
    <dgm:cxn modelId="{B4063065-1614-4F73-A037-DF7C0479B51D}" type="presOf" srcId="{F0B6171C-F01E-4C84-902F-B31E473CC3FB}" destId="{FFAFB752-1D2B-4DC0-9FB1-37B2F1338ADB}" srcOrd="0" destOrd="0" presId="urn:microsoft.com/office/officeart/2005/8/layout/chevron2"/>
    <dgm:cxn modelId="{1085D28D-08D8-4161-A15E-BA58CBC11BFB}" srcId="{F0B6171C-F01E-4C84-902F-B31E473CC3FB}" destId="{69198413-4569-4F5E-8AFA-8336B2719896}" srcOrd="0" destOrd="0" parTransId="{EC7995AE-EE88-4DDD-998B-AA491750C36F}" sibTransId="{6D5404EA-874F-43C1-8A7B-4113DA5CC2CB}"/>
    <dgm:cxn modelId="{6FD1267F-1B39-4A63-8718-B48DE1E5530B}" srcId="{F0B6171C-F01E-4C84-902F-B31E473CC3FB}" destId="{F372B4C8-2AA2-450A-9EB2-AC1767433C74}" srcOrd="2" destOrd="0" parTransId="{AB038450-C8F8-4AB3-A1E1-8F838E3C1480}" sibTransId="{2BB4EB18-6D01-4AF0-88D5-68D07B396047}"/>
    <dgm:cxn modelId="{B738FA05-CC61-4C3E-9FFB-208F80F8D597}" srcId="{F0B6171C-F01E-4C84-902F-B31E473CC3FB}" destId="{6B13BE9A-072F-4327-B668-59FD02261EE5}" srcOrd="1" destOrd="0" parTransId="{B99B0084-8AEC-458F-9501-486722EC8AEC}" sibTransId="{7E6FB39F-BA5A-4ED2-94D0-C8832A5D88AD}"/>
    <dgm:cxn modelId="{AD184F43-F201-4A1F-9A2B-0B1BCA74C462}" type="presOf" srcId="{69198413-4569-4F5E-8AFA-8336B2719896}" destId="{0482F721-051C-4BA0-9ED5-BE06A54E0FC7}" srcOrd="0" destOrd="0" presId="urn:microsoft.com/office/officeart/2005/8/layout/chevron2"/>
    <dgm:cxn modelId="{0494BE7E-3F90-45D1-B5F0-5628DD4688E4}" type="presOf" srcId="{6B13BE9A-072F-4327-B668-59FD02261EE5}" destId="{3171A1EA-5925-4D5E-B9E8-7399261CE483}" srcOrd="0" destOrd="0" presId="urn:microsoft.com/office/officeart/2005/8/layout/chevron2"/>
    <dgm:cxn modelId="{EC8F10FA-0F87-4499-BEB5-0F438FC48738}" type="presOf" srcId="{F372B4C8-2AA2-450A-9EB2-AC1767433C74}" destId="{9BF54CF2-6193-43F6-8107-234B78326A65}" srcOrd="0" destOrd="0" presId="urn:microsoft.com/office/officeart/2005/8/layout/chevron2"/>
    <dgm:cxn modelId="{32F81E81-2750-4D5F-970A-23E3D57BB4F1}" type="presParOf" srcId="{FFAFB752-1D2B-4DC0-9FB1-37B2F1338ADB}" destId="{1CC3934B-52BC-4F00-9E95-C90A7D970D45}" srcOrd="0" destOrd="0" presId="urn:microsoft.com/office/officeart/2005/8/layout/chevron2"/>
    <dgm:cxn modelId="{972862EF-2E77-4166-B48D-0BE4307F1337}" type="presParOf" srcId="{1CC3934B-52BC-4F00-9E95-C90A7D970D45}" destId="{0482F721-051C-4BA0-9ED5-BE06A54E0FC7}" srcOrd="0" destOrd="0" presId="urn:microsoft.com/office/officeart/2005/8/layout/chevron2"/>
    <dgm:cxn modelId="{850845E8-9ED0-424A-A3C7-424590EE9231}" type="presParOf" srcId="{1CC3934B-52BC-4F00-9E95-C90A7D970D45}" destId="{A0B91055-2E13-4637-92D1-99DD6942D61E}" srcOrd="1" destOrd="0" presId="urn:microsoft.com/office/officeart/2005/8/layout/chevron2"/>
    <dgm:cxn modelId="{36715055-A66A-4147-8042-EAD75D253166}" type="presParOf" srcId="{FFAFB752-1D2B-4DC0-9FB1-37B2F1338ADB}" destId="{3E7E65AB-FBDC-4801-AFEB-05F1A77E2E24}" srcOrd="1" destOrd="0" presId="urn:microsoft.com/office/officeart/2005/8/layout/chevron2"/>
    <dgm:cxn modelId="{1AC0A6A9-C9EB-495D-9DD4-4A972C128006}" type="presParOf" srcId="{FFAFB752-1D2B-4DC0-9FB1-37B2F1338ADB}" destId="{F24C7D2F-C87B-44D5-A1A9-C024B13007E1}" srcOrd="2" destOrd="0" presId="urn:microsoft.com/office/officeart/2005/8/layout/chevron2"/>
    <dgm:cxn modelId="{558EAFE7-D192-495B-8C74-19F0D38CDD3D}" type="presParOf" srcId="{F24C7D2F-C87B-44D5-A1A9-C024B13007E1}" destId="{3171A1EA-5925-4D5E-B9E8-7399261CE483}" srcOrd="0" destOrd="0" presId="urn:microsoft.com/office/officeart/2005/8/layout/chevron2"/>
    <dgm:cxn modelId="{FD3AF57B-954E-48FF-BD93-6DBA7313A9E9}" type="presParOf" srcId="{F24C7D2F-C87B-44D5-A1A9-C024B13007E1}" destId="{972873AC-B475-4F46-BCB0-A7CCC9F28C03}" srcOrd="1" destOrd="0" presId="urn:microsoft.com/office/officeart/2005/8/layout/chevron2"/>
    <dgm:cxn modelId="{15D887C5-CC41-47D6-A9B0-C8AD1EE6C809}" type="presParOf" srcId="{FFAFB752-1D2B-4DC0-9FB1-37B2F1338ADB}" destId="{4588CF9D-1870-456E-B15D-183E157EFA8B}" srcOrd="3" destOrd="0" presId="urn:microsoft.com/office/officeart/2005/8/layout/chevron2"/>
    <dgm:cxn modelId="{86805463-09AE-44D8-8131-26E3E3B675D8}" type="presParOf" srcId="{FFAFB752-1D2B-4DC0-9FB1-37B2F1338ADB}" destId="{BB25AD98-B027-4736-B693-1FAFC21A9979}" srcOrd="4" destOrd="0" presId="urn:microsoft.com/office/officeart/2005/8/layout/chevron2"/>
    <dgm:cxn modelId="{54363CEB-CB40-45DF-9F1C-5CA268134A4A}" type="presParOf" srcId="{BB25AD98-B027-4736-B693-1FAFC21A9979}" destId="{9BF54CF2-6193-43F6-8107-234B78326A65}" srcOrd="0" destOrd="0" presId="urn:microsoft.com/office/officeart/2005/8/layout/chevron2"/>
    <dgm:cxn modelId="{390103BE-DD0C-4F08-8E85-C1A19DBFF503}" type="presParOf" srcId="{BB25AD98-B027-4736-B693-1FAFC21A9979}" destId="{9AC51A32-1917-4B24-8162-727BE4C33A9F}" srcOrd="1" destOrd="0" presId="urn:microsoft.com/office/officeart/2005/8/layout/chevron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E029D1E-DA73-46AD-B8CE-3FA7DB63A8EA}">
      <dsp:nvSpPr>
        <dsp:cNvPr id="0" name=""/>
        <dsp:cNvSpPr/>
      </dsp:nvSpPr>
      <dsp:spPr>
        <a:xfrm>
          <a:off x="0" y="725799"/>
          <a:ext cx="5832647" cy="1234800"/>
        </a:xfrm>
        <a:prstGeom prst="rect">
          <a:avLst/>
        </a:prstGeom>
        <a:solidFill>
          <a:srgbClr val="993300">
            <a:alpha val="90000"/>
          </a:srgbClr>
        </a:solidFill>
        <a:ln w="25400" cap="flat" cmpd="sng" algn="ctr">
          <a:noFill/>
          <a:prstDash val="solid"/>
        </a:ln>
        <a:effectLst/>
      </dsp:spPr>
      <dsp:style>
        <a:lnRef idx="2">
          <a:scrgbClr r="0" g="0" b="0"/>
        </a:lnRef>
        <a:fillRef idx="1">
          <a:scrgbClr r="0" g="0" b="0"/>
        </a:fillRef>
        <a:effectRef idx="0">
          <a:scrgbClr r="0" g="0" b="0"/>
        </a:effectRef>
        <a:fontRef idx="minor"/>
      </dsp:style>
    </dsp:sp>
    <dsp:sp modelId="{28E9A4A0-372E-4C5B-95DE-F559C6B070BB}">
      <dsp:nvSpPr>
        <dsp:cNvPr id="0" name=""/>
        <dsp:cNvSpPr/>
      </dsp:nvSpPr>
      <dsp:spPr>
        <a:xfrm>
          <a:off x="280810" y="2559"/>
          <a:ext cx="5549913" cy="1446480"/>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4322" tIns="0" rIns="154322" bIns="0" numCol="1" spcCol="1270" anchor="ctr" anchorCtr="0">
          <a:noAutofit/>
        </a:bodyPr>
        <a:lstStyle/>
        <a:p>
          <a:pPr lvl="0" algn="ctr" defTabSz="889000" rtl="0">
            <a:lnSpc>
              <a:spcPct val="90000"/>
            </a:lnSpc>
            <a:spcBef>
              <a:spcPct val="0"/>
            </a:spcBef>
            <a:spcAft>
              <a:spcPct val="35000"/>
            </a:spcAft>
          </a:pPr>
          <a:r>
            <a:rPr lang="el-GR" sz="2000" b="1" kern="1200" dirty="0" smtClean="0"/>
            <a:t>2 Μαΐου 1919</a:t>
          </a:r>
          <a:r>
            <a:rPr lang="el-GR" sz="2000" kern="1200" dirty="0" smtClean="0"/>
            <a:t>: </a:t>
          </a:r>
          <a:r>
            <a:rPr lang="el-GR" sz="2000" u="sng" kern="1200" dirty="0" smtClean="0"/>
            <a:t>απόβαση</a:t>
          </a:r>
          <a:r>
            <a:rPr lang="el-GR" sz="2000" kern="1200" dirty="0" smtClean="0"/>
            <a:t> ελληνικού στρατού στη Σμύρνη και </a:t>
          </a:r>
          <a:r>
            <a:rPr lang="el-GR" sz="2000" u="sng" kern="1200" dirty="0" smtClean="0"/>
            <a:t>εγκατάσταση</a:t>
          </a:r>
          <a:r>
            <a:rPr lang="el-GR" sz="2000" kern="1200" dirty="0" smtClean="0"/>
            <a:t> ελληνικής διοίκησης</a:t>
          </a:r>
          <a:endParaRPr lang="el-GR" sz="2000" kern="1200" dirty="0"/>
        </a:p>
      </dsp:txBody>
      <dsp:txXfrm>
        <a:off x="280810" y="2559"/>
        <a:ext cx="5549913" cy="1446480"/>
      </dsp:txXfrm>
    </dsp:sp>
    <dsp:sp modelId="{0AC47C8F-8AF7-439E-B839-5A6FFAD79C84}">
      <dsp:nvSpPr>
        <dsp:cNvPr id="0" name=""/>
        <dsp:cNvSpPr/>
      </dsp:nvSpPr>
      <dsp:spPr>
        <a:xfrm>
          <a:off x="0" y="2948440"/>
          <a:ext cx="5832647" cy="1234800"/>
        </a:xfrm>
        <a:prstGeom prst="rect">
          <a:avLst/>
        </a:prstGeom>
        <a:solidFill>
          <a:srgbClr val="0A0A2C">
            <a:alpha val="90000"/>
          </a:srgbClr>
        </a:solidFill>
        <a:ln w="25400" cap="flat" cmpd="sng" algn="ctr">
          <a:noFill/>
          <a:prstDash val="solid"/>
        </a:ln>
        <a:effectLst/>
      </dsp:spPr>
      <dsp:style>
        <a:lnRef idx="2">
          <a:scrgbClr r="0" g="0" b="0"/>
        </a:lnRef>
        <a:fillRef idx="1">
          <a:scrgbClr r="0" g="0" b="0"/>
        </a:fillRef>
        <a:effectRef idx="0">
          <a:scrgbClr r="0" g="0" b="0"/>
        </a:effectRef>
        <a:fontRef idx="minor"/>
      </dsp:style>
    </dsp:sp>
    <dsp:sp modelId="{CC7BDAC4-A767-45C4-833F-A0BD01239615}">
      <dsp:nvSpPr>
        <dsp:cNvPr id="0" name=""/>
        <dsp:cNvSpPr/>
      </dsp:nvSpPr>
      <dsp:spPr>
        <a:xfrm>
          <a:off x="289069" y="2225200"/>
          <a:ext cx="5543254" cy="1446480"/>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4322" tIns="0" rIns="154322" bIns="0" numCol="1" spcCol="1270" anchor="ctr" anchorCtr="0">
          <a:noAutofit/>
        </a:bodyPr>
        <a:lstStyle/>
        <a:p>
          <a:pPr lvl="0" algn="ctr" defTabSz="889000" rtl="0">
            <a:lnSpc>
              <a:spcPct val="90000"/>
            </a:lnSpc>
            <a:spcBef>
              <a:spcPct val="0"/>
            </a:spcBef>
            <a:spcAft>
              <a:spcPct val="35000"/>
            </a:spcAft>
          </a:pPr>
          <a:r>
            <a:rPr lang="el-GR" sz="2000" u="sng" kern="1200" dirty="0" smtClean="0"/>
            <a:t>Επικεφαλής</a:t>
          </a:r>
          <a:r>
            <a:rPr lang="el-GR" sz="2000" kern="1200" dirty="0" smtClean="0"/>
            <a:t> ο ύπατος </a:t>
          </a:r>
          <a:r>
            <a:rPr lang="el-GR" sz="2000" b="1" i="1" kern="1200" dirty="0" smtClean="0"/>
            <a:t>αρμοστής</a:t>
          </a:r>
          <a:r>
            <a:rPr lang="el-GR" sz="2000" kern="1200" dirty="0" smtClean="0"/>
            <a:t> </a:t>
          </a:r>
        </a:p>
        <a:p>
          <a:pPr lvl="0" algn="ctr" defTabSz="889000" rtl="0">
            <a:lnSpc>
              <a:spcPct val="90000"/>
            </a:lnSpc>
            <a:spcBef>
              <a:spcPct val="0"/>
            </a:spcBef>
            <a:spcAft>
              <a:spcPct val="35000"/>
            </a:spcAft>
          </a:pPr>
          <a:r>
            <a:rPr lang="el-GR" sz="2000" kern="1200" dirty="0" smtClean="0"/>
            <a:t>(γενικός διοικητής) </a:t>
          </a:r>
          <a:r>
            <a:rPr lang="el-GR" sz="2000" b="1" kern="1200" dirty="0" smtClean="0"/>
            <a:t>Αριστείδης </a:t>
          </a:r>
          <a:r>
            <a:rPr lang="el-GR" sz="2000" b="1" kern="1200" dirty="0" err="1" smtClean="0"/>
            <a:t>Στεργιάδης</a:t>
          </a:r>
          <a:r>
            <a:rPr lang="el-GR" sz="2000" kern="1200" dirty="0" smtClean="0"/>
            <a:t> (έμπιστος του Βενιζέλου)</a:t>
          </a:r>
          <a:endParaRPr lang="el-GR" sz="2000" kern="1200" dirty="0"/>
        </a:p>
      </dsp:txBody>
      <dsp:txXfrm>
        <a:off x="289069" y="2225200"/>
        <a:ext cx="5543254" cy="1446480"/>
      </dsp:txXfrm>
    </dsp:sp>
    <dsp:sp modelId="{75B55232-75D4-4EB6-82B9-5DF27A38785D}">
      <dsp:nvSpPr>
        <dsp:cNvPr id="0" name=""/>
        <dsp:cNvSpPr/>
      </dsp:nvSpPr>
      <dsp:spPr>
        <a:xfrm>
          <a:off x="0" y="5171080"/>
          <a:ext cx="5832647" cy="1234800"/>
        </a:xfrm>
        <a:prstGeom prst="rect">
          <a:avLst/>
        </a:prstGeom>
        <a:solidFill>
          <a:schemeClr val="accent1">
            <a:lumMod val="50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sp>
    <dsp:sp modelId="{786DDA90-3953-42A7-B056-9FE416676CCD}">
      <dsp:nvSpPr>
        <dsp:cNvPr id="0" name=""/>
        <dsp:cNvSpPr/>
      </dsp:nvSpPr>
      <dsp:spPr>
        <a:xfrm>
          <a:off x="277677" y="4447839"/>
          <a:ext cx="5553540" cy="1446480"/>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4322" tIns="0" rIns="154322" bIns="0" numCol="1" spcCol="1270" anchor="ctr" anchorCtr="0">
          <a:noAutofit/>
        </a:bodyPr>
        <a:lstStyle/>
        <a:p>
          <a:pPr lvl="0" algn="ctr" defTabSz="889000" rtl="0">
            <a:lnSpc>
              <a:spcPct val="90000"/>
            </a:lnSpc>
            <a:spcBef>
              <a:spcPct val="0"/>
            </a:spcBef>
            <a:spcAft>
              <a:spcPct val="35000"/>
            </a:spcAft>
          </a:pPr>
          <a:r>
            <a:rPr lang="el-GR" sz="2000" kern="1200" dirty="0" smtClean="0"/>
            <a:t>εντολή να αντιμετωπίζει </a:t>
          </a:r>
          <a:r>
            <a:rPr lang="el-GR" sz="2000" b="1" i="1" kern="1200" dirty="0" smtClean="0"/>
            <a:t>ισότιμα</a:t>
          </a:r>
          <a:r>
            <a:rPr lang="el-GR" sz="2000" kern="1200" dirty="0" smtClean="0"/>
            <a:t> όλους τους κατοίκους!</a:t>
          </a:r>
          <a:endParaRPr lang="el-GR" sz="2000" kern="1200" dirty="0"/>
        </a:p>
      </dsp:txBody>
      <dsp:txXfrm>
        <a:off x="277677" y="4447839"/>
        <a:ext cx="5553540" cy="144648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31622FD-1D88-4617-B5C9-0E2F0E128A3D}">
      <dsp:nvSpPr>
        <dsp:cNvPr id="0" name=""/>
        <dsp:cNvSpPr/>
      </dsp:nvSpPr>
      <dsp:spPr>
        <a:xfrm rot="21300000">
          <a:off x="26737" y="2672530"/>
          <a:ext cx="8659492" cy="991642"/>
        </a:xfrm>
        <a:prstGeom prst="mathMinus">
          <a:avLst/>
        </a:prstGeom>
        <a:solidFill>
          <a:schemeClr val="accent6">
            <a:lumMod val="50000"/>
          </a:schemeClr>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5E35FCBC-3A40-4BDB-A845-7EECD7E37080}">
      <dsp:nvSpPr>
        <dsp:cNvPr id="0" name=""/>
        <dsp:cNvSpPr/>
      </dsp:nvSpPr>
      <dsp:spPr>
        <a:xfrm>
          <a:off x="1680666" y="316835"/>
          <a:ext cx="1343670" cy="2534681"/>
        </a:xfrm>
        <a:prstGeom prst="downArrow">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811A8E4-09B8-41F0-8C96-28C2B932DC06}">
      <dsp:nvSpPr>
        <dsp:cNvPr id="0" name=""/>
        <dsp:cNvSpPr/>
      </dsp:nvSpPr>
      <dsp:spPr>
        <a:xfrm>
          <a:off x="3598957" y="0"/>
          <a:ext cx="4825980" cy="2661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l-GR" sz="2000" kern="1200" dirty="0" smtClean="0"/>
            <a:t>Η πολιτική αυτή των </a:t>
          </a:r>
          <a:r>
            <a:rPr lang="el-GR" sz="2000" b="1" i="1" kern="1200" dirty="0" smtClean="0"/>
            <a:t>ίσων</a:t>
          </a:r>
          <a:r>
            <a:rPr lang="el-GR" sz="2000" kern="1200" dirty="0" smtClean="0"/>
            <a:t> </a:t>
          </a:r>
          <a:r>
            <a:rPr lang="el-GR" sz="2000" b="1" i="1" kern="1200" dirty="0" smtClean="0"/>
            <a:t>αποστάσεων</a:t>
          </a:r>
          <a:r>
            <a:rPr lang="el-GR" sz="2000" kern="1200" dirty="0" smtClean="0"/>
            <a:t> δεν γινόταν πάντα δεκτή:</a:t>
          </a:r>
        </a:p>
        <a:p>
          <a:pPr lvl="0" algn="ctr" defTabSz="889000" rtl="0">
            <a:lnSpc>
              <a:spcPct val="90000"/>
            </a:lnSpc>
            <a:spcBef>
              <a:spcPct val="0"/>
            </a:spcBef>
            <a:spcAft>
              <a:spcPct val="35000"/>
            </a:spcAft>
          </a:pPr>
          <a:r>
            <a:rPr lang="el-GR" sz="2400" b="1" kern="1200" dirty="0" smtClean="0"/>
            <a:t>1</a:t>
          </a:r>
          <a:r>
            <a:rPr lang="el-GR" sz="2000" kern="1200" dirty="0" smtClean="0"/>
            <a:t>. από την ελληνική στρατιωτική ηγεσία, </a:t>
          </a:r>
        </a:p>
        <a:p>
          <a:pPr lvl="0" algn="ctr" defTabSz="889000" rtl="0">
            <a:lnSpc>
              <a:spcPct val="90000"/>
            </a:lnSpc>
            <a:spcBef>
              <a:spcPct val="0"/>
            </a:spcBef>
            <a:spcAft>
              <a:spcPct val="35000"/>
            </a:spcAft>
          </a:pPr>
          <a:r>
            <a:rPr lang="el-GR" sz="2400" b="1" kern="1200" dirty="0" smtClean="0"/>
            <a:t>2</a:t>
          </a:r>
          <a:r>
            <a:rPr lang="el-GR" sz="2000" b="1" kern="1200" dirty="0" smtClean="0"/>
            <a:t>.</a:t>
          </a:r>
          <a:r>
            <a:rPr lang="el-GR" sz="2000" kern="1200" dirty="0" smtClean="0"/>
            <a:t>τον μητροπολίτη Σμύρνης </a:t>
          </a:r>
          <a:r>
            <a:rPr lang="el-GR" sz="2000" b="1" i="1" kern="1200" dirty="0" smtClean="0"/>
            <a:t>Χρυσόστομο</a:t>
          </a:r>
          <a:r>
            <a:rPr lang="el-GR" sz="2000" kern="1200" dirty="0" smtClean="0"/>
            <a:t> </a:t>
          </a:r>
        </a:p>
        <a:p>
          <a:pPr lvl="0" algn="ctr" defTabSz="889000" rtl="0">
            <a:lnSpc>
              <a:spcPct val="90000"/>
            </a:lnSpc>
            <a:spcBef>
              <a:spcPct val="0"/>
            </a:spcBef>
            <a:spcAft>
              <a:spcPct val="35000"/>
            </a:spcAft>
          </a:pPr>
          <a:r>
            <a:rPr lang="el-GR" sz="2400" b="1" kern="1200" dirty="0" smtClean="0"/>
            <a:t>3</a:t>
          </a:r>
          <a:r>
            <a:rPr lang="el-GR" sz="2000" kern="1200" dirty="0" smtClean="0"/>
            <a:t>. και ορισμένους </a:t>
          </a:r>
          <a:r>
            <a:rPr lang="el-GR" sz="2000" kern="1200" dirty="0" err="1" smtClean="0"/>
            <a:t>Μικρασιάτες</a:t>
          </a:r>
          <a:r>
            <a:rPr lang="el-GR" sz="2000" kern="1200" dirty="0" smtClean="0"/>
            <a:t> Έλληνες.</a:t>
          </a:r>
          <a:endParaRPr lang="el-GR" sz="2000" kern="1200" dirty="0"/>
        </a:p>
      </dsp:txBody>
      <dsp:txXfrm>
        <a:off x="3598957" y="0"/>
        <a:ext cx="4825980" cy="2661415"/>
      </dsp:txXfrm>
    </dsp:sp>
    <dsp:sp modelId="{FD24043B-0A75-45BC-89D1-2AF9D029B211}">
      <dsp:nvSpPr>
        <dsp:cNvPr id="0" name=""/>
        <dsp:cNvSpPr/>
      </dsp:nvSpPr>
      <dsp:spPr>
        <a:xfrm>
          <a:off x="5688631" y="3485187"/>
          <a:ext cx="1343670" cy="2534681"/>
        </a:xfrm>
        <a:prstGeom prst="upArrow">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5391344A-3FFF-46F5-93D8-CC985CD73671}">
      <dsp:nvSpPr>
        <dsp:cNvPr id="0" name=""/>
        <dsp:cNvSpPr/>
      </dsp:nvSpPr>
      <dsp:spPr>
        <a:xfrm>
          <a:off x="1306945" y="3675288"/>
          <a:ext cx="2788149" cy="2661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el-GR" sz="2400" kern="1200" dirty="0" smtClean="0"/>
            <a:t>Ο </a:t>
          </a:r>
          <a:r>
            <a:rPr lang="el-GR" sz="2400" kern="1200" dirty="0" err="1" smtClean="0"/>
            <a:t>Στεργιάδης</a:t>
          </a:r>
          <a:r>
            <a:rPr lang="el-GR" sz="2400" kern="1200" dirty="0" smtClean="0"/>
            <a:t> έδειξε παράλληλα έναν αυταρχικό χαρακτήρα, ώστε να γίνει </a:t>
          </a:r>
          <a:r>
            <a:rPr lang="el-GR" sz="2400" b="1" kern="1200" dirty="0" smtClean="0"/>
            <a:t>αντιπαθής</a:t>
          </a:r>
          <a:r>
            <a:rPr lang="el-GR" sz="2400" kern="1200" dirty="0" smtClean="0"/>
            <a:t>!</a:t>
          </a:r>
          <a:endParaRPr lang="el-GR" sz="2400" kern="1200" dirty="0"/>
        </a:p>
      </dsp:txBody>
      <dsp:txXfrm>
        <a:off x="1306945" y="3675288"/>
        <a:ext cx="2788149" cy="2661415"/>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B2D0865-9A11-48A1-B4D0-3F4AABF7ACCE}">
      <dsp:nvSpPr>
        <dsp:cNvPr id="0" name=""/>
        <dsp:cNvSpPr/>
      </dsp:nvSpPr>
      <dsp:spPr>
        <a:xfrm>
          <a:off x="95492" y="0"/>
          <a:ext cx="3985603" cy="1602252"/>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l-GR" sz="1800" kern="1200" dirty="0" smtClean="0"/>
            <a:t>Ο ελληνικός στρατός κατέλαβε αρχικά τα εδάφη με εντολή από την </a:t>
          </a:r>
          <a:r>
            <a:rPr lang="el-GR" sz="1800" kern="1200" dirty="0" err="1" smtClean="0"/>
            <a:t>Αντάντ</a:t>
          </a:r>
          <a:r>
            <a:rPr lang="el-GR" sz="1800" kern="1200" dirty="0" smtClean="0"/>
            <a:t> (Συνθήκη Σεβρών).</a:t>
          </a:r>
          <a:endParaRPr lang="el-GR" sz="1800" kern="1200" dirty="0"/>
        </a:p>
      </dsp:txBody>
      <dsp:txXfrm>
        <a:off x="95492" y="0"/>
        <a:ext cx="3985603" cy="1602252"/>
      </dsp:txXfrm>
    </dsp:sp>
    <dsp:sp modelId="{7BFEF7A3-56D3-46DB-A6A5-859BA899242F}">
      <dsp:nvSpPr>
        <dsp:cNvPr id="0" name=""/>
        <dsp:cNvSpPr/>
      </dsp:nvSpPr>
      <dsp:spPr>
        <a:xfrm rot="5400000">
          <a:off x="1787872" y="1642309"/>
          <a:ext cx="600844" cy="721013"/>
        </a:xfrm>
        <a:prstGeom prst="rightArrow">
          <a:avLst>
            <a:gd name="adj1" fmla="val 60000"/>
            <a:gd name="adj2" fmla="val 50000"/>
          </a:avLst>
        </a:prstGeom>
        <a:gradFill rotWithShape="0">
          <a:gsLst>
            <a:gs pos="0">
              <a:schemeClr val="dk1">
                <a:tint val="60000"/>
                <a:hueOff val="0"/>
                <a:satOff val="0"/>
                <a:lumOff val="0"/>
                <a:alphaOff val="0"/>
                <a:tint val="50000"/>
                <a:satMod val="300000"/>
              </a:schemeClr>
            </a:gs>
            <a:gs pos="35000">
              <a:schemeClr val="dk1">
                <a:tint val="60000"/>
                <a:hueOff val="0"/>
                <a:satOff val="0"/>
                <a:lumOff val="0"/>
                <a:alphaOff val="0"/>
                <a:tint val="37000"/>
                <a:satMod val="300000"/>
              </a:schemeClr>
            </a:gs>
            <a:gs pos="100000">
              <a:schemeClr val="dk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l-GR" sz="1400" kern="1200"/>
        </a:p>
      </dsp:txBody>
      <dsp:txXfrm rot="5400000">
        <a:off x="1787872" y="1642309"/>
        <a:ext cx="600844" cy="721013"/>
      </dsp:txXfrm>
    </dsp:sp>
    <dsp:sp modelId="{EA6EADA0-98D2-4523-AEF2-FCB38C8D6F90}">
      <dsp:nvSpPr>
        <dsp:cNvPr id="0" name=""/>
        <dsp:cNvSpPr/>
      </dsp:nvSpPr>
      <dsp:spPr>
        <a:xfrm>
          <a:off x="95492" y="2403379"/>
          <a:ext cx="3985603" cy="1602252"/>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l-GR" sz="1800" kern="1200" dirty="0" smtClean="0"/>
            <a:t>Αργότερα ο Βενιζέλος έλαβε </a:t>
          </a:r>
          <a:r>
            <a:rPr lang="el-GR" sz="1800" b="1" i="1" kern="1200" dirty="0" smtClean="0"/>
            <a:t>άδεια</a:t>
          </a:r>
          <a:r>
            <a:rPr lang="el-GR" sz="1800" b="1" kern="1200" dirty="0" smtClean="0"/>
            <a:t> </a:t>
          </a:r>
          <a:r>
            <a:rPr lang="el-GR" sz="1800" kern="1200" dirty="0" smtClean="0"/>
            <a:t>από τους συμμάχους </a:t>
          </a:r>
          <a:r>
            <a:rPr lang="el-GR" sz="1800" b="1" kern="1200" dirty="0" smtClean="0"/>
            <a:t>να επεκτείνει</a:t>
          </a:r>
          <a:r>
            <a:rPr lang="el-GR" sz="1800" kern="1200" dirty="0" smtClean="0"/>
            <a:t> </a:t>
          </a:r>
          <a:r>
            <a:rPr lang="el-GR" sz="1800" b="1" kern="1200" dirty="0" smtClean="0"/>
            <a:t>την ζώνη ελληνικής κατοχής</a:t>
          </a:r>
          <a:endParaRPr lang="el-GR" sz="1800" kern="1200" dirty="0"/>
        </a:p>
      </dsp:txBody>
      <dsp:txXfrm>
        <a:off x="95492" y="2403379"/>
        <a:ext cx="3985603" cy="1602252"/>
      </dsp:txXfrm>
    </dsp:sp>
    <dsp:sp modelId="{A42DC1FA-79FC-42B1-A280-4CAF19A0BCBE}">
      <dsp:nvSpPr>
        <dsp:cNvPr id="0" name=""/>
        <dsp:cNvSpPr/>
      </dsp:nvSpPr>
      <dsp:spPr>
        <a:xfrm rot="5400000">
          <a:off x="1787872" y="4045688"/>
          <a:ext cx="600844" cy="721013"/>
        </a:xfrm>
        <a:prstGeom prst="rightArrow">
          <a:avLst>
            <a:gd name="adj1" fmla="val 60000"/>
            <a:gd name="adj2" fmla="val 50000"/>
          </a:avLst>
        </a:prstGeom>
        <a:gradFill rotWithShape="0">
          <a:gsLst>
            <a:gs pos="0">
              <a:schemeClr val="dk1">
                <a:tint val="60000"/>
                <a:hueOff val="0"/>
                <a:satOff val="0"/>
                <a:lumOff val="0"/>
                <a:alphaOff val="0"/>
                <a:tint val="50000"/>
                <a:satMod val="300000"/>
              </a:schemeClr>
            </a:gs>
            <a:gs pos="35000">
              <a:schemeClr val="dk1">
                <a:tint val="60000"/>
                <a:hueOff val="0"/>
                <a:satOff val="0"/>
                <a:lumOff val="0"/>
                <a:alphaOff val="0"/>
                <a:tint val="37000"/>
                <a:satMod val="300000"/>
              </a:schemeClr>
            </a:gs>
            <a:gs pos="100000">
              <a:schemeClr val="dk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l-GR" sz="1400" kern="1200"/>
        </a:p>
      </dsp:txBody>
      <dsp:txXfrm rot="5400000">
        <a:off x="1787872" y="4045688"/>
        <a:ext cx="600844" cy="721013"/>
      </dsp:txXfrm>
    </dsp:sp>
    <dsp:sp modelId="{C3E7B13B-C21B-4C6C-B3E0-394C0E81E90C}">
      <dsp:nvSpPr>
        <dsp:cNvPr id="0" name=""/>
        <dsp:cNvSpPr/>
      </dsp:nvSpPr>
      <dsp:spPr>
        <a:xfrm>
          <a:off x="95492" y="4806758"/>
          <a:ext cx="3985603" cy="1602252"/>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l-GR" sz="1800" kern="1200" dirty="0" smtClean="0"/>
            <a:t>Έτσι, ο στρατός κατέλαβε την </a:t>
          </a:r>
          <a:r>
            <a:rPr lang="el-GR" sz="1800" b="1" kern="1200" dirty="0" smtClean="0"/>
            <a:t>Αν. Θράκη</a:t>
          </a:r>
          <a:r>
            <a:rPr lang="el-GR" sz="1800" kern="1200" dirty="0" smtClean="0"/>
            <a:t> (1920) και προέλασε το καλοκαίρι του 1920 σε βάθος  </a:t>
          </a:r>
          <a:r>
            <a:rPr lang="el-GR" sz="1800" b="1" i="1" kern="1200" dirty="0" smtClean="0"/>
            <a:t>100-150</a:t>
          </a:r>
          <a:r>
            <a:rPr lang="el-GR" sz="1800" kern="1200" dirty="0" smtClean="0"/>
            <a:t> </a:t>
          </a:r>
          <a:r>
            <a:rPr lang="el-GR" sz="1800" kern="1200" dirty="0" err="1" smtClean="0"/>
            <a:t>χλμ</a:t>
          </a:r>
          <a:r>
            <a:rPr lang="el-GR" sz="1800" kern="1200" dirty="0" smtClean="0"/>
            <a:t>. </a:t>
          </a:r>
          <a:r>
            <a:rPr lang="el-GR" sz="1800" b="1" i="1" kern="1200" dirty="0" smtClean="0"/>
            <a:t>ανατολικά</a:t>
          </a:r>
          <a:r>
            <a:rPr lang="el-GR" sz="1800" b="1" kern="1200" dirty="0" smtClean="0"/>
            <a:t> της </a:t>
          </a:r>
          <a:r>
            <a:rPr lang="el-GR" sz="1800" b="1" i="1" kern="1200" dirty="0" smtClean="0"/>
            <a:t>ζώνης</a:t>
          </a:r>
          <a:r>
            <a:rPr lang="el-GR" sz="1800" b="1" kern="1200" dirty="0" smtClean="0"/>
            <a:t> της  </a:t>
          </a:r>
          <a:r>
            <a:rPr lang="el-GR" sz="1800" b="1" i="1" kern="1200" dirty="0" smtClean="0"/>
            <a:t>Σμύρνης</a:t>
          </a:r>
          <a:endParaRPr lang="el-GR" sz="1800" kern="1200" dirty="0"/>
        </a:p>
      </dsp:txBody>
      <dsp:txXfrm>
        <a:off x="95492" y="4806758"/>
        <a:ext cx="3985603" cy="1602252"/>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05976C3-CC80-4CD4-A1CB-7B6E225A9F8F}">
      <dsp:nvSpPr>
        <dsp:cNvPr id="0" name=""/>
        <dsp:cNvSpPr/>
      </dsp:nvSpPr>
      <dsp:spPr>
        <a:xfrm>
          <a:off x="2773" y="0"/>
          <a:ext cx="1663827" cy="2990385"/>
        </a:xfrm>
        <a:prstGeom prst="upArrow">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68280F-D130-4AFF-A187-14550C5A7551}">
      <dsp:nvSpPr>
        <dsp:cNvPr id="0" name=""/>
        <dsp:cNvSpPr/>
      </dsp:nvSpPr>
      <dsp:spPr>
        <a:xfrm>
          <a:off x="1716514" y="0"/>
          <a:ext cx="2823464" cy="2990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0" rIns="156464" bIns="156464" numCol="1" spcCol="1270" anchor="ctr" anchorCtr="0">
          <a:noAutofit/>
        </a:bodyPr>
        <a:lstStyle/>
        <a:p>
          <a:pPr lvl="0" algn="l" defTabSz="977900" rtl="0">
            <a:lnSpc>
              <a:spcPct val="90000"/>
            </a:lnSpc>
            <a:spcBef>
              <a:spcPct val="0"/>
            </a:spcBef>
            <a:spcAft>
              <a:spcPct val="35000"/>
            </a:spcAft>
          </a:pPr>
          <a:r>
            <a:rPr lang="el-GR" sz="2200" kern="1200" dirty="0" smtClean="0"/>
            <a:t>Οι ελληνικές επιτυχίες διευκόλυναν την </a:t>
          </a:r>
          <a:r>
            <a:rPr lang="el-GR" sz="2200" kern="1200" dirty="0" err="1" smtClean="0"/>
            <a:t>Αντάντ</a:t>
          </a:r>
          <a:r>
            <a:rPr lang="el-GR" sz="2200" kern="1200" dirty="0" smtClean="0"/>
            <a:t> να επιβάλει τη συνθήκη των Σεβρών στο Σουλτάνο.</a:t>
          </a:r>
          <a:endParaRPr lang="el-GR" sz="2200" kern="1200" dirty="0"/>
        </a:p>
      </dsp:txBody>
      <dsp:txXfrm>
        <a:off x="1716514" y="0"/>
        <a:ext cx="2823464" cy="2990385"/>
      </dsp:txXfrm>
    </dsp:sp>
    <dsp:sp modelId="{36CBF507-03BD-4329-9543-E33C5A91BBE7}">
      <dsp:nvSpPr>
        <dsp:cNvPr id="0" name=""/>
        <dsp:cNvSpPr/>
      </dsp:nvSpPr>
      <dsp:spPr>
        <a:xfrm>
          <a:off x="501921" y="3239584"/>
          <a:ext cx="1663827" cy="2990385"/>
        </a:xfrm>
        <a:prstGeom prst="downArrow">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DCBD48-6EBB-45D9-BEB1-FFFA1B469B0A}">
      <dsp:nvSpPr>
        <dsp:cNvPr id="0" name=""/>
        <dsp:cNvSpPr/>
      </dsp:nvSpPr>
      <dsp:spPr>
        <a:xfrm>
          <a:off x="2215662" y="3239584"/>
          <a:ext cx="2823464" cy="2990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0" rIns="156464" bIns="156464" numCol="1" spcCol="1270" anchor="ctr" anchorCtr="0">
          <a:noAutofit/>
        </a:bodyPr>
        <a:lstStyle/>
        <a:p>
          <a:pPr lvl="0" algn="l" defTabSz="977900" rtl="0">
            <a:lnSpc>
              <a:spcPct val="90000"/>
            </a:lnSpc>
            <a:spcBef>
              <a:spcPct val="0"/>
            </a:spcBef>
            <a:spcAft>
              <a:spcPct val="35000"/>
            </a:spcAft>
          </a:pPr>
          <a:r>
            <a:rPr lang="el-GR" sz="2200" kern="1200" dirty="0" smtClean="0"/>
            <a:t>Όμως ο </a:t>
          </a:r>
          <a:r>
            <a:rPr lang="el-GR" sz="2200" b="1" kern="1200" dirty="0" smtClean="0"/>
            <a:t>Κεμάλ</a:t>
          </a:r>
          <a:r>
            <a:rPr lang="el-GR" sz="2200" kern="1200" dirty="0" smtClean="0"/>
            <a:t> </a:t>
          </a:r>
          <a:r>
            <a:rPr lang="el-GR" sz="2200" b="1" kern="1200" dirty="0" smtClean="0"/>
            <a:t>απέρριψε</a:t>
          </a:r>
          <a:r>
            <a:rPr lang="el-GR" sz="2200" kern="1200" dirty="0" smtClean="0"/>
            <a:t> τη συνθήκη και το τουρκικό εθνικό κίνημα ενισχυόταν.</a:t>
          </a:r>
          <a:endParaRPr lang="el-GR" sz="2200" kern="1200" dirty="0"/>
        </a:p>
      </dsp:txBody>
      <dsp:txXfrm>
        <a:off x="2215662" y="3239584"/>
        <a:ext cx="2823464" cy="2990385"/>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D9CFF7B-B03F-4DA0-BA21-67307482FB0D}">
      <dsp:nvSpPr>
        <dsp:cNvPr id="0" name=""/>
        <dsp:cNvSpPr/>
      </dsp:nvSpPr>
      <dsp:spPr>
        <a:xfrm>
          <a:off x="0" y="0"/>
          <a:ext cx="8496622" cy="2879616"/>
        </a:xfrm>
        <a:prstGeom prst="roundRect">
          <a:avLst>
            <a:gd name="adj" fmla="val 10000"/>
          </a:avLst>
        </a:prstGeom>
        <a:solidFill>
          <a:schemeClr val="accent6">
            <a:lumMod val="40000"/>
            <a:lumOff val="6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r" defTabSz="1244600" rtl="0">
            <a:lnSpc>
              <a:spcPct val="90000"/>
            </a:lnSpc>
            <a:spcBef>
              <a:spcPct val="0"/>
            </a:spcBef>
            <a:spcAft>
              <a:spcPct val="35000"/>
            </a:spcAft>
          </a:pPr>
          <a:r>
            <a:rPr lang="el-GR" sz="2800" kern="1200" dirty="0" smtClean="0"/>
            <a:t>Λίγες μέρες μετά την υπογραφή της συνθήκης των </a:t>
          </a:r>
          <a:r>
            <a:rPr lang="el-GR" sz="2800" b="1" i="1" kern="1200" dirty="0" smtClean="0"/>
            <a:t>Σεβρών</a:t>
          </a:r>
          <a:r>
            <a:rPr lang="el-GR" sz="2800" kern="1200" dirty="0" smtClean="0"/>
            <a:t> στο Παρίσι, ο </a:t>
          </a:r>
          <a:r>
            <a:rPr lang="el-GR" sz="2800" b="1" i="1" kern="1200" dirty="0" smtClean="0"/>
            <a:t>Βενιζέλος</a:t>
          </a:r>
          <a:r>
            <a:rPr lang="el-GR" sz="2800" kern="1200" dirty="0" smtClean="0"/>
            <a:t> δέχθηκε </a:t>
          </a:r>
          <a:r>
            <a:rPr lang="el-GR" sz="2800" b="1" kern="1200" dirty="0" smtClean="0"/>
            <a:t>δολοφονική</a:t>
          </a:r>
          <a:r>
            <a:rPr lang="el-GR" sz="2800" u="sng" kern="1200" dirty="0" smtClean="0"/>
            <a:t> </a:t>
          </a:r>
          <a:r>
            <a:rPr lang="el-GR" sz="2800" b="1" kern="1200" dirty="0" smtClean="0"/>
            <a:t>επίθεση</a:t>
          </a:r>
          <a:r>
            <a:rPr lang="el-GR" sz="2800" kern="1200" dirty="0" smtClean="0"/>
            <a:t> από Έλληνες φιλοβασιλικούς.</a:t>
          </a:r>
          <a:endParaRPr lang="el-GR" sz="2800" kern="1200" dirty="0"/>
        </a:p>
      </dsp:txBody>
      <dsp:txXfrm>
        <a:off x="1987286" y="0"/>
        <a:ext cx="6509335" cy="2879616"/>
      </dsp:txXfrm>
    </dsp:sp>
    <dsp:sp modelId="{69AD9823-DCB2-45D7-B86A-5B71734877B5}">
      <dsp:nvSpPr>
        <dsp:cNvPr id="0" name=""/>
        <dsp:cNvSpPr/>
      </dsp:nvSpPr>
      <dsp:spPr>
        <a:xfrm>
          <a:off x="287961" y="287961"/>
          <a:ext cx="1699324" cy="2303693"/>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E822DF9-5628-4D1F-B104-62B56395EFE3}">
      <dsp:nvSpPr>
        <dsp:cNvPr id="0" name=""/>
        <dsp:cNvSpPr/>
      </dsp:nvSpPr>
      <dsp:spPr>
        <a:xfrm>
          <a:off x="0" y="3167578"/>
          <a:ext cx="8496622" cy="2879616"/>
        </a:xfrm>
        <a:prstGeom prst="roundRect">
          <a:avLst>
            <a:gd name="adj" fmla="val 10000"/>
          </a:avLst>
        </a:prstGeom>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t="100000" r="100000"/>
          </a:path>
          <a:tileRect l="-100000" b="-100000"/>
        </a:gra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r" defTabSz="1244600" rtl="0">
            <a:lnSpc>
              <a:spcPct val="90000"/>
            </a:lnSpc>
            <a:spcBef>
              <a:spcPct val="0"/>
            </a:spcBef>
            <a:spcAft>
              <a:spcPct val="35000"/>
            </a:spcAft>
          </a:pPr>
          <a:r>
            <a:rPr lang="el-GR" sz="2800" kern="1200" dirty="0" smtClean="0"/>
            <a:t>Λίγο αργότερα, </a:t>
          </a:r>
          <a:r>
            <a:rPr lang="el-GR" sz="2800" b="1" u="none" kern="1200" dirty="0" smtClean="0"/>
            <a:t>δολοφονήθηκε</a:t>
          </a:r>
          <a:r>
            <a:rPr lang="el-GR" sz="2800" kern="1200" dirty="0" smtClean="0"/>
            <a:t> στην Αθήνα από </a:t>
          </a:r>
          <a:r>
            <a:rPr lang="el-GR" sz="2800" kern="1200" dirty="0" err="1" smtClean="0"/>
            <a:t>βενιζελικούς</a:t>
          </a:r>
          <a:r>
            <a:rPr lang="el-GR" sz="2800" kern="1200" dirty="0" smtClean="0"/>
            <a:t> ο </a:t>
          </a:r>
          <a:r>
            <a:rPr lang="el-GR" sz="2800" b="1" i="1" kern="1200" dirty="0" smtClean="0"/>
            <a:t>Ίων</a:t>
          </a:r>
          <a:r>
            <a:rPr lang="el-GR" sz="2800" b="1" kern="1200" dirty="0" smtClean="0"/>
            <a:t> </a:t>
          </a:r>
          <a:r>
            <a:rPr lang="el-GR" sz="2800" b="1" i="1" kern="1200" dirty="0" smtClean="0"/>
            <a:t>Δραγούμης</a:t>
          </a:r>
          <a:r>
            <a:rPr lang="el-GR" sz="2800" kern="1200" dirty="0" smtClean="0"/>
            <a:t>, γνωστός </a:t>
          </a:r>
          <a:r>
            <a:rPr lang="el-GR" sz="2800" kern="1200" dirty="0" err="1" smtClean="0"/>
            <a:t>αντιβενιζελικός</a:t>
          </a:r>
          <a:r>
            <a:rPr lang="el-GR" sz="2800" kern="1200" dirty="0" smtClean="0"/>
            <a:t>.</a:t>
          </a:r>
          <a:endParaRPr lang="el-GR" sz="2800" kern="1200" dirty="0"/>
        </a:p>
      </dsp:txBody>
      <dsp:txXfrm>
        <a:off x="1987286" y="3167578"/>
        <a:ext cx="6509335" cy="2879616"/>
      </dsp:txXfrm>
    </dsp:sp>
    <dsp:sp modelId="{3AF35D80-1D88-4474-A4A9-63594C9AA16B}">
      <dsp:nvSpPr>
        <dsp:cNvPr id="0" name=""/>
        <dsp:cNvSpPr/>
      </dsp:nvSpPr>
      <dsp:spPr>
        <a:xfrm>
          <a:off x="287961" y="3455540"/>
          <a:ext cx="1699324" cy="2303693"/>
        </a:xfrm>
        <a:prstGeom prst="roundRect">
          <a:avLst>
            <a:gd name="adj" fmla="val 10000"/>
          </a:avLst>
        </a:prstGeom>
        <a:blipFill rotWithShape="0">
          <a:blip xmlns:r="http://schemas.openxmlformats.org/officeDocument/2006/relationships" r:embed="rId2"/>
          <a:stretch>
            <a:fillRect/>
          </a:stretch>
        </a:blip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8AB6C54-376C-4102-930D-EBF7BCA50F09}">
      <dsp:nvSpPr>
        <dsp:cNvPr id="0" name=""/>
        <dsp:cNvSpPr/>
      </dsp:nvSpPr>
      <dsp:spPr>
        <a:xfrm>
          <a:off x="4669" y="850376"/>
          <a:ext cx="3999819" cy="999954"/>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610" tIns="54610" rIns="54610" bIns="54610" numCol="1" spcCol="1270" anchor="ctr" anchorCtr="0">
          <a:noAutofit/>
        </a:bodyPr>
        <a:lstStyle/>
        <a:p>
          <a:pPr lvl="0" algn="ctr" defTabSz="1911350">
            <a:lnSpc>
              <a:spcPct val="90000"/>
            </a:lnSpc>
            <a:spcBef>
              <a:spcPct val="0"/>
            </a:spcBef>
            <a:spcAft>
              <a:spcPct val="35000"/>
            </a:spcAft>
          </a:pPr>
          <a:r>
            <a:rPr lang="el-GR" sz="4300" kern="1200" dirty="0" smtClean="0"/>
            <a:t>ΒΕΝΙΖΕΛΟΣ</a:t>
          </a:r>
          <a:endParaRPr lang="el-GR" sz="4300" kern="1200" dirty="0"/>
        </a:p>
      </dsp:txBody>
      <dsp:txXfrm>
        <a:off x="4669" y="850376"/>
        <a:ext cx="3999819" cy="999954"/>
      </dsp:txXfrm>
    </dsp:sp>
    <dsp:sp modelId="{C6F7A751-142C-4FE9-9EB1-33C962521554}">
      <dsp:nvSpPr>
        <dsp:cNvPr id="0" name=""/>
        <dsp:cNvSpPr/>
      </dsp:nvSpPr>
      <dsp:spPr>
        <a:xfrm rot="5400000">
          <a:off x="1917082" y="1937826"/>
          <a:ext cx="174992" cy="174992"/>
        </a:xfrm>
        <a:prstGeom prst="rightArrow">
          <a:avLst>
            <a:gd name="adj1" fmla="val 667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DBC90C9-3CAA-4295-8602-8049ABE3C679}">
      <dsp:nvSpPr>
        <dsp:cNvPr id="0" name=""/>
        <dsp:cNvSpPr/>
      </dsp:nvSpPr>
      <dsp:spPr>
        <a:xfrm>
          <a:off x="4669" y="2200315"/>
          <a:ext cx="3999819" cy="1143978"/>
        </a:xfrm>
        <a:prstGeom prst="roundRect">
          <a:avLst>
            <a:gd name="adj" fmla="val 10000"/>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l-GR" sz="1800" kern="1200" dirty="0" smtClean="0"/>
            <a:t>Επιστρέφοντας στην Ελλάδα προκήρυξε εκλογές (1920) </a:t>
          </a:r>
          <a:endParaRPr lang="el-GR" sz="1800" kern="1200" dirty="0"/>
        </a:p>
      </dsp:txBody>
      <dsp:txXfrm>
        <a:off x="4669" y="2200315"/>
        <a:ext cx="3999819" cy="1143978"/>
      </dsp:txXfrm>
    </dsp:sp>
    <dsp:sp modelId="{91A5194A-8654-4066-89CD-D1E60236BEA2}">
      <dsp:nvSpPr>
        <dsp:cNvPr id="0" name=""/>
        <dsp:cNvSpPr/>
      </dsp:nvSpPr>
      <dsp:spPr>
        <a:xfrm rot="5400000">
          <a:off x="1917082" y="3431789"/>
          <a:ext cx="174992" cy="174992"/>
        </a:xfrm>
        <a:prstGeom prst="rightArrow">
          <a:avLst>
            <a:gd name="adj1" fmla="val 667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3D82E84-34DD-461C-8D3D-7CB60875A2D2}">
      <dsp:nvSpPr>
        <dsp:cNvPr id="0" name=""/>
        <dsp:cNvSpPr/>
      </dsp:nvSpPr>
      <dsp:spPr>
        <a:xfrm>
          <a:off x="4669" y="3694277"/>
          <a:ext cx="3999819" cy="1143978"/>
        </a:xfrm>
        <a:prstGeom prst="roundRect">
          <a:avLst>
            <a:gd name="adj" fmla="val 10000"/>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l-GR" sz="1800" kern="1200" dirty="0" smtClean="0"/>
            <a:t>κρίνοντας ότι θα ήταν ευνοϊκό το κλίμα </a:t>
          </a:r>
        </a:p>
        <a:p>
          <a:pPr lvl="0" algn="ctr" defTabSz="800100">
            <a:lnSpc>
              <a:spcPct val="90000"/>
            </a:lnSpc>
            <a:spcBef>
              <a:spcPct val="0"/>
            </a:spcBef>
            <a:spcAft>
              <a:spcPct val="35000"/>
            </a:spcAft>
          </a:pPr>
          <a:r>
            <a:rPr lang="el-GR" sz="1800" kern="1200" dirty="0" smtClean="0">
              <a:sym typeface="Wingdings 3"/>
            </a:rPr>
            <a:t> </a:t>
          </a:r>
          <a:r>
            <a:rPr lang="el-GR" sz="1800" kern="1200" dirty="0" smtClean="0"/>
            <a:t> μετά την επιτυχία της συνθήκης των Σεβρών</a:t>
          </a:r>
          <a:endParaRPr lang="el-GR" sz="1800" kern="1200" dirty="0"/>
        </a:p>
      </dsp:txBody>
      <dsp:txXfrm>
        <a:off x="4669" y="3694277"/>
        <a:ext cx="3999819" cy="1143978"/>
      </dsp:txXfrm>
    </dsp:sp>
    <dsp:sp modelId="{7EC65CA5-963E-4CEA-B7A9-B878C87EF5EA}">
      <dsp:nvSpPr>
        <dsp:cNvPr id="0" name=""/>
        <dsp:cNvSpPr/>
      </dsp:nvSpPr>
      <dsp:spPr>
        <a:xfrm>
          <a:off x="4564463" y="850376"/>
          <a:ext cx="3999819" cy="999954"/>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610" tIns="54610" rIns="54610" bIns="54610" numCol="1" spcCol="1270" anchor="ctr" anchorCtr="0">
          <a:noAutofit/>
        </a:bodyPr>
        <a:lstStyle/>
        <a:p>
          <a:pPr lvl="0" algn="ctr" defTabSz="1911350">
            <a:lnSpc>
              <a:spcPct val="90000"/>
            </a:lnSpc>
            <a:spcBef>
              <a:spcPct val="0"/>
            </a:spcBef>
            <a:spcAft>
              <a:spcPct val="35000"/>
            </a:spcAft>
          </a:pPr>
          <a:r>
            <a:rPr lang="el-GR" sz="4300" kern="1200" dirty="0" smtClean="0"/>
            <a:t>Υποτίμησε </a:t>
          </a:r>
          <a:r>
            <a:rPr lang="el-GR" sz="4300" b="1" kern="1200" dirty="0" smtClean="0"/>
            <a:t>όμως</a:t>
          </a:r>
          <a:r>
            <a:rPr lang="el-GR" sz="4300" kern="1200" dirty="0" smtClean="0"/>
            <a:t> </a:t>
          </a:r>
          <a:endParaRPr lang="el-GR" sz="4300" kern="1200" dirty="0"/>
        </a:p>
      </dsp:txBody>
      <dsp:txXfrm>
        <a:off x="4564463" y="850376"/>
        <a:ext cx="3999819" cy="999954"/>
      </dsp:txXfrm>
    </dsp:sp>
    <dsp:sp modelId="{701BFDA2-F9F1-43BC-939A-0A851C5E173C}">
      <dsp:nvSpPr>
        <dsp:cNvPr id="0" name=""/>
        <dsp:cNvSpPr/>
      </dsp:nvSpPr>
      <dsp:spPr>
        <a:xfrm rot="5400000">
          <a:off x="6476876" y="1937826"/>
          <a:ext cx="174992" cy="174992"/>
        </a:xfrm>
        <a:prstGeom prst="rightArrow">
          <a:avLst>
            <a:gd name="adj1" fmla="val 667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E077753-722D-4755-9D58-860800700ADB}">
      <dsp:nvSpPr>
        <dsp:cNvPr id="0" name=""/>
        <dsp:cNvSpPr/>
      </dsp:nvSpPr>
      <dsp:spPr>
        <a:xfrm>
          <a:off x="4564463" y="2200315"/>
          <a:ext cx="3999819" cy="1143978"/>
        </a:xfrm>
        <a:prstGeom prst="roundRect">
          <a:avLst>
            <a:gd name="adj" fmla="val 10000"/>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l-GR" sz="1800" kern="1200" dirty="0" smtClean="0"/>
            <a:t>το γεγονός ότι ένα σημαντικό τμήμα της ελληνικής κοινωνίας:</a:t>
          </a:r>
          <a:endParaRPr lang="el-GR" sz="1800" kern="1200" dirty="0"/>
        </a:p>
      </dsp:txBody>
      <dsp:txXfrm>
        <a:off x="4564463" y="2200315"/>
        <a:ext cx="3999819" cy="1143978"/>
      </dsp:txXfrm>
    </dsp:sp>
    <dsp:sp modelId="{212CBB03-419E-46BE-9BA3-85B397EBF2AD}">
      <dsp:nvSpPr>
        <dsp:cNvPr id="0" name=""/>
        <dsp:cNvSpPr/>
      </dsp:nvSpPr>
      <dsp:spPr>
        <a:xfrm rot="5400000">
          <a:off x="6476876" y="3431789"/>
          <a:ext cx="174992" cy="174992"/>
        </a:xfrm>
        <a:prstGeom prst="rightArrow">
          <a:avLst>
            <a:gd name="adj1" fmla="val 667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0C85315-C8AD-4830-971A-15A8D9AC1B24}">
      <dsp:nvSpPr>
        <dsp:cNvPr id="0" name=""/>
        <dsp:cNvSpPr/>
      </dsp:nvSpPr>
      <dsp:spPr>
        <a:xfrm>
          <a:off x="4564463" y="3694277"/>
          <a:ext cx="3999819" cy="1143978"/>
        </a:xfrm>
        <a:prstGeom prst="roundRect">
          <a:avLst>
            <a:gd name="adj" fmla="val 10000"/>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l-GR" sz="1800" b="1" kern="1200" dirty="0" smtClean="0">
              <a:sym typeface="Wingdings 3"/>
            </a:rPr>
            <a:t> </a:t>
          </a:r>
          <a:r>
            <a:rPr lang="el-GR" sz="1800" b="1" kern="1200" dirty="0" smtClean="0"/>
            <a:t>είχε </a:t>
          </a:r>
          <a:r>
            <a:rPr lang="el-GR" sz="1800" b="1" i="1" kern="1200" dirty="0" smtClean="0"/>
            <a:t>κουραστεί</a:t>
          </a:r>
          <a:r>
            <a:rPr lang="el-GR" sz="1800" kern="1200" dirty="0" smtClean="0"/>
            <a:t> από τον πόλεμο (Βαλκανικοί-Α΄ ΠΠ-Μικρασιατικός).</a:t>
          </a:r>
          <a:endParaRPr lang="el-GR" sz="1800" kern="1200" dirty="0"/>
        </a:p>
      </dsp:txBody>
      <dsp:txXfrm>
        <a:off x="4564463" y="3694277"/>
        <a:ext cx="3999819" cy="1143978"/>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B8E190E-4488-4325-95EB-993FD8D77D71}">
      <dsp:nvSpPr>
        <dsp:cNvPr id="0" name=""/>
        <dsp:cNvSpPr/>
      </dsp:nvSpPr>
      <dsp:spPr>
        <a:xfrm>
          <a:off x="278311" y="0"/>
          <a:ext cx="3228808" cy="3075140"/>
        </a:xfrm>
        <a:prstGeom prst="roundRect">
          <a:avLst/>
        </a:prstGeom>
        <a:blipFill rotWithShape="0">
          <a:blip xmlns:r="http://schemas.openxmlformats.org/officeDocument/2006/relationships" r:embed="rId1"/>
          <a:stretch>
            <a:fillRect/>
          </a:stretch>
        </a:blip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790098-7D84-4176-909C-BCA7C5DC3DC2}">
      <dsp:nvSpPr>
        <dsp:cNvPr id="0" name=""/>
        <dsp:cNvSpPr/>
      </dsp:nvSpPr>
      <dsp:spPr>
        <a:xfrm>
          <a:off x="410" y="3136998"/>
          <a:ext cx="3781932" cy="2576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just" defTabSz="889000" rtl="0">
            <a:lnSpc>
              <a:spcPct val="90000"/>
            </a:lnSpc>
            <a:spcBef>
              <a:spcPct val="0"/>
            </a:spcBef>
            <a:spcAft>
              <a:spcPct val="35000"/>
            </a:spcAft>
          </a:pPr>
          <a:r>
            <a:rPr lang="el-GR" sz="2000" kern="1200" dirty="0" smtClean="0"/>
            <a:t>▲  Δημιουργήθηκε λοιπόν μια </a:t>
          </a:r>
          <a:r>
            <a:rPr lang="el-GR" sz="2000" b="1" i="1" kern="1200" dirty="0" err="1" smtClean="0"/>
            <a:t>αντιβενιζελική</a:t>
          </a:r>
          <a:r>
            <a:rPr lang="el-GR" sz="2000" b="1" kern="1200" dirty="0" smtClean="0"/>
            <a:t> </a:t>
          </a:r>
          <a:r>
            <a:rPr lang="el-GR" sz="2000" b="1" i="1" kern="1200" dirty="0" smtClean="0"/>
            <a:t>συμμαχία</a:t>
          </a:r>
          <a:r>
            <a:rPr lang="el-GR" sz="2000" kern="1200" dirty="0" smtClean="0"/>
            <a:t> με αρχηγό τον </a:t>
          </a:r>
          <a:r>
            <a:rPr lang="el-GR" sz="2000" b="1" kern="1200" dirty="0" smtClean="0"/>
            <a:t>Δημήτριο Γούναρη</a:t>
          </a:r>
          <a:r>
            <a:rPr lang="el-GR" sz="2000" kern="1200" dirty="0" smtClean="0"/>
            <a:t>: υποσχόταν </a:t>
          </a:r>
          <a:r>
            <a:rPr lang="el-GR" sz="2000" u="sng" kern="1200" dirty="0" smtClean="0"/>
            <a:t>τερματισμό του πολέμου</a:t>
          </a:r>
          <a:r>
            <a:rPr lang="el-GR" sz="2000" kern="1200" dirty="0" smtClean="0"/>
            <a:t> και «απαλλαγή από τη </a:t>
          </a:r>
          <a:r>
            <a:rPr lang="el-GR" sz="2000" kern="1200" dirty="0" err="1" smtClean="0"/>
            <a:t>βενιζελική</a:t>
          </a:r>
          <a:r>
            <a:rPr lang="el-GR" sz="2000" kern="1200" dirty="0" smtClean="0"/>
            <a:t> τυραννία».</a:t>
          </a:r>
          <a:endParaRPr lang="el-GR" sz="2000" kern="1200" dirty="0"/>
        </a:p>
      </dsp:txBody>
      <dsp:txXfrm>
        <a:off x="410" y="3136998"/>
        <a:ext cx="3781932" cy="2576312"/>
      </dsp:txXfrm>
    </dsp:sp>
    <dsp:sp modelId="{0E3E497F-6A84-4719-A70B-BFA122986A98}">
      <dsp:nvSpPr>
        <dsp:cNvPr id="0" name=""/>
        <dsp:cNvSpPr/>
      </dsp:nvSpPr>
      <dsp:spPr>
        <a:xfrm>
          <a:off x="5065542" y="996896"/>
          <a:ext cx="2806590" cy="3075140"/>
        </a:xfrm>
        <a:prstGeom prst="roundRect">
          <a:avLst/>
        </a:prstGeom>
        <a:blipFill rotWithShape="0">
          <a:blip xmlns:r="http://schemas.openxmlformats.org/officeDocument/2006/relationships" r:embed="rId2"/>
          <a:stretch>
            <a:fillRect/>
          </a:stretch>
        </a:blip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DF63E6-0FC8-42DA-8697-6F066112C731}">
      <dsp:nvSpPr>
        <dsp:cNvPr id="0" name=""/>
        <dsp:cNvSpPr/>
      </dsp:nvSpPr>
      <dsp:spPr>
        <a:xfrm>
          <a:off x="3977795" y="4415471"/>
          <a:ext cx="4463194" cy="1655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0" numCol="1" spcCol="1270" anchor="t" anchorCtr="0">
          <a:noAutofit/>
        </a:bodyPr>
        <a:lstStyle/>
        <a:p>
          <a:pPr lvl="0" algn="ctr" defTabSz="1066800" rtl="0">
            <a:lnSpc>
              <a:spcPct val="90000"/>
            </a:lnSpc>
            <a:spcBef>
              <a:spcPct val="0"/>
            </a:spcBef>
            <a:spcAft>
              <a:spcPct val="35000"/>
            </a:spcAft>
          </a:pPr>
          <a:r>
            <a:rPr lang="el-GR" sz="2400" kern="1200" dirty="0" smtClean="0"/>
            <a:t>▲  Στο μεταξύ, θάνατος βασιλιά </a:t>
          </a:r>
          <a:r>
            <a:rPr lang="el-GR" sz="2400" b="1" kern="1200" dirty="0" smtClean="0"/>
            <a:t>Αλεξάνδρου</a:t>
          </a:r>
          <a:r>
            <a:rPr lang="el-GR" sz="2400" kern="1200" dirty="0" smtClean="0"/>
            <a:t> δίνει στις εκλογές </a:t>
          </a:r>
          <a:r>
            <a:rPr lang="el-GR" sz="2400" u="none" kern="1200" dirty="0" smtClean="0"/>
            <a:t>χαρακτήρα </a:t>
          </a:r>
          <a:r>
            <a:rPr lang="el-GR" sz="2400" b="1" i="1" kern="1200" dirty="0" smtClean="0"/>
            <a:t>δημοψηφίσματος.</a:t>
          </a:r>
          <a:endParaRPr lang="el-GR" sz="2400" b="1" i="1" kern="1200" dirty="0"/>
        </a:p>
      </dsp:txBody>
      <dsp:txXfrm>
        <a:off x="3977795" y="4415471"/>
        <a:ext cx="4463194" cy="1655845"/>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C85831B-705E-493B-B7AC-76C38BE258B8}">
      <dsp:nvSpPr>
        <dsp:cNvPr id="0" name=""/>
        <dsp:cNvSpPr/>
      </dsp:nvSpPr>
      <dsp:spPr>
        <a:xfrm>
          <a:off x="0" y="0"/>
          <a:ext cx="8424936" cy="1684987"/>
        </a:xfrm>
        <a:prstGeom prst="rect">
          <a:avLst/>
        </a:prstGeom>
        <a:solidFill>
          <a:schemeClr val="dk2">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l-GR" sz="2900" kern="1200" dirty="0" smtClean="0"/>
            <a:t>Εκλογές Νοέμβριος1920: </a:t>
          </a:r>
        </a:p>
        <a:p>
          <a:pPr lvl="0" algn="ctr" defTabSz="1289050" rtl="0">
            <a:lnSpc>
              <a:spcPct val="90000"/>
            </a:lnSpc>
            <a:spcBef>
              <a:spcPct val="0"/>
            </a:spcBef>
            <a:spcAft>
              <a:spcPct val="35000"/>
            </a:spcAft>
          </a:pPr>
          <a:r>
            <a:rPr lang="el-GR" sz="2900" b="1" i="1" kern="1200" dirty="0" smtClean="0"/>
            <a:t>ήττα</a:t>
          </a:r>
          <a:r>
            <a:rPr lang="el-GR" sz="2900" kern="1200" dirty="0" smtClean="0"/>
            <a:t> </a:t>
          </a:r>
          <a:r>
            <a:rPr lang="el-GR" sz="2900" b="1" kern="1200" dirty="0" smtClean="0"/>
            <a:t>Φιλελευθέρων</a:t>
          </a:r>
          <a:r>
            <a:rPr lang="el-GR" sz="2900" kern="1200" dirty="0" smtClean="0"/>
            <a:t> </a:t>
          </a:r>
          <a:r>
            <a:rPr lang="el-GR" sz="2900" kern="1200" dirty="0" smtClean="0">
              <a:sym typeface="Wingdings 3"/>
            </a:rPr>
            <a:t></a:t>
          </a:r>
          <a:r>
            <a:rPr lang="el-GR" sz="2900" kern="1200" dirty="0" smtClean="0"/>
            <a:t> Βενιζέλος φεύγει από Ελλάδα.</a:t>
          </a:r>
          <a:endParaRPr lang="el-GR" sz="2900" kern="1200" dirty="0"/>
        </a:p>
      </dsp:txBody>
      <dsp:txXfrm>
        <a:off x="0" y="0"/>
        <a:ext cx="8424936" cy="1684987"/>
      </dsp:txXfrm>
    </dsp:sp>
    <dsp:sp modelId="{6A3C7A2E-4081-4895-A26A-3DE80735B430}">
      <dsp:nvSpPr>
        <dsp:cNvPr id="0" name=""/>
        <dsp:cNvSpPr/>
      </dsp:nvSpPr>
      <dsp:spPr>
        <a:xfrm>
          <a:off x="4113" y="1684987"/>
          <a:ext cx="2805569" cy="3538473"/>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l-GR" sz="2700" kern="1200" dirty="0" smtClean="0">
              <a:solidFill>
                <a:schemeClr val="tx1"/>
              </a:solidFill>
            </a:rPr>
            <a:t>Νέα φιλοβασιλική κυβέρνηση οργανώνει </a:t>
          </a:r>
          <a:r>
            <a:rPr lang="el-GR" sz="2700" b="1" i="1" kern="1200" dirty="0" smtClean="0">
              <a:solidFill>
                <a:schemeClr val="tx1"/>
              </a:solidFill>
            </a:rPr>
            <a:t>δημοψήφισμα</a:t>
          </a:r>
          <a:r>
            <a:rPr lang="el-GR" sz="2700" kern="1200" dirty="0" smtClean="0">
              <a:solidFill>
                <a:schemeClr val="tx1"/>
              </a:solidFill>
            </a:rPr>
            <a:t> για επιστροφή ή όχι του βασιλιά</a:t>
          </a:r>
          <a:endParaRPr lang="el-GR" sz="2700" kern="1200" dirty="0">
            <a:solidFill>
              <a:schemeClr val="tx1"/>
            </a:solidFill>
          </a:endParaRPr>
        </a:p>
      </dsp:txBody>
      <dsp:txXfrm>
        <a:off x="4113" y="1684987"/>
        <a:ext cx="2805569" cy="3538473"/>
      </dsp:txXfrm>
    </dsp:sp>
    <dsp:sp modelId="{D151D690-28FE-4C7E-B34D-8E1967E10476}">
      <dsp:nvSpPr>
        <dsp:cNvPr id="0" name=""/>
        <dsp:cNvSpPr/>
      </dsp:nvSpPr>
      <dsp:spPr>
        <a:xfrm>
          <a:off x="2809683" y="1684987"/>
          <a:ext cx="2805569" cy="3538473"/>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l-GR" sz="2700" kern="1200" dirty="0" smtClean="0">
              <a:solidFill>
                <a:schemeClr val="tx1"/>
              </a:solidFill>
            </a:rPr>
            <a:t>Υπερβολικά υψηλό ποσοστό υπέρ Κωνσταντίνου, υποψίες για </a:t>
          </a:r>
          <a:r>
            <a:rPr lang="el-GR" sz="2700" b="1" i="1" kern="1200" dirty="0" smtClean="0">
              <a:solidFill>
                <a:schemeClr val="tx1"/>
              </a:solidFill>
            </a:rPr>
            <a:t>νοθεία.</a:t>
          </a:r>
          <a:endParaRPr lang="el-GR" sz="2700" kern="1200" dirty="0">
            <a:solidFill>
              <a:schemeClr val="tx1"/>
            </a:solidFill>
          </a:endParaRPr>
        </a:p>
      </dsp:txBody>
      <dsp:txXfrm>
        <a:off x="2809683" y="1684987"/>
        <a:ext cx="2805569" cy="3538473"/>
      </dsp:txXfrm>
    </dsp:sp>
    <dsp:sp modelId="{64E92197-3C3E-438E-A320-3E5E0CBA7741}">
      <dsp:nvSpPr>
        <dsp:cNvPr id="0" name=""/>
        <dsp:cNvSpPr/>
      </dsp:nvSpPr>
      <dsp:spPr>
        <a:xfrm>
          <a:off x="5615252" y="1684987"/>
          <a:ext cx="2805569" cy="3538473"/>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l-GR" sz="2700" b="1" i="1" kern="1200" dirty="0" smtClean="0">
              <a:solidFill>
                <a:schemeClr val="tx1"/>
              </a:solidFill>
            </a:rPr>
            <a:t>Επάνοδος Κωνσταντίνου </a:t>
          </a:r>
          <a:r>
            <a:rPr lang="el-GR" sz="2700" kern="1200" dirty="0" smtClean="0">
              <a:solidFill>
                <a:schemeClr val="tx1"/>
              </a:solidFill>
            </a:rPr>
            <a:t>τον Δεκ. 1920.</a:t>
          </a:r>
          <a:endParaRPr lang="el-GR" sz="2700" kern="1200" dirty="0">
            <a:solidFill>
              <a:schemeClr val="tx1"/>
            </a:solidFill>
          </a:endParaRPr>
        </a:p>
      </dsp:txBody>
      <dsp:txXfrm>
        <a:off x="5615252" y="1684987"/>
        <a:ext cx="2805569" cy="3538473"/>
      </dsp:txXfrm>
    </dsp:sp>
    <dsp:sp modelId="{DA258AF0-7F43-4862-B0D6-55DEDCE6A144}">
      <dsp:nvSpPr>
        <dsp:cNvPr id="0" name=""/>
        <dsp:cNvSpPr/>
      </dsp:nvSpPr>
      <dsp:spPr>
        <a:xfrm>
          <a:off x="0" y="5223460"/>
          <a:ext cx="8424936" cy="393163"/>
        </a:xfrm>
        <a:prstGeom prst="rect">
          <a:avLst/>
        </a:prstGeom>
        <a:solidFill>
          <a:schemeClr val="dk2">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D04406-1EA3-4AD4-9FE3-BF1AC730B2B6}">
      <dsp:nvSpPr>
        <dsp:cNvPr id="0" name=""/>
        <dsp:cNvSpPr/>
      </dsp:nvSpPr>
      <dsp:spPr>
        <a:xfrm>
          <a:off x="7721" y="463598"/>
          <a:ext cx="2307772" cy="2560738"/>
        </a:xfrm>
        <a:prstGeom prst="roundRect">
          <a:avLst>
            <a:gd name="adj" fmla="val 10000"/>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l-GR" sz="1800" b="1" kern="1200" dirty="0" smtClean="0"/>
            <a:t>Καλοκαίρι 1921</a:t>
          </a:r>
          <a:r>
            <a:rPr lang="el-GR" sz="1800" kern="1200" dirty="0" smtClean="0"/>
            <a:t>: μεγάλη ελληνική επίθεση έως ποταμό </a:t>
          </a:r>
          <a:r>
            <a:rPr lang="el-GR" sz="1800" b="1" i="1" kern="1200" dirty="0" smtClean="0"/>
            <a:t>Σαγγάριο.</a:t>
          </a:r>
          <a:endParaRPr lang="el-GR" sz="1800" kern="1200" dirty="0"/>
        </a:p>
      </dsp:txBody>
      <dsp:txXfrm>
        <a:off x="7721" y="463598"/>
        <a:ext cx="2307772" cy="2560738"/>
      </dsp:txXfrm>
    </dsp:sp>
    <dsp:sp modelId="{2149D579-4A9A-4960-98C3-96BA05BC37A6}">
      <dsp:nvSpPr>
        <dsp:cNvPr id="0" name=""/>
        <dsp:cNvSpPr/>
      </dsp:nvSpPr>
      <dsp:spPr>
        <a:xfrm>
          <a:off x="2546270" y="1457804"/>
          <a:ext cx="489247" cy="572327"/>
        </a:xfrm>
        <a:prstGeom prst="rightArrow">
          <a:avLst>
            <a:gd name="adj1" fmla="val 60000"/>
            <a:gd name="adj2" fmla="val 50000"/>
          </a:avLst>
        </a:prstGeom>
        <a:solidFill>
          <a:schemeClr val="accent2">
            <a:lumMod val="50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l-GR" sz="1400" kern="1200"/>
        </a:p>
      </dsp:txBody>
      <dsp:txXfrm>
        <a:off x="2546270" y="1457804"/>
        <a:ext cx="489247" cy="572327"/>
      </dsp:txXfrm>
    </dsp:sp>
    <dsp:sp modelId="{ED73FF3F-EA24-47BA-BEF1-1C04032EA7E8}">
      <dsp:nvSpPr>
        <dsp:cNvPr id="0" name=""/>
        <dsp:cNvSpPr/>
      </dsp:nvSpPr>
      <dsp:spPr>
        <a:xfrm>
          <a:off x="3238601" y="463598"/>
          <a:ext cx="2307772" cy="2560738"/>
        </a:xfrm>
        <a:prstGeom prst="roundRect">
          <a:avLst>
            <a:gd name="adj" fmla="val 10000"/>
          </a:avLst>
        </a:prstGeom>
        <a:solidFill>
          <a:schemeClr val="tx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l-GR" sz="1800" kern="1200" dirty="0" smtClean="0"/>
            <a:t>Χιλιάδες νεκροί και τραυματίες – ισχυρή αντίσταση.</a:t>
          </a:r>
          <a:endParaRPr lang="el-GR" sz="1800" kern="1200" dirty="0"/>
        </a:p>
      </dsp:txBody>
      <dsp:txXfrm>
        <a:off x="3238601" y="463598"/>
        <a:ext cx="2307772" cy="2560738"/>
      </dsp:txXfrm>
    </dsp:sp>
    <dsp:sp modelId="{956EF3E9-8AC8-4B0E-A9AD-1E41476DA505}">
      <dsp:nvSpPr>
        <dsp:cNvPr id="0" name=""/>
        <dsp:cNvSpPr/>
      </dsp:nvSpPr>
      <dsp:spPr>
        <a:xfrm>
          <a:off x="5777151" y="1457804"/>
          <a:ext cx="489247" cy="572327"/>
        </a:xfrm>
        <a:prstGeom prst="rightArrow">
          <a:avLst>
            <a:gd name="adj1" fmla="val 60000"/>
            <a:gd name="adj2" fmla="val 50000"/>
          </a:avLst>
        </a:prstGeom>
        <a:solidFill>
          <a:schemeClr val="tx2">
            <a:lumMod val="50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l-GR" sz="1400" kern="1200"/>
        </a:p>
      </dsp:txBody>
      <dsp:txXfrm>
        <a:off x="5777151" y="1457804"/>
        <a:ext cx="489247" cy="572327"/>
      </dsp:txXfrm>
    </dsp:sp>
    <dsp:sp modelId="{B4E15C06-FA67-43D6-8F50-F0CE7636A0FC}">
      <dsp:nvSpPr>
        <dsp:cNvPr id="0" name=""/>
        <dsp:cNvSpPr/>
      </dsp:nvSpPr>
      <dsp:spPr>
        <a:xfrm>
          <a:off x="6469482" y="463598"/>
          <a:ext cx="2307772" cy="2560738"/>
        </a:xfrm>
        <a:prstGeom prst="roundRect">
          <a:avLst>
            <a:gd name="adj" fmla="val 10000"/>
          </a:avLst>
        </a:prstGeom>
        <a:solidFill>
          <a:schemeClr val="accent4">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l-GR" sz="1800" kern="1200" dirty="0" smtClean="0"/>
            <a:t>Υποχώρηση και άμυνα για έναν χρόνο στη γραμμή </a:t>
          </a:r>
          <a:r>
            <a:rPr lang="el-GR" sz="1800" b="1" i="1" kern="1200" dirty="0" smtClean="0"/>
            <a:t>Εσκί</a:t>
          </a:r>
          <a:r>
            <a:rPr lang="el-GR" sz="1800" u="sng" kern="1200" dirty="0" smtClean="0"/>
            <a:t> </a:t>
          </a:r>
          <a:r>
            <a:rPr lang="el-GR" sz="1800" b="1" i="1" kern="1200" dirty="0" smtClean="0"/>
            <a:t>Σεχίρ-Κιουτάχεια-</a:t>
          </a:r>
          <a:r>
            <a:rPr lang="el-GR" sz="1800" b="1" i="1" kern="1200" dirty="0" err="1" smtClean="0"/>
            <a:t>Αφιόν</a:t>
          </a:r>
          <a:r>
            <a:rPr lang="el-GR" sz="1800" u="sng" kern="1200" dirty="0" smtClean="0"/>
            <a:t> </a:t>
          </a:r>
          <a:r>
            <a:rPr lang="el-GR" sz="1800" b="1" i="1" kern="1200" dirty="0" err="1" smtClean="0"/>
            <a:t>Καραχισάρ</a:t>
          </a:r>
          <a:r>
            <a:rPr lang="el-GR" sz="1800" b="1" i="1" kern="1200" dirty="0" smtClean="0"/>
            <a:t>.</a:t>
          </a:r>
          <a:endParaRPr lang="el-GR" sz="1800" kern="1200" dirty="0"/>
        </a:p>
      </dsp:txBody>
      <dsp:txXfrm>
        <a:off x="6469482" y="463598"/>
        <a:ext cx="2307772" cy="2560738"/>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E43A8D2-A2A9-4D92-A9F5-E77CC8A61614}">
      <dsp:nvSpPr>
        <dsp:cNvPr id="0" name=""/>
        <dsp:cNvSpPr/>
      </dsp:nvSpPr>
      <dsp:spPr>
        <a:xfrm>
          <a:off x="0" y="473012"/>
          <a:ext cx="8740774" cy="5462984"/>
        </a:xfrm>
        <a:prstGeom prst="swooshArrow">
          <a:avLst>
            <a:gd name="adj1" fmla="val 25000"/>
            <a:gd name="adj2" fmla="val 25000"/>
          </a:avLst>
        </a:prstGeom>
        <a:solidFill>
          <a:schemeClr val="bg1">
            <a:lumMod val="85000"/>
          </a:schemeClr>
        </a:solidFill>
        <a:ln>
          <a:noFill/>
        </a:ln>
        <a:effectLst/>
      </dsp:spPr>
      <dsp:style>
        <a:lnRef idx="0">
          <a:scrgbClr r="0" g="0" b="0"/>
        </a:lnRef>
        <a:fillRef idx="1">
          <a:scrgbClr r="0" g="0" b="0"/>
        </a:fillRef>
        <a:effectRef idx="0">
          <a:scrgbClr r="0" g="0" b="0"/>
        </a:effectRef>
        <a:fontRef idx="minor"/>
      </dsp:style>
    </dsp:sp>
    <dsp:sp modelId="{913B4EF0-9F5B-44EC-9E7F-1E75F127A69A}">
      <dsp:nvSpPr>
        <dsp:cNvPr id="0" name=""/>
        <dsp:cNvSpPr/>
      </dsp:nvSpPr>
      <dsp:spPr>
        <a:xfrm>
          <a:off x="1110078" y="4243564"/>
          <a:ext cx="227260" cy="227260"/>
        </a:xfrm>
        <a:prstGeom prst="ellipse">
          <a:avLst/>
        </a:prstGeom>
        <a:solidFill>
          <a:schemeClr val="lt1">
            <a:hueOff val="0"/>
            <a:satOff val="0"/>
            <a:lumOff val="0"/>
            <a:alphaOff val="0"/>
          </a:schemeClr>
        </a:solidFill>
        <a:ln w="38100" cap="flat" cmpd="sng" algn="ctr">
          <a:solidFill>
            <a:schemeClr val="accent4">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56938928-1D5A-4EB0-87FB-ADA8834F126D}">
      <dsp:nvSpPr>
        <dsp:cNvPr id="0" name=""/>
        <dsp:cNvSpPr/>
      </dsp:nvSpPr>
      <dsp:spPr>
        <a:xfrm>
          <a:off x="1223708" y="4357194"/>
          <a:ext cx="2036600" cy="15788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420" tIns="0" rIns="0" bIns="0" numCol="1" spcCol="1270" anchor="t" anchorCtr="0">
          <a:noAutofit/>
        </a:bodyPr>
        <a:lstStyle/>
        <a:p>
          <a:pPr lvl="0" algn="l" defTabSz="1066800" rtl="0">
            <a:lnSpc>
              <a:spcPct val="90000"/>
            </a:lnSpc>
            <a:spcBef>
              <a:spcPct val="0"/>
            </a:spcBef>
            <a:spcAft>
              <a:spcPct val="35000"/>
            </a:spcAft>
          </a:pPr>
          <a:r>
            <a:rPr lang="el-GR" sz="2400" kern="1200" dirty="0" smtClean="0"/>
            <a:t>13 Αυγούστου 1922: τελική τουρκική επίθεση.</a:t>
          </a:r>
          <a:endParaRPr lang="el-GR" sz="2400" kern="1200" dirty="0"/>
        </a:p>
      </dsp:txBody>
      <dsp:txXfrm>
        <a:off x="1223708" y="4357194"/>
        <a:ext cx="2036600" cy="1578802"/>
      </dsp:txXfrm>
    </dsp:sp>
    <dsp:sp modelId="{39FF5B81-60B4-4112-A53A-A9D41FD06958}">
      <dsp:nvSpPr>
        <dsp:cNvPr id="0" name=""/>
        <dsp:cNvSpPr/>
      </dsp:nvSpPr>
      <dsp:spPr>
        <a:xfrm>
          <a:off x="3116086" y="2758725"/>
          <a:ext cx="410816" cy="410816"/>
        </a:xfrm>
        <a:prstGeom prst="ellipse">
          <a:avLst/>
        </a:prstGeom>
        <a:solidFill>
          <a:schemeClr val="lt1">
            <a:hueOff val="0"/>
            <a:satOff val="0"/>
            <a:lumOff val="0"/>
            <a:alphaOff val="0"/>
          </a:schemeClr>
        </a:solidFill>
        <a:ln w="38100" cap="flat" cmpd="sng" algn="ctr">
          <a:solidFill>
            <a:schemeClr val="accent4">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B7658F28-D644-477D-9FB1-95CA73301D12}">
      <dsp:nvSpPr>
        <dsp:cNvPr id="0" name=""/>
        <dsp:cNvSpPr/>
      </dsp:nvSpPr>
      <dsp:spPr>
        <a:xfrm>
          <a:off x="3321494" y="2964133"/>
          <a:ext cx="2097786" cy="29718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7683" tIns="0" rIns="0" bIns="0" numCol="1" spcCol="1270" anchor="t" anchorCtr="0">
          <a:noAutofit/>
        </a:bodyPr>
        <a:lstStyle/>
        <a:p>
          <a:pPr lvl="0" algn="l" defTabSz="1066800" rtl="0">
            <a:lnSpc>
              <a:spcPct val="90000"/>
            </a:lnSpc>
            <a:spcBef>
              <a:spcPct val="0"/>
            </a:spcBef>
            <a:spcAft>
              <a:spcPct val="35000"/>
            </a:spcAft>
          </a:pPr>
          <a:r>
            <a:rPr lang="el-GR" sz="2400" kern="1200" dirty="0" smtClean="0"/>
            <a:t>Ελληνική άμυνα </a:t>
          </a:r>
          <a:r>
            <a:rPr lang="el-GR" sz="2400" b="1" i="1" kern="1200" dirty="0" smtClean="0"/>
            <a:t>καταρρέει</a:t>
          </a:r>
          <a:r>
            <a:rPr lang="el-GR" sz="2400" kern="1200" dirty="0" smtClean="0"/>
            <a:t> και </a:t>
          </a:r>
          <a:r>
            <a:rPr lang="el-GR" sz="2400" b="1" i="1" kern="1200" dirty="0" smtClean="0"/>
            <a:t>υποχωρεί.</a:t>
          </a:r>
          <a:endParaRPr lang="el-GR" sz="2400" b="1" i="1" kern="1200" dirty="0"/>
        </a:p>
      </dsp:txBody>
      <dsp:txXfrm>
        <a:off x="3321494" y="2964133"/>
        <a:ext cx="2097786" cy="2971863"/>
      </dsp:txXfrm>
    </dsp:sp>
    <dsp:sp modelId="{E46A7698-2629-409E-BF0B-A59BFCCC1AE8}">
      <dsp:nvSpPr>
        <dsp:cNvPr id="0" name=""/>
        <dsp:cNvSpPr/>
      </dsp:nvSpPr>
      <dsp:spPr>
        <a:xfrm>
          <a:off x="5528540" y="1855147"/>
          <a:ext cx="568150" cy="568150"/>
        </a:xfrm>
        <a:prstGeom prst="ellipse">
          <a:avLst/>
        </a:prstGeom>
        <a:solidFill>
          <a:schemeClr val="lt1">
            <a:hueOff val="0"/>
            <a:satOff val="0"/>
            <a:lumOff val="0"/>
            <a:alphaOff val="0"/>
          </a:schemeClr>
        </a:solidFill>
        <a:ln w="38100" cap="flat" cmpd="sng" algn="ctr">
          <a:solidFill>
            <a:schemeClr val="accent4">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53CBE81E-596D-472B-8A3B-4DE1237BDB17}">
      <dsp:nvSpPr>
        <dsp:cNvPr id="0" name=""/>
        <dsp:cNvSpPr/>
      </dsp:nvSpPr>
      <dsp:spPr>
        <a:xfrm>
          <a:off x="5812615" y="2139223"/>
          <a:ext cx="2097786" cy="37967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1051" tIns="0" rIns="0" bIns="0" numCol="1" spcCol="1270" anchor="t" anchorCtr="0">
          <a:noAutofit/>
        </a:bodyPr>
        <a:lstStyle/>
        <a:p>
          <a:pPr lvl="0" algn="l" defTabSz="1066800" rtl="0">
            <a:lnSpc>
              <a:spcPct val="90000"/>
            </a:lnSpc>
            <a:spcBef>
              <a:spcPct val="0"/>
            </a:spcBef>
            <a:spcAft>
              <a:spcPct val="35000"/>
            </a:spcAft>
          </a:pPr>
          <a:r>
            <a:rPr lang="el-GR" sz="2400" b="1" i="1" kern="1200" dirty="0" smtClean="0"/>
            <a:t>27</a:t>
          </a:r>
          <a:r>
            <a:rPr lang="el-GR" sz="2400" b="1" kern="1200" dirty="0" smtClean="0"/>
            <a:t> </a:t>
          </a:r>
          <a:r>
            <a:rPr lang="el-GR" sz="2400" b="1" kern="1200" dirty="0" smtClean="0"/>
            <a:t>Αυγούστου</a:t>
          </a:r>
        </a:p>
        <a:p>
          <a:pPr lvl="0" algn="l" defTabSz="1066800" rtl="0">
            <a:lnSpc>
              <a:spcPct val="90000"/>
            </a:lnSpc>
            <a:spcBef>
              <a:spcPct val="0"/>
            </a:spcBef>
            <a:spcAft>
              <a:spcPct val="35000"/>
            </a:spcAft>
          </a:pPr>
          <a:r>
            <a:rPr lang="el-GR" sz="2400" b="1" i="1" kern="1200" dirty="0" smtClean="0"/>
            <a:t>1922</a:t>
          </a:r>
          <a:r>
            <a:rPr lang="el-GR" sz="2400" kern="1200" dirty="0" smtClean="0"/>
            <a:t>: </a:t>
          </a:r>
          <a:r>
            <a:rPr lang="el-GR" sz="2400" kern="1200" dirty="0" err="1" smtClean="0"/>
            <a:t>κεμαλικός</a:t>
          </a:r>
          <a:r>
            <a:rPr lang="el-GR" sz="2400" kern="1200" dirty="0" smtClean="0"/>
            <a:t> στρατός μπαίνει στη </a:t>
          </a:r>
          <a:r>
            <a:rPr lang="el-GR" sz="2400" b="1" kern="1200" dirty="0" smtClean="0"/>
            <a:t>Σμύρνη</a:t>
          </a:r>
          <a:r>
            <a:rPr lang="el-GR" sz="2400" kern="1200" dirty="0" smtClean="0"/>
            <a:t>. </a:t>
          </a:r>
          <a:endParaRPr lang="el-GR" sz="2400" kern="1200" dirty="0"/>
        </a:p>
      </dsp:txBody>
      <dsp:txXfrm>
        <a:off x="5812615" y="2139223"/>
        <a:ext cx="2097786" cy="3796774"/>
      </dsp:txXfrm>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46D7DEB-BFD0-4B4F-B6C5-0AF658E6E582}">
      <dsp:nvSpPr>
        <dsp:cNvPr id="0" name=""/>
        <dsp:cNvSpPr/>
      </dsp:nvSpPr>
      <dsp:spPr>
        <a:xfrm>
          <a:off x="0" y="167611"/>
          <a:ext cx="8424936" cy="1190700"/>
        </a:xfrm>
        <a:prstGeom prst="round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53869" tIns="548640" rIns="653869" bIns="91440" numCol="1" spcCol="1270" anchor="t" anchorCtr="0">
          <a:noAutofit/>
        </a:bodyPr>
        <a:lstStyle/>
        <a:p>
          <a:pPr marL="228600" lvl="1" indent="-228600" algn="l" defTabSz="1066800">
            <a:lnSpc>
              <a:spcPct val="90000"/>
            </a:lnSpc>
            <a:spcBef>
              <a:spcPct val="0"/>
            </a:spcBef>
            <a:spcAft>
              <a:spcPct val="15000"/>
            </a:spcAft>
            <a:buChar char="••"/>
          </a:pPr>
          <a:r>
            <a:rPr lang="el-GR" sz="2400" kern="1200" dirty="0" smtClean="0">
              <a:latin typeface="+mn-lt"/>
            </a:rPr>
            <a:t>Πυρπολείται</a:t>
          </a:r>
          <a:endParaRPr lang="en-US" sz="2400" kern="1200" dirty="0">
            <a:latin typeface="+mn-lt"/>
          </a:endParaRPr>
        </a:p>
      </dsp:txBody>
      <dsp:txXfrm>
        <a:off x="0" y="167611"/>
        <a:ext cx="8424936" cy="1190700"/>
      </dsp:txXfrm>
    </dsp:sp>
    <dsp:sp modelId="{77093FFC-466E-4B72-B518-37ABC64AA6AD}">
      <dsp:nvSpPr>
        <dsp:cNvPr id="0" name=""/>
        <dsp:cNvSpPr/>
      </dsp:nvSpPr>
      <dsp:spPr>
        <a:xfrm>
          <a:off x="487757" y="45528"/>
          <a:ext cx="7437634" cy="535362"/>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2910" tIns="91440" rIns="222910" bIns="91440" numCol="1" spcCol="1270" anchor="ctr" anchorCtr="0">
          <a:noAutofit/>
        </a:bodyPr>
        <a:lstStyle/>
        <a:p>
          <a:pPr lvl="0" algn="l" defTabSz="889000">
            <a:lnSpc>
              <a:spcPct val="90000"/>
            </a:lnSpc>
            <a:spcBef>
              <a:spcPct val="0"/>
            </a:spcBef>
            <a:spcAft>
              <a:spcPct val="35000"/>
            </a:spcAft>
          </a:pPr>
          <a:r>
            <a:rPr lang="el-GR" sz="2000" b="1" kern="1200" dirty="0" smtClean="0">
              <a:latin typeface="+mn-lt"/>
            </a:rPr>
            <a:t>ΣΜΥΡΝΗ</a:t>
          </a:r>
          <a:endParaRPr lang="en-US" sz="2000" b="1" kern="1200" dirty="0">
            <a:latin typeface="+mn-lt"/>
          </a:endParaRPr>
        </a:p>
      </dsp:txBody>
      <dsp:txXfrm>
        <a:off x="487757" y="45528"/>
        <a:ext cx="7437634" cy="535362"/>
      </dsp:txXfrm>
    </dsp:sp>
    <dsp:sp modelId="{D95347C8-B10D-4BF9-A9B9-95FBEDD7F796}">
      <dsp:nvSpPr>
        <dsp:cNvPr id="0" name=""/>
        <dsp:cNvSpPr/>
      </dsp:nvSpPr>
      <dsp:spPr>
        <a:xfrm>
          <a:off x="0" y="1631593"/>
          <a:ext cx="8424936" cy="1323000"/>
        </a:xfrm>
        <a:prstGeom prst="round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53869" tIns="583184" rIns="653869" bIns="170688" numCol="1" spcCol="1270" anchor="t" anchorCtr="0">
          <a:noAutofit/>
        </a:bodyPr>
        <a:lstStyle/>
        <a:p>
          <a:pPr marL="228600" lvl="1" indent="-228600" algn="l" defTabSz="1066800" rtl="0">
            <a:lnSpc>
              <a:spcPct val="90000"/>
            </a:lnSpc>
            <a:spcBef>
              <a:spcPct val="0"/>
            </a:spcBef>
            <a:spcAft>
              <a:spcPct val="15000"/>
            </a:spcAft>
            <a:buChar char="••"/>
          </a:pPr>
          <a:r>
            <a:rPr lang="el-GR" sz="2400" b="0" kern="1200" dirty="0" smtClean="0">
              <a:latin typeface="+mn-lt"/>
            </a:rPr>
            <a:t>Έλληνες και Αρμένιοι κάτοικοι σφαγιάζονται</a:t>
          </a:r>
          <a:endParaRPr lang="en-US" sz="2400" kern="1200" dirty="0">
            <a:latin typeface="+mn-lt"/>
          </a:endParaRPr>
        </a:p>
      </dsp:txBody>
      <dsp:txXfrm>
        <a:off x="0" y="1631593"/>
        <a:ext cx="8424936" cy="1323000"/>
      </dsp:txXfrm>
    </dsp:sp>
    <dsp:sp modelId="{9D8F78CC-3799-488D-AE03-D6A3955113F7}">
      <dsp:nvSpPr>
        <dsp:cNvPr id="0" name=""/>
        <dsp:cNvSpPr/>
      </dsp:nvSpPr>
      <dsp:spPr>
        <a:xfrm>
          <a:off x="487757" y="1509511"/>
          <a:ext cx="7437634" cy="535362"/>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2910" tIns="91440" rIns="222910" bIns="91440" numCol="1" spcCol="1270" anchor="ctr" anchorCtr="0">
          <a:noAutofit/>
        </a:bodyPr>
        <a:lstStyle/>
        <a:p>
          <a:pPr lvl="0" algn="l" defTabSz="889000">
            <a:lnSpc>
              <a:spcPct val="90000"/>
            </a:lnSpc>
            <a:spcBef>
              <a:spcPct val="0"/>
            </a:spcBef>
            <a:spcAft>
              <a:spcPct val="35000"/>
            </a:spcAft>
          </a:pPr>
          <a:r>
            <a:rPr lang="el-GR" sz="2000" b="1" kern="1200" dirty="0" smtClean="0">
              <a:latin typeface="+mn-lt"/>
            </a:rPr>
            <a:t>ΣΦΑΓΗ</a:t>
          </a:r>
          <a:endParaRPr lang="en-US" sz="2000" b="1" kern="1200" dirty="0">
            <a:latin typeface="+mn-lt"/>
          </a:endParaRPr>
        </a:p>
      </dsp:txBody>
      <dsp:txXfrm>
        <a:off x="487757" y="1509511"/>
        <a:ext cx="7437634" cy="535362"/>
      </dsp:txXfrm>
    </dsp:sp>
    <dsp:sp modelId="{EBD5BA86-8028-424D-87D6-F3CA21B6F700}">
      <dsp:nvSpPr>
        <dsp:cNvPr id="0" name=""/>
        <dsp:cNvSpPr/>
      </dsp:nvSpPr>
      <dsp:spPr>
        <a:xfrm>
          <a:off x="0" y="3227876"/>
          <a:ext cx="8424936" cy="1323000"/>
        </a:xfrm>
        <a:prstGeom prst="round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53869" tIns="583184" rIns="653869" bIns="170688" numCol="1" spcCol="1270" anchor="t" anchorCtr="0">
          <a:noAutofit/>
        </a:bodyPr>
        <a:lstStyle/>
        <a:p>
          <a:pPr marL="228600" lvl="1" indent="-228600" algn="l" defTabSz="1066800" rtl="0">
            <a:lnSpc>
              <a:spcPct val="90000"/>
            </a:lnSpc>
            <a:spcBef>
              <a:spcPct val="0"/>
            </a:spcBef>
            <a:spcAft>
              <a:spcPct val="15000"/>
            </a:spcAft>
            <a:buChar char="••"/>
          </a:pPr>
          <a:r>
            <a:rPr lang="el-GR" sz="2400" b="0" i="1" kern="1200" dirty="0" smtClean="0">
              <a:latin typeface="+mn-lt"/>
            </a:rPr>
            <a:t>Τέλος</a:t>
          </a:r>
          <a:r>
            <a:rPr lang="el-GR" sz="2400" b="0" kern="1200" dirty="0" smtClean="0">
              <a:latin typeface="+mn-lt"/>
            </a:rPr>
            <a:t> </a:t>
          </a:r>
          <a:r>
            <a:rPr lang="el-GR" sz="2400" b="0" i="1" kern="1200" dirty="0" smtClean="0">
              <a:latin typeface="+mn-lt"/>
            </a:rPr>
            <a:t>μικρασιατικού</a:t>
          </a:r>
          <a:r>
            <a:rPr lang="el-GR" sz="2400" b="0" kern="1200" dirty="0" smtClean="0">
              <a:latin typeface="+mn-lt"/>
            </a:rPr>
            <a:t> </a:t>
          </a:r>
          <a:r>
            <a:rPr lang="el-GR" sz="2400" b="0" i="1" kern="1200" dirty="0" smtClean="0">
              <a:latin typeface="+mn-lt"/>
            </a:rPr>
            <a:t>ελληνισμού = Προσφυγιά</a:t>
          </a:r>
          <a:endParaRPr lang="en-US" sz="2400" kern="1200" dirty="0">
            <a:latin typeface="+mn-lt"/>
          </a:endParaRPr>
        </a:p>
      </dsp:txBody>
      <dsp:txXfrm>
        <a:off x="0" y="3227876"/>
        <a:ext cx="8424936" cy="1323000"/>
      </dsp:txXfrm>
    </dsp:sp>
    <dsp:sp modelId="{4463BF08-0C77-4929-A034-8A3136943032}">
      <dsp:nvSpPr>
        <dsp:cNvPr id="0" name=""/>
        <dsp:cNvSpPr/>
      </dsp:nvSpPr>
      <dsp:spPr>
        <a:xfrm>
          <a:off x="487757" y="3105794"/>
          <a:ext cx="7437634" cy="535362"/>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2910" tIns="91440" rIns="222910" bIns="91440" numCol="1" spcCol="1270" anchor="ctr" anchorCtr="0">
          <a:noAutofit/>
        </a:bodyPr>
        <a:lstStyle/>
        <a:p>
          <a:pPr lvl="0" algn="l" defTabSz="889000">
            <a:lnSpc>
              <a:spcPct val="90000"/>
            </a:lnSpc>
            <a:spcBef>
              <a:spcPct val="0"/>
            </a:spcBef>
            <a:spcAft>
              <a:spcPct val="35000"/>
            </a:spcAft>
          </a:pPr>
          <a:r>
            <a:rPr lang="el-GR" sz="2000" b="1" kern="1200" dirty="0" smtClean="0">
              <a:latin typeface="+mn-lt"/>
            </a:rPr>
            <a:t>ΠΡΟΣΦΥΓΙΑ</a:t>
          </a:r>
          <a:endParaRPr lang="en-US" sz="2000" b="1" kern="1200" dirty="0">
            <a:latin typeface="+mn-lt"/>
          </a:endParaRPr>
        </a:p>
      </dsp:txBody>
      <dsp:txXfrm>
        <a:off x="487757" y="3105794"/>
        <a:ext cx="7437634" cy="535362"/>
      </dsp:txXfrm>
    </dsp:sp>
    <dsp:sp modelId="{045D64FB-4785-4E6A-B3A5-9C68AA5C5A3D}">
      <dsp:nvSpPr>
        <dsp:cNvPr id="0" name=""/>
        <dsp:cNvSpPr/>
      </dsp:nvSpPr>
      <dsp:spPr>
        <a:xfrm>
          <a:off x="0" y="4824159"/>
          <a:ext cx="8424936" cy="1323000"/>
        </a:xfrm>
        <a:prstGeom prst="roundRect">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53869" tIns="583184" rIns="653869" bIns="170688" numCol="1" spcCol="1270" anchor="t" anchorCtr="0">
          <a:noAutofit/>
        </a:bodyPr>
        <a:lstStyle/>
        <a:p>
          <a:pPr marL="228600" lvl="1" indent="-228600" algn="l" defTabSz="1066800" rtl="0">
            <a:lnSpc>
              <a:spcPct val="90000"/>
            </a:lnSpc>
            <a:spcBef>
              <a:spcPct val="0"/>
            </a:spcBef>
            <a:spcAft>
              <a:spcPct val="15000"/>
            </a:spcAft>
            <a:buChar char="••"/>
          </a:pPr>
          <a:r>
            <a:rPr lang="el-GR" sz="2400" b="0" i="1" kern="1200" dirty="0" smtClean="0">
              <a:latin typeface="+mn-lt"/>
            </a:rPr>
            <a:t>ΞΕΡΙΖΩΜΑ ΙΩΝΙΚΗΣ ΓΗΣ</a:t>
          </a:r>
          <a:endParaRPr lang="en-US" sz="2400" kern="1200" dirty="0">
            <a:latin typeface="+mn-lt"/>
          </a:endParaRPr>
        </a:p>
      </dsp:txBody>
      <dsp:txXfrm>
        <a:off x="0" y="4824159"/>
        <a:ext cx="8424936" cy="1323000"/>
      </dsp:txXfrm>
    </dsp:sp>
    <dsp:sp modelId="{49687B7A-1FA0-4127-9619-C6AEE7BDCAD3}">
      <dsp:nvSpPr>
        <dsp:cNvPr id="0" name=""/>
        <dsp:cNvSpPr/>
      </dsp:nvSpPr>
      <dsp:spPr>
        <a:xfrm>
          <a:off x="487757" y="4702076"/>
          <a:ext cx="7437634" cy="535362"/>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2910" tIns="0" rIns="222910" bIns="0" numCol="1" spcCol="1270" anchor="ctr" anchorCtr="0">
          <a:noAutofit/>
        </a:bodyPr>
        <a:lstStyle/>
        <a:p>
          <a:pPr lvl="0" algn="l" defTabSz="889000">
            <a:lnSpc>
              <a:spcPct val="90000"/>
            </a:lnSpc>
            <a:spcBef>
              <a:spcPct val="0"/>
            </a:spcBef>
            <a:spcAft>
              <a:spcPct val="35000"/>
            </a:spcAft>
          </a:pPr>
          <a:r>
            <a:rPr lang="el-GR" sz="2000" b="1" i="1" kern="1200" dirty="0" smtClean="0">
              <a:latin typeface="+mn-lt"/>
            </a:rPr>
            <a:t>ΕΘΝΟΛΟΓΙΚΗ ΥΠΟΧΩΡΗΣΗ ΕΛΛΗΝΙΣΜΟΥ</a:t>
          </a:r>
          <a:endParaRPr lang="en-US" sz="2000" b="1" kern="1200" dirty="0">
            <a:latin typeface="+mn-lt"/>
          </a:endParaRPr>
        </a:p>
      </dsp:txBody>
      <dsp:txXfrm>
        <a:off x="487757" y="4702076"/>
        <a:ext cx="7437634" cy="535362"/>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482F721-051C-4BA0-9ED5-BE06A54E0FC7}">
      <dsp:nvSpPr>
        <dsp:cNvPr id="0" name=""/>
        <dsp:cNvSpPr/>
      </dsp:nvSpPr>
      <dsp:spPr>
        <a:xfrm rot="5400000">
          <a:off x="-278341" y="278936"/>
          <a:ext cx="1855612" cy="1298928"/>
        </a:xfrm>
        <a:prstGeom prst="chevron">
          <a:avLst/>
        </a:prstGeom>
        <a:solidFill>
          <a:srgbClr val="0070C0"/>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el-GR" sz="1600" kern="1200" dirty="0" smtClean="0"/>
            <a:t>Πολιτικοί</a:t>
          </a:r>
          <a:endParaRPr lang="el-GR" sz="1600" kern="1200" dirty="0"/>
        </a:p>
      </dsp:txBody>
      <dsp:txXfrm rot="5400000">
        <a:off x="-278341" y="278936"/>
        <a:ext cx="1855612" cy="1298928"/>
      </dsp:txXfrm>
    </dsp:sp>
    <dsp:sp modelId="{A0B91055-2E13-4637-92D1-99DD6942D61E}">
      <dsp:nvSpPr>
        <dsp:cNvPr id="0" name=""/>
        <dsp:cNvSpPr/>
      </dsp:nvSpPr>
      <dsp:spPr>
        <a:xfrm rot="5400000">
          <a:off x="4330866" y="-3031342"/>
          <a:ext cx="1206148" cy="7270023"/>
        </a:xfrm>
        <a:prstGeom prst="round2SameRect">
          <a:avLst/>
        </a:prstGeom>
        <a:solidFill>
          <a:schemeClr val="lt1">
            <a:alpha val="90000"/>
            <a:hueOff val="0"/>
            <a:satOff val="0"/>
            <a:lumOff val="0"/>
            <a:alphaOff val="0"/>
          </a:schemeClr>
        </a:solidFill>
        <a:ln w="25400" cap="flat" cmpd="sng" algn="ctr">
          <a:solidFill>
            <a:srgbClr val="0070C0"/>
          </a:solidFill>
          <a:prstDash val="solid"/>
        </a:ln>
        <a:effectLst/>
      </dsp:spPr>
      <dsp:style>
        <a:lnRef idx="2">
          <a:scrgbClr r="0" g="0" b="0"/>
        </a:lnRef>
        <a:fillRef idx="1">
          <a:scrgbClr r="0" g="0" b="0"/>
        </a:fillRef>
        <a:effectRef idx="0">
          <a:scrgbClr r="0" g="0" b="0"/>
        </a:effectRef>
        <a:fontRef idx="minor"/>
      </dsp:style>
    </dsp:sp>
    <dsp:sp modelId="{3171A1EA-5925-4D5E-B9E8-7399261CE483}">
      <dsp:nvSpPr>
        <dsp:cNvPr id="0" name=""/>
        <dsp:cNvSpPr/>
      </dsp:nvSpPr>
      <dsp:spPr>
        <a:xfrm rot="5400000">
          <a:off x="-278341" y="1942824"/>
          <a:ext cx="1855612" cy="1298928"/>
        </a:xfrm>
        <a:prstGeom prst="chevron">
          <a:avLst/>
        </a:prstGeom>
        <a:solidFill>
          <a:srgbClr val="0070C0"/>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el-GR" sz="1600" kern="1200" dirty="0" smtClean="0"/>
            <a:t>Στρατιωτικοί</a:t>
          </a:r>
          <a:endParaRPr lang="el-GR" sz="1600" kern="1200" dirty="0"/>
        </a:p>
      </dsp:txBody>
      <dsp:txXfrm rot="5400000">
        <a:off x="-278341" y="1942824"/>
        <a:ext cx="1855612" cy="1298928"/>
      </dsp:txXfrm>
    </dsp:sp>
    <dsp:sp modelId="{972873AC-B475-4F46-BCB0-A7CCC9F28C03}">
      <dsp:nvSpPr>
        <dsp:cNvPr id="0" name=""/>
        <dsp:cNvSpPr/>
      </dsp:nvSpPr>
      <dsp:spPr>
        <a:xfrm rot="5400000">
          <a:off x="4330866" y="-1367455"/>
          <a:ext cx="1206148" cy="7270023"/>
        </a:xfrm>
        <a:prstGeom prst="round2SameRect">
          <a:avLst/>
        </a:prstGeom>
        <a:solidFill>
          <a:schemeClr val="lt1">
            <a:alpha val="90000"/>
            <a:hueOff val="0"/>
            <a:satOff val="0"/>
            <a:lumOff val="0"/>
            <a:alphaOff val="0"/>
          </a:schemeClr>
        </a:solidFill>
        <a:ln w="25400" cap="flat" cmpd="sng" algn="ctr">
          <a:solidFill>
            <a:srgbClr val="0070C0"/>
          </a:solidFill>
          <a:prstDash val="solid"/>
        </a:ln>
        <a:effectLst/>
      </dsp:spPr>
      <dsp:style>
        <a:lnRef idx="2">
          <a:scrgbClr r="0" g="0" b="0"/>
        </a:lnRef>
        <a:fillRef idx="1">
          <a:scrgbClr r="0" g="0" b="0"/>
        </a:fillRef>
        <a:effectRef idx="0">
          <a:scrgbClr r="0" g="0" b="0"/>
        </a:effectRef>
        <a:fontRef idx="minor"/>
      </dsp:style>
    </dsp:sp>
    <dsp:sp modelId="{9BF54CF2-6193-43F6-8107-234B78326A65}">
      <dsp:nvSpPr>
        <dsp:cNvPr id="0" name=""/>
        <dsp:cNvSpPr/>
      </dsp:nvSpPr>
      <dsp:spPr>
        <a:xfrm rot="5400000">
          <a:off x="-278341" y="3606711"/>
          <a:ext cx="1855612" cy="1298928"/>
        </a:xfrm>
        <a:prstGeom prst="chevron">
          <a:avLst/>
        </a:prstGeom>
        <a:solidFill>
          <a:srgbClr val="0070C0"/>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el-GR" sz="1600" kern="1200" dirty="0" smtClean="0"/>
            <a:t>Διπλωματικοί</a:t>
          </a:r>
          <a:endParaRPr lang="el-GR" sz="1600" kern="1200" dirty="0"/>
        </a:p>
      </dsp:txBody>
      <dsp:txXfrm rot="5400000">
        <a:off x="-278341" y="3606711"/>
        <a:ext cx="1855612" cy="1298928"/>
      </dsp:txXfrm>
    </dsp:sp>
    <dsp:sp modelId="{9AC51A32-1917-4B24-8162-727BE4C33A9F}">
      <dsp:nvSpPr>
        <dsp:cNvPr id="0" name=""/>
        <dsp:cNvSpPr/>
      </dsp:nvSpPr>
      <dsp:spPr>
        <a:xfrm rot="5400000">
          <a:off x="4330866" y="296432"/>
          <a:ext cx="1206148" cy="7270023"/>
        </a:xfrm>
        <a:prstGeom prst="round2SameRect">
          <a:avLst/>
        </a:prstGeom>
        <a:solidFill>
          <a:schemeClr val="lt1">
            <a:alpha val="90000"/>
            <a:hueOff val="0"/>
            <a:satOff val="0"/>
            <a:lumOff val="0"/>
            <a:alphaOff val="0"/>
          </a:schemeClr>
        </a:solidFill>
        <a:ln w="25400" cap="flat" cmpd="sng" algn="ctr">
          <a:solidFill>
            <a:srgbClr val="0070C0"/>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List1">
  <dgm:title val=""/>
  <dgm:desc val=""/>
  <dgm:catLst>
    <dgm:cat type="list" pri="20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l-GR"/>
          </a:p>
        </p:txBody>
      </p:sp>
      <p:sp>
        <p:nvSpPr>
          <p:cNvPr id="3" name="2 - Θέση ημερομηνίας"/>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29AFA7DB-9569-4E6F-80F2-17FA20740A4C}" type="datetimeFigureOut">
              <a:rPr lang="el-GR"/>
              <a:pPr>
                <a:defRPr/>
              </a:pPr>
              <a:t>16/2/2015</a:t>
            </a:fld>
            <a:endParaRPr lang="el-GR"/>
          </a:p>
        </p:txBody>
      </p:sp>
      <p:sp>
        <p:nvSpPr>
          <p:cNvPr id="4" name="3 - Θέση εικόνας διαφάνειας"/>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l-GR" noProof="0"/>
          </a:p>
        </p:txBody>
      </p:sp>
      <p:sp>
        <p:nvSpPr>
          <p:cNvPr id="5" name="4 - Θέση σημειώσεων"/>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l-GR" noProof="0" smtClean="0"/>
              <a:t>Kλικ για επεξεργασία των στυλ του υποδείγματος</a:t>
            </a:r>
          </a:p>
          <a:p>
            <a:pPr lvl="1"/>
            <a:r>
              <a:rPr lang="el-GR" noProof="0" smtClean="0"/>
              <a:t>Δεύτερου επιπέδου</a:t>
            </a:r>
          </a:p>
          <a:p>
            <a:pPr lvl="2"/>
            <a:r>
              <a:rPr lang="el-GR" noProof="0" smtClean="0"/>
              <a:t>Τρίτου επιπέδου</a:t>
            </a:r>
          </a:p>
          <a:p>
            <a:pPr lvl="3"/>
            <a:r>
              <a:rPr lang="el-GR" noProof="0" smtClean="0"/>
              <a:t>Τέταρτου επιπέδου</a:t>
            </a:r>
          </a:p>
          <a:p>
            <a:pPr lvl="4"/>
            <a:r>
              <a:rPr lang="el-GR" noProof="0" smtClean="0"/>
              <a:t>Πέμπτου επιπέδου</a:t>
            </a:r>
            <a:endParaRPr lang="el-GR" noProof="0"/>
          </a:p>
        </p:txBody>
      </p:sp>
      <p:sp>
        <p:nvSpPr>
          <p:cNvPr id="6" name="5 - Θέση υποσέλιδου"/>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l-GR"/>
          </a:p>
        </p:txBody>
      </p:sp>
      <p:sp>
        <p:nvSpPr>
          <p:cNvPr id="7" name="6 - Θέση αριθμού διαφάνειας"/>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D6C9BBA-ABAC-4436-AFF8-46BBA9684FF1}" type="slidenum">
              <a:rPr lang="el-GR"/>
              <a:pPr>
                <a:defRPr/>
              </a:pPr>
              <a:t>‹#›</a:t>
            </a:fld>
            <a:endParaRPr lang="el-G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7680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7680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2254163-AD13-46AC-82E8-3712C2D5ED43}" type="slidenum">
              <a:rPr lang="el-GR" smtClean="0"/>
              <a:pPr fontAlgn="base">
                <a:spcBef>
                  <a:spcPct val="0"/>
                </a:spcBef>
                <a:spcAft>
                  <a:spcPct val="0"/>
                </a:spcAft>
                <a:defRPr/>
              </a:pPr>
              <a:t>1</a:t>
            </a:fld>
            <a:endParaRPr lang="el-G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77827"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77828"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104FAE7-C75D-4D72-AB5B-91657A07F8E7}" type="slidenum">
              <a:rPr lang="el-GR" smtClean="0"/>
              <a:pPr fontAlgn="base">
                <a:spcBef>
                  <a:spcPct val="0"/>
                </a:spcBef>
                <a:spcAft>
                  <a:spcPct val="0"/>
                </a:spcAft>
                <a:defRPr/>
              </a:pPr>
              <a:t>2</a:t>
            </a:fld>
            <a:endParaRPr lang="el-G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78851"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78852"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9EF2B1F-B446-4F18-ADEE-92AE9AF2E415}" type="slidenum">
              <a:rPr lang="el-GR" smtClean="0"/>
              <a:pPr fontAlgn="base">
                <a:spcBef>
                  <a:spcPct val="0"/>
                </a:spcBef>
                <a:spcAft>
                  <a:spcPct val="0"/>
                </a:spcAft>
                <a:defRPr/>
              </a:pPr>
              <a:t>3</a:t>
            </a:fld>
            <a:endParaRPr lang="el-G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8192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8192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24CF1BB-BEA5-4A19-9037-00DD8E9AD653}" type="slidenum">
              <a:rPr lang="el-GR" smtClean="0"/>
              <a:pPr fontAlgn="base">
                <a:spcBef>
                  <a:spcPct val="0"/>
                </a:spcBef>
                <a:spcAft>
                  <a:spcPct val="0"/>
                </a:spcAft>
                <a:defRPr/>
              </a:pPr>
              <a:t>4</a:t>
            </a:fld>
            <a:endParaRPr lang="el-G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82947"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82948"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24BCF40-A2DA-477D-8D04-C1A4C1E608FF}" type="slidenum">
              <a:rPr lang="el-GR" smtClean="0"/>
              <a:pPr fontAlgn="base">
                <a:spcBef>
                  <a:spcPct val="0"/>
                </a:spcBef>
                <a:spcAft>
                  <a:spcPct val="0"/>
                </a:spcAft>
                <a:defRPr/>
              </a:pPr>
              <a:t>5</a:t>
            </a:fld>
            <a:endParaRPr lang="el-G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83971"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83972"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6458A98-31B0-4196-A34B-5A8A2ABD0938}" type="slidenum">
              <a:rPr lang="el-GR" smtClean="0"/>
              <a:pPr fontAlgn="base">
                <a:spcBef>
                  <a:spcPct val="0"/>
                </a:spcBef>
                <a:spcAft>
                  <a:spcPct val="0"/>
                </a:spcAft>
                <a:defRPr/>
              </a:pPr>
              <a:t>6</a:t>
            </a:fld>
            <a:endParaRPr lang="el-G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84995"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84996"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05DEB36-6FB5-409E-9AEB-62258C4FE156}" type="slidenum">
              <a:rPr lang="el-GR" smtClean="0"/>
              <a:pPr fontAlgn="base">
                <a:spcBef>
                  <a:spcPct val="0"/>
                </a:spcBef>
                <a:spcAft>
                  <a:spcPct val="0"/>
                </a:spcAft>
                <a:defRPr/>
              </a:pPr>
              <a:t>7</a:t>
            </a:fld>
            <a:endParaRPr lang="el-G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8601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8602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712146A-A95B-468A-ABD4-46332A85D20B}" type="slidenum">
              <a:rPr lang="el-GR" smtClean="0"/>
              <a:pPr fontAlgn="base">
                <a:spcBef>
                  <a:spcPct val="0"/>
                </a:spcBef>
                <a:spcAft>
                  <a:spcPct val="0"/>
                </a:spcAft>
                <a:defRPr/>
              </a:pPr>
              <a:t>8</a:t>
            </a:fld>
            <a:endParaRPr lang="el-G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8704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8704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EEAEE7-34E7-48B9-8E97-1822CB2BE53A}" type="slidenum">
              <a:rPr lang="el-GR" smtClean="0"/>
              <a:pPr fontAlgn="base">
                <a:spcBef>
                  <a:spcPct val="0"/>
                </a:spcBef>
                <a:spcAft>
                  <a:spcPct val="0"/>
                </a:spcAft>
                <a:defRPr/>
              </a:pPr>
              <a:t>9</a:t>
            </a:fld>
            <a:endParaRPr lang="el-G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8192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8192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24CF1BB-BEA5-4A19-9037-00DD8E9AD653}" type="slidenum">
              <a:rPr lang="el-GR" smtClean="0"/>
              <a:pPr fontAlgn="base">
                <a:spcBef>
                  <a:spcPct val="0"/>
                </a:spcBef>
                <a:spcAft>
                  <a:spcPct val="0"/>
                </a:spcAft>
                <a:defRPr/>
              </a:pPr>
              <a:t>10</a:t>
            </a:fld>
            <a:endParaRPr lang="el-G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89091"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89092"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EA92BEF-1814-49EE-A6F5-DC8AC2E333BA}" type="slidenum">
              <a:rPr lang="el-GR" smtClean="0"/>
              <a:pPr fontAlgn="base">
                <a:spcBef>
                  <a:spcPct val="0"/>
                </a:spcBef>
                <a:spcAft>
                  <a:spcPct val="0"/>
                </a:spcAft>
                <a:defRPr/>
              </a:pPr>
              <a:t>11</a:t>
            </a:fld>
            <a:endParaRPr lang="el-G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90115"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90116"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D56453B-6A5B-4C18-A8D8-91F5EC800BD5}" type="slidenum">
              <a:rPr lang="el-GR" smtClean="0"/>
              <a:pPr fontAlgn="base">
                <a:spcBef>
                  <a:spcPct val="0"/>
                </a:spcBef>
                <a:spcAft>
                  <a:spcPct val="0"/>
                </a:spcAft>
                <a:defRPr/>
              </a:pPr>
              <a:t>12</a:t>
            </a:fld>
            <a:endParaRPr lang="el-G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9113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9114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205999D-D2BF-4071-92A6-2F4C0EB7F61E}" type="slidenum">
              <a:rPr lang="el-GR" smtClean="0"/>
              <a:pPr fontAlgn="base">
                <a:spcBef>
                  <a:spcPct val="0"/>
                </a:spcBef>
                <a:spcAft>
                  <a:spcPct val="0"/>
                </a:spcAft>
                <a:defRPr/>
              </a:pPr>
              <a:t>13</a:t>
            </a:fld>
            <a:endParaRPr lang="el-G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9216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9216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0A74E94-113B-487C-B1F1-08B42FD8C08F}" type="slidenum">
              <a:rPr lang="el-GR" smtClean="0"/>
              <a:pPr fontAlgn="base">
                <a:spcBef>
                  <a:spcPct val="0"/>
                </a:spcBef>
                <a:spcAft>
                  <a:spcPct val="0"/>
                </a:spcAft>
                <a:defRPr/>
              </a:pPr>
              <a:t>14</a:t>
            </a:fld>
            <a:endParaRPr lang="el-G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93187"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93188"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EF3142A-1EF8-4BC2-8DB6-896531FBEEC0}" type="slidenum">
              <a:rPr lang="el-GR" smtClean="0"/>
              <a:pPr fontAlgn="base">
                <a:spcBef>
                  <a:spcPct val="0"/>
                </a:spcBef>
                <a:spcAft>
                  <a:spcPct val="0"/>
                </a:spcAft>
                <a:defRPr/>
              </a:pPr>
              <a:t>15</a:t>
            </a:fld>
            <a:endParaRPr lang="el-G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94211"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94212"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795C8A7-3021-49B7-8F33-C780635C1B00}" type="slidenum">
              <a:rPr lang="el-GR" smtClean="0"/>
              <a:pPr fontAlgn="base">
                <a:spcBef>
                  <a:spcPct val="0"/>
                </a:spcBef>
                <a:spcAft>
                  <a:spcPct val="0"/>
                </a:spcAft>
                <a:defRPr/>
              </a:pPr>
              <a:t>16</a:t>
            </a:fld>
            <a:endParaRPr lang="el-G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95235"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95236"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64BCBD4-61AB-4780-984A-DA8AFAD0B024}" type="slidenum">
              <a:rPr lang="el-GR" smtClean="0"/>
              <a:pPr fontAlgn="base">
                <a:spcBef>
                  <a:spcPct val="0"/>
                </a:spcBef>
                <a:spcAft>
                  <a:spcPct val="0"/>
                </a:spcAft>
                <a:defRPr/>
              </a:pPr>
              <a:t>17</a:t>
            </a:fld>
            <a:endParaRPr lang="el-G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9625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9626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BD684F2-63A6-40CE-BCDF-D1FD10B7A255}" type="slidenum">
              <a:rPr lang="el-GR" smtClean="0"/>
              <a:pPr fontAlgn="base">
                <a:spcBef>
                  <a:spcPct val="0"/>
                </a:spcBef>
                <a:spcAft>
                  <a:spcPct val="0"/>
                </a:spcAft>
                <a:defRPr/>
              </a:pPr>
              <a:t>18</a:t>
            </a:fld>
            <a:endParaRPr lang="el-G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9728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9728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773DECF-8024-4127-95D6-158C855D58DA}" type="slidenum">
              <a:rPr lang="el-GR" smtClean="0"/>
              <a:pPr fontAlgn="base">
                <a:spcBef>
                  <a:spcPct val="0"/>
                </a:spcBef>
                <a:spcAft>
                  <a:spcPct val="0"/>
                </a:spcAft>
                <a:defRPr/>
              </a:pPr>
              <a:t>19</a:t>
            </a:fld>
            <a:endParaRPr lang="el-G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98307"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98308"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A3D08EB-9B09-4CBC-882F-CB35AA3A8211}" type="slidenum">
              <a:rPr lang="el-GR" smtClean="0"/>
              <a:pPr fontAlgn="base">
                <a:spcBef>
                  <a:spcPct val="0"/>
                </a:spcBef>
                <a:spcAft>
                  <a:spcPct val="0"/>
                </a:spcAft>
                <a:defRPr/>
              </a:pPr>
              <a:t>20</a:t>
            </a:fld>
            <a:endParaRPr lang="el-G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99331"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99332"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F54B981-E79E-4BA1-9B40-CABDA57AA354}" type="slidenum">
              <a:rPr lang="el-GR" smtClean="0"/>
              <a:pPr fontAlgn="base">
                <a:spcBef>
                  <a:spcPct val="0"/>
                </a:spcBef>
                <a:spcAft>
                  <a:spcPct val="0"/>
                </a:spcAft>
                <a:defRPr/>
              </a:pPr>
              <a:t>21</a:t>
            </a:fld>
            <a:endParaRPr lang="el-G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00355"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00356"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156571E-7855-4510-8E49-C91716213333}" type="slidenum">
              <a:rPr lang="el-GR" smtClean="0"/>
              <a:pPr fontAlgn="base">
                <a:spcBef>
                  <a:spcPct val="0"/>
                </a:spcBef>
                <a:spcAft>
                  <a:spcPct val="0"/>
                </a:spcAft>
                <a:defRPr/>
              </a:pPr>
              <a:t>22</a:t>
            </a:fld>
            <a:endParaRPr lang="el-G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0137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0138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C49733D-56A5-4412-A38A-E8E510FFF571}" type="slidenum">
              <a:rPr lang="el-GR" smtClean="0"/>
              <a:pPr fontAlgn="base">
                <a:spcBef>
                  <a:spcPct val="0"/>
                </a:spcBef>
                <a:spcAft>
                  <a:spcPct val="0"/>
                </a:spcAft>
                <a:defRPr/>
              </a:pPr>
              <a:t>23</a:t>
            </a:fld>
            <a:endParaRPr lang="el-G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0240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0240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57FF783-6347-4B8C-870B-BCF13C88D31A}" type="slidenum">
              <a:rPr lang="el-GR" smtClean="0"/>
              <a:pPr fontAlgn="base">
                <a:spcBef>
                  <a:spcPct val="0"/>
                </a:spcBef>
                <a:spcAft>
                  <a:spcPct val="0"/>
                </a:spcAft>
                <a:defRPr/>
              </a:pPr>
              <a:t>24</a:t>
            </a:fld>
            <a:endParaRPr lang="el-GR"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03427"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03428"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50BDA48-2877-441A-A673-9CD61B36CA7B}" type="slidenum">
              <a:rPr lang="el-GR" smtClean="0"/>
              <a:pPr fontAlgn="base">
                <a:spcBef>
                  <a:spcPct val="0"/>
                </a:spcBef>
                <a:spcAft>
                  <a:spcPct val="0"/>
                </a:spcAft>
                <a:defRPr/>
              </a:pPr>
              <a:t>25</a:t>
            </a:fld>
            <a:endParaRPr lang="el-GR"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04451"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04452"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7BE262A-A0B7-45C2-9475-656A79C34BF1}" type="slidenum">
              <a:rPr lang="el-GR" smtClean="0"/>
              <a:pPr fontAlgn="base">
                <a:spcBef>
                  <a:spcPct val="0"/>
                </a:spcBef>
                <a:spcAft>
                  <a:spcPct val="0"/>
                </a:spcAft>
                <a:defRPr/>
              </a:pPr>
              <a:t>26</a:t>
            </a:fld>
            <a:endParaRPr lang="el-GR"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0649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0650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9353D91-7350-4EBA-9C50-FE028E4C4482}" type="slidenum">
              <a:rPr lang="el-GR" smtClean="0"/>
              <a:pPr fontAlgn="base">
                <a:spcBef>
                  <a:spcPct val="0"/>
                </a:spcBef>
                <a:spcAft>
                  <a:spcPct val="0"/>
                </a:spcAft>
                <a:defRPr/>
              </a:pPr>
              <a:t>27</a:t>
            </a:fld>
            <a:endParaRPr lang="el-GR"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0752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0752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E75438B-CCDF-40C7-98BB-7EA3E7C86647}" type="slidenum">
              <a:rPr lang="el-GR" smtClean="0"/>
              <a:pPr fontAlgn="base">
                <a:spcBef>
                  <a:spcPct val="0"/>
                </a:spcBef>
                <a:spcAft>
                  <a:spcPct val="0"/>
                </a:spcAft>
                <a:defRPr/>
              </a:pPr>
              <a:t>28</a:t>
            </a:fld>
            <a:endParaRPr lang="el-GR"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08547"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08548"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442B78C-1046-4ACE-9DCF-5B9F675F9279}" type="slidenum">
              <a:rPr lang="el-GR" smtClean="0"/>
              <a:pPr fontAlgn="base">
                <a:spcBef>
                  <a:spcPct val="0"/>
                </a:spcBef>
                <a:spcAft>
                  <a:spcPct val="0"/>
                </a:spcAft>
                <a:defRPr/>
              </a:pPr>
              <a:t>29</a:t>
            </a:fld>
            <a:endParaRPr lang="el-GR"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a:bodyPr>
          <a:lstStyle/>
          <a:p>
            <a:endParaRPr lang="el-GR"/>
          </a:p>
        </p:txBody>
      </p:sp>
      <p:sp>
        <p:nvSpPr>
          <p:cNvPr id="4" name="3 - Θέση αριθμού διαφάνειας"/>
          <p:cNvSpPr>
            <a:spLocks noGrp="1"/>
          </p:cNvSpPr>
          <p:nvPr>
            <p:ph type="sldNum" sz="quarter" idx="10"/>
          </p:nvPr>
        </p:nvSpPr>
        <p:spPr/>
        <p:txBody>
          <a:bodyPr/>
          <a:lstStyle/>
          <a:p>
            <a:pPr>
              <a:defRPr/>
            </a:pPr>
            <a:fld id="{9D6C9BBA-ABAC-4436-AFF8-46BBA9684FF1}" type="slidenum">
              <a:rPr lang="el-GR" smtClean="0"/>
              <a:pPr>
                <a:defRPr/>
              </a:pPr>
              <a:t>30</a:t>
            </a:fld>
            <a:endParaRPr lang="el-G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10595"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10596"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225D60B-C98D-4196-8CF0-AA52B1007880}" type="slidenum">
              <a:rPr lang="el-GR" smtClean="0"/>
              <a:pPr fontAlgn="base">
                <a:spcBef>
                  <a:spcPct val="0"/>
                </a:spcBef>
                <a:spcAft>
                  <a:spcPct val="0"/>
                </a:spcAft>
                <a:defRPr/>
              </a:pPr>
              <a:t>31</a:t>
            </a:fld>
            <a:endParaRPr lang="el-GR"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1161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1162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FD3A82B-FD77-4577-9F8E-87E465343BD2}" type="slidenum">
              <a:rPr lang="el-GR" smtClean="0"/>
              <a:pPr fontAlgn="base">
                <a:spcBef>
                  <a:spcPct val="0"/>
                </a:spcBef>
                <a:spcAft>
                  <a:spcPct val="0"/>
                </a:spcAft>
                <a:defRPr/>
              </a:pPr>
              <a:t>32</a:t>
            </a:fld>
            <a:endParaRPr lang="el-GR"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a:bodyPr>
          <a:lstStyle/>
          <a:p>
            <a:endParaRPr lang="el-GR"/>
          </a:p>
        </p:txBody>
      </p:sp>
      <p:sp>
        <p:nvSpPr>
          <p:cNvPr id="4" name="3 - Θέση αριθμού διαφάνειας"/>
          <p:cNvSpPr>
            <a:spLocks noGrp="1"/>
          </p:cNvSpPr>
          <p:nvPr>
            <p:ph type="sldNum" sz="quarter" idx="10"/>
          </p:nvPr>
        </p:nvSpPr>
        <p:spPr/>
        <p:txBody>
          <a:bodyPr/>
          <a:lstStyle/>
          <a:p>
            <a:pPr>
              <a:defRPr/>
            </a:pPr>
            <a:fld id="{9D6C9BBA-ABAC-4436-AFF8-46BBA9684FF1}" type="slidenum">
              <a:rPr lang="el-GR" smtClean="0"/>
              <a:pPr>
                <a:defRPr/>
              </a:pPr>
              <a:t>33</a:t>
            </a:fld>
            <a:endParaRPr lang="el-G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13667"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13668"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1CCFCC3-CEBC-4DCB-BA0A-1F6E915F7CC2}" type="slidenum">
              <a:rPr lang="el-GR" smtClean="0"/>
              <a:pPr fontAlgn="base">
                <a:spcBef>
                  <a:spcPct val="0"/>
                </a:spcBef>
                <a:spcAft>
                  <a:spcPct val="0"/>
                </a:spcAft>
                <a:defRPr/>
              </a:pPr>
              <a:t>34</a:t>
            </a:fld>
            <a:endParaRPr lang="el-GR"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15715"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15716"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44FC8B2-EBF1-48B6-97EB-68E1BE222725}" type="slidenum">
              <a:rPr lang="el-GR" smtClean="0"/>
              <a:pPr fontAlgn="base">
                <a:spcBef>
                  <a:spcPct val="0"/>
                </a:spcBef>
                <a:spcAft>
                  <a:spcPct val="0"/>
                </a:spcAft>
                <a:defRPr/>
              </a:pPr>
              <a:t>35</a:t>
            </a:fld>
            <a:endParaRPr lang="el-GR"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1673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1674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C3F0064-E577-464F-9F80-FECC6889A09D}" type="slidenum">
              <a:rPr lang="el-GR" smtClean="0"/>
              <a:pPr fontAlgn="base">
                <a:spcBef>
                  <a:spcPct val="0"/>
                </a:spcBef>
                <a:spcAft>
                  <a:spcPct val="0"/>
                </a:spcAft>
                <a:defRPr/>
              </a:pPr>
              <a:t>36</a:t>
            </a:fld>
            <a:endParaRPr lang="el-GR"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1776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1776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96E72FD-4F5F-4441-824C-08827FA3EA3F}" type="slidenum">
              <a:rPr lang="el-GR" smtClean="0"/>
              <a:pPr fontAlgn="base">
                <a:spcBef>
                  <a:spcPct val="0"/>
                </a:spcBef>
                <a:spcAft>
                  <a:spcPct val="0"/>
                </a:spcAft>
                <a:defRPr/>
              </a:pPr>
              <a:t>37</a:t>
            </a:fld>
            <a:endParaRPr lang="el-GR"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18787"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18788"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8B08EF2-0140-44AF-92BE-6C24CB3C0CFF}" type="slidenum">
              <a:rPr lang="el-GR" smtClean="0"/>
              <a:pPr fontAlgn="base">
                <a:spcBef>
                  <a:spcPct val="0"/>
                </a:spcBef>
                <a:spcAft>
                  <a:spcPct val="0"/>
                </a:spcAft>
                <a:defRPr/>
              </a:pPr>
              <a:t>38</a:t>
            </a:fld>
            <a:endParaRPr lang="el-GR"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19811"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19812"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B049B7B-8743-421E-9E92-4BEF8EDF5DB8}" type="slidenum">
              <a:rPr lang="el-GR" smtClean="0"/>
              <a:pPr fontAlgn="base">
                <a:spcBef>
                  <a:spcPct val="0"/>
                </a:spcBef>
                <a:spcAft>
                  <a:spcPct val="0"/>
                </a:spcAft>
                <a:defRPr/>
              </a:pPr>
              <a:t>39</a:t>
            </a:fld>
            <a:endParaRPr lang="el-GR"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20835"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20836"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D4D6841-D1B6-44F8-B1CB-E42471ED056F}" type="slidenum">
              <a:rPr lang="el-GR" smtClean="0"/>
              <a:pPr fontAlgn="base">
                <a:spcBef>
                  <a:spcPct val="0"/>
                </a:spcBef>
                <a:spcAft>
                  <a:spcPct val="0"/>
                </a:spcAft>
                <a:defRPr/>
              </a:pPr>
              <a:t>40</a:t>
            </a:fld>
            <a:endParaRPr lang="el-GR"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2185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2186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FD4A727-EAE2-4BD3-9FA0-D0A72AE563CD}" type="slidenum">
              <a:rPr lang="el-GR" smtClean="0"/>
              <a:pPr fontAlgn="base">
                <a:spcBef>
                  <a:spcPct val="0"/>
                </a:spcBef>
                <a:spcAft>
                  <a:spcPct val="0"/>
                </a:spcAft>
                <a:defRPr/>
              </a:pPr>
              <a:t>41</a:t>
            </a:fld>
            <a:endParaRPr lang="el-GR"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2288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2288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357C4E5-75C4-4E65-9F30-136175721BD3}" type="slidenum">
              <a:rPr lang="el-GR" smtClean="0"/>
              <a:pPr fontAlgn="base">
                <a:spcBef>
                  <a:spcPct val="0"/>
                </a:spcBef>
                <a:spcAft>
                  <a:spcPct val="0"/>
                </a:spcAft>
                <a:defRPr/>
              </a:pPr>
              <a:t>42</a:t>
            </a:fld>
            <a:endParaRPr lang="el-GR"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a:bodyPr>
          <a:lstStyle/>
          <a:p>
            <a:endParaRPr lang="el-GR"/>
          </a:p>
        </p:txBody>
      </p:sp>
      <p:sp>
        <p:nvSpPr>
          <p:cNvPr id="4" name="3 - Θέση αριθμού διαφάνειας"/>
          <p:cNvSpPr>
            <a:spLocks noGrp="1"/>
          </p:cNvSpPr>
          <p:nvPr>
            <p:ph type="sldNum" sz="quarter" idx="10"/>
          </p:nvPr>
        </p:nvSpPr>
        <p:spPr/>
        <p:txBody>
          <a:bodyPr/>
          <a:lstStyle/>
          <a:p>
            <a:pPr>
              <a:defRPr/>
            </a:pPr>
            <a:fld id="{9D6C9BBA-ABAC-4436-AFF8-46BBA9684FF1}" type="slidenum">
              <a:rPr lang="el-GR" smtClean="0"/>
              <a:pPr>
                <a:defRPr/>
              </a:pPr>
              <a:t>43</a:t>
            </a:fld>
            <a:endParaRPr lang="el-G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25955"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25956"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E2F1B63-2C11-4A14-9833-5E9D71C1E0B3}" type="slidenum">
              <a:rPr lang="el-GR" smtClean="0"/>
              <a:pPr fontAlgn="base">
                <a:spcBef>
                  <a:spcPct val="0"/>
                </a:spcBef>
                <a:spcAft>
                  <a:spcPct val="0"/>
                </a:spcAft>
                <a:defRPr/>
              </a:pPr>
              <a:t>44</a:t>
            </a:fld>
            <a:endParaRPr lang="el-GR"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2697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2698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4D13B64-C4F8-4A8E-B800-069C59ACAD7C}" type="slidenum">
              <a:rPr lang="el-GR" smtClean="0"/>
              <a:pPr fontAlgn="base">
                <a:spcBef>
                  <a:spcPct val="0"/>
                </a:spcBef>
                <a:spcAft>
                  <a:spcPct val="0"/>
                </a:spcAft>
                <a:defRPr/>
              </a:pPr>
              <a:t>45</a:t>
            </a:fld>
            <a:endParaRPr lang="el-GR"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2800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2800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5908433-D12F-4013-A6A7-198F71D6B3C7}" type="slidenum">
              <a:rPr lang="el-GR" smtClean="0"/>
              <a:pPr fontAlgn="base">
                <a:spcBef>
                  <a:spcPct val="0"/>
                </a:spcBef>
                <a:spcAft>
                  <a:spcPct val="0"/>
                </a:spcAft>
                <a:defRPr/>
              </a:pPr>
              <a:t>46</a:t>
            </a:fld>
            <a:endParaRPr lang="el-GR"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29027"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29028"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21E7270-7B31-4145-A61B-DCA554163005}" type="slidenum">
              <a:rPr lang="el-GR" smtClean="0"/>
              <a:pPr fontAlgn="base">
                <a:spcBef>
                  <a:spcPct val="0"/>
                </a:spcBef>
                <a:spcAft>
                  <a:spcPct val="0"/>
                </a:spcAft>
                <a:defRPr/>
              </a:pPr>
              <a:t>47</a:t>
            </a:fld>
            <a:endParaRPr lang="el-GR"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a:bodyPr>
          <a:lstStyle/>
          <a:p>
            <a:endParaRPr lang="el-GR"/>
          </a:p>
        </p:txBody>
      </p:sp>
      <p:sp>
        <p:nvSpPr>
          <p:cNvPr id="4" name="3 - Θέση αριθμού διαφάνειας"/>
          <p:cNvSpPr>
            <a:spLocks noGrp="1"/>
          </p:cNvSpPr>
          <p:nvPr>
            <p:ph type="sldNum" sz="quarter" idx="10"/>
          </p:nvPr>
        </p:nvSpPr>
        <p:spPr/>
        <p:txBody>
          <a:bodyPr/>
          <a:lstStyle/>
          <a:p>
            <a:pPr>
              <a:defRPr/>
            </a:pPr>
            <a:fld id="{9D6C9BBA-ABAC-4436-AFF8-46BBA9684FF1}" type="slidenum">
              <a:rPr lang="el-GR" smtClean="0"/>
              <a:pPr>
                <a:defRPr/>
              </a:pPr>
              <a:t>48</a:t>
            </a:fld>
            <a:endParaRPr lang="el-G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31075"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31076"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7216514-3AA3-4149-A4E0-41A518E37CF0}" type="slidenum">
              <a:rPr lang="el-GR" smtClean="0"/>
              <a:pPr fontAlgn="base">
                <a:spcBef>
                  <a:spcPct val="0"/>
                </a:spcBef>
                <a:spcAft>
                  <a:spcPct val="0"/>
                </a:spcAft>
                <a:defRPr/>
              </a:pPr>
              <a:t>49</a:t>
            </a:fld>
            <a:endParaRPr lang="el-GR"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3209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3210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3629EEE-DDA7-4A7B-96A8-ED83CE53704D}" type="slidenum">
              <a:rPr lang="el-GR" smtClean="0"/>
              <a:pPr fontAlgn="base">
                <a:spcBef>
                  <a:spcPct val="0"/>
                </a:spcBef>
                <a:spcAft>
                  <a:spcPct val="0"/>
                </a:spcAft>
                <a:defRPr/>
              </a:pPr>
              <a:t>50</a:t>
            </a:fld>
            <a:endParaRPr lang="el-GR"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3312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3312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979DEDE-C556-437F-A2D0-2E34AE1C1688}" type="slidenum">
              <a:rPr lang="el-GR" smtClean="0"/>
              <a:pPr fontAlgn="base">
                <a:spcBef>
                  <a:spcPct val="0"/>
                </a:spcBef>
                <a:spcAft>
                  <a:spcPct val="0"/>
                </a:spcAft>
                <a:defRPr/>
              </a:pPr>
              <a:t>51</a:t>
            </a:fld>
            <a:endParaRPr lang="el-GR"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34147"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34148"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D47089D-50F3-4DEA-904A-4BCC00EC6236}" type="slidenum">
              <a:rPr lang="el-GR" smtClean="0"/>
              <a:pPr fontAlgn="base">
                <a:spcBef>
                  <a:spcPct val="0"/>
                </a:spcBef>
                <a:spcAft>
                  <a:spcPct val="0"/>
                </a:spcAft>
                <a:defRPr/>
              </a:pPr>
              <a:t>52</a:t>
            </a:fld>
            <a:endParaRPr lang="el-GR"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35171"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35172"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002617E-6C13-44E0-87DE-A24683FAD50C}" type="slidenum">
              <a:rPr lang="el-GR" smtClean="0"/>
              <a:pPr fontAlgn="base">
                <a:spcBef>
                  <a:spcPct val="0"/>
                </a:spcBef>
                <a:spcAft>
                  <a:spcPct val="0"/>
                </a:spcAft>
                <a:defRPr/>
              </a:pPr>
              <a:t>53</a:t>
            </a:fld>
            <a:endParaRPr lang="el-GR"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36195"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36196"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0A72FB3-F03B-473F-8CDE-50A3E2B38025}" type="slidenum">
              <a:rPr lang="el-GR" smtClean="0"/>
              <a:pPr fontAlgn="base">
                <a:spcBef>
                  <a:spcPct val="0"/>
                </a:spcBef>
                <a:spcAft>
                  <a:spcPct val="0"/>
                </a:spcAft>
                <a:defRPr/>
              </a:pPr>
              <a:t>54</a:t>
            </a:fld>
            <a:endParaRPr lang="el-GR"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3721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3722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869C5F3-0468-4AE2-A65C-CADC85CABEAC}" type="slidenum">
              <a:rPr lang="el-GR" smtClean="0"/>
              <a:pPr fontAlgn="base">
                <a:spcBef>
                  <a:spcPct val="0"/>
                </a:spcBef>
                <a:spcAft>
                  <a:spcPct val="0"/>
                </a:spcAft>
                <a:defRPr/>
              </a:pPr>
              <a:t>55</a:t>
            </a:fld>
            <a:endParaRPr lang="el-GR"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38243"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38244"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43965D1-E27E-449B-99CE-5412B99837FC}" type="slidenum">
              <a:rPr lang="el-GR" smtClean="0"/>
              <a:pPr fontAlgn="base">
                <a:spcBef>
                  <a:spcPct val="0"/>
                </a:spcBef>
                <a:spcAft>
                  <a:spcPct val="0"/>
                </a:spcAft>
                <a:defRPr/>
              </a:pPr>
              <a:t>56</a:t>
            </a:fld>
            <a:endParaRPr lang="el-GR"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40291"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40292"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430CBFA-14CD-45FE-B51B-81DDF83E149A}" type="slidenum">
              <a:rPr lang="el-GR" smtClean="0"/>
              <a:pPr fontAlgn="base">
                <a:spcBef>
                  <a:spcPct val="0"/>
                </a:spcBef>
                <a:spcAft>
                  <a:spcPct val="0"/>
                </a:spcAft>
                <a:defRPr/>
              </a:pPr>
              <a:t>57</a:t>
            </a:fld>
            <a:endParaRPr lang="el-GR"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41315"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41316"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39FA3EF-56EF-4A6B-8B50-7C0086937FFB}" type="slidenum">
              <a:rPr lang="el-GR" smtClean="0"/>
              <a:pPr fontAlgn="base">
                <a:spcBef>
                  <a:spcPct val="0"/>
                </a:spcBef>
                <a:spcAft>
                  <a:spcPct val="0"/>
                </a:spcAft>
                <a:defRPr/>
              </a:pPr>
              <a:t>58</a:t>
            </a:fld>
            <a:endParaRPr lang="el-GR"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4233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4234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E2E2231-1954-4D18-9C72-2A4F73764E31}" type="slidenum">
              <a:rPr lang="el-GR" smtClean="0"/>
              <a:pPr fontAlgn="base">
                <a:spcBef>
                  <a:spcPct val="0"/>
                </a:spcBef>
                <a:spcAft>
                  <a:spcPct val="0"/>
                </a:spcAft>
                <a:defRPr/>
              </a:pPr>
              <a:t>59</a:t>
            </a:fld>
            <a:endParaRPr lang="el-GR"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45411"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45412"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916F9AE-5A31-4C68-9976-7015C3504422}" type="slidenum">
              <a:rPr lang="el-GR" smtClean="0"/>
              <a:pPr fontAlgn="base">
                <a:spcBef>
                  <a:spcPct val="0"/>
                </a:spcBef>
                <a:spcAft>
                  <a:spcPct val="0"/>
                </a:spcAft>
                <a:defRPr/>
              </a:pPr>
              <a:t>60</a:t>
            </a:fld>
            <a:endParaRPr lang="el-GR"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46435"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46436"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741D6C7-46C2-4516-8D0B-80C7C3F4254B}" type="slidenum">
              <a:rPr lang="el-GR" smtClean="0"/>
              <a:pPr fontAlgn="base">
                <a:spcBef>
                  <a:spcPct val="0"/>
                </a:spcBef>
                <a:spcAft>
                  <a:spcPct val="0"/>
                </a:spcAft>
                <a:defRPr/>
              </a:pPr>
              <a:t>61</a:t>
            </a:fld>
            <a:endParaRPr lang="el-GR"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1 - Θέση εικόνας διαφάνειας"/>
          <p:cNvSpPr>
            <a:spLocks noGrp="1" noRot="1" noChangeAspect="1" noTextEdit="1"/>
          </p:cNvSpPr>
          <p:nvPr>
            <p:ph type="sldImg"/>
          </p:nvPr>
        </p:nvSpPr>
        <p:spPr bwMode="auto">
          <a:noFill/>
          <a:ln>
            <a:solidFill>
              <a:srgbClr val="000000"/>
            </a:solidFill>
            <a:miter lim="800000"/>
            <a:headEnd/>
            <a:tailEnd/>
          </a:ln>
        </p:spPr>
      </p:sp>
      <p:sp>
        <p:nvSpPr>
          <p:cNvPr id="147459"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l-GR" smtClean="0"/>
          </a:p>
        </p:txBody>
      </p:sp>
      <p:sp>
        <p:nvSpPr>
          <p:cNvPr id="147460" name="3 - Θέση αριθμού διαφάνειας"/>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264A596-9607-4E06-A4EF-4489C308128C}" type="slidenum">
              <a:rPr lang="el-GR" smtClean="0"/>
              <a:pPr fontAlgn="base">
                <a:spcBef>
                  <a:spcPct val="0"/>
                </a:spcBef>
                <a:spcAft>
                  <a:spcPct val="0"/>
                </a:spcAft>
                <a:defRPr/>
              </a:pPr>
              <a:t>62</a:t>
            </a:fld>
            <a:endParaRPr lang="el-G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1 - Τίτλος"/>
          <p:cNvSpPr>
            <a:spLocks noGrp="1"/>
          </p:cNvSpPr>
          <p:nvPr>
            <p:ph type="ctrTitle"/>
          </p:nvPr>
        </p:nvSpPr>
        <p:spPr>
          <a:xfrm>
            <a:off x="685800" y="2130425"/>
            <a:ext cx="7772400" cy="1470025"/>
          </a:xfrm>
        </p:spPr>
        <p:txBody>
          <a:bodyPr/>
          <a:lstStyle/>
          <a:p>
            <a:r>
              <a:rPr lang="el-GR" smtClean="0"/>
              <a:t>Κάντε κλικ για επεξεργασία του τίτλου</a:t>
            </a:r>
            <a:endParaRPr lang="el-GR"/>
          </a:p>
        </p:txBody>
      </p:sp>
      <p:sp>
        <p:nvSpPr>
          <p:cNvPr id="3" name="2 - Υπότιτλος"/>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Κάντε κλικ για να επεξεργαστείτε τον υπότιτλο του υποδείγματος</a:t>
            </a:r>
            <a:endParaRPr lang="el-GR"/>
          </a:p>
        </p:txBody>
      </p:sp>
      <p:sp>
        <p:nvSpPr>
          <p:cNvPr id="4" name="3 - Θέση ημερομηνίας"/>
          <p:cNvSpPr>
            <a:spLocks noGrp="1"/>
          </p:cNvSpPr>
          <p:nvPr>
            <p:ph type="dt" sz="half" idx="10"/>
          </p:nvPr>
        </p:nvSpPr>
        <p:spPr/>
        <p:txBody>
          <a:bodyPr/>
          <a:lstStyle>
            <a:lvl1pPr>
              <a:defRPr/>
            </a:lvl1pPr>
          </a:lstStyle>
          <a:p>
            <a:pPr>
              <a:defRPr/>
            </a:pPr>
            <a:fld id="{CF5E400C-2AD6-42EB-9315-C8FEF3834C32}" type="datetimeFigureOut">
              <a:rPr lang="el-GR"/>
              <a:pPr>
                <a:defRPr/>
              </a:pPr>
              <a:t>16/2/2015</a:t>
            </a:fld>
            <a:endParaRPr lang="el-GR"/>
          </a:p>
        </p:txBody>
      </p:sp>
      <p:sp>
        <p:nvSpPr>
          <p:cNvPr id="5" name="4 - Θέση υποσέλιδου"/>
          <p:cNvSpPr>
            <a:spLocks noGrp="1"/>
          </p:cNvSpPr>
          <p:nvPr>
            <p:ph type="ftr" sz="quarter" idx="11"/>
          </p:nvPr>
        </p:nvSpPr>
        <p:spPr/>
        <p:txBody>
          <a:bodyPr/>
          <a:lstStyle>
            <a:lvl1pPr>
              <a:defRPr/>
            </a:lvl1pPr>
          </a:lstStyle>
          <a:p>
            <a:pPr>
              <a:defRPr/>
            </a:pPr>
            <a:endParaRPr lang="el-GR"/>
          </a:p>
        </p:txBody>
      </p:sp>
      <p:sp>
        <p:nvSpPr>
          <p:cNvPr id="6" name="5 - Θέση αριθμού διαφάνειας"/>
          <p:cNvSpPr>
            <a:spLocks noGrp="1"/>
          </p:cNvSpPr>
          <p:nvPr>
            <p:ph type="sldNum" sz="quarter" idx="12"/>
          </p:nvPr>
        </p:nvSpPr>
        <p:spPr/>
        <p:txBody>
          <a:bodyPr/>
          <a:lstStyle>
            <a:lvl1pPr>
              <a:defRPr/>
            </a:lvl1pPr>
          </a:lstStyle>
          <a:p>
            <a:pPr>
              <a:defRPr/>
            </a:pPr>
            <a:fld id="{036D6A36-F658-4343-B5FB-F36F89C1CF30}" type="slidenum">
              <a:rPr lang="el-GR"/>
              <a:pPr>
                <a:defRPr/>
              </a:pPr>
              <a:t>‹#›</a:t>
            </a:fld>
            <a:endParaRPr lang="el-GR"/>
          </a:p>
        </p:txBody>
      </p:sp>
    </p:spTree>
  </p:cSld>
  <p:clrMapOvr>
    <a:masterClrMapping/>
  </p:clrMapOvr>
  <p:transition spd="slow">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περιεχομένου"/>
          <p:cNvSpPr>
            <a:spLocks noGrp="1"/>
          </p:cNvSpPr>
          <p:nvPr>
            <p:ph idx="1"/>
          </p:nvPr>
        </p:nvSpPr>
        <p:spPr/>
        <p:txBody>
          <a:body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lvl1pPr>
              <a:defRPr/>
            </a:lvl1pPr>
          </a:lstStyle>
          <a:p>
            <a:pPr>
              <a:defRPr/>
            </a:pPr>
            <a:fld id="{3779C015-AF17-4024-BAD6-ADC03B9FC83C}" type="datetimeFigureOut">
              <a:rPr lang="el-GR"/>
              <a:pPr>
                <a:defRPr/>
              </a:pPr>
              <a:t>16/2/2015</a:t>
            </a:fld>
            <a:endParaRPr lang="el-GR"/>
          </a:p>
        </p:txBody>
      </p:sp>
      <p:sp>
        <p:nvSpPr>
          <p:cNvPr id="5" name="4 - Θέση υποσέλιδου"/>
          <p:cNvSpPr>
            <a:spLocks noGrp="1"/>
          </p:cNvSpPr>
          <p:nvPr>
            <p:ph type="ftr" sz="quarter" idx="11"/>
          </p:nvPr>
        </p:nvSpPr>
        <p:spPr/>
        <p:txBody>
          <a:bodyPr/>
          <a:lstStyle>
            <a:lvl1pPr>
              <a:defRPr/>
            </a:lvl1pPr>
          </a:lstStyle>
          <a:p>
            <a:pPr>
              <a:defRPr/>
            </a:pPr>
            <a:endParaRPr lang="el-GR"/>
          </a:p>
        </p:txBody>
      </p:sp>
      <p:sp>
        <p:nvSpPr>
          <p:cNvPr id="6" name="5 - Θέση αριθμού διαφάνειας"/>
          <p:cNvSpPr>
            <a:spLocks noGrp="1"/>
          </p:cNvSpPr>
          <p:nvPr>
            <p:ph type="sldNum" sz="quarter" idx="12"/>
          </p:nvPr>
        </p:nvSpPr>
        <p:spPr/>
        <p:txBody>
          <a:bodyPr/>
          <a:lstStyle>
            <a:lvl1pPr>
              <a:defRPr/>
            </a:lvl1pPr>
          </a:lstStyle>
          <a:p>
            <a:pPr>
              <a:defRPr/>
            </a:pPr>
            <a:fld id="{43C2EECC-EC67-40C0-9958-B94FFE0BA369}" type="slidenum">
              <a:rPr lang="el-GR"/>
              <a:pPr>
                <a:defRPr/>
              </a:pPr>
              <a:t>‹#›</a:t>
            </a:fld>
            <a:endParaRPr lang="el-GR"/>
          </a:p>
        </p:txBody>
      </p:sp>
    </p:spTree>
  </p:cSld>
  <p:clrMapOvr>
    <a:masterClrMapping/>
  </p:clrMapOvr>
  <p:transition spd="slow">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722313" y="4406900"/>
            <a:ext cx="7772400" cy="1362075"/>
          </a:xfrm>
        </p:spPr>
        <p:txBody>
          <a:bodyPr anchor="t"/>
          <a:lstStyle>
            <a:lvl1pPr algn="l">
              <a:defRPr sz="4000" b="1" cap="all"/>
            </a:lvl1pPr>
          </a:lstStyle>
          <a:p>
            <a:r>
              <a:rPr lang="el-GR" smtClean="0"/>
              <a:t>Κάντε κλικ για επεξεργασία του τίτλου</a:t>
            </a:r>
            <a:endParaRPr lang="el-GR"/>
          </a:p>
        </p:txBody>
      </p:sp>
      <p:sp>
        <p:nvSpPr>
          <p:cNvPr id="3" name="2 - Θέση κειμένου"/>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Κάντε κλικ για να επεξεργαστείτε τα στυλ κειμένου του υποδείγματος</a:t>
            </a:r>
          </a:p>
        </p:txBody>
      </p:sp>
      <p:sp>
        <p:nvSpPr>
          <p:cNvPr id="4" name="3 - Θέση ημερομηνίας"/>
          <p:cNvSpPr>
            <a:spLocks noGrp="1"/>
          </p:cNvSpPr>
          <p:nvPr>
            <p:ph type="dt" sz="half" idx="10"/>
          </p:nvPr>
        </p:nvSpPr>
        <p:spPr/>
        <p:txBody>
          <a:bodyPr/>
          <a:lstStyle>
            <a:lvl1pPr>
              <a:defRPr/>
            </a:lvl1pPr>
          </a:lstStyle>
          <a:p>
            <a:pPr>
              <a:defRPr/>
            </a:pPr>
            <a:fld id="{258F6AF9-CE20-4F1D-986D-FD29479CB8D2}" type="datetimeFigureOut">
              <a:rPr lang="el-GR"/>
              <a:pPr>
                <a:defRPr/>
              </a:pPr>
              <a:t>16/2/2015</a:t>
            </a:fld>
            <a:endParaRPr lang="el-GR"/>
          </a:p>
        </p:txBody>
      </p:sp>
      <p:sp>
        <p:nvSpPr>
          <p:cNvPr id="5" name="4 - Θέση υποσέλιδου"/>
          <p:cNvSpPr>
            <a:spLocks noGrp="1"/>
          </p:cNvSpPr>
          <p:nvPr>
            <p:ph type="ftr" sz="quarter" idx="11"/>
          </p:nvPr>
        </p:nvSpPr>
        <p:spPr/>
        <p:txBody>
          <a:bodyPr/>
          <a:lstStyle>
            <a:lvl1pPr>
              <a:defRPr/>
            </a:lvl1pPr>
          </a:lstStyle>
          <a:p>
            <a:pPr>
              <a:defRPr/>
            </a:pPr>
            <a:endParaRPr lang="el-GR"/>
          </a:p>
        </p:txBody>
      </p:sp>
      <p:sp>
        <p:nvSpPr>
          <p:cNvPr id="6" name="5 - Θέση αριθμού διαφάνειας"/>
          <p:cNvSpPr>
            <a:spLocks noGrp="1"/>
          </p:cNvSpPr>
          <p:nvPr>
            <p:ph type="sldNum" sz="quarter" idx="12"/>
          </p:nvPr>
        </p:nvSpPr>
        <p:spPr/>
        <p:txBody>
          <a:bodyPr/>
          <a:lstStyle>
            <a:lvl1pPr>
              <a:defRPr/>
            </a:lvl1pPr>
          </a:lstStyle>
          <a:p>
            <a:pPr>
              <a:defRPr/>
            </a:pPr>
            <a:fld id="{02F10263-4899-4AEA-B0F7-A81B168DD0FE}" type="slidenum">
              <a:rPr lang="el-GR"/>
              <a:pPr>
                <a:defRPr/>
              </a:pPr>
              <a:t>‹#›</a:t>
            </a:fld>
            <a:endParaRPr lang="el-GR"/>
          </a:p>
        </p:txBody>
      </p:sp>
    </p:spTree>
  </p:cSld>
  <p:clrMapOvr>
    <a:masterClrMapping/>
  </p:clrMapOvr>
  <p:transition spd="slow">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περιεχομένου"/>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περιεχομένου"/>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3 - Θέση ημερομηνίας"/>
          <p:cNvSpPr>
            <a:spLocks noGrp="1"/>
          </p:cNvSpPr>
          <p:nvPr>
            <p:ph type="dt" sz="half" idx="10"/>
          </p:nvPr>
        </p:nvSpPr>
        <p:spPr/>
        <p:txBody>
          <a:bodyPr/>
          <a:lstStyle>
            <a:lvl1pPr>
              <a:defRPr/>
            </a:lvl1pPr>
          </a:lstStyle>
          <a:p>
            <a:pPr>
              <a:defRPr/>
            </a:pPr>
            <a:fld id="{567A9815-7ED5-4B99-9AB2-0E237D7ED329}" type="datetimeFigureOut">
              <a:rPr lang="el-GR"/>
              <a:pPr>
                <a:defRPr/>
              </a:pPr>
              <a:t>16/2/2015</a:t>
            </a:fld>
            <a:endParaRPr lang="el-GR"/>
          </a:p>
        </p:txBody>
      </p:sp>
      <p:sp>
        <p:nvSpPr>
          <p:cNvPr id="6" name="4 - Θέση υποσέλιδου"/>
          <p:cNvSpPr>
            <a:spLocks noGrp="1"/>
          </p:cNvSpPr>
          <p:nvPr>
            <p:ph type="ftr" sz="quarter" idx="11"/>
          </p:nvPr>
        </p:nvSpPr>
        <p:spPr/>
        <p:txBody>
          <a:bodyPr/>
          <a:lstStyle>
            <a:lvl1pPr>
              <a:defRPr/>
            </a:lvl1pPr>
          </a:lstStyle>
          <a:p>
            <a:pPr>
              <a:defRPr/>
            </a:pPr>
            <a:endParaRPr lang="el-GR"/>
          </a:p>
        </p:txBody>
      </p:sp>
      <p:sp>
        <p:nvSpPr>
          <p:cNvPr id="7" name="5 - Θέση αριθμού διαφάνειας"/>
          <p:cNvSpPr>
            <a:spLocks noGrp="1"/>
          </p:cNvSpPr>
          <p:nvPr>
            <p:ph type="sldNum" sz="quarter" idx="12"/>
          </p:nvPr>
        </p:nvSpPr>
        <p:spPr/>
        <p:txBody>
          <a:bodyPr/>
          <a:lstStyle>
            <a:lvl1pPr>
              <a:defRPr/>
            </a:lvl1pPr>
          </a:lstStyle>
          <a:p>
            <a:pPr>
              <a:defRPr/>
            </a:pPr>
            <a:fld id="{B3747A1A-39D9-4D35-831B-ACD0F8E40E67}" type="slidenum">
              <a:rPr lang="el-GR"/>
              <a:pPr>
                <a:defRPr/>
              </a:pPr>
              <a:t>‹#›</a:t>
            </a:fld>
            <a:endParaRPr lang="el-GR"/>
          </a:p>
        </p:txBody>
      </p:sp>
    </p:spTree>
  </p:cSld>
  <p:clrMapOvr>
    <a:masterClrMapping/>
  </p:clrMapOvr>
  <p:transition spd="slow">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smtClean="0"/>
              <a:t>Κάντε κλικ για επεξεργασία του τίτλου</a:t>
            </a:r>
            <a:endParaRPr lang="el-GR"/>
          </a:p>
        </p:txBody>
      </p:sp>
      <p:sp>
        <p:nvSpPr>
          <p:cNvPr id="3" name="2 - Θέση κειμένου"/>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Κάντε κλικ για να επεξεργαστείτε τα στυλ κειμένου του υποδείγματος</a:t>
            </a:r>
          </a:p>
        </p:txBody>
      </p:sp>
      <p:sp>
        <p:nvSpPr>
          <p:cNvPr id="4" name="3 - Θέση περιεχομένου"/>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κειμένου"/>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Κάντε κλικ για να επεξεργαστείτε τα στυλ κειμένου του υποδείγματος</a:t>
            </a:r>
          </a:p>
        </p:txBody>
      </p:sp>
      <p:sp>
        <p:nvSpPr>
          <p:cNvPr id="6" name="5 - Θέση περιεχομένου"/>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7" name="3 - Θέση ημερομηνίας"/>
          <p:cNvSpPr>
            <a:spLocks noGrp="1"/>
          </p:cNvSpPr>
          <p:nvPr>
            <p:ph type="dt" sz="half" idx="10"/>
          </p:nvPr>
        </p:nvSpPr>
        <p:spPr/>
        <p:txBody>
          <a:bodyPr/>
          <a:lstStyle>
            <a:lvl1pPr>
              <a:defRPr/>
            </a:lvl1pPr>
          </a:lstStyle>
          <a:p>
            <a:pPr>
              <a:defRPr/>
            </a:pPr>
            <a:fld id="{25C3E124-55DC-42DF-BA69-71481078CF4D}" type="datetimeFigureOut">
              <a:rPr lang="el-GR"/>
              <a:pPr>
                <a:defRPr/>
              </a:pPr>
              <a:t>16/2/2015</a:t>
            </a:fld>
            <a:endParaRPr lang="el-GR"/>
          </a:p>
        </p:txBody>
      </p:sp>
      <p:sp>
        <p:nvSpPr>
          <p:cNvPr id="8" name="4 - Θέση υποσέλιδου"/>
          <p:cNvSpPr>
            <a:spLocks noGrp="1"/>
          </p:cNvSpPr>
          <p:nvPr>
            <p:ph type="ftr" sz="quarter" idx="11"/>
          </p:nvPr>
        </p:nvSpPr>
        <p:spPr/>
        <p:txBody>
          <a:bodyPr/>
          <a:lstStyle>
            <a:lvl1pPr>
              <a:defRPr/>
            </a:lvl1pPr>
          </a:lstStyle>
          <a:p>
            <a:pPr>
              <a:defRPr/>
            </a:pPr>
            <a:endParaRPr lang="el-GR"/>
          </a:p>
        </p:txBody>
      </p:sp>
      <p:sp>
        <p:nvSpPr>
          <p:cNvPr id="9" name="5 - Θέση αριθμού διαφάνειας"/>
          <p:cNvSpPr>
            <a:spLocks noGrp="1"/>
          </p:cNvSpPr>
          <p:nvPr>
            <p:ph type="sldNum" sz="quarter" idx="12"/>
          </p:nvPr>
        </p:nvSpPr>
        <p:spPr/>
        <p:txBody>
          <a:bodyPr/>
          <a:lstStyle>
            <a:lvl1pPr>
              <a:defRPr/>
            </a:lvl1pPr>
          </a:lstStyle>
          <a:p>
            <a:pPr>
              <a:defRPr/>
            </a:pPr>
            <a:fld id="{C5827F95-D664-40C9-A576-82B4DDC5EA8E}" type="slidenum">
              <a:rPr lang="el-GR"/>
              <a:pPr>
                <a:defRPr/>
              </a:pPr>
              <a:t>‹#›</a:t>
            </a:fld>
            <a:endParaRPr lang="el-GR"/>
          </a:p>
        </p:txBody>
      </p:sp>
    </p:spTree>
  </p:cSld>
  <p:clrMapOvr>
    <a:masterClrMapping/>
  </p:clrMapOvr>
  <p:transition spd="slow">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3 - Θέση ημερομηνίας"/>
          <p:cNvSpPr>
            <a:spLocks noGrp="1"/>
          </p:cNvSpPr>
          <p:nvPr>
            <p:ph type="dt" sz="half" idx="10"/>
          </p:nvPr>
        </p:nvSpPr>
        <p:spPr/>
        <p:txBody>
          <a:bodyPr/>
          <a:lstStyle>
            <a:lvl1pPr>
              <a:defRPr/>
            </a:lvl1pPr>
          </a:lstStyle>
          <a:p>
            <a:pPr>
              <a:defRPr/>
            </a:pPr>
            <a:fld id="{5F62444C-60F2-483F-B9B7-30158EE97B18}" type="datetimeFigureOut">
              <a:rPr lang="el-GR"/>
              <a:pPr>
                <a:defRPr/>
              </a:pPr>
              <a:t>16/2/2015</a:t>
            </a:fld>
            <a:endParaRPr lang="el-GR"/>
          </a:p>
        </p:txBody>
      </p:sp>
      <p:sp>
        <p:nvSpPr>
          <p:cNvPr id="4" name="4 - Θέση υποσέλιδου"/>
          <p:cNvSpPr>
            <a:spLocks noGrp="1"/>
          </p:cNvSpPr>
          <p:nvPr>
            <p:ph type="ftr" sz="quarter" idx="11"/>
          </p:nvPr>
        </p:nvSpPr>
        <p:spPr/>
        <p:txBody>
          <a:bodyPr/>
          <a:lstStyle>
            <a:lvl1pPr>
              <a:defRPr/>
            </a:lvl1pPr>
          </a:lstStyle>
          <a:p>
            <a:pPr>
              <a:defRPr/>
            </a:pPr>
            <a:endParaRPr lang="el-GR"/>
          </a:p>
        </p:txBody>
      </p:sp>
      <p:sp>
        <p:nvSpPr>
          <p:cNvPr id="5" name="5 - Θέση αριθμού διαφάνειας"/>
          <p:cNvSpPr>
            <a:spLocks noGrp="1"/>
          </p:cNvSpPr>
          <p:nvPr>
            <p:ph type="sldNum" sz="quarter" idx="12"/>
          </p:nvPr>
        </p:nvSpPr>
        <p:spPr/>
        <p:txBody>
          <a:bodyPr/>
          <a:lstStyle>
            <a:lvl1pPr>
              <a:defRPr/>
            </a:lvl1pPr>
          </a:lstStyle>
          <a:p>
            <a:pPr>
              <a:defRPr/>
            </a:pPr>
            <a:fld id="{E4893F50-1444-4359-95D5-4B487145798B}" type="slidenum">
              <a:rPr lang="el-GR"/>
              <a:pPr>
                <a:defRPr/>
              </a:pPr>
              <a:t>‹#›</a:t>
            </a:fld>
            <a:endParaRPr lang="el-GR"/>
          </a:p>
        </p:txBody>
      </p:sp>
    </p:spTree>
  </p:cSld>
  <p:clrMapOvr>
    <a:masterClrMapping/>
  </p:clrMapOvr>
  <p:transition spd="slow">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3 - Θέση ημερομηνίας"/>
          <p:cNvSpPr>
            <a:spLocks noGrp="1"/>
          </p:cNvSpPr>
          <p:nvPr>
            <p:ph type="dt" sz="half" idx="10"/>
          </p:nvPr>
        </p:nvSpPr>
        <p:spPr/>
        <p:txBody>
          <a:bodyPr/>
          <a:lstStyle>
            <a:lvl1pPr>
              <a:defRPr/>
            </a:lvl1pPr>
          </a:lstStyle>
          <a:p>
            <a:pPr>
              <a:defRPr/>
            </a:pPr>
            <a:fld id="{EA5302EA-2FD3-49E6-9F66-D3F2DB240E79}" type="datetimeFigureOut">
              <a:rPr lang="el-GR"/>
              <a:pPr>
                <a:defRPr/>
              </a:pPr>
              <a:t>16/2/2015</a:t>
            </a:fld>
            <a:endParaRPr lang="el-GR"/>
          </a:p>
        </p:txBody>
      </p:sp>
      <p:sp>
        <p:nvSpPr>
          <p:cNvPr id="3" name="4 - Θέση υποσέλιδου"/>
          <p:cNvSpPr>
            <a:spLocks noGrp="1"/>
          </p:cNvSpPr>
          <p:nvPr>
            <p:ph type="ftr" sz="quarter" idx="11"/>
          </p:nvPr>
        </p:nvSpPr>
        <p:spPr/>
        <p:txBody>
          <a:bodyPr/>
          <a:lstStyle>
            <a:lvl1pPr>
              <a:defRPr/>
            </a:lvl1pPr>
          </a:lstStyle>
          <a:p>
            <a:pPr>
              <a:defRPr/>
            </a:pPr>
            <a:endParaRPr lang="el-GR"/>
          </a:p>
        </p:txBody>
      </p:sp>
      <p:sp>
        <p:nvSpPr>
          <p:cNvPr id="4" name="5 - Θέση αριθμού διαφάνειας"/>
          <p:cNvSpPr>
            <a:spLocks noGrp="1"/>
          </p:cNvSpPr>
          <p:nvPr>
            <p:ph type="sldNum" sz="quarter" idx="12"/>
          </p:nvPr>
        </p:nvSpPr>
        <p:spPr/>
        <p:txBody>
          <a:bodyPr/>
          <a:lstStyle>
            <a:lvl1pPr>
              <a:defRPr/>
            </a:lvl1pPr>
          </a:lstStyle>
          <a:p>
            <a:pPr>
              <a:defRPr/>
            </a:pPr>
            <a:fld id="{A26C1502-3292-4380-98C5-3E7953272311}" type="slidenum">
              <a:rPr lang="el-GR"/>
              <a:pPr>
                <a:defRPr/>
              </a:pPr>
              <a:t>‹#›</a:t>
            </a:fld>
            <a:endParaRPr lang="el-GR"/>
          </a:p>
        </p:txBody>
      </p:sp>
    </p:spTree>
  </p:cSld>
  <p:clrMapOvr>
    <a:masterClrMapping/>
  </p:clrMapOvr>
  <p:transition spd="slow">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anchor="b"/>
          <a:lstStyle>
            <a:lvl1pPr algn="l">
              <a:defRPr sz="2000" b="1"/>
            </a:lvl1pPr>
          </a:lstStyle>
          <a:p>
            <a:r>
              <a:rPr lang="el-GR" smtClean="0"/>
              <a:t>Κάντε κλικ για επεξεργασία του τίτλου</a:t>
            </a:r>
            <a:endParaRPr lang="el-GR"/>
          </a:p>
        </p:txBody>
      </p:sp>
      <p:sp>
        <p:nvSpPr>
          <p:cNvPr id="3" name="2 - Θέση περιεχομένου"/>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κειμένου"/>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Κάντε κλικ για να επεξεργαστείτε τα στυλ κειμένου του υποδείγματος</a:t>
            </a:r>
          </a:p>
        </p:txBody>
      </p:sp>
      <p:sp>
        <p:nvSpPr>
          <p:cNvPr id="5" name="3 - Θέση ημερομηνίας"/>
          <p:cNvSpPr>
            <a:spLocks noGrp="1"/>
          </p:cNvSpPr>
          <p:nvPr>
            <p:ph type="dt" sz="half" idx="10"/>
          </p:nvPr>
        </p:nvSpPr>
        <p:spPr/>
        <p:txBody>
          <a:bodyPr/>
          <a:lstStyle>
            <a:lvl1pPr>
              <a:defRPr/>
            </a:lvl1pPr>
          </a:lstStyle>
          <a:p>
            <a:pPr>
              <a:defRPr/>
            </a:pPr>
            <a:fld id="{3AA2B4AE-CE8D-4C39-9943-B6E4DD8CC5DF}" type="datetimeFigureOut">
              <a:rPr lang="el-GR"/>
              <a:pPr>
                <a:defRPr/>
              </a:pPr>
              <a:t>16/2/2015</a:t>
            </a:fld>
            <a:endParaRPr lang="el-GR"/>
          </a:p>
        </p:txBody>
      </p:sp>
      <p:sp>
        <p:nvSpPr>
          <p:cNvPr id="6" name="4 - Θέση υποσέλιδου"/>
          <p:cNvSpPr>
            <a:spLocks noGrp="1"/>
          </p:cNvSpPr>
          <p:nvPr>
            <p:ph type="ftr" sz="quarter" idx="11"/>
          </p:nvPr>
        </p:nvSpPr>
        <p:spPr/>
        <p:txBody>
          <a:bodyPr/>
          <a:lstStyle>
            <a:lvl1pPr>
              <a:defRPr/>
            </a:lvl1pPr>
          </a:lstStyle>
          <a:p>
            <a:pPr>
              <a:defRPr/>
            </a:pPr>
            <a:endParaRPr lang="el-GR"/>
          </a:p>
        </p:txBody>
      </p:sp>
      <p:sp>
        <p:nvSpPr>
          <p:cNvPr id="7" name="5 - Θέση αριθμού διαφάνειας"/>
          <p:cNvSpPr>
            <a:spLocks noGrp="1"/>
          </p:cNvSpPr>
          <p:nvPr>
            <p:ph type="sldNum" sz="quarter" idx="12"/>
          </p:nvPr>
        </p:nvSpPr>
        <p:spPr/>
        <p:txBody>
          <a:bodyPr/>
          <a:lstStyle>
            <a:lvl1pPr>
              <a:defRPr/>
            </a:lvl1pPr>
          </a:lstStyle>
          <a:p>
            <a:pPr>
              <a:defRPr/>
            </a:pPr>
            <a:fld id="{7A3BBD16-6ECE-441E-A70E-D198C9AF50D1}" type="slidenum">
              <a:rPr lang="el-GR"/>
              <a:pPr>
                <a:defRPr/>
              </a:pPr>
              <a:t>‹#›</a:t>
            </a:fld>
            <a:endParaRPr lang="el-GR"/>
          </a:p>
        </p:txBody>
      </p:sp>
    </p:spTree>
  </p:cSld>
  <p:clrMapOvr>
    <a:masterClrMapping/>
  </p:clrMapOvr>
  <p:transition spd="slow">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792288" y="4800600"/>
            <a:ext cx="5486400" cy="566738"/>
          </a:xfrm>
        </p:spPr>
        <p:txBody>
          <a:bodyPr anchor="b"/>
          <a:lstStyle>
            <a:lvl1pPr algn="l">
              <a:defRPr sz="2000" b="1"/>
            </a:lvl1pPr>
          </a:lstStyle>
          <a:p>
            <a:r>
              <a:rPr lang="el-GR" smtClean="0"/>
              <a:t>Κάντε κλικ για επεξεργασία του τίτλου</a:t>
            </a:r>
            <a:endParaRPr lang="el-GR"/>
          </a:p>
        </p:txBody>
      </p:sp>
      <p:sp>
        <p:nvSpPr>
          <p:cNvPr id="3" name="2 - Θέση εικόνας"/>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l-GR" noProof="0"/>
          </a:p>
        </p:txBody>
      </p:sp>
      <p:sp>
        <p:nvSpPr>
          <p:cNvPr id="4" name="3 - Θέση κειμένου"/>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Κάντε κλικ για να επεξεργαστείτε τα στυλ κειμένου του υποδείγματος</a:t>
            </a:r>
          </a:p>
        </p:txBody>
      </p:sp>
      <p:sp>
        <p:nvSpPr>
          <p:cNvPr id="5" name="3 - Θέση ημερομηνίας"/>
          <p:cNvSpPr>
            <a:spLocks noGrp="1"/>
          </p:cNvSpPr>
          <p:nvPr>
            <p:ph type="dt" sz="half" idx="10"/>
          </p:nvPr>
        </p:nvSpPr>
        <p:spPr/>
        <p:txBody>
          <a:bodyPr/>
          <a:lstStyle>
            <a:lvl1pPr>
              <a:defRPr/>
            </a:lvl1pPr>
          </a:lstStyle>
          <a:p>
            <a:pPr>
              <a:defRPr/>
            </a:pPr>
            <a:fld id="{434F5740-C9BE-43ED-A5D3-6EF953B30451}" type="datetimeFigureOut">
              <a:rPr lang="el-GR"/>
              <a:pPr>
                <a:defRPr/>
              </a:pPr>
              <a:t>16/2/2015</a:t>
            </a:fld>
            <a:endParaRPr lang="el-GR"/>
          </a:p>
        </p:txBody>
      </p:sp>
      <p:sp>
        <p:nvSpPr>
          <p:cNvPr id="6" name="4 - Θέση υποσέλιδου"/>
          <p:cNvSpPr>
            <a:spLocks noGrp="1"/>
          </p:cNvSpPr>
          <p:nvPr>
            <p:ph type="ftr" sz="quarter" idx="11"/>
          </p:nvPr>
        </p:nvSpPr>
        <p:spPr/>
        <p:txBody>
          <a:bodyPr/>
          <a:lstStyle>
            <a:lvl1pPr>
              <a:defRPr/>
            </a:lvl1pPr>
          </a:lstStyle>
          <a:p>
            <a:pPr>
              <a:defRPr/>
            </a:pPr>
            <a:endParaRPr lang="el-GR"/>
          </a:p>
        </p:txBody>
      </p:sp>
      <p:sp>
        <p:nvSpPr>
          <p:cNvPr id="7" name="5 - Θέση αριθμού διαφάνειας"/>
          <p:cNvSpPr>
            <a:spLocks noGrp="1"/>
          </p:cNvSpPr>
          <p:nvPr>
            <p:ph type="sldNum" sz="quarter" idx="12"/>
          </p:nvPr>
        </p:nvSpPr>
        <p:spPr/>
        <p:txBody>
          <a:bodyPr/>
          <a:lstStyle>
            <a:lvl1pPr>
              <a:defRPr/>
            </a:lvl1pPr>
          </a:lstStyle>
          <a:p>
            <a:pPr>
              <a:defRPr/>
            </a:pPr>
            <a:fld id="{48BF2718-A839-428A-9823-937DBFDD133C}" type="slidenum">
              <a:rPr lang="el-GR"/>
              <a:pPr>
                <a:defRPr/>
              </a:pPr>
              <a:t>‹#›</a:t>
            </a:fld>
            <a:endParaRPr lang="el-GR"/>
          </a:p>
        </p:txBody>
      </p:sp>
    </p:spTree>
  </p:cSld>
  <p:clrMapOvr>
    <a:masterClrMapping/>
  </p:clrMapOvr>
  <p:transition spd="slow">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κατακόρυφου κειμένου"/>
          <p:cNvSpPr>
            <a:spLocks noGrp="1"/>
          </p:cNvSpPr>
          <p:nvPr>
            <p:ph type="body" orient="vert" idx="1"/>
          </p:nvPr>
        </p:nvSpPr>
        <p:spPr/>
        <p:txBody>
          <a:bodyPr vert="eaVert"/>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lvl1pPr>
              <a:defRPr/>
            </a:lvl1pPr>
          </a:lstStyle>
          <a:p>
            <a:pPr>
              <a:defRPr/>
            </a:pPr>
            <a:fld id="{DF3B24EE-FC1D-45D6-A7AE-047AC39D8A7E}" type="datetimeFigureOut">
              <a:rPr lang="el-GR"/>
              <a:pPr>
                <a:defRPr/>
              </a:pPr>
              <a:t>16/2/2015</a:t>
            </a:fld>
            <a:endParaRPr lang="el-GR"/>
          </a:p>
        </p:txBody>
      </p:sp>
      <p:sp>
        <p:nvSpPr>
          <p:cNvPr id="5" name="4 - Θέση υποσέλιδου"/>
          <p:cNvSpPr>
            <a:spLocks noGrp="1"/>
          </p:cNvSpPr>
          <p:nvPr>
            <p:ph type="ftr" sz="quarter" idx="11"/>
          </p:nvPr>
        </p:nvSpPr>
        <p:spPr/>
        <p:txBody>
          <a:bodyPr/>
          <a:lstStyle>
            <a:lvl1pPr>
              <a:defRPr/>
            </a:lvl1pPr>
          </a:lstStyle>
          <a:p>
            <a:pPr>
              <a:defRPr/>
            </a:pPr>
            <a:endParaRPr lang="el-GR"/>
          </a:p>
        </p:txBody>
      </p:sp>
      <p:sp>
        <p:nvSpPr>
          <p:cNvPr id="6" name="5 - Θέση αριθμού διαφάνειας"/>
          <p:cNvSpPr>
            <a:spLocks noGrp="1"/>
          </p:cNvSpPr>
          <p:nvPr>
            <p:ph type="sldNum" sz="quarter" idx="12"/>
          </p:nvPr>
        </p:nvSpPr>
        <p:spPr/>
        <p:txBody>
          <a:bodyPr/>
          <a:lstStyle>
            <a:lvl1pPr>
              <a:defRPr/>
            </a:lvl1pPr>
          </a:lstStyle>
          <a:p>
            <a:pPr>
              <a:defRPr/>
            </a:pPr>
            <a:fld id="{92122635-F545-4BD3-B90A-D341185B545E}" type="slidenum">
              <a:rPr lang="el-GR"/>
              <a:pPr>
                <a:defRPr/>
              </a:pPr>
              <a:t>‹#›</a:t>
            </a:fld>
            <a:endParaRPr lang="el-GR"/>
          </a:p>
        </p:txBody>
      </p:sp>
    </p:spTree>
  </p:cSld>
  <p:clrMapOvr>
    <a:masterClrMapping/>
  </p:clrMapOvr>
  <p:transition spd="slow">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629400" y="274638"/>
            <a:ext cx="2057400" cy="5851525"/>
          </a:xfrm>
        </p:spPr>
        <p:txBody>
          <a:bodyPr vert="eaVert"/>
          <a:lstStyle/>
          <a:p>
            <a:r>
              <a:rPr lang="el-GR" smtClean="0"/>
              <a:t>Κάντε κλικ για επεξεργασία του τίτλου</a:t>
            </a:r>
            <a:endParaRPr lang="el-GR"/>
          </a:p>
        </p:txBody>
      </p:sp>
      <p:sp>
        <p:nvSpPr>
          <p:cNvPr id="3" name="2 - Θέση κατακόρυφου κειμένου"/>
          <p:cNvSpPr>
            <a:spLocks noGrp="1"/>
          </p:cNvSpPr>
          <p:nvPr>
            <p:ph type="body" orient="vert" idx="1"/>
          </p:nvPr>
        </p:nvSpPr>
        <p:spPr>
          <a:xfrm>
            <a:off x="457200" y="274638"/>
            <a:ext cx="6019800" cy="5851525"/>
          </a:xfrm>
        </p:spPr>
        <p:txBody>
          <a:bodyPr vert="eaVert"/>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lvl1pPr>
              <a:defRPr/>
            </a:lvl1pPr>
          </a:lstStyle>
          <a:p>
            <a:pPr>
              <a:defRPr/>
            </a:pPr>
            <a:fld id="{D9EAAB57-9F6C-422C-91F0-6B13FC8079AE}" type="datetimeFigureOut">
              <a:rPr lang="el-GR"/>
              <a:pPr>
                <a:defRPr/>
              </a:pPr>
              <a:t>16/2/2015</a:t>
            </a:fld>
            <a:endParaRPr lang="el-GR"/>
          </a:p>
        </p:txBody>
      </p:sp>
      <p:sp>
        <p:nvSpPr>
          <p:cNvPr id="5" name="4 - Θέση υποσέλιδου"/>
          <p:cNvSpPr>
            <a:spLocks noGrp="1"/>
          </p:cNvSpPr>
          <p:nvPr>
            <p:ph type="ftr" sz="quarter" idx="11"/>
          </p:nvPr>
        </p:nvSpPr>
        <p:spPr/>
        <p:txBody>
          <a:bodyPr/>
          <a:lstStyle>
            <a:lvl1pPr>
              <a:defRPr/>
            </a:lvl1pPr>
          </a:lstStyle>
          <a:p>
            <a:pPr>
              <a:defRPr/>
            </a:pPr>
            <a:endParaRPr lang="el-GR"/>
          </a:p>
        </p:txBody>
      </p:sp>
      <p:sp>
        <p:nvSpPr>
          <p:cNvPr id="6" name="5 - Θέση αριθμού διαφάνειας"/>
          <p:cNvSpPr>
            <a:spLocks noGrp="1"/>
          </p:cNvSpPr>
          <p:nvPr>
            <p:ph type="sldNum" sz="quarter" idx="12"/>
          </p:nvPr>
        </p:nvSpPr>
        <p:spPr/>
        <p:txBody>
          <a:bodyPr/>
          <a:lstStyle>
            <a:lvl1pPr>
              <a:defRPr/>
            </a:lvl1pPr>
          </a:lstStyle>
          <a:p>
            <a:pPr>
              <a:defRPr/>
            </a:pPr>
            <a:fld id="{F27C9D35-7B9B-44DE-BD64-B11347346DFC}" type="slidenum">
              <a:rPr lang="el-GR"/>
              <a:pPr>
                <a:defRPr/>
              </a:pPr>
              <a:t>‹#›</a:t>
            </a:fld>
            <a:endParaRPr lang="el-GR"/>
          </a:p>
        </p:txBody>
      </p:sp>
    </p:spTree>
  </p:cSld>
  <p:clrMapOvr>
    <a:masterClrMapping/>
  </p:clrMapOvr>
  <p:transition spd="slow">
    <p:strips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Τίτλος, Αντικείμενο και Κείμενο">
    <p:spTree>
      <p:nvGrpSpPr>
        <p:cNvPr id="1" name=""/>
        <p:cNvGrpSpPr/>
        <p:nvPr/>
      </p:nvGrpSpPr>
      <p:grpSpPr>
        <a:xfrm>
          <a:off x="0" y="0"/>
          <a:ext cx="0" cy="0"/>
          <a:chOff x="0" y="0"/>
          <a:chExt cx="0" cy="0"/>
        </a:xfrm>
      </p:grpSpPr>
      <p:sp>
        <p:nvSpPr>
          <p:cNvPr id="2" name="1 - Τίτλος"/>
          <p:cNvSpPr>
            <a:spLocks noGrp="1"/>
          </p:cNvSpPr>
          <p:nvPr>
            <p:ph type="title"/>
          </p:nvPr>
        </p:nvSpPr>
        <p:spPr>
          <a:xfrm>
            <a:off x="685800" y="609600"/>
            <a:ext cx="7772400" cy="1143000"/>
          </a:xfrm>
        </p:spPr>
        <p:txBody>
          <a:bodyPr/>
          <a:lstStyle/>
          <a:p>
            <a:r>
              <a:rPr lang="el-GR" smtClean="0"/>
              <a:t>Kλικ για επεξεργασία του τίτλου</a:t>
            </a:r>
            <a:endParaRPr lang="el-GR"/>
          </a:p>
        </p:txBody>
      </p:sp>
      <p:sp>
        <p:nvSpPr>
          <p:cNvPr id="3" name="2 - Θέση περιεχομένου"/>
          <p:cNvSpPr>
            <a:spLocks noGrp="1"/>
          </p:cNvSpPr>
          <p:nvPr>
            <p:ph sz="half" idx="1"/>
          </p:nvPr>
        </p:nvSpPr>
        <p:spPr>
          <a:xfrm>
            <a:off x="685800" y="1981200"/>
            <a:ext cx="3810000" cy="4114800"/>
          </a:xfrm>
        </p:spPr>
        <p:txBody>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κειμένου"/>
          <p:cNvSpPr>
            <a:spLocks noGrp="1"/>
          </p:cNvSpPr>
          <p:nvPr>
            <p:ph type="body" sz="half" idx="2"/>
          </p:nvPr>
        </p:nvSpPr>
        <p:spPr>
          <a:xfrm>
            <a:off x="4648200" y="1981200"/>
            <a:ext cx="3810000" cy="4114800"/>
          </a:xfrm>
        </p:spPr>
        <p:txBody>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Rectangle 4"/>
          <p:cNvSpPr>
            <a:spLocks noGrp="1" noChangeArrowheads="1"/>
          </p:cNvSpPr>
          <p:nvPr>
            <p:ph type="dt" sz="half" idx="10"/>
          </p:nvPr>
        </p:nvSpPr>
        <p:spPr/>
        <p:txBody>
          <a:bodyPr/>
          <a:lstStyle>
            <a:lvl1pPr>
              <a:defRPr/>
            </a:lvl1pPr>
          </a:lstStyle>
          <a:p>
            <a:pPr>
              <a:defRPr/>
            </a:pPr>
            <a:endParaRPr lang="el-GR"/>
          </a:p>
        </p:txBody>
      </p:sp>
      <p:sp>
        <p:nvSpPr>
          <p:cNvPr id="6" name="Rectangle 5"/>
          <p:cNvSpPr>
            <a:spLocks noGrp="1" noChangeArrowheads="1"/>
          </p:cNvSpPr>
          <p:nvPr>
            <p:ph type="ftr" sz="quarter" idx="11"/>
          </p:nvPr>
        </p:nvSpPr>
        <p:spPr/>
        <p:txBody>
          <a:bodyPr/>
          <a:lstStyle>
            <a:lvl1pPr>
              <a:defRPr/>
            </a:lvl1pPr>
          </a:lstStyle>
          <a:p>
            <a:pPr>
              <a:defRPr/>
            </a:pPr>
            <a:endParaRPr lang="el-GR"/>
          </a:p>
        </p:txBody>
      </p:sp>
      <p:sp>
        <p:nvSpPr>
          <p:cNvPr id="7" name="Rectangle 6"/>
          <p:cNvSpPr>
            <a:spLocks noGrp="1" noChangeArrowheads="1"/>
          </p:cNvSpPr>
          <p:nvPr>
            <p:ph type="sldNum" sz="quarter" idx="12"/>
          </p:nvPr>
        </p:nvSpPr>
        <p:spPr/>
        <p:txBody>
          <a:bodyPr/>
          <a:lstStyle>
            <a:lvl1pPr>
              <a:defRPr/>
            </a:lvl1pPr>
          </a:lstStyle>
          <a:p>
            <a:pPr>
              <a:defRPr/>
            </a:pPr>
            <a:fld id="{5B8D0E41-F514-40E6-9EB3-F431927B9852}" type="slidenum">
              <a:rPr lang="el-GR"/>
              <a:pPr>
                <a:defRPr/>
              </a:pPr>
              <a:t>‹#›</a:t>
            </a:fld>
            <a:endParaRPr lang="el-GR"/>
          </a:p>
        </p:txBody>
      </p:sp>
    </p:spTree>
  </p:cSld>
  <p:clrMapOvr>
    <a:masterClrMapping/>
  </p:clrMapOvr>
  <p:transition spd="slow">
    <p:strips dir="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Αντικείμενο">
    <p:spTree>
      <p:nvGrpSpPr>
        <p:cNvPr id="1" name=""/>
        <p:cNvGrpSpPr/>
        <p:nvPr/>
      </p:nvGrpSpPr>
      <p:grpSpPr>
        <a:xfrm>
          <a:off x="0" y="0"/>
          <a:ext cx="0" cy="0"/>
          <a:chOff x="0" y="0"/>
          <a:chExt cx="0" cy="0"/>
        </a:xfrm>
      </p:grpSpPr>
      <p:sp>
        <p:nvSpPr>
          <p:cNvPr id="2" name="1 - Θέση περιεχομένου"/>
          <p:cNvSpPr>
            <a:spLocks noGrp="1"/>
          </p:cNvSpPr>
          <p:nvPr>
            <p:ph/>
          </p:nvPr>
        </p:nvSpPr>
        <p:spPr>
          <a:xfrm>
            <a:off x="685800" y="609600"/>
            <a:ext cx="7772400" cy="5486400"/>
          </a:xfrm>
        </p:spPr>
        <p:txBody>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3" name="Rectangle 4"/>
          <p:cNvSpPr>
            <a:spLocks noGrp="1" noChangeArrowheads="1"/>
          </p:cNvSpPr>
          <p:nvPr>
            <p:ph type="dt" sz="half" idx="10"/>
          </p:nvPr>
        </p:nvSpPr>
        <p:spPr/>
        <p:txBody>
          <a:bodyPr/>
          <a:lstStyle>
            <a:lvl1pPr>
              <a:defRPr/>
            </a:lvl1pPr>
          </a:lstStyle>
          <a:p>
            <a:pPr>
              <a:defRPr/>
            </a:pPr>
            <a:endParaRPr lang="el-GR"/>
          </a:p>
        </p:txBody>
      </p:sp>
      <p:sp>
        <p:nvSpPr>
          <p:cNvPr id="4" name="Rectangle 5"/>
          <p:cNvSpPr>
            <a:spLocks noGrp="1" noChangeArrowheads="1"/>
          </p:cNvSpPr>
          <p:nvPr>
            <p:ph type="ftr" sz="quarter" idx="11"/>
          </p:nvPr>
        </p:nvSpPr>
        <p:spPr/>
        <p:txBody>
          <a:bodyPr/>
          <a:lstStyle>
            <a:lvl1pPr>
              <a:defRPr/>
            </a:lvl1pPr>
          </a:lstStyle>
          <a:p>
            <a:pPr>
              <a:defRPr/>
            </a:pPr>
            <a:endParaRPr lang="el-GR"/>
          </a:p>
        </p:txBody>
      </p:sp>
      <p:sp>
        <p:nvSpPr>
          <p:cNvPr id="5" name="Rectangle 6"/>
          <p:cNvSpPr>
            <a:spLocks noGrp="1" noChangeArrowheads="1"/>
          </p:cNvSpPr>
          <p:nvPr>
            <p:ph type="sldNum" sz="quarter" idx="12"/>
          </p:nvPr>
        </p:nvSpPr>
        <p:spPr/>
        <p:txBody>
          <a:bodyPr/>
          <a:lstStyle>
            <a:lvl1pPr>
              <a:defRPr/>
            </a:lvl1pPr>
          </a:lstStyle>
          <a:p>
            <a:pPr>
              <a:defRPr/>
            </a:pPr>
            <a:fld id="{2AD1E458-5A53-49A7-9E35-B4BED0E24F83}" type="slidenum">
              <a:rPr lang="el-GR"/>
              <a:pPr>
                <a:defRPr/>
              </a:pPr>
              <a:t>‹#›</a:t>
            </a:fld>
            <a:endParaRPr lang="el-GR"/>
          </a:p>
        </p:txBody>
      </p:sp>
    </p:spTree>
  </p:cSld>
  <p:clrMapOvr>
    <a:masterClrMapping/>
  </p:clrMapOvr>
  <p:transition spd="slow">
    <p:strips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 Θέση τίτλου"/>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l-GR" smtClean="0"/>
              <a:t>Κάντε κλικ για επεξεργασία του τίτλου</a:t>
            </a:r>
          </a:p>
        </p:txBody>
      </p:sp>
      <p:sp>
        <p:nvSpPr>
          <p:cNvPr id="1027" name="2 - Θέση κειμένου"/>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p>
        </p:txBody>
      </p:sp>
      <p:sp>
        <p:nvSpPr>
          <p:cNvPr id="4" name="3 - Θέση ημερομηνίας"/>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7E14703B-2438-435E-8D3C-F728F19DA589}" type="datetimeFigureOut">
              <a:rPr lang="el-GR"/>
              <a:pPr>
                <a:defRPr/>
              </a:pPr>
              <a:t>16/2/2015</a:t>
            </a:fld>
            <a:endParaRPr lang="el-GR"/>
          </a:p>
        </p:txBody>
      </p:sp>
      <p:sp>
        <p:nvSpPr>
          <p:cNvPr id="5" name="4 - Θέση υποσέλιδου"/>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l-GR"/>
          </a:p>
        </p:txBody>
      </p:sp>
      <p:sp>
        <p:nvSpPr>
          <p:cNvPr id="6" name="5 - Θέση αριθμού διαφάνειας"/>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AC01A0D-3267-45CB-B571-9E7266444C49}" type="slidenum">
              <a:rPr lang="el-GR"/>
              <a:pPr>
                <a:defRPr/>
              </a:pPr>
              <a:t>‹#›</a:t>
            </a:fld>
            <a:endParaRPr lang="el-GR"/>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Lst>
  <p:transition spd="slow">
    <p:strips dir="rd"/>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24.png"/><Relationship Id="rId7" Type="http://schemas.openxmlformats.org/officeDocument/2006/relationships/diagramColors" Target="../diagrams/colors8.xml"/><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3.xml"/><Relationship Id="rId1" Type="http://schemas.openxmlformats.org/officeDocument/2006/relationships/slideLayout" Target="../slideLayouts/slideLayout13.xml"/><Relationship Id="rId4" Type="http://schemas.openxmlformats.org/officeDocument/2006/relationships/image" Target="../media/image50.jpeg"/></Relationships>
</file>

<file path=ppt/slides/_rels/slide5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54.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56.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5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image" Target="../media/image57.jpeg"/><Relationship Id="rId5" Type="http://schemas.openxmlformats.org/officeDocument/2006/relationships/image" Target="../media/image24.png"/><Relationship Id="rId4" Type="http://schemas.openxmlformats.org/officeDocument/2006/relationships/image" Target="../media/image56.jpeg"/></Relationships>
</file>

<file path=ppt/slides/_rels/slide5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60.xml.rels><?xml version="1.0" encoding="UTF-8" standalone="yes"?>
<Relationships xmlns="http://schemas.openxmlformats.org/package/2006/relationships"><Relationship Id="rId8" Type="http://schemas.openxmlformats.org/officeDocument/2006/relationships/image" Target="../media/image60.gif"/><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61.wmf"/><Relationship Id="rId2" Type="http://schemas.openxmlformats.org/officeDocument/2006/relationships/notesSlide" Target="../notesSlides/notesSlide61.xml"/><Relationship Id="rId1" Type="http://schemas.openxmlformats.org/officeDocument/2006/relationships/slideLayout" Target="../slideLayouts/slideLayout4.xml"/><Relationship Id="rId4" Type="http://schemas.openxmlformats.org/officeDocument/2006/relationships/image" Target="../media/image62.png"/></Relationships>
</file>

<file path=ppt/slides/_rels/slide6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4 - Ορθογώνιο"/>
          <p:cNvSpPr>
            <a:spLocks noChangeArrowheads="1"/>
          </p:cNvSpPr>
          <p:nvPr/>
        </p:nvSpPr>
        <p:spPr bwMode="auto">
          <a:xfrm>
            <a:off x="755650" y="188913"/>
            <a:ext cx="6948488" cy="1076325"/>
          </a:xfrm>
          <a:prstGeom prst="rect">
            <a:avLst/>
          </a:prstGeom>
          <a:noFill/>
          <a:ln w="9525">
            <a:noFill/>
            <a:miter lim="800000"/>
            <a:headEnd/>
            <a:tailEnd/>
          </a:ln>
        </p:spPr>
        <p:txBody>
          <a:bodyPr>
            <a:spAutoFit/>
          </a:bodyPr>
          <a:lstStyle/>
          <a:p>
            <a:r>
              <a:rPr lang="el-GR" b="1">
                <a:latin typeface="Papyrus" pitchFamily="66" charset="0"/>
              </a:rPr>
              <a:t>ΕΝΟΤΗΤΑ 38</a:t>
            </a:r>
          </a:p>
          <a:p>
            <a:r>
              <a:rPr lang="el-GR" b="1">
                <a:solidFill>
                  <a:srgbClr val="00B0F0"/>
                </a:solidFill>
                <a:latin typeface="Papyrus" pitchFamily="66" charset="0"/>
              </a:rPr>
              <a:t>Ο Μικρασιατικός Πόλεμος (1919-1922)</a:t>
            </a:r>
          </a:p>
          <a:p>
            <a:r>
              <a:rPr lang="el-GR" sz="1600" b="1">
                <a:latin typeface="Papyrus" pitchFamily="66" charset="0"/>
              </a:rPr>
              <a:t>Μπακάλης Κώστας</a:t>
            </a:r>
            <a:r>
              <a:rPr lang="en-US" sz="1600" b="1">
                <a:latin typeface="Papyrus" pitchFamily="66" charset="0"/>
              </a:rPr>
              <a:t>. history-logotexnia.blogspot.com</a:t>
            </a:r>
            <a:endParaRPr lang="el-GR" b="1">
              <a:latin typeface="Papyrus" pitchFamily="66" charset="0"/>
            </a:endParaRPr>
          </a:p>
        </p:txBody>
      </p:sp>
      <p:pic>
        <p:nvPicPr>
          <p:cNvPr id="4099" name="Picture 2" descr="desert"/>
          <p:cNvPicPr>
            <a:picLocks noChangeAspect="1" noChangeArrowheads="1"/>
          </p:cNvPicPr>
          <p:nvPr/>
        </p:nvPicPr>
        <p:blipFill>
          <a:blip r:embed="rId3" cstate="print"/>
          <a:srcRect/>
          <a:stretch>
            <a:fillRect/>
          </a:stretch>
        </p:blipFill>
        <p:spPr bwMode="auto">
          <a:xfrm>
            <a:off x="0" y="1414463"/>
            <a:ext cx="9144000" cy="5443537"/>
          </a:xfrm>
          <a:prstGeom prst="rect">
            <a:avLst/>
          </a:prstGeom>
          <a:noFill/>
          <a:ln w="9525">
            <a:noFill/>
            <a:miter lim="800000"/>
            <a:headEnd/>
            <a:tailEnd/>
          </a:ln>
        </p:spPr>
      </p:pic>
    </p:spTree>
  </p:cSld>
  <p:clrMapOvr>
    <a:masterClrMapping/>
  </p:clrMapOvr>
  <p:transition spd="slow">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4 - Τίτλος"/>
          <p:cNvSpPr>
            <a:spLocks noGrp="1"/>
          </p:cNvSpPr>
          <p:nvPr>
            <p:ph type="title"/>
          </p:nvPr>
        </p:nvSpPr>
        <p:spPr>
          <a:xfrm>
            <a:off x="684213" y="333375"/>
            <a:ext cx="7772400" cy="1143000"/>
          </a:xfrm>
        </p:spPr>
        <p:txBody>
          <a:bodyPr/>
          <a:lstStyle/>
          <a:p>
            <a:pPr eaLnBrk="1" hangingPunct="1">
              <a:buFont typeface="Wingdings" pitchFamily="2" charset="2"/>
              <a:buChar char="Ø"/>
            </a:pPr>
            <a:r>
              <a:rPr lang="el-GR" sz="2000" b="1" dirty="0" smtClean="0"/>
              <a:t>Ποιες διαφορετικές απόψεις υπήρχαν για την αποβίβαση στρατού στη Σμύρνη;</a:t>
            </a:r>
          </a:p>
        </p:txBody>
      </p:sp>
      <p:pic>
        <p:nvPicPr>
          <p:cNvPr id="5123" name="6 - Θέση περιεχομένου" descr="Διαφορετικές αντιλήψεις για τη μικρασιατική εκστρατεία.png"/>
          <p:cNvPicPr>
            <a:picLocks noGrp="1" noChangeAspect="1"/>
          </p:cNvPicPr>
          <p:nvPr>
            <p:ph idx="1"/>
          </p:nvPr>
        </p:nvPicPr>
        <p:blipFill>
          <a:blip r:embed="rId3" cstate="print">
            <a:lum bright="-10000" contrast="30000"/>
          </a:blip>
          <a:srcRect/>
          <a:stretch>
            <a:fillRect/>
          </a:stretch>
        </p:blipFill>
        <p:spPr>
          <a:xfrm>
            <a:off x="179511" y="1557338"/>
            <a:ext cx="8712969" cy="4581092"/>
          </a:xfrm>
        </p:spPr>
      </p:pic>
    </p:spTree>
  </p:cSld>
  <p:clrMapOvr>
    <a:masterClrMapping/>
  </p:clrMapOvr>
  <p:transition spd="slow">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fhw.gr/chronos/13/images/gallery/foreign_policy/bg_16.jpg"/>
          <p:cNvPicPr>
            <a:picLocks noChangeAspect="1" noChangeArrowheads="1"/>
          </p:cNvPicPr>
          <p:nvPr/>
        </p:nvPicPr>
        <p:blipFill>
          <a:blip r:embed="rId3" cstate="print"/>
          <a:stretch>
            <a:fillRect/>
          </a:stretch>
        </p:blipFill>
        <p:spPr bwMode="auto">
          <a:xfrm>
            <a:off x="323528" y="234019"/>
            <a:ext cx="3276872" cy="2370270"/>
          </a:xfrm>
          <a:prstGeom prst="rect">
            <a:avLst/>
          </a:prstGeom>
          <a:noFill/>
          <a:ln>
            <a:noFill/>
          </a:ln>
        </p:spPr>
      </p:pic>
      <p:sp>
        <p:nvSpPr>
          <p:cNvPr id="6147" name="4 - Ορθογώνιο"/>
          <p:cNvSpPr>
            <a:spLocks noChangeArrowheads="1"/>
          </p:cNvSpPr>
          <p:nvPr/>
        </p:nvSpPr>
        <p:spPr bwMode="auto">
          <a:xfrm>
            <a:off x="3707904" y="188640"/>
            <a:ext cx="5256584" cy="2031325"/>
          </a:xfrm>
          <a:prstGeom prst="rect">
            <a:avLst/>
          </a:prstGeom>
          <a:noFill/>
          <a:ln w="9525">
            <a:noFill/>
            <a:miter lim="800000"/>
            <a:headEnd/>
            <a:tailEnd/>
          </a:ln>
        </p:spPr>
        <p:txBody>
          <a:bodyPr wrap="square">
            <a:spAutoFit/>
          </a:bodyPr>
          <a:lstStyle/>
          <a:p>
            <a:r>
              <a:rPr lang="el-GR" dirty="0" smtClean="0">
                <a:latin typeface="Papyrus" pitchFamily="66" charset="0"/>
                <a:sym typeface="Wingdings 3"/>
              </a:rPr>
              <a:t> </a:t>
            </a:r>
            <a:r>
              <a:rPr lang="el-GR" dirty="0" smtClean="0">
                <a:latin typeface="Papyrus" pitchFamily="66" charset="0"/>
              </a:rPr>
              <a:t> </a:t>
            </a:r>
            <a:r>
              <a:rPr lang="el-GR" i="1" dirty="0">
                <a:latin typeface="Papyrus" pitchFamily="66" charset="0"/>
              </a:rPr>
              <a:t>Ο στρατηγός </a:t>
            </a:r>
            <a:r>
              <a:rPr lang="el-GR" i="1" dirty="0" err="1">
                <a:latin typeface="Papyrus" pitchFamily="66" charset="0"/>
              </a:rPr>
              <a:t>Νίδερ</a:t>
            </a:r>
            <a:r>
              <a:rPr lang="el-GR" i="1" dirty="0">
                <a:latin typeface="Papyrus" pitchFamily="66" charset="0"/>
              </a:rPr>
              <a:t>, διοικητής του Α' Σώματος Στρατού, και ο συνταγματάρχης Στυλιανός </a:t>
            </a:r>
            <a:r>
              <a:rPr lang="el-GR" i="1" dirty="0" err="1">
                <a:latin typeface="Papyrus" pitchFamily="66" charset="0"/>
              </a:rPr>
              <a:t>Γονατάς</a:t>
            </a:r>
            <a:r>
              <a:rPr lang="el-GR" i="1" dirty="0">
                <a:latin typeface="Papyrus" pitchFamily="66" charset="0"/>
              </a:rPr>
              <a:t>, ενώ πλέουν προς τη Σμύρνη. Εκεί ο στρατηγός θα αναλάβει τη διοίκηση του στρατού κατοχής. </a:t>
            </a:r>
            <a:r>
              <a:rPr lang="el-GR" i="1" dirty="0" smtClean="0">
                <a:latin typeface="Papyrus" pitchFamily="66" charset="0"/>
              </a:rPr>
              <a:t> </a:t>
            </a:r>
            <a:r>
              <a:rPr lang="el-GR" i="1" spc="-150" dirty="0" smtClean="0">
                <a:latin typeface="Papyrus" pitchFamily="66" charset="0"/>
              </a:rPr>
              <a:t>Αθήνα</a:t>
            </a:r>
            <a:r>
              <a:rPr lang="el-GR" i="1" spc="-150" dirty="0">
                <a:latin typeface="Papyrus" pitchFamily="66" charset="0"/>
              </a:rPr>
              <a:t>, Φωτογραφικό Αρχείο Πολεμικού Μουσείου αρ. </a:t>
            </a:r>
            <a:r>
              <a:rPr lang="el-GR" i="1" spc="-150" dirty="0" err="1">
                <a:latin typeface="Papyrus" pitchFamily="66" charset="0"/>
              </a:rPr>
              <a:t>εισ</a:t>
            </a:r>
            <a:r>
              <a:rPr lang="el-GR" i="1" spc="-150" dirty="0">
                <a:latin typeface="Papyrus" pitchFamily="66" charset="0"/>
              </a:rPr>
              <a:t>. 4954. </a:t>
            </a:r>
            <a:r>
              <a:rPr lang="el-GR" i="1" spc="-150" dirty="0" smtClean="0">
                <a:latin typeface="Papyrus" pitchFamily="66" charset="0"/>
              </a:rPr>
              <a:t>© </a:t>
            </a:r>
            <a:r>
              <a:rPr lang="el-GR" i="1" spc="-150" dirty="0">
                <a:latin typeface="Papyrus" pitchFamily="66" charset="0"/>
              </a:rPr>
              <a:t>Πολεμικό Μουσείο, Αθήνα.</a:t>
            </a:r>
            <a:r>
              <a:rPr lang="en-US" i="1" spc="-150" dirty="0">
                <a:latin typeface="Papyrus" pitchFamily="66" charset="0"/>
              </a:rPr>
              <a:t> http://www.fhw.gr/chronos/13/gr</a:t>
            </a:r>
            <a:r>
              <a:rPr lang="en-US" i="1" spc="-150" dirty="0" smtClean="0">
                <a:latin typeface="Papyrus" pitchFamily="66" charset="0"/>
              </a:rPr>
              <a:t>/</a:t>
            </a:r>
            <a:r>
              <a:rPr lang="el-GR" i="1" spc="-150" dirty="0" smtClean="0">
                <a:latin typeface="Papyrus" pitchFamily="66" charset="0"/>
              </a:rPr>
              <a:t> </a:t>
            </a:r>
            <a:r>
              <a:rPr lang="en-US" i="1" spc="-150" dirty="0" smtClean="0">
                <a:latin typeface="Papyrus" pitchFamily="66" charset="0"/>
              </a:rPr>
              <a:t>general/gallery/</a:t>
            </a:r>
            <a:r>
              <a:rPr lang="en-US" i="1" spc="-150" dirty="0" err="1" smtClean="0">
                <a:latin typeface="Papyrus" pitchFamily="66" charset="0"/>
              </a:rPr>
              <a:t>domestic_policy</a:t>
            </a:r>
            <a:r>
              <a:rPr lang="en-US" i="1" spc="-150" dirty="0" smtClean="0">
                <a:latin typeface="Papyrus" pitchFamily="66" charset="0"/>
              </a:rPr>
              <a:t>/ind001.h</a:t>
            </a:r>
            <a:r>
              <a:rPr lang="en-US" spc="-150" dirty="0" smtClean="0">
                <a:latin typeface="Papyrus" pitchFamily="66" charset="0"/>
              </a:rPr>
              <a:t>tml</a:t>
            </a:r>
            <a:endParaRPr lang="el-GR" spc="-150" dirty="0">
              <a:latin typeface="Papyrus" pitchFamily="66" charset="0"/>
            </a:endParaRPr>
          </a:p>
        </p:txBody>
      </p:sp>
      <p:pic>
        <p:nvPicPr>
          <p:cNvPr id="4" name="Picture 2" descr="http://www.fhw.gr/chronos/13/images/gallery/foreign_policy/bpi_11.jpg"/>
          <p:cNvPicPr>
            <a:picLocks noChangeAspect="1" noChangeArrowheads="1"/>
          </p:cNvPicPr>
          <p:nvPr/>
        </p:nvPicPr>
        <p:blipFill>
          <a:blip r:embed="rId4" cstate="print"/>
          <a:stretch>
            <a:fillRect/>
          </a:stretch>
        </p:blipFill>
        <p:spPr bwMode="auto">
          <a:xfrm>
            <a:off x="5148064" y="2492896"/>
            <a:ext cx="3810000" cy="2260600"/>
          </a:xfrm>
          <a:prstGeom prst="rect">
            <a:avLst/>
          </a:prstGeom>
          <a:noFill/>
          <a:ln>
            <a:noFill/>
          </a:ln>
        </p:spPr>
      </p:pic>
      <p:sp>
        <p:nvSpPr>
          <p:cNvPr id="5" name="4 - Ορθογώνιο"/>
          <p:cNvSpPr/>
          <p:nvPr/>
        </p:nvSpPr>
        <p:spPr>
          <a:xfrm>
            <a:off x="0" y="2708920"/>
            <a:ext cx="5076056" cy="1754326"/>
          </a:xfrm>
          <a:prstGeom prst="rect">
            <a:avLst/>
          </a:prstGeom>
        </p:spPr>
        <p:txBody>
          <a:bodyPr wrap="square">
            <a:spAutoFit/>
          </a:bodyPr>
          <a:lstStyle/>
          <a:p>
            <a:pPr algn="r"/>
            <a:r>
              <a:rPr lang="el-GR" dirty="0" smtClean="0">
                <a:latin typeface="Papyrus" pitchFamily="66" charset="0"/>
                <a:sym typeface="Wingdings 3"/>
              </a:rPr>
              <a:t></a:t>
            </a:r>
            <a:r>
              <a:rPr lang="el-GR" i="1" dirty="0" smtClean="0">
                <a:latin typeface="Papyrus" pitchFamily="66" charset="0"/>
                <a:sym typeface="Wingdings 3"/>
              </a:rPr>
              <a:t> </a:t>
            </a:r>
            <a:r>
              <a:rPr lang="el-GR" i="1" dirty="0" smtClean="0">
                <a:latin typeface="Papyrus" pitchFamily="66" charset="0"/>
              </a:rPr>
              <a:t> Μαούνες που χρησιμοποιήθηκαν για τη μεταφορά ελληνικών στρατιωτικών τμημάτων στη Σμύρνη. </a:t>
            </a:r>
            <a:r>
              <a:rPr lang="el-GR" i="1" spc="-150" dirty="0" smtClean="0">
                <a:latin typeface="Papyrus" pitchFamily="66" charset="0"/>
              </a:rPr>
              <a:t>Αθήνα, Φωτογραφικό Αρχείο Πολεμικού Μουσείου αρ. </a:t>
            </a:r>
            <a:r>
              <a:rPr lang="el-GR" i="1" spc="-150" dirty="0" err="1" smtClean="0">
                <a:latin typeface="Papyrus" pitchFamily="66" charset="0"/>
              </a:rPr>
              <a:t>εισ</a:t>
            </a:r>
            <a:r>
              <a:rPr lang="el-GR" i="1" spc="-150" dirty="0" smtClean="0">
                <a:latin typeface="Papyrus" pitchFamily="66" charset="0"/>
              </a:rPr>
              <a:t>. 4933.  © Πολεμικό Μουσείο, Αθήνα.</a:t>
            </a:r>
            <a:r>
              <a:rPr lang="en-US" i="1" spc="-150" dirty="0" smtClean="0">
                <a:latin typeface="Papyrus" pitchFamily="66" charset="0"/>
              </a:rPr>
              <a:t> http://www.fhw.gr/chronos/13/gr/general/gallery/domestic_policy/ind001.html</a:t>
            </a:r>
            <a:endParaRPr lang="el-GR" i="1" spc="-150" dirty="0">
              <a:latin typeface="Papyrus" pitchFamily="66" charset="0"/>
            </a:endParaRPr>
          </a:p>
        </p:txBody>
      </p:sp>
      <p:pic>
        <p:nvPicPr>
          <p:cNvPr id="6" name="Picture 2" descr="http://www.fhw.gr/chronos/13/images/gallery/foreign_policy/bg_17.jpg"/>
          <p:cNvPicPr>
            <a:picLocks noChangeAspect="1" noChangeArrowheads="1"/>
          </p:cNvPicPr>
          <p:nvPr/>
        </p:nvPicPr>
        <p:blipFill>
          <a:blip r:embed="rId5" cstate="print"/>
          <a:stretch>
            <a:fillRect/>
          </a:stretch>
        </p:blipFill>
        <p:spPr bwMode="auto">
          <a:xfrm>
            <a:off x="323528" y="4662740"/>
            <a:ext cx="2736304" cy="2043107"/>
          </a:xfrm>
          <a:prstGeom prst="rect">
            <a:avLst/>
          </a:prstGeom>
          <a:noFill/>
          <a:ln>
            <a:noFill/>
          </a:ln>
        </p:spPr>
      </p:pic>
      <p:sp>
        <p:nvSpPr>
          <p:cNvPr id="7" name="6 - Ορθογώνιο"/>
          <p:cNvSpPr/>
          <p:nvPr/>
        </p:nvSpPr>
        <p:spPr>
          <a:xfrm>
            <a:off x="3203848" y="4941168"/>
            <a:ext cx="5760640" cy="1200329"/>
          </a:xfrm>
          <a:prstGeom prst="rect">
            <a:avLst/>
          </a:prstGeom>
        </p:spPr>
        <p:txBody>
          <a:bodyPr wrap="square">
            <a:spAutoFit/>
          </a:bodyPr>
          <a:lstStyle/>
          <a:p>
            <a:r>
              <a:rPr lang="el-GR" dirty="0" smtClean="0">
                <a:latin typeface="Papyrus" pitchFamily="66" charset="0"/>
                <a:sym typeface="Wingdings 3"/>
              </a:rPr>
              <a:t> </a:t>
            </a:r>
            <a:r>
              <a:rPr lang="el-GR" i="1" dirty="0" smtClean="0">
                <a:latin typeface="Papyrus" pitchFamily="66" charset="0"/>
              </a:rPr>
              <a:t>Έλληνες στρατιώτες αποβιβάζονται στη Σμύρνη το Μάιο του 1919.  </a:t>
            </a:r>
            <a:r>
              <a:rPr lang="el-GR" i="1" spc="-150" dirty="0" smtClean="0">
                <a:latin typeface="Papyrus" pitchFamily="66" charset="0"/>
              </a:rPr>
              <a:t>Αθήνα, Φωτογραφικό Αρχείο Πολεμικού Μουσείου αρ. </a:t>
            </a:r>
            <a:r>
              <a:rPr lang="el-GR" i="1" spc="-150" dirty="0" err="1" smtClean="0">
                <a:latin typeface="Papyrus" pitchFamily="66" charset="0"/>
              </a:rPr>
              <a:t>εισ</a:t>
            </a:r>
            <a:r>
              <a:rPr lang="el-GR" i="1" spc="-150" dirty="0" smtClean="0">
                <a:latin typeface="Papyrus" pitchFamily="66" charset="0"/>
              </a:rPr>
              <a:t>. 4917.  © Πολεμικό Μουσείο, Αθήνα.</a:t>
            </a:r>
            <a:r>
              <a:rPr lang="en-US" i="1" spc="-150" dirty="0" smtClean="0">
                <a:latin typeface="Papyrus" pitchFamily="66" charset="0"/>
              </a:rPr>
              <a:t> http://www.fhw.gr/chronos</a:t>
            </a:r>
            <a:r>
              <a:rPr lang="el-GR" i="1" spc="-150" dirty="0" smtClean="0">
                <a:latin typeface="Papyrus" pitchFamily="66" charset="0"/>
              </a:rPr>
              <a:t> </a:t>
            </a:r>
            <a:r>
              <a:rPr lang="en-US" i="1" spc="-150" dirty="0" smtClean="0">
                <a:latin typeface="Papyrus" pitchFamily="66" charset="0"/>
              </a:rPr>
              <a:t>/13/gr/general</a:t>
            </a:r>
            <a:r>
              <a:rPr lang="el-GR" i="1" spc="-150" dirty="0" smtClean="0">
                <a:latin typeface="Papyrus" pitchFamily="66" charset="0"/>
              </a:rPr>
              <a:t> </a:t>
            </a:r>
            <a:r>
              <a:rPr lang="en-US" i="1" spc="-150" dirty="0" smtClean="0">
                <a:latin typeface="Papyrus" pitchFamily="66" charset="0"/>
              </a:rPr>
              <a:t>/gallery/domestic_policy/ind001.html</a:t>
            </a:r>
            <a:endParaRPr lang="el-GR" spc="-150" dirty="0"/>
          </a:p>
        </p:txBody>
      </p:sp>
    </p:spTree>
  </p:cSld>
  <p:clrMapOvr>
    <a:masterClrMapping/>
  </p:clrMapOvr>
  <p:transition spd="slow">
    <p:strips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Ορθογώνιο"/>
          <p:cNvSpPr/>
          <p:nvPr/>
        </p:nvSpPr>
        <p:spPr>
          <a:xfrm>
            <a:off x="0" y="1484784"/>
            <a:ext cx="9144000" cy="1755775"/>
          </a:xfrm>
          <a:prstGeom prst="rect">
            <a:avLst/>
          </a:prstGeom>
          <a:solidFill>
            <a:schemeClr val="accent6">
              <a:lumMod val="20000"/>
              <a:lumOff val="80000"/>
            </a:schemeClr>
          </a:solidFill>
        </p:spPr>
        <p:txBody>
          <a:bodyPr wrap="square">
            <a:spAutoFit/>
          </a:bodyPr>
          <a:lstStyle/>
          <a:p>
            <a:pPr algn="ctr" fontAlgn="auto">
              <a:spcBef>
                <a:spcPts val="0"/>
              </a:spcBef>
              <a:spcAft>
                <a:spcPts val="0"/>
              </a:spcAft>
              <a:defRPr/>
            </a:pPr>
            <a:r>
              <a:rPr lang="el-GR" sz="5400" b="1" dirty="0">
                <a:latin typeface="Mistral" pitchFamily="66" charset="0"/>
                <a:cs typeface="Lucida Sans Unicode" pitchFamily="34" charset="0"/>
              </a:rPr>
              <a:t>Α. </a:t>
            </a:r>
            <a:r>
              <a:rPr lang="el-GR" sz="5400" b="1" dirty="0">
                <a:latin typeface="Mistral" pitchFamily="66" charset="0"/>
                <a:cs typeface="Lucida Sans Unicode" pitchFamily="34" charset="0"/>
              </a:rPr>
              <a:t>Η ΕΛΛΗΝΙΚΗ ΔΙΟΙΚΗΣΗ </a:t>
            </a:r>
            <a:endParaRPr lang="el-GR" sz="5400" b="1" dirty="0" smtClean="0">
              <a:latin typeface="Mistral" pitchFamily="66" charset="0"/>
              <a:cs typeface="Lucida Sans Unicode" pitchFamily="34" charset="0"/>
            </a:endParaRPr>
          </a:p>
          <a:p>
            <a:pPr algn="ctr" fontAlgn="auto">
              <a:spcBef>
                <a:spcPts val="0"/>
              </a:spcBef>
              <a:spcAft>
                <a:spcPts val="0"/>
              </a:spcAft>
              <a:defRPr/>
            </a:pPr>
            <a:r>
              <a:rPr lang="el-GR" sz="5400" b="1" dirty="0" smtClean="0">
                <a:latin typeface="Mistral" pitchFamily="66" charset="0"/>
                <a:cs typeface="Lucida Sans Unicode" pitchFamily="34" charset="0"/>
              </a:rPr>
              <a:t>ΤΗΣ </a:t>
            </a:r>
            <a:r>
              <a:rPr lang="el-GR" sz="5400" b="1" dirty="0">
                <a:latin typeface="Mistral" pitchFamily="66" charset="0"/>
                <a:cs typeface="Lucida Sans Unicode" pitchFamily="34" charset="0"/>
              </a:rPr>
              <a:t>ΜΙΚΡΑΣ ΑΣΙΑΣ</a:t>
            </a:r>
          </a:p>
        </p:txBody>
      </p:sp>
    </p:spTree>
  </p:cSld>
  <p:clrMapOvr>
    <a:masterClrMapping/>
  </p:clrMapOvr>
  <p:transition spd="slow">
    <p:strips dir="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 Διάγραμμα"/>
          <p:cNvGraphicFramePr/>
          <p:nvPr/>
        </p:nvGraphicFramePr>
        <p:xfrm>
          <a:off x="179512" y="188640"/>
          <a:ext cx="5832647" cy="64084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2" name="Picture 4" descr="map-neigy-sevron"/>
          <p:cNvPicPr>
            <a:picLocks noGrp="1" noChangeAspect="1" noChangeArrowheads="1"/>
          </p:cNvPicPr>
          <p:nvPr>
            <p:ph sz="half" idx="1"/>
          </p:nvPr>
        </p:nvPicPr>
        <p:blipFill>
          <a:blip r:embed="rId8" cstate="print">
            <a:lum bright="-18000" contrast="30000"/>
          </a:blip>
          <a:srcRect/>
          <a:stretch>
            <a:fillRect/>
          </a:stretch>
        </p:blipFill>
        <p:spPr>
          <a:xfrm>
            <a:off x="6300192" y="1124744"/>
            <a:ext cx="2305050" cy="3597275"/>
          </a:xfr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Sld>
  <p:clrMapOvr>
    <a:masterClrMapping/>
  </p:clrMapOvr>
  <p:transition spd="slow">
    <p:strips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Κωνσταντίνος\Τα έγγραφά μου\1919 20 Μάϊου, Σμύρνη, πανόραμα μετά την κατάληψη από τον Ελληνικό στρατό.jpg"/>
          <p:cNvPicPr>
            <a:picLocks noChangeAspect="1" noChangeArrowheads="1"/>
          </p:cNvPicPr>
          <p:nvPr/>
        </p:nvPicPr>
        <p:blipFill>
          <a:blip r:embed="rId3" cstate="print"/>
          <a:srcRect/>
          <a:stretch>
            <a:fillRect/>
          </a:stretch>
        </p:blipFill>
        <p:spPr bwMode="auto">
          <a:xfrm>
            <a:off x="250825" y="260350"/>
            <a:ext cx="8607425" cy="4776788"/>
          </a:xfrm>
          <a:prstGeom prst="rect">
            <a:avLst/>
          </a:prstGeom>
          <a:noFill/>
          <a:ln w="9525">
            <a:noFill/>
            <a:miter lim="800000"/>
            <a:headEnd/>
            <a:tailEnd/>
          </a:ln>
        </p:spPr>
      </p:pic>
      <p:sp>
        <p:nvSpPr>
          <p:cNvPr id="11267" name="2 - Ορθογώνιο"/>
          <p:cNvSpPr>
            <a:spLocks noChangeArrowheads="1"/>
          </p:cNvSpPr>
          <p:nvPr/>
        </p:nvSpPr>
        <p:spPr bwMode="auto">
          <a:xfrm>
            <a:off x="323850" y="5157788"/>
            <a:ext cx="8569325" cy="646331"/>
          </a:xfrm>
          <a:prstGeom prst="rect">
            <a:avLst/>
          </a:prstGeom>
          <a:noFill/>
          <a:ln w="9525">
            <a:noFill/>
            <a:miter lim="800000"/>
            <a:headEnd/>
            <a:tailEnd/>
          </a:ln>
        </p:spPr>
        <p:txBody>
          <a:bodyPr>
            <a:spAutoFit/>
          </a:bodyPr>
          <a:lstStyle/>
          <a:p>
            <a:pPr algn="ctr"/>
            <a:r>
              <a:rPr lang="el-GR" dirty="0">
                <a:latin typeface="Papyrus" pitchFamily="66" charset="0"/>
              </a:rPr>
              <a:t>▲ </a:t>
            </a:r>
            <a:r>
              <a:rPr lang="el-GR" i="1" dirty="0">
                <a:latin typeface="Papyrus" pitchFamily="66" charset="0"/>
              </a:rPr>
              <a:t>20 </a:t>
            </a:r>
            <a:r>
              <a:rPr lang="el-GR" i="1" dirty="0" err="1">
                <a:latin typeface="Papyrus" pitchFamily="66" charset="0"/>
              </a:rPr>
              <a:t>Μάϊου</a:t>
            </a:r>
            <a:r>
              <a:rPr lang="el-GR" i="1" dirty="0">
                <a:latin typeface="Papyrus" pitchFamily="66" charset="0"/>
              </a:rPr>
              <a:t> 1919, Σμύρνη, πανόραμα μετά την αποβίβαση του Ελληνικού στρατού.</a:t>
            </a:r>
          </a:p>
          <a:p>
            <a:pPr algn="ctr"/>
            <a:r>
              <a:rPr lang="el-GR" i="1" dirty="0">
                <a:latin typeface="Papyrus" pitchFamily="66" charset="0"/>
              </a:rPr>
              <a:t>Πηγή: </a:t>
            </a:r>
            <a:r>
              <a:rPr lang="en-US" i="1" dirty="0">
                <a:latin typeface="Papyrus" pitchFamily="66" charset="0"/>
              </a:rPr>
              <a:t>http://apogonoimikrasiaton.blogspot.gr</a:t>
            </a:r>
            <a:endParaRPr lang="el-GR" i="1" dirty="0">
              <a:latin typeface="Papyrus" pitchFamily="66" charset="0"/>
            </a:endParaRPr>
          </a:p>
        </p:txBody>
      </p:sp>
    </p:spTree>
  </p:cSld>
  <p:clrMapOvr>
    <a:masterClrMapping/>
  </p:clrMapOvr>
  <p:transition spd="slow">
    <p:strips dir="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 Διάγραμμα"/>
          <p:cNvGraphicFramePr/>
          <p:nvPr/>
        </p:nvGraphicFramePr>
        <p:xfrm>
          <a:off x="179512" y="260648"/>
          <a:ext cx="8712968" cy="6336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strips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Κωνσταντίνος\Τα έγγραφά μου\2013-02-09_152734.jpg"/>
          <p:cNvPicPr>
            <a:picLocks noChangeAspect="1" noChangeArrowheads="1"/>
          </p:cNvPicPr>
          <p:nvPr/>
        </p:nvPicPr>
        <p:blipFill>
          <a:blip r:embed="rId3" cstate="print"/>
          <a:srcRect/>
          <a:stretch>
            <a:fillRect/>
          </a:stretch>
        </p:blipFill>
        <p:spPr bwMode="auto">
          <a:xfrm>
            <a:off x="0" y="0"/>
            <a:ext cx="7658100" cy="4876800"/>
          </a:xfrm>
          <a:prstGeom prst="rect">
            <a:avLst/>
          </a:prstGeom>
          <a:noFill/>
          <a:ln w="9525">
            <a:noFill/>
            <a:miter lim="800000"/>
            <a:headEnd/>
            <a:tailEnd/>
          </a:ln>
        </p:spPr>
      </p:pic>
      <p:sp>
        <p:nvSpPr>
          <p:cNvPr id="13315" name="2 - Ορθογώνιο"/>
          <p:cNvSpPr>
            <a:spLocks noChangeArrowheads="1"/>
          </p:cNvSpPr>
          <p:nvPr/>
        </p:nvSpPr>
        <p:spPr bwMode="auto">
          <a:xfrm>
            <a:off x="179512" y="5013325"/>
            <a:ext cx="8964488" cy="954107"/>
          </a:xfrm>
          <a:prstGeom prst="rect">
            <a:avLst/>
          </a:prstGeom>
          <a:noFill/>
          <a:ln w="9525">
            <a:noFill/>
            <a:miter lim="800000"/>
            <a:headEnd/>
            <a:tailEnd/>
          </a:ln>
        </p:spPr>
        <p:txBody>
          <a:bodyPr wrap="square">
            <a:spAutoFit/>
          </a:bodyPr>
          <a:lstStyle/>
          <a:p>
            <a:r>
              <a:rPr lang="el-GR" i="1" dirty="0">
                <a:latin typeface="Papyrus" pitchFamily="66" charset="0"/>
              </a:rPr>
              <a:t>▲ 29 Ιουνίου 1919, Σμύρνη, ο Αριστείδης </a:t>
            </a:r>
            <a:r>
              <a:rPr lang="el-GR" i="1" dirty="0" err="1">
                <a:latin typeface="Papyrus" pitchFamily="66" charset="0"/>
              </a:rPr>
              <a:t>Στεργιάδης</a:t>
            </a:r>
            <a:r>
              <a:rPr lang="el-GR" i="1" dirty="0">
                <a:latin typeface="Papyrus" pitchFamily="66" charset="0"/>
              </a:rPr>
              <a:t> προσφωνεί τον στρ. Λ. Παρασκευόπουλο.</a:t>
            </a:r>
          </a:p>
          <a:p>
            <a:r>
              <a:rPr lang="el-GR" sz="2000" i="1" dirty="0">
                <a:latin typeface="Papyrus" pitchFamily="66" charset="0"/>
              </a:rPr>
              <a:t>Πηγή: </a:t>
            </a:r>
            <a:r>
              <a:rPr lang="en-US" sz="2000" i="1" dirty="0">
                <a:latin typeface="Papyrus" pitchFamily="66" charset="0"/>
              </a:rPr>
              <a:t>http://apogonoimikrasiaton.blogspot.gr</a:t>
            </a:r>
            <a:endParaRPr lang="el-GR" sz="2000" i="1" dirty="0">
              <a:latin typeface="Papyrus" pitchFamily="66" charset="0"/>
            </a:endParaRPr>
          </a:p>
          <a:p>
            <a:endParaRPr lang="el-GR" dirty="0">
              <a:latin typeface="Papyrus" pitchFamily="66" charset="0"/>
            </a:endParaRPr>
          </a:p>
        </p:txBody>
      </p:sp>
    </p:spTree>
  </p:cSld>
  <p:clrMapOvr>
    <a:masterClrMapping/>
  </p:clrMapOvr>
  <p:transition spd="slow">
    <p:strips dir="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body" sz="half" idx="2"/>
          </p:nvPr>
        </p:nvSpPr>
        <p:spPr>
          <a:xfrm>
            <a:off x="395288" y="4581525"/>
            <a:ext cx="8569325" cy="1871663"/>
          </a:xfrm>
        </p:spPr>
        <p:txBody>
          <a:bodyPr/>
          <a:lstStyle/>
          <a:p>
            <a:pPr algn="just" eaLnBrk="1" hangingPunct="1">
              <a:lnSpc>
                <a:spcPct val="90000"/>
              </a:lnSpc>
              <a:buFont typeface="Wingdings" pitchFamily="2" charset="2"/>
              <a:buChar char="ü"/>
            </a:pPr>
            <a:r>
              <a:rPr lang="el-GR" sz="2400" smtClean="0"/>
              <a:t>Ωστόσο, η ελληνική διοίκηση επιτέλεσε </a:t>
            </a:r>
            <a:r>
              <a:rPr lang="el-GR" sz="4000" b="1" i="1" smtClean="0">
                <a:solidFill>
                  <a:srgbClr val="FF6600"/>
                </a:solidFill>
              </a:rPr>
              <a:t>σημαντικό</a:t>
            </a:r>
            <a:r>
              <a:rPr lang="el-GR" sz="2400" b="1" smtClean="0">
                <a:solidFill>
                  <a:srgbClr val="FF6600"/>
                </a:solidFill>
              </a:rPr>
              <a:t> </a:t>
            </a:r>
            <a:r>
              <a:rPr lang="el-GR" sz="4000" b="1" i="1" smtClean="0">
                <a:solidFill>
                  <a:srgbClr val="FF6600"/>
                </a:solidFill>
              </a:rPr>
              <a:t>έργο</a:t>
            </a:r>
            <a:r>
              <a:rPr lang="el-GR" sz="2400" smtClean="0"/>
              <a:t> στην οικονομία, την εκπαίδευση, την υγεία και κυρίως στην επανεγκατάσταση των Ελλήνων που είχαν διωχθεί παλιότερα</a:t>
            </a:r>
          </a:p>
        </p:txBody>
      </p:sp>
      <p:pic>
        <p:nvPicPr>
          <p:cNvPr id="14339" name="Picture 3" descr="Smyrni-dioikitirio"/>
          <p:cNvPicPr>
            <a:picLocks noGrp="1" noChangeAspect="1" noChangeArrowheads="1"/>
          </p:cNvPicPr>
          <p:nvPr>
            <p:ph sz="half" idx="1"/>
          </p:nvPr>
        </p:nvPicPr>
        <p:blipFill>
          <a:blip r:embed="rId3" cstate="print"/>
          <a:srcRect/>
          <a:stretch>
            <a:fillRect/>
          </a:stretch>
        </p:blipFill>
        <p:spPr>
          <a:xfrm>
            <a:off x="0" y="0"/>
            <a:ext cx="5788025" cy="4343400"/>
          </a:xfrm>
        </p:spPr>
      </p:pic>
      <p:sp>
        <p:nvSpPr>
          <p:cNvPr id="14340" name="Text Box 4"/>
          <p:cNvSpPr txBox="1">
            <a:spLocks noChangeArrowheads="1"/>
          </p:cNvSpPr>
          <p:nvPr/>
        </p:nvSpPr>
        <p:spPr bwMode="auto">
          <a:xfrm>
            <a:off x="6084888" y="1268413"/>
            <a:ext cx="2879725" cy="861774"/>
          </a:xfrm>
          <a:prstGeom prst="rect">
            <a:avLst/>
          </a:prstGeom>
          <a:noFill/>
          <a:ln w="9525">
            <a:noFill/>
            <a:miter lim="800000"/>
            <a:headEnd/>
            <a:tailEnd/>
          </a:ln>
        </p:spPr>
        <p:txBody>
          <a:bodyPr>
            <a:spAutoFit/>
          </a:bodyPr>
          <a:lstStyle/>
          <a:p>
            <a:pPr>
              <a:spcBef>
                <a:spcPct val="50000"/>
              </a:spcBef>
            </a:pPr>
            <a:r>
              <a:rPr lang="el-GR" sz="2000" dirty="0">
                <a:latin typeface="+mj-lt"/>
              </a:rPr>
              <a:t>◄ </a:t>
            </a:r>
            <a:r>
              <a:rPr lang="el-GR" sz="2000" b="1" dirty="0">
                <a:solidFill>
                  <a:srgbClr val="00B0F0"/>
                </a:solidFill>
                <a:latin typeface="+mj-lt"/>
              </a:rPr>
              <a:t>Σμύρνη:  </a:t>
            </a:r>
            <a:endParaRPr lang="el-GR" sz="2000" b="1" dirty="0" smtClean="0">
              <a:solidFill>
                <a:srgbClr val="00B0F0"/>
              </a:solidFill>
              <a:latin typeface="+mj-lt"/>
            </a:endParaRPr>
          </a:p>
          <a:p>
            <a:pPr>
              <a:spcBef>
                <a:spcPct val="50000"/>
              </a:spcBef>
            </a:pPr>
            <a:r>
              <a:rPr lang="el-GR" sz="2000" b="1" i="1" dirty="0" smtClean="0">
                <a:solidFill>
                  <a:srgbClr val="00B0F0"/>
                </a:solidFill>
                <a:latin typeface="+mj-lt"/>
              </a:rPr>
              <a:t>ελληνικό</a:t>
            </a:r>
            <a:r>
              <a:rPr lang="el-GR" sz="2000" b="1" dirty="0" smtClean="0">
                <a:solidFill>
                  <a:srgbClr val="00B0F0"/>
                </a:solidFill>
                <a:latin typeface="+mj-lt"/>
              </a:rPr>
              <a:t> </a:t>
            </a:r>
            <a:r>
              <a:rPr lang="el-GR" sz="2000" b="1" i="1" dirty="0">
                <a:solidFill>
                  <a:srgbClr val="00B0F0"/>
                </a:solidFill>
                <a:latin typeface="+mj-lt"/>
              </a:rPr>
              <a:t>διοικητήριο</a:t>
            </a:r>
            <a:r>
              <a:rPr lang="el-GR" sz="2000" dirty="0">
                <a:solidFill>
                  <a:srgbClr val="00B0F0"/>
                </a:solidFill>
                <a:latin typeface="+mj-lt"/>
              </a:rPr>
              <a:t> </a:t>
            </a:r>
            <a:endParaRPr lang="el-GR" sz="2000" b="1" i="1" dirty="0">
              <a:solidFill>
                <a:srgbClr val="00B0F0"/>
              </a:solidFill>
              <a:latin typeface="+mj-lt"/>
            </a:endParaRPr>
          </a:p>
        </p:txBody>
      </p:sp>
    </p:spTree>
  </p:cSld>
  <p:clrMapOvr>
    <a:masterClrMapping/>
  </p:clrMapOvr>
  <p:transition spd="slow">
    <p:strips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Ορθογώνιο"/>
          <p:cNvSpPr/>
          <p:nvPr/>
        </p:nvSpPr>
        <p:spPr>
          <a:xfrm>
            <a:off x="0" y="1484784"/>
            <a:ext cx="9144000" cy="1446550"/>
          </a:xfrm>
          <a:prstGeom prst="rect">
            <a:avLst/>
          </a:prstGeom>
          <a:solidFill>
            <a:schemeClr val="accent1">
              <a:lumMod val="20000"/>
              <a:lumOff val="80000"/>
            </a:schemeClr>
          </a:solidFill>
        </p:spPr>
        <p:txBody>
          <a:bodyPr wrap="square">
            <a:spAutoFit/>
          </a:bodyPr>
          <a:lstStyle/>
          <a:p>
            <a:pPr algn="ctr" fontAlgn="auto">
              <a:spcBef>
                <a:spcPts val="0"/>
              </a:spcBef>
              <a:spcAft>
                <a:spcPts val="0"/>
              </a:spcAft>
              <a:defRPr/>
            </a:pPr>
            <a:r>
              <a:rPr lang="el-GR" sz="4400" b="1" dirty="0" smtClean="0">
                <a:solidFill>
                  <a:prstClr val="black"/>
                </a:solidFill>
                <a:latin typeface="Mistral" pitchFamily="66" charset="0"/>
                <a:cs typeface="Lucida Sans Unicode" pitchFamily="34" charset="0"/>
              </a:rPr>
              <a:t>Β. </a:t>
            </a:r>
            <a:r>
              <a:rPr lang="el-GR" sz="4400" b="1" dirty="0">
                <a:solidFill>
                  <a:prstClr val="black"/>
                </a:solidFill>
                <a:latin typeface="Mistral" pitchFamily="66" charset="0"/>
                <a:cs typeface="Lucida Sans Unicode" pitchFamily="34" charset="0"/>
              </a:rPr>
              <a:t>ΟΙ ΕΠΙΧΕΙΡΗΣΕΙΣ ΤΟΥ ΕΛΛΗΝΙΚΟΥ ΣΤΡΑΤΟΥ ΕΩΣ ΤΟ ΚΑΛΟΚΑΙΡΙ ΤΟΥ </a:t>
            </a:r>
            <a:r>
              <a:rPr lang="el-GR" sz="4400" b="1" dirty="0" smtClean="0">
                <a:solidFill>
                  <a:prstClr val="black"/>
                </a:solidFill>
                <a:latin typeface="Mistral" pitchFamily="66" charset="0"/>
                <a:cs typeface="Lucida Sans Unicode" pitchFamily="34" charset="0"/>
              </a:rPr>
              <a:t>1920</a:t>
            </a:r>
            <a:endParaRPr lang="el-GR" sz="5400" b="1" dirty="0">
              <a:latin typeface="Mistral" pitchFamily="66" charset="0"/>
              <a:cs typeface="Lucida Sans Unicode" pitchFamily="34" charset="0"/>
            </a:endParaRPr>
          </a:p>
        </p:txBody>
      </p:sp>
    </p:spTree>
  </p:cSld>
  <p:clrMapOvr>
    <a:masterClrMapping/>
  </p:clrMapOvr>
  <p:transition spd="slow">
    <p:strips dir="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 Διάγραμμα"/>
          <p:cNvGraphicFramePr/>
          <p:nvPr/>
        </p:nvGraphicFramePr>
        <p:xfrm>
          <a:off x="4788024" y="188640"/>
          <a:ext cx="4176589" cy="64090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387" name="Picture 4"/>
          <p:cNvPicPr>
            <a:picLocks noGrp="1" noChangeAspect="1" noChangeArrowheads="1"/>
          </p:cNvPicPr>
          <p:nvPr>
            <p:ph sz="half" idx="1"/>
          </p:nvPr>
        </p:nvPicPr>
        <p:blipFill>
          <a:blip r:embed="rId8" cstate="print">
            <a:lum bright="-42000" contrast="78000"/>
          </a:blip>
          <a:srcRect/>
          <a:stretch>
            <a:fillRect/>
          </a:stretch>
        </p:blipFill>
        <p:spPr>
          <a:xfrm>
            <a:off x="0" y="0"/>
            <a:ext cx="4572000" cy="6669360"/>
          </a:xfrm>
        </p:spPr>
      </p:pic>
    </p:spTree>
  </p:cSld>
  <p:clrMapOvr>
    <a:masterClrMapping/>
  </p:clrMapOvr>
  <p:transition spd="slow">
    <p:strips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Ορθογώνιο"/>
          <p:cNvSpPr/>
          <p:nvPr/>
        </p:nvSpPr>
        <p:spPr>
          <a:xfrm>
            <a:off x="0" y="1412776"/>
            <a:ext cx="9144000" cy="1446550"/>
          </a:xfrm>
          <a:prstGeom prst="rec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path path="circle">
              <a:fillToRect t="100000" r="100000"/>
            </a:path>
            <a:tileRect l="-100000" b="-100000"/>
          </a:gradFill>
        </p:spPr>
        <p:txBody>
          <a:bodyPr wrap="square">
            <a:spAutoFit/>
          </a:bodyPr>
          <a:lstStyle/>
          <a:p>
            <a:pPr algn="ctr" fontAlgn="auto">
              <a:spcBef>
                <a:spcPts val="0"/>
              </a:spcBef>
              <a:spcAft>
                <a:spcPts val="0"/>
              </a:spcAft>
              <a:defRPr/>
            </a:pPr>
            <a:r>
              <a:rPr lang="el-GR" sz="4400" dirty="0">
                <a:latin typeface="Mistral" pitchFamily="66" charset="0"/>
                <a:cs typeface="Lucida Sans Unicode" pitchFamily="34" charset="0"/>
              </a:rPr>
              <a:t>Γ. </a:t>
            </a:r>
            <a:r>
              <a:rPr lang="el-GR" sz="4400" dirty="0">
                <a:latin typeface="Mistral" pitchFamily="66" charset="0"/>
                <a:cs typeface="Lucida Sans Unicode" pitchFamily="34" charset="0"/>
              </a:rPr>
              <a:t>ΑΠΟΡΡΙΨΗ ΤΗΣ </a:t>
            </a:r>
            <a:r>
              <a:rPr lang="el-GR" sz="4400" dirty="0" smtClean="0">
                <a:latin typeface="Mistral" pitchFamily="66" charset="0"/>
                <a:cs typeface="Lucida Sans Unicode" pitchFamily="34" charset="0"/>
              </a:rPr>
              <a:t>ΣΥΝΘΗΚΗΣ ΤΩΝ </a:t>
            </a:r>
            <a:r>
              <a:rPr lang="el-GR" sz="4400" dirty="0">
                <a:latin typeface="Mistral" pitchFamily="66" charset="0"/>
                <a:cs typeface="Lucida Sans Unicode" pitchFamily="34" charset="0"/>
              </a:rPr>
              <a:t>ΣΕΒΡΩΝ ΑΠΟ ΤΟ ΤΟΥΡΚΙΚΟ ΚΙΝΗΜΑ </a:t>
            </a:r>
            <a:r>
              <a:rPr lang="el-GR" sz="4400" dirty="0" smtClean="0">
                <a:latin typeface="Mistral" pitchFamily="66" charset="0"/>
                <a:cs typeface="Lucida Sans Unicode" pitchFamily="34" charset="0"/>
              </a:rPr>
              <a:t>ΑΝΤΙΣΤΑΣΗΣ</a:t>
            </a:r>
            <a:endParaRPr lang="el-GR" sz="4400" dirty="0">
              <a:latin typeface="Mistral" pitchFamily="66" charset="0"/>
              <a:cs typeface="Lucida Sans Unicode" pitchFamily="34" charset="0"/>
            </a:endParaRPr>
          </a:p>
        </p:txBody>
      </p:sp>
    </p:spTree>
  </p:cSld>
  <p:clrMapOvr>
    <a:masterClrMapping/>
  </p:clrMapOvr>
  <p:transition spd="slow">
    <p:strips dir="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 Διάγραμμα"/>
          <p:cNvGraphicFramePr/>
          <p:nvPr/>
        </p:nvGraphicFramePr>
        <p:xfrm>
          <a:off x="395536" y="260648"/>
          <a:ext cx="5041900" cy="62299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8435" name="Picture 4" descr="Κεμάλ2"/>
          <p:cNvPicPr>
            <a:picLocks noGrp="1" noChangeAspect="1" noChangeArrowheads="1"/>
          </p:cNvPicPr>
          <p:nvPr>
            <p:ph sz="half" idx="1"/>
          </p:nvPr>
        </p:nvPicPr>
        <p:blipFill>
          <a:blip r:embed="rId8" cstate="print"/>
          <a:srcRect/>
          <a:stretch>
            <a:fillRect/>
          </a:stretch>
        </p:blipFill>
        <p:spPr>
          <a:xfrm>
            <a:off x="5651500" y="692150"/>
            <a:ext cx="3181350" cy="3571875"/>
          </a:xfrm>
        </p:spPr>
      </p:pic>
      <p:sp>
        <p:nvSpPr>
          <p:cNvPr id="18436" name="4 - Ορθογώνιο"/>
          <p:cNvSpPr>
            <a:spLocks noChangeArrowheads="1"/>
          </p:cNvSpPr>
          <p:nvPr/>
        </p:nvSpPr>
        <p:spPr bwMode="auto">
          <a:xfrm>
            <a:off x="5651500" y="4292600"/>
            <a:ext cx="3168650" cy="931024"/>
          </a:xfrm>
          <a:prstGeom prst="rect">
            <a:avLst/>
          </a:prstGeom>
          <a:noFill/>
          <a:ln w="9525">
            <a:noFill/>
            <a:miter lim="800000"/>
            <a:headEnd/>
            <a:tailEnd/>
          </a:ln>
        </p:spPr>
        <p:txBody>
          <a:bodyPr>
            <a:spAutoFit/>
          </a:bodyPr>
          <a:lstStyle/>
          <a:p>
            <a:pPr algn="just">
              <a:lnSpc>
                <a:spcPct val="90000"/>
              </a:lnSpc>
              <a:buFont typeface="Wingdings" pitchFamily="2" charset="2"/>
              <a:buChar char="Ä"/>
            </a:pPr>
            <a:r>
              <a:rPr lang="el-GR" sz="2000" i="1" spc="-150" dirty="0" smtClean="0">
                <a:solidFill>
                  <a:srgbClr val="000000"/>
                </a:solidFill>
                <a:latin typeface="Papyrus" pitchFamily="66" charset="0"/>
              </a:rPr>
              <a:t> Η </a:t>
            </a:r>
            <a:r>
              <a:rPr lang="el-GR" sz="2000" b="1" i="1" spc="-150" dirty="0" err="1">
                <a:latin typeface="Papyrus" pitchFamily="66" charset="0"/>
              </a:rPr>
              <a:t>Αντάντ</a:t>
            </a:r>
            <a:r>
              <a:rPr lang="el-GR" sz="2000" i="1" spc="-150" dirty="0">
                <a:solidFill>
                  <a:srgbClr val="000000"/>
                </a:solidFill>
                <a:latin typeface="Papyrus" pitchFamily="66" charset="0"/>
              </a:rPr>
              <a:t> έγινε </a:t>
            </a:r>
            <a:r>
              <a:rPr lang="el-GR" sz="2000" b="1" i="1" spc="-150" dirty="0">
                <a:latin typeface="Papyrus" pitchFamily="66" charset="0"/>
              </a:rPr>
              <a:t>επιφυλακτική</a:t>
            </a:r>
            <a:r>
              <a:rPr lang="el-GR" sz="2000" i="1" spc="-150" dirty="0">
                <a:solidFill>
                  <a:srgbClr val="000000"/>
                </a:solidFill>
                <a:latin typeface="Papyrus" pitchFamily="66" charset="0"/>
              </a:rPr>
              <a:t> για το πόσο ο ελληνικός στρατός θα μπορούσε να επιβληθεί.</a:t>
            </a:r>
          </a:p>
        </p:txBody>
      </p:sp>
    </p:spTree>
  </p:cSld>
  <p:clrMapOvr>
    <a:masterClrMapping/>
  </p:clrMapOvr>
  <p:transition spd="slow">
    <p:strips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Ορθογώνιο"/>
          <p:cNvSpPr/>
          <p:nvPr/>
        </p:nvSpPr>
        <p:spPr>
          <a:xfrm>
            <a:off x="0" y="1484784"/>
            <a:ext cx="9144000" cy="1446550"/>
          </a:xfrm>
          <a:prstGeom prst="rect">
            <a:avLst/>
          </a:prstGeom>
          <a:solidFill>
            <a:schemeClr val="bg1">
              <a:lumMod val="85000"/>
            </a:schemeClr>
          </a:solidFill>
        </p:spPr>
        <p:txBody>
          <a:bodyPr wrap="square">
            <a:spAutoFit/>
          </a:bodyPr>
          <a:lstStyle/>
          <a:p>
            <a:pPr algn="ctr" fontAlgn="auto">
              <a:spcBef>
                <a:spcPts val="0"/>
              </a:spcBef>
              <a:spcAft>
                <a:spcPts val="0"/>
              </a:spcAft>
              <a:defRPr/>
            </a:pPr>
            <a:r>
              <a:rPr lang="el-GR" sz="4400" b="1" dirty="0">
                <a:solidFill>
                  <a:schemeClr val="tx1">
                    <a:lumMod val="95000"/>
                    <a:lumOff val="5000"/>
                  </a:schemeClr>
                </a:solidFill>
                <a:latin typeface="Mistral" pitchFamily="66" charset="0"/>
                <a:cs typeface="Lucida Sans Unicode" pitchFamily="34" charset="0"/>
              </a:rPr>
              <a:t>Δ. </a:t>
            </a:r>
            <a:r>
              <a:rPr lang="el-GR" sz="4400" b="1" dirty="0">
                <a:solidFill>
                  <a:schemeClr val="tx1">
                    <a:lumMod val="95000"/>
                    <a:lumOff val="5000"/>
                  </a:schemeClr>
                </a:solidFill>
                <a:latin typeface="Mistral" pitchFamily="66" charset="0"/>
                <a:cs typeface="Lucida Sans Unicode" pitchFamily="34" charset="0"/>
              </a:rPr>
              <a:t>ΟΙ ΕΚΛΟΓΕΣ ΤΟΥ </a:t>
            </a:r>
            <a:r>
              <a:rPr lang="el-GR" sz="4400" b="1" dirty="0" smtClean="0">
                <a:solidFill>
                  <a:schemeClr val="tx1">
                    <a:lumMod val="95000"/>
                    <a:lumOff val="5000"/>
                  </a:schemeClr>
                </a:solidFill>
                <a:latin typeface="Mistral" pitchFamily="66" charset="0"/>
                <a:cs typeface="Lucida Sans Unicode" pitchFamily="34" charset="0"/>
              </a:rPr>
              <a:t>1920 ΣΤΗΝ </a:t>
            </a:r>
            <a:r>
              <a:rPr lang="el-GR" sz="4400" b="1" dirty="0">
                <a:solidFill>
                  <a:schemeClr val="tx1">
                    <a:lumMod val="95000"/>
                    <a:lumOff val="5000"/>
                  </a:schemeClr>
                </a:solidFill>
                <a:latin typeface="Mistral" pitchFamily="66" charset="0"/>
                <a:cs typeface="Lucida Sans Unicode" pitchFamily="34" charset="0"/>
              </a:rPr>
              <a:t>ΕΛΛΑΔΑ </a:t>
            </a:r>
            <a:endParaRPr lang="el-GR" sz="4400" b="1" dirty="0" smtClean="0">
              <a:solidFill>
                <a:schemeClr val="tx1">
                  <a:lumMod val="95000"/>
                  <a:lumOff val="5000"/>
                </a:schemeClr>
              </a:solidFill>
              <a:latin typeface="Mistral" pitchFamily="66" charset="0"/>
              <a:cs typeface="Lucida Sans Unicode" pitchFamily="34" charset="0"/>
            </a:endParaRPr>
          </a:p>
          <a:p>
            <a:pPr algn="ctr" fontAlgn="auto">
              <a:spcBef>
                <a:spcPts val="0"/>
              </a:spcBef>
              <a:spcAft>
                <a:spcPts val="0"/>
              </a:spcAft>
              <a:defRPr/>
            </a:pPr>
            <a:r>
              <a:rPr lang="el-GR" sz="4400" b="1" dirty="0" smtClean="0">
                <a:solidFill>
                  <a:schemeClr val="tx1">
                    <a:lumMod val="95000"/>
                    <a:lumOff val="5000"/>
                  </a:schemeClr>
                </a:solidFill>
                <a:latin typeface="Mistral" pitchFamily="66" charset="0"/>
                <a:cs typeface="Lucida Sans Unicode" pitchFamily="34" charset="0"/>
              </a:rPr>
              <a:t>Η ΕΠΑΝΟΔΟΣ ΤΟΥ </a:t>
            </a:r>
            <a:r>
              <a:rPr lang="el-GR" sz="4400" b="1" dirty="0">
                <a:solidFill>
                  <a:schemeClr val="tx1">
                    <a:lumMod val="95000"/>
                    <a:lumOff val="5000"/>
                  </a:schemeClr>
                </a:solidFill>
                <a:latin typeface="Mistral" pitchFamily="66" charset="0"/>
                <a:cs typeface="Lucida Sans Unicode" pitchFamily="34" charset="0"/>
              </a:rPr>
              <a:t>ΚΩΝΣΤΑΝΤΙΝΟΥ</a:t>
            </a:r>
          </a:p>
        </p:txBody>
      </p:sp>
    </p:spTree>
  </p:cSld>
  <p:clrMapOvr>
    <a:masterClrMapping/>
  </p:clrMapOvr>
  <p:transition spd="slow">
    <p:strips dir="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 Διάγραμμα"/>
          <p:cNvGraphicFramePr/>
          <p:nvPr/>
        </p:nvGraphicFramePr>
        <p:xfrm>
          <a:off x="323850" y="332656"/>
          <a:ext cx="8496622"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strips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3 - Ορθογώνιο"/>
          <p:cNvSpPr>
            <a:spLocks noChangeArrowheads="1"/>
          </p:cNvSpPr>
          <p:nvPr/>
        </p:nvSpPr>
        <p:spPr bwMode="auto">
          <a:xfrm>
            <a:off x="179388" y="188913"/>
            <a:ext cx="8677275" cy="861774"/>
          </a:xfrm>
          <a:prstGeom prst="rect">
            <a:avLst/>
          </a:prstGeom>
          <a:noFill/>
          <a:ln w="9525">
            <a:noFill/>
            <a:miter lim="800000"/>
            <a:headEnd/>
            <a:tailEnd/>
          </a:ln>
        </p:spPr>
        <p:txBody>
          <a:bodyPr>
            <a:spAutoFit/>
          </a:bodyPr>
          <a:lstStyle/>
          <a:p>
            <a:pPr>
              <a:buFont typeface="Wingdings" pitchFamily="2" charset="2"/>
              <a:buChar char="q"/>
            </a:pPr>
            <a:r>
              <a:rPr lang="el-GR" dirty="0">
                <a:latin typeface="Papyrus" pitchFamily="66" charset="0"/>
              </a:rPr>
              <a:t> </a:t>
            </a:r>
            <a:r>
              <a:rPr lang="el-GR" sz="2400" dirty="0">
                <a:latin typeface="Papyrus" pitchFamily="66" charset="0"/>
              </a:rPr>
              <a:t>Απόπειρα </a:t>
            </a:r>
            <a:r>
              <a:rPr lang="el-GR" sz="2400" b="1" dirty="0">
                <a:solidFill>
                  <a:srgbClr val="FF0000"/>
                </a:solidFill>
                <a:latin typeface="Papyrus" pitchFamily="66" charset="0"/>
              </a:rPr>
              <a:t>Δολοφονίας</a:t>
            </a:r>
            <a:r>
              <a:rPr lang="el-GR" sz="2400" dirty="0">
                <a:latin typeface="Papyrus" pitchFamily="66" charset="0"/>
              </a:rPr>
              <a:t> </a:t>
            </a:r>
            <a:r>
              <a:rPr lang="el-GR" sz="3200" b="1" dirty="0">
                <a:solidFill>
                  <a:srgbClr val="0070C0"/>
                </a:solidFill>
                <a:latin typeface="Papyrus" pitchFamily="66" charset="0"/>
              </a:rPr>
              <a:t>Βενιζέλου</a:t>
            </a:r>
            <a:r>
              <a:rPr lang="el-GR" dirty="0">
                <a:latin typeface="Papyrus" pitchFamily="66" charset="0"/>
              </a:rPr>
              <a:t> στη Λυών της Γαλλίας, μετά την υπογραφή της Συνθήκης των Σεβρών.</a:t>
            </a:r>
          </a:p>
        </p:txBody>
      </p:sp>
      <p:pic>
        <p:nvPicPr>
          <p:cNvPr id="21507" name="Picture 2"/>
          <p:cNvPicPr>
            <a:picLocks noChangeAspect="1" noChangeArrowheads="1"/>
          </p:cNvPicPr>
          <p:nvPr/>
        </p:nvPicPr>
        <p:blipFill>
          <a:blip r:embed="rId3" cstate="print"/>
          <a:srcRect/>
          <a:stretch>
            <a:fillRect/>
          </a:stretch>
        </p:blipFill>
        <p:spPr bwMode="auto">
          <a:xfrm>
            <a:off x="395288" y="1330325"/>
            <a:ext cx="3671887" cy="5267325"/>
          </a:xfrm>
          <a:prstGeom prst="rect">
            <a:avLst/>
          </a:prstGeom>
          <a:noFill/>
          <a:ln w="9525">
            <a:noFill/>
            <a:miter lim="800000"/>
            <a:headEnd/>
            <a:tailEnd/>
          </a:ln>
        </p:spPr>
      </p:pic>
      <p:sp>
        <p:nvSpPr>
          <p:cNvPr id="21508" name="5 - Ορθογώνιο"/>
          <p:cNvSpPr>
            <a:spLocks noChangeArrowheads="1"/>
          </p:cNvSpPr>
          <p:nvPr/>
        </p:nvSpPr>
        <p:spPr bwMode="auto">
          <a:xfrm>
            <a:off x="4284663" y="5084763"/>
            <a:ext cx="4392612" cy="923925"/>
          </a:xfrm>
          <a:prstGeom prst="rect">
            <a:avLst/>
          </a:prstGeom>
          <a:noFill/>
          <a:ln w="9525">
            <a:noFill/>
            <a:miter lim="800000"/>
            <a:headEnd/>
            <a:tailEnd/>
          </a:ln>
        </p:spPr>
        <p:txBody>
          <a:bodyPr>
            <a:spAutoFit/>
          </a:bodyPr>
          <a:lstStyle/>
          <a:p>
            <a:pPr algn="ctr"/>
            <a:r>
              <a:rPr lang="el-GR" dirty="0">
                <a:latin typeface="Papyrus" pitchFamily="66" charset="0"/>
              </a:rPr>
              <a:t>▲ </a:t>
            </a:r>
            <a:r>
              <a:rPr lang="el-GR" i="1" dirty="0" err="1">
                <a:latin typeface="Papyrus" pitchFamily="66" charset="0"/>
              </a:rPr>
              <a:t>Maison</a:t>
            </a:r>
            <a:r>
              <a:rPr lang="el-GR" i="1" dirty="0">
                <a:latin typeface="Papyrus" pitchFamily="66" charset="0"/>
              </a:rPr>
              <a:t> </a:t>
            </a:r>
            <a:r>
              <a:rPr lang="el-GR" i="1" dirty="0" err="1">
                <a:latin typeface="Papyrus" pitchFamily="66" charset="0"/>
              </a:rPr>
              <a:t>de</a:t>
            </a:r>
            <a:r>
              <a:rPr lang="el-GR" i="1" dirty="0">
                <a:latin typeface="Papyrus" pitchFamily="66" charset="0"/>
              </a:rPr>
              <a:t> </a:t>
            </a:r>
            <a:r>
              <a:rPr lang="el-GR" i="1" dirty="0" err="1">
                <a:latin typeface="Papyrus" pitchFamily="66" charset="0"/>
              </a:rPr>
              <a:t>la</a:t>
            </a:r>
            <a:r>
              <a:rPr lang="el-GR" i="1" dirty="0">
                <a:latin typeface="Papyrus" pitchFamily="66" charset="0"/>
              </a:rPr>
              <a:t> </a:t>
            </a:r>
            <a:r>
              <a:rPr lang="el-GR" i="1" dirty="0" err="1">
                <a:latin typeface="Papyrus" pitchFamily="66" charset="0"/>
              </a:rPr>
              <a:t>Santé</a:t>
            </a:r>
            <a:r>
              <a:rPr lang="el-GR" i="1" dirty="0">
                <a:latin typeface="Papyrus" pitchFamily="66" charset="0"/>
              </a:rPr>
              <a:t>: ο Ελευθέριος Βενιζέλος μετά την δολοφονική απόπειρα εναντίον του στο </a:t>
            </a:r>
            <a:r>
              <a:rPr lang="el-GR" i="1" dirty="0" err="1">
                <a:latin typeface="Papyrus" pitchFamily="66" charset="0"/>
              </a:rPr>
              <a:t>Gare</a:t>
            </a:r>
            <a:r>
              <a:rPr lang="el-GR" i="1" dirty="0">
                <a:latin typeface="Papyrus" pitchFamily="66" charset="0"/>
              </a:rPr>
              <a:t> </a:t>
            </a:r>
            <a:r>
              <a:rPr lang="el-GR" i="1" dirty="0" err="1">
                <a:latin typeface="Papyrus" pitchFamily="66" charset="0"/>
              </a:rPr>
              <a:t>de</a:t>
            </a:r>
            <a:r>
              <a:rPr lang="el-GR" i="1" dirty="0">
                <a:latin typeface="Papyrus" pitchFamily="66" charset="0"/>
              </a:rPr>
              <a:t> </a:t>
            </a:r>
            <a:r>
              <a:rPr lang="el-GR" i="1" dirty="0" err="1">
                <a:latin typeface="Papyrus" pitchFamily="66" charset="0"/>
              </a:rPr>
              <a:t>Lyon</a:t>
            </a:r>
            <a:r>
              <a:rPr lang="el-GR" i="1" dirty="0">
                <a:latin typeface="Papyrus" pitchFamily="66" charset="0"/>
              </a:rPr>
              <a:t>.</a:t>
            </a:r>
          </a:p>
        </p:txBody>
      </p:sp>
      <p:pic>
        <p:nvPicPr>
          <p:cNvPr id="21509" name="Picture 1" descr="C:\Documents and Settings\Κωνσταντίνος\Τα έγγραφά μου\Ελευθέριος Βενιζέλος μετά την δολοφονική απόπειρα εναντίον του στο Gare de Lyon..JPG"/>
          <p:cNvPicPr>
            <a:picLocks noChangeAspect="1" noChangeArrowheads="1"/>
          </p:cNvPicPr>
          <p:nvPr/>
        </p:nvPicPr>
        <p:blipFill>
          <a:blip r:embed="rId4" cstate="print"/>
          <a:srcRect/>
          <a:stretch>
            <a:fillRect/>
          </a:stretch>
        </p:blipFill>
        <p:spPr bwMode="auto">
          <a:xfrm>
            <a:off x="4356100" y="2133600"/>
            <a:ext cx="4446588" cy="2808288"/>
          </a:xfrm>
          <a:prstGeom prst="rect">
            <a:avLst/>
          </a:prstGeom>
          <a:noFill/>
          <a:ln w="9525">
            <a:noFill/>
            <a:miter lim="800000"/>
            <a:headEnd/>
            <a:tailEnd/>
          </a:ln>
        </p:spPr>
      </p:pic>
    </p:spTree>
  </p:cSld>
  <p:clrMapOvr>
    <a:masterClrMapping/>
  </p:clrMapOvr>
  <p:transition spd="slow">
    <p:strips dir="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 Ορθογώνιο"/>
          <p:cNvSpPr>
            <a:spLocks noChangeArrowheads="1"/>
          </p:cNvSpPr>
          <p:nvPr/>
        </p:nvSpPr>
        <p:spPr bwMode="auto">
          <a:xfrm>
            <a:off x="250825" y="5589588"/>
            <a:ext cx="8605838" cy="923925"/>
          </a:xfrm>
          <a:prstGeom prst="rect">
            <a:avLst/>
          </a:prstGeom>
          <a:noFill/>
          <a:ln w="9525">
            <a:noFill/>
            <a:miter lim="800000"/>
            <a:headEnd/>
            <a:tailEnd/>
          </a:ln>
        </p:spPr>
        <p:txBody>
          <a:bodyPr>
            <a:spAutoFit/>
          </a:bodyPr>
          <a:lstStyle/>
          <a:p>
            <a:pPr algn="just"/>
            <a:r>
              <a:rPr lang="el-GR" dirty="0">
                <a:latin typeface="Papyrus" pitchFamily="66" charset="0"/>
              </a:rPr>
              <a:t>▲ </a:t>
            </a:r>
            <a:r>
              <a:rPr lang="el-GR" i="1" dirty="0">
                <a:latin typeface="Papyrus" pitchFamily="66" charset="0"/>
              </a:rPr>
              <a:t>Στη </a:t>
            </a:r>
            <a:r>
              <a:rPr lang="el-GR" i="1" dirty="0" err="1">
                <a:latin typeface="Papyrus" pitchFamily="66" charset="0"/>
              </a:rPr>
              <a:t>Maison</a:t>
            </a:r>
            <a:r>
              <a:rPr lang="el-GR" i="1" dirty="0">
                <a:latin typeface="Papyrus" pitchFamily="66" charset="0"/>
              </a:rPr>
              <a:t> </a:t>
            </a:r>
            <a:r>
              <a:rPr lang="el-GR" i="1" dirty="0" err="1">
                <a:latin typeface="Papyrus" pitchFamily="66" charset="0"/>
              </a:rPr>
              <a:t>de</a:t>
            </a:r>
            <a:r>
              <a:rPr lang="el-GR" i="1" dirty="0">
                <a:latin typeface="Papyrus" pitchFamily="66" charset="0"/>
              </a:rPr>
              <a:t> </a:t>
            </a:r>
            <a:r>
              <a:rPr lang="el-GR" i="1" dirty="0" err="1">
                <a:latin typeface="Papyrus" pitchFamily="66" charset="0"/>
              </a:rPr>
              <a:t>la</a:t>
            </a:r>
            <a:r>
              <a:rPr lang="el-GR" i="1" dirty="0">
                <a:latin typeface="Papyrus" pitchFamily="66" charset="0"/>
              </a:rPr>
              <a:t> </a:t>
            </a:r>
            <a:r>
              <a:rPr lang="el-GR" i="1" dirty="0" err="1">
                <a:latin typeface="Papyrus" pitchFamily="66" charset="0"/>
              </a:rPr>
              <a:t>Santé</a:t>
            </a:r>
            <a:r>
              <a:rPr lang="el-GR" i="1" dirty="0">
                <a:latin typeface="Papyrus" pitchFamily="66" charset="0"/>
              </a:rPr>
              <a:t>, όπου νοσηλεύτηκε ο Ελευθέριος Βενιζέλος μετά την δολοφονική απόπειρα εναντίον του στο </a:t>
            </a:r>
            <a:r>
              <a:rPr lang="el-GR" i="1" dirty="0" err="1">
                <a:latin typeface="Papyrus" pitchFamily="66" charset="0"/>
              </a:rPr>
              <a:t>Gare</a:t>
            </a:r>
            <a:r>
              <a:rPr lang="el-GR" i="1" dirty="0">
                <a:latin typeface="Papyrus" pitchFamily="66" charset="0"/>
              </a:rPr>
              <a:t> </a:t>
            </a:r>
            <a:r>
              <a:rPr lang="el-GR" i="1" dirty="0" err="1">
                <a:latin typeface="Papyrus" pitchFamily="66" charset="0"/>
              </a:rPr>
              <a:t>de</a:t>
            </a:r>
            <a:r>
              <a:rPr lang="el-GR" i="1" dirty="0">
                <a:latin typeface="Papyrus" pitchFamily="66" charset="0"/>
              </a:rPr>
              <a:t> </a:t>
            </a:r>
            <a:r>
              <a:rPr lang="el-GR" i="1" dirty="0" err="1">
                <a:latin typeface="Papyrus" pitchFamily="66" charset="0"/>
              </a:rPr>
              <a:t>Lyon</a:t>
            </a:r>
            <a:r>
              <a:rPr lang="el-GR" i="1" dirty="0">
                <a:latin typeface="Papyrus" pitchFamily="66" charset="0"/>
              </a:rPr>
              <a:t>. Ένας στρατιωτικός κρατά το ματωμένο πουκάμισο του Ελευθερίου Βενιζέλου.</a:t>
            </a:r>
          </a:p>
        </p:txBody>
      </p:sp>
      <p:pic>
        <p:nvPicPr>
          <p:cNvPr id="22531" name="Picture 2" descr="C:\Documents and Settings\Κωνσταντίνος\Τα έγγραφά μου\Ένας στρατιωτικός κρατά το ματωμένο πουκάμισο του Ελευθερίου Βενιζέλου..JPG"/>
          <p:cNvPicPr>
            <a:picLocks noChangeAspect="1" noChangeArrowheads="1"/>
          </p:cNvPicPr>
          <p:nvPr/>
        </p:nvPicPr>
        <p:blipFill>
          <a:blip r:embed="rId3" cstate="print"/>
          <a:srcRect/>
          <a:stretch>
            <a:fillRect/>
          </a:stretch>
        </p:blipFill>
        <p:spPr bwMode="auto">
          <a:xfrm>
            <a:off x="0" y="0"/>
            <a:ext cx="9144000" cy="5607050"/>
          </a:xfrm>
          <a:prstGeom prst="rect">
            <a:avLst/>
          </a:prstGeom>
          <a:noFill/>
          <a:ln w="9525">
            <a:noFill/>
            <a:miter lim="800000"/>
            <a:headEnd/>
            <a:tailEnd/>
          </a:ln>
        </p:spPr>
      </p:pic>
    </p:spTree>
  </p:cSld>
  <p:clrMapOvr>
    <a:masterClrMapping/>
  </p:clrMapOvr>
  <p:transition spd="slow">
    <p:strips dir="rd"/>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1 - Τίτλος"/>
          <p:cNvSpPr>
            <a:spLocks noGrp="1"/>
          </p:cNvSpPr>
          <p:nvPr>
            <p:ph type="title" idx="4294967295"/>
          </p:nvPr>
        </p:nvSpPr>
        <p:spPr>
          <a:xfrm>
            <a:off x="323850" y="404813"/>
            <a:ext cx="3384550" cy="3671887"/>
          </a:xfrm>
        </p:spPr>
        <p:txBody>
          <a:bodyPr rtlCol="0">
            <a:normAutofit/>
          </a:bodyPr>
          <a:lstStyle/>
          <a:p>
            <a:pPr eaLnBrk="1" fontAlgn="auto" hangingPunct="1">
              <a:spcAft>
                <a:spcPts val="0"/>
              </a:spcAft>
              <a:buFont typeface="Wingdings" pitchFamily="2" charset="2"/>
              <a:buChar char="Ø"/>
              <a:defRPr/>
            </a:pPr>
            <a:r>
              <a:rPr lang="el-GR" sz="2400" dirty="0" smtClean="0"/>
              <a:t> Η είδηση στην Αθήνα προκαλεί πογκρόμ Διώξεων των </a:t>
            </a:r>
            <a:r>
              <a:rPr lang="el-GR" sz="2400" dirty="0" err="1" smtClean="0"/>
              <a:t>Αντιβενιζελικών</a:t>
            </a:r>
            <a:r>
              <a:rPr lang="el-GR" sz="2400" dirty="0" smtClean="0"/>
              <a:t> = </a:t>
            </a:r>
            <a:r>
              <a:rPr lang="el-GR" sz="4000" b="1" i="1" dirty="0" smtClean="0">
                <a:solidFill>
                  <a:srgbClr val="CC0000"/>
                </a:solidFill>
                <a:latin typeface="+mn-lt"/>
                <a:ea typeface="+mn-ea"/>
                <a:cs typeface="+mn-cs"/>
              </a:rPr>
              <a:t>δολοφονία</a:t>
            </a:r>
            <a:r>
              <a:rPr lang="el-GR" sz="2400" dirty="0" smtClean="0"/>
              <a:t> </a:t>
            </a:r>
            <a:br>
              <a:rPr lang="el-GR" sz="2400" dirty="0" smtClean="0"/>
            </a:br>
            <a:r>
              <a:rPr lang="el-GR" sz="3600" b="1" dirty="0" err="1" smtClean="0">
                <a:solidFill>
                  <a:srgbClr val="0070C0"/>
                </a:solidFill>
              </a:rPr>
              <a:t>Ίωνα</a:t>
            </a:r>
            <a:r>
              <a:rPr lang="el-GR" sz="3600" b="1" dirty="0" smtClean="0">
                <a:solidFill>
                  <a:srgbClr val="0070C0"/>
                </a:solidFill>
              </a:rPr>
              <a:t> Δραγούμη</a:t>
            </a:r>
          </a:p>
        </p:txBody>
      </p:sp>
      <p:pic>
        <p:nvPicPr>
          <p:cNvPr id="23555" name="Picture 3"/>
          <p:cNvPicPr>
            <a:picLocks noChangeAspect="1" noChangeArrowheads="1"/>
          </p:cNvPicPr>
          <p:nvPr/>
        </p:nvPicPr>
        <p:blipFill>
          <a:blip r:embed="rId3" cstate="print"/>
          <a:srcRect/>
          <a:stretch>
            <a:fillRect/>
          </a:stretch>
        </p:blipFill>
        <p:spPr bwMode="auto">
          <a:xfrm>
            <a:off x="3983038" y="0"/>
            <a:ext cx="5160962" cy="6858000"/>
          </a:xfrm>
          <a:prstGeom prst="rect">
            <a:avLst/>
          </a:prstGeom>
          <a:noFill/>
          <a:ln w="9525">
            <a:noFill/>
            <a:miter lim="800000"/>
            <a:headEnd/>
            <a:tailEnd/>
          </a:ln>
        </p:spPr>
      </p:pic>
      <p:pic>
        <p:nvPicPr>
          <p:cNvPr id="23556" name="Picture 3" descr="C:\Documents and Settings\Κωνσταντίνος\Τα έγγραφά μου\images.jpg"/>
          <p:cNvPicPr>
            <a:picLocks noChangeAspect="1" noChangeArrowheads="1"/>
          </p:cNvPicPr>
          <p:nvPr/>
        </p:nvPicPr>
        <p:blipFill>
          <a:blip r:embed="rId4" cstate="print"/>
          <a:srcRect/>
          <a:stretch>
            <a:fillRect/>
          </a:stretch>
        </p:blipFill>
        <p:spPr bwMode="auto">
          <a:xfrm>
            <a:off x="468313" y="4156075"/>
            <a:ext cx="3063875" cy="2225675"/>
          </a:xfrm>
          <a:prstGeom prst="rect">
            <a:avLst/>
          </a:prstGeom>
          <a:noFill/>
          <a:ln w="9525">
            <a:noFill/>
            <a:miter lim="800000"/>
            <a:headEnd/>
            <a:tailEnd/>
          </a:ln>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2.5"/>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 calcmode="lin" valueType="num">
                                      <p:cBhvr>
                                        <p:cTn id="9" dur="2000" fill="hold"/>
                                        <p:tgtEl>
                                          <p:spTgt spid="2"/>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2"/>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3 - Ορθογώνιο"/>
          <p:cNvSpPr>
            <a:spLocks noChangeArrowheads="1"/>
          </p:cNvSpPr>
          <p:nvPr/>
        </p:nvSpPr>
        <p:spPr bwMode="auto">
          <a:xfrm>
            <a:off x="3276600" y="4292600"/>
            <a:ext cx="5471864" cy="923330"/>
          </a:xfrm>
          <a:prstGeom prst="rect">
            <a:avLst/>
          </a:prstGeom>
          <a:noFill/>
          <a:ln w="9525">
            <a:noFill/>
            <a:miter lim="800000"/>
            <a:headEnd/>
            <a:tailEnd/>
          </a:ln>
        </p:spPr>
        <p:txBody>
          <a:bodyPr wrap="square">
            <a:spAutoFit/>
          </a:bodyPr>
          <a:lstStyle/>
          <a:p>
            <a:pPr algn="ctr"/>
            <a:r>
              <a:rPr lang="el-GR" i="1" dirty="0">
                <a:latin typeface="Papyrus" pitchFamily="66" charset="0"/>
              </a:rPr>
              <a:t>▲ 14 Σεπτεμβρίου 1920. Εορτασμός στο Παναθηναϊκό Στάδιο, τα επινίκια για τη Συνθήκη των Σεβρών. Διακρίνεται ο Ελευθέριος Βενιζέλος στην πρώτη σειρά.</a:t>
            </a:r>
          </a:p>
        </p:txBody>
      </p:sp>
      <p:pic>
        <p:nvPicPr>
          <p:cNvPr id="24579" name="Picture 2" descr="C:\Documents and Settings\Κωνσταντίνος\Τα έγγραφά μου\Downloads\14 Σεπτεμβρίου. Εορτασμός στο Παναθηναϊκό Στάδιο, τα επινίκια για τη Συνθήκη των Σεβρών. Διακρίνεται ο Ελευθέριος Βενιζέλος στην πρώτη σειρά..JPG"/>
          <p:cNvPicPr>
            <a:picLocks noChangeAspect="1" noChangeArrowheads="1"/>
          </p:cNvPicPr>
          <p:nvPr/>
        </p:nvPicPr>
        <p:blipFill>
          <a:blip r:embed="rId3" cstate="print">
            <a:lum contrast="30000"/>
          </a:blip>
          <a:srcRect/>
          <a:stretch>
            <a:fillRect/>
          </a:stretch>
        </p:blipFill>
        <p:spPr bwMode="auto">
          <a:xfrm>
            <a:off x="0" y="0"/>
            <a:ext cx="6443663" cy="4241800"/>
          </a:xfrm>
          <a:prstGeom prst="rect">
            <a:avLst/>
          </a:prstGeom>
          <a:noFill/>
          <a:ln w="9525">
            <a:noFill/>
            <a:miter lim="800000"/>
            <a:headEnd/>
            <a:tailEnd/>
          </a:ln>
        </p:spPr>
      </p:pic>
      <p:pic>
        <p:nvPicPr>
          <p:cNvPr id="24580" name="Picture 2" descr="http://www.fhw.gr/chronos/13/images/gallery/foreign_policy/bth_08.jpg"/>
          <p:cNvPicPr>
            <a:picLocks noChangeAspect="1" noChangeArrowheads="1"/>
          </p:cNvPicPr>
          <p:nvPr/>
        </p:nvPicPr>
        <p:blipFill>
          <a:blip r:embed="rId4" cstate="print"/>
          <a:srcRect/>
          <a:stretch>
            <a:fillRect/>
          </a:stretch>
        </p:blipFill>
        <p:spPr bwMode="auto">
          <a:xfrm>
            <a:off x="468313" y="4221163"/>
            <a:ext cx="2857500" cy="2314575"/>
          </a:xfrm>
          <a:prstGeom prst="rect">
            <a:avLst/>
          </a:prstGeom>
          <a:noFill/>
          <a:ln w="9525">
            <a:noFill/>
            <a:miter lim="800000"/>
            <a:headEnd/>
            <a:tailEnd/>
          </a:ln>
        </p:spPr>
      </p:pic>
    </p:spTree>
  </p:cSld>
  <p:clrMapOvr>
    <a:masterClrMapping/>
  </p:clrMapOvr>
  <p:transition spd="slow">
    <p:strips dir="rd"/>
  </p:transition>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395536" y="620688"/>
            <a:ext cx="4968403" cy="720080"/>
          </a:xfrm>
        </p:spPr>
        <p:txBody>
          <a:bodyPr/>
          <a:lstStyle/>
          <a:p>
            <a:pPr eaLnBrk="1" hangingPunct="1"/>
            <a:r>
              <a:rPr lang="el-GR" sz="3200" b="1" i="1" dirty="0" smtClean="0">
                <a:solidFill>
                  <a:schemeClr val="accent2"/>
                </a:solidFill>
              </a:rPr>
              <a:t>Εκλογές 1920</a:t>
            </a:r>
          </a:p>
        </p:txBody>
      </p:sp>
      <p:graphicFrame>
        <p:nvGraphicFramePr>
          <p:cNvPr id="4" name="3 - Διάγραμμα"/>
          <p:cNvGraphicFramePr/>
          <p:nvPr/>
        </p:nvGraphicFramePr>
        <p:xfrm>
          <a:off x="251520" y="908720"/>
          <a:ext cx="8568952" cy="56886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2000" fill="hold"/>
                                        <p:tgtEl>
                                          <p:spTgt spid="23554"/>
                                        </p:tgtEl>
                                        <p:attrNameLst>
                                          <p:attrName>ppt_w</p:attrName>
                                        </p:attrNameLst>
                                      </p:cBhvr>
                                      <p:tavLst>
                                        <p:tav tm="0">
                                          <p:val>
                                            <p:strVal val="#ppt_w*2.5"/>
                                          </p:val>
                                        </p:tav>
                                        <p:tav tm="100000">
                                          <p:val>
                                            <p:strVal val="#ppt_w"/>
                                          </p:val>
                                        </p:tav>
                                      </p:tavLst>
                                    </p:anim>
                                    <p:anim calcmode="lin" valueType="num">
                                      <p:cBhvr>
                                        <p:cTn id="8" dur="2000" fill="hold"/>
                                        <p:tgtEl>
                                          <p:spTgt spid="23554"/>
                                        </p:tgtEl>
                                        <p:attrNameLst>
                                          <p:attrName>ppt_h</p:attrName>
                                        </p:attrNameLst>
                                      </p:cBhvr>
                                      <p:tavLst>
                                        <p:tav tm="0">
                                          <p:val>
                                            <p:strVal val="#ppt_h"/>
                                          </p:val>
                                        </p:tav>
                                        <p:tav tm="100000">
                                          <p:val>
                                            <p:strVal val="#ppt_h"/>
                                          </p:val>
                                        </p:tav>
                                      </p:tavLst>
                                    </p:anim>
                                    <p:anim calcmode="lin" valueType="num">
                                      <p:cBhvr>
                                        <p:cTn id="9" dur="2000" fill="hold"/>
                                        <p:tgtEl>
                                          <p:spTgt spid="23554"/>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23554"/>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 Διάγραμμα"/>
          <p:cNvGraphicFramePr/>
          <p:nvPr/>
        </p:nvGraphicFramePr>
        <p:xfrm>
          <a:off x="251520" y="260648"/>
          <a:ext cx="8692455" cy="62354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strips dir="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3" cstate="print"/>
          <a:srcRect/>
          <a:stretch>
            <a:fillRect/>
          </a:stretch>
        </p:blipFill>
        <p:spPr bwMode="auto">
          <a:xfrm>
            <a:off x="7380288" y="1557338"/>
            <a:ext cx="1562100" cy="2081212"/>
          </a:xfrm>
          <a:prstGeom prst="rect">
            <a:avLst/>
          </a:prstGeom>
          <a:noFill/>
          <a:ln w="9525">
            <a:noFill/>
            <a:miter lim="800000"/>
            <a:headEnd/>
            <a:tailEnd/>
          </a:ln>
        </p:spPr>
      </p:pic>
      <p:sp>
        <p:nvSpPr>
          <p:cNvPr id="27651" name="5 - Ορθογώνιο"/>
          <p:cNvSpPr>
            <a:spLocks noChangeArrowheads="1"/>
          </p:cNvSpPr>
          <p:nvPr/>
        </p:nvSpPr>
        <p:spPr bwMode="auto">
          <a:xfrm>
            <a:off x="7308850" y="260350"/>
            <a:ext cx="1619250" cy="1200150"/>
          </a:xfrm>
          <a:prstGeom prst="rect">
            <a:avLst/>
          </a:prstGeom>
          <a:noFill/>
          <a:ln w="9525">
            <a:noFill/>
            <a:miter lim="800000"/>
            <a:headEnd/>
            <a:tailEnd/>
          </a:ln>
        </p:spPr>
        <p:txBody>
          <a:bodyPr>
            <a:spAutoFit/>
          </a:bodyPr>
          <a:lstStyle/>
          <a:p>
            <a:pPr algn="ctr">
              <a:defRPr/>
            </a:pPr>
            <a:r>
              <a:rPr lang="el-GR" dirty="0">
                <a:solidFill>
                  <a:schemeClr val="accent5">
                    <a:lumMod val="50000"/>
                  </a:schemeClr>
                </a:solidFill>
                <a:latin typeface="Lucida Sans Unicode" pitchFamily="34" charset="0"/>
                <a:cs typeface="Lucida Sans Unicode" pitchFamily="34" charset="0"/>
              </a:rPr>
              <a:t>Αλέξανδρος – Το Τυχαίο στην ιστορία</a:t>
            </a:r>
          </a:p>
        </p:txBody>
      </p:sp>
      <p:sp>
        <p:nvSpPr>
          <p:cNvPr id="27652" name="7 - Ορθογώνιο"/>
          <p:cNvSpPr>
            <a:spLocks noChangeArrowheads="1"/>
          </p:cNvSpPr>
          <p:nvPr/>
        </p:nvSpPr>
        <p:spPr bwMode="auto">
          <a:xfrm>
            <a:off x="0" y="0"/>
            <a:ext cx="7235825" cy="4524315"/>
          </a:xfrm>
          <a:prstGeom prst="rect">
            <a:avLst/>
          </a:prstGeom>
          <a:noFill/>
          <a:ln w="9525">
            <a:noFill/>
            <a:miter lim="800000"/>
            <a:headEnd/>
            <a:tailEnd/>
          </a:ln>
        </p:spPr>
        <p:txBody>
          <a:bodyPr>
            <a:spAutoFit/>
          </a:bodyPr>
          <a:lstStyle/>
          <a:p>
            <a:pPr algn="just"/>
            <a:r>
              <a:rPr lang="el-GR" i="1" dirty="0">
                <a:latin typeface="Papyrus" pitchFamily="66" charset="0"/>
              </a:rPr>
              <a:t>Ανέβηκε στο θρόνο στις 11 Ιουνίου 1917, ύστερα από την απομάκρυνση του πατέρα του και του Διαδόχου, πρίγκιπα Γεωργίου, από τις δυνάμεις </a:t>
            </a:r>
            <a:r>
              <a:rPr lang="el-GR" i="1" dirty="0" smtClean="0">
                <a:latin typeface="Papyrus" pitchFamily="66" charset="0"/>
              </a:rPr>
              <a:t>της </a:t>
            </a:r>
            <a:r>
              <a:rPr lang="el-GR" i="1" dirty="0" err="1" smtClean="0">
                <a:latin typeface="Papyrus" pitchFamily="66" charset="0"/>
              </a:rPr>
              <a:t>Αντάντ</a:t>
            </a:r>
            <a:r>
              <a:rPr lang="el-GR" i="1" dirty="0">
                <a:latin typeface="Papyrus" pitchFamily="66" charset="0"/>
              </a:rPr>
              <a:t> που είχαν καταλάβει τον Πειραιά και τον ισθμό της Κορίνθου και είχαν επιβάλει ναυτικό αποκλεισμό στην Αθήνα, η οποία έζησε ημέρες πείνας, ενώ υπέστη και βομβαρδισμό. Η ανάληψη του Θρόνου ήταν συνταγματικό πραξικόπημα ουσιαστικά, και για το λόγο αυτό ο Κωνσταντίνος δεν αποδέχθηκε ποτέ τον Αλέξανδρο ως βασιλέα, και στον τάφο του στο Τατόι αναγράφεται ως "Αλέξανδρος, </a:t>
            </a:r>
            <a:r>
              <a:rPr lang="el-GR" i="1" dirty="0" err="1">
                <a:latin typeface="Papyrus" pitchFamily="66" charset="0"/>
              </a:rPr>
              <a:t>βασιλόπαις</a:t>
            </a:r>
            <a:r>
              <a:rPr lang="el-GR" i="1" dirty="0">
                <a:latin typeface="Papyrus" pitchFamily="66" charset="0"/>
              </a:rPr>
              <a:t> της Ελλάδος, βασίλεψε αντί του πατρός αυτού". Αρχικά ο Ελευθέριος Βενιζέλος είχε εκφράσει την προτίμηση του προς τον νεότερο γιο του Κωνσταντίνου, τον ανήλικο τότε Παύλο και τον ορισμό Αντιβασιλέα. Όμως οι Μεγάλες Δυνάμεις επέτρεψαν στον Κωνσταντίνο να επιλέξει ο ίδιος το διάδοχό του. Αν και ορκίστηκε Βασιλιάς, ο Αλέξανδρος ανάλαβε τα καθήκοντά του με την πεποίθηση ότι εκτελούσε χρέη τοποτηρητή του θρόνου και ότι η προσωρινή ηγεμονία του θα έληγε με το τέλος του πολέμου και την επιστροφή του πατέρα του, καθώς ο Κωνσταντίνος δεν υπέβαλε επίσημα την παραίτησή του όταν αποχώρησε από την Ελλάδα.</a:t>
            </a:r>
          </a:p>
        </p:txBody>
      </p:sp>
      <p:sp>
        <p:nvSpPr>
          <p:cNvPr id="27653" name="Rectangle 6"/>
          <p:cNvSpPr>
            <a:spLocks noChangeArrowheads="1"/>
          </p:cNvSpPr>
          <p:nvPr/>
        </p:nvSpPr>
        <p:spPr bwMode="auto">
          <a:xfrm>
            <a:off x="0" y="4688175"/>
            <a:ext cx="9144000" cy="2031325"/>
          </a:xfrm>
          <a:prstGeom prst="rect">
            <a:avLst/>
          </a:prstGeom>
          <a:noFill/>
          <a:ln w="9525">
            <a:noFill/>
            <a:miter lim="800000"/>
            <a:headEnd/>
            <a:tailEnd/>
          </a:ln>
        </p:spPr>
        <p:txBody>
          <a:bodyPr anchor="ctr">
            <a:spAutoFit/>
          </a:bodyPr>
          <a:lstStyle/>
          <a:p>
            <a:pPr algn="just" eaLnBrk="0" hangingPunct="0"/>
            <a:r>
              <a:rPr lang="el-GR" i="1" dirty="0">
                <a:latin typeface="Papyrus" pitchFamily="66" charset="0"/>
              </a:rPr>
              <a:t>Πέθανε ξαφνικά, στις 12 Οκτωβρίου / (25 Οκτωβρίου με το νέο ημερολόγιο) 1920 από σηψαιμία, κάτω από αδιευκρίνιστες συνθήκες. Ο θάνατός του αποδόθηκε σε δάγκωμα από έναν από τους δύο </a:t>
            </a:r>
            <a:r>
              <a:rPr lang="el-GR" b="1" i="1" dirty="0">
                <a:latin typeface="Papyrus" pitchFamily="66" charset="0"/>
              </a:rPr>
              <a:t>πιθήκους</a:t>
            </a:r>
            <a:r>
              <a:rPr lang="el-GR" i="1" dirty="0">
                <a:latin typeface="Papyrus" pitchFamily="66" charset="0"/>
              </a:rPr>
              <a:t> που είχε για κατοικίδια, στο βασιλικό κτήμα </a:t>
            </a:r>
            <a:r>
              <a:rPr lang="el-GR" i="1" dirty="0" err="1">
                <a:latin typeface="Papyrus" pitchFamily="66" charset="0"/>
              </a:rPr>
              <a:t>Τατοΐου</a:t>
            </a:r>
            <a:r>
              <a:rPr lang="el-GR" i="1" dirty="0">
                <a:latin typeface="Papyrus" pitchFamily="66" charset="0"/>
              </a:rPr>
              <a:t>. Η διατύπωση του τελευταίου ιατρικού δελτίου ήταν πολύ άκομψη, μοναδική στη νεότερη ελληνική ιστορία: Μετά </a:t>
            </a:r>
            <a:r>
              <a:rPr lang="el-GR" i="1" dirty="0" err="1">
                <a:latin typeface="Papyrus" pitchFamily="66" charset="0"/>
              </a:rPr>
              <a:t>βραχείαν</a:t>
            </a:r>
            <a:r>
              <a:rPr lang="el-GR" i="1" dirty="0">
                <a:latin typeface="Papyrus" pitchFamily="66" charset="0"/>
              </a:rPr>
              <a:t> αγωνία, </a:t>
            </a:r>
            <a:r>
              <a:rPr lang="el-GR" i="1" dirty="0" err="1">
                <a:latin typeface="Papyrus" pitchFamily="66" charset="0"/>
              </a:rPr>
              <a:t>καθ΄</a:t>
            </a:r>
            <a:r>
              <a:rPr lang="el-GR" i="1" dirty="0">
                <a:latin typeface="Papyrus" pitchFamily="66" charset="0"/>
              </a:rPr>
              <a:t> ην η Αυτού </a:t>
            </a:r>
            <a:r>
              <a:rPr lang="el-GR" i="1" dirty="0" err="1">
                <a:latin typeface="Papyrus" pitchFamily="66" charset="0"/>
              </a:rPr>
              <a:t>Μεγαλειότης</a:t>
            </a:r>
            <a:r>
              <a:rPr lang="el-GR" i="1" dirty="0">
                <a:latin typeface="Papyrus" pitchFamily="66" charset="0"/>
              </a:rPr>
              <a:t> κατελήφθη υπό σπασμωδικών κινήσεων του προσώπου, εξέπνευσε περί 4ην και 12 λεπτά μετά </a:t>
            </a:r>
            <a:r>
              <a:rPr lang="el-GR" i="1" dirty="0" err="1">
                <a:latin typeface="Papyrus" pitchFamily="66" charset="0"/>
              </a:rPr>
              <a:t>μεσημβρίαν</a:t>
            </a:r>
            <a:r>
              <a:rPr lang="el-GR" i="1" dirty="0">
                <a:latin typeface="Papyrus" pitchFamily="66" charset="0"/>
              </a:rPr>
              <a:t>.  </a:t>
            </a:r>
            <a:r>
              <a:rPr lang="el-GR" i="1" dirty="0" smtClean="0">
                <a:latin typeface="Papyrus" pitchFamily="66" charset="0"/>
              </a:rPr>
              <a:t>Προς </a:t>
            </a:r>
            <a:r>
              <a:rPr lang="el-GR" i="1" dirty="0">
                <a:latin typeface="Papyrus" pitchFamily="66" charset="0"/>
              </a:rPr>
              <a:t>τιμήν του η πόλη </a:t>
            </a:r>
            <a:r>
              <a:rPr lang="el-GR" i="1" dirty="0" err="1">
                <a:latin typeface="Papyrus" pitchFamily="66" charset="0"/>
              </a:rPr>
              <a:t>Δεδέαγατς</a:t>
            </a:r>
            <a:r>
              <a:rPr lang="el-GR" i="1" dirty="0">
                <a:latin typeface="Papyrus" pitchFamily="66" charset="0"/>
              </a:rPr>
              <a:t> της Θράκης, μετονομάστηκε το 1920 σε </a:t>
            </a:r>
            <a:r>
              <a:rPr lang="el-GR" i="1" dirty="0" smtClean="0">
                <a:latin typeface="Papyrus" pitchFamily="66" charset="0"/>
              </a:rPr>
              <a:t>Αλεξανδρούπολη. </a:t>
            </a:r>
            <a:r>
              <a:rPr lang="en-US" i="1" dirty="0" smtClean="0">
                <a:latin typeface="Papyrus" pitchFamily="66" charset="0"/>
              </a:rPr>
              <a:t>http</a:t>
            </a:r>
            <a:r>
              <a:rPr lang="en-US" i="1" dirty="0">
                <a:latin typeface="Papyrus" pitchFamily="66" charset="0"/>
              </a:rPr>
              <a:t>://el.wikipedia.org/wiki</a:t>
            </a:r>
          </a:p>
        </p:txBody>
      </p:sp>
      <p:sp>
        <p:nvSpPr>
          <p:cNvPr id="6" name="5 - Αστέρι 5 ακτινών"/>
          <p:cNvSpPr/>
          <p:nvPr/>
        </p:nvSpPr>
        <p:spPr>
          <a:xfrm>
            <a:off x="7451725" y="836613"/>
            <a:ext cx="288925" cy="288925"/>
          </a:xfrm>
          <a:prstGeom prst="star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l-GR"/>
          </a:p>
        </p:txBody>
      </p:sp>
    </p:spTree>
  </p:cSld>
  <p:clrMapOvr>
    <a:masterClrMapping/>
  </p:clrMapOvr>
  <p:transition spd="slow">
    <p:strips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755576" y="260648"/>
            <a:ext cx="8064896" cy="549275"/>
          </a:xfrm>
        </p:spPr>
        <p:txBody>
          <a:bodyPr/>
          <a:lstStyle/>
          <a:p>
            <a:pPr algn="l" eaLnBrk="1" hangingPunct="1">
              <a:buFontTx/>
              <a:buBlip>
                <a:blip r:embed="rId3"/>
              </a:buBlip>
            </a:pPr>
            <a:r>
              <a:rPr lang="el-GR" sz="2800" b="1" i="1" dirty="0" smtClean="0">
                <a:solidFill>
                  <a:srgbClr val="0070C0"/>
                </a:solidFill>
              </a:rPr>
              <a:t>Ήττα Βενιζέλου </a:t>
            </a:r>
            <a:r>
              <a:rPr lang="el-GR" sz="2800" b="1" i="1" dirty="0" smtClean="0">
                <a:solidFill>
                  <a:srgbClr val="0070C0"/>
                </a:solidFill>
                <a:sym typeface="Wingdings 3"/>
              </a:rPr>
              <a:t></a:t>
            </a:r>
            <a:r>
              <a:rPr lang="el-GR" sz="2800" b="1" i="1" dirty="0" smtClean="0">
                <a:solidFill>
                  <a:srgbClr val="0070C0"/>
                </a:solidFill>
              </a:rPr>
              <a:t> </a:t>
            </a:r>
            <a:r>
              <a:rPr lang="el-GR" sz="2800" b="1" i="1" dirty="0" smtClean="0">
                <a:solidFill>
                  <a:srgbClr val="0070C0"/>
                </a:solidFill>
              </a:rPr>
              <a:t>επιστροφή Κωνσταντίνου</a:t>
            </a:r>
          </a:p>
        </p:txBody>
      </p:sp>
      <p:graphicFrame>
        <p:nvGraphicFramePr>
          <p:cNvPr id="4" name="3 - Διάγραμμα"/>
          <p:cNvGraphicFramePr/>
          <p:nvPr/>
        </p:nvGraphicFramePr>
        <p:xfrm>
          <a:off x="395536" y="980728"/>
          <a:ext cx="8424936" cy="56166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2000" fill="hold"/>
                                        <p:tgtEl>
                                          <p:spTgt spid="22530"/>
                                        </p:tgtEl>
                                        <p:attrNameLst>
                                          <p:attrName>ppt_w</p:attrName>
                                        </p:attrNameLst>
                                      </p:cBhvr>
                                      <p:tavLst>
                                        <p:tav tm="0">
                                          <p:val>
                                            <p:strVal val="#ppt_w*2.5"/>
                                          </p:val>
                                        </p:tav>
                                        <p:tav tm="100000">
                                          <p:val>
                                            <p:strVal val="#ppt_w"/>
                                          </p:val>
                                        </p:tav>
                                      </p:tavLst>
                                    </p:anim>
                                    <p:anim calcmode="lin" valueType="num">
                                      <p:cBhvr>
                                        <p:cTn id="8" dur="2000" fill="hold"/>
                                        <p:tgtEl>
                                          <p:spTgt spid="22530"/>
                                        </p:tgtEl>
                                        <p:attrNameLst>
                                          <p:attrName>ppt_h</p:attrName>
                                        </p:attrNameLst>
                                      </p:cBhvr>
                                      <p:tavLst>
                                        <p:tav tm="0">
                                          <p:val>
                                            <p:strVal val="#ppt_h"/>
                                          </p:val>
                                        </p:tav>
                                        <p:tav tm="100000">
                                          <p:val>
                                            <p:strVal val="#ppt_h"/>
                                          </p:val>
                                        </p:tav>
                                      </p:tavLst>
                                    </p:anim>
                                    <p:anim calcmode="lin" valueType="num">
                                      <p:cBhvr>
                                        <p:cTn id="9" dur="2000" fill="hold"/>
                                        <p:tgtEl>
                                          <p:spTgt spid="22530"/>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22530"/>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Αρχείο:Ekloges 1920.jpg"/>
          <p:cNvPicPr>
            <a:picLocks noChangeAspect="1" noChangeArrowheads="1"/>
          </p:cNvPicPr>
          <p:nvPr/>
        </p:nvPicPr>
        <p:blipFill>
          <a:blip r:embed="rId3" cstate="print">
            <a:lum bright="-10000" contrast="30000"/>
          </a:blip>
          <a:srcRect/>
          <a:stretch>
            <a:fillRect/>
          </a:stretch>
        </p:blipFill>
        <p:spPr bwMode="auto">
          <a:xfrm>
            <a:off x="3995738" y="260350"/>
            <a:ext cx="4467225" cy="6161088"/>
          </a:xfrm>
          <a:prstGeom prst="rect">
            <a:avLst/>
          </a:prstGeom>
          <a:noFill/>
          <a:ln w="9525">
            <a:noFill/>
            <a:miter lim="800000"/>
            <a:headEnd/>
            <a:tailEnd/>
          </a:ln>
        </p:spPr>
      </p:pic>
      <p:sp>
        <p:nvSpPr>
          <p:cNvPr id="29699" name="2 - Ορθογώνιο"/>
          <p:cNvSpPr>
            <a:spLocks noChangeArrowheads="1"/>
          </p:cNvSpPr>
          <p:nvPr/>
        </p:nvSpPr>
        <p:spPr bwMode="auto">
          <a:xfrm>
            <a:off x="250825" y="3933825"/>
            <a:ext cx="3673475" cy="2030413"/>
          </a:xfrm>
          <a:prstGeom prst="rect">
            <a:avLst/>
          </a:prstGeom>
          <a:noFill/>
          <a:ln w="9525">
            <a:noFill/>
            <a:miter lim="800000"/>
            <a:headEnd/>
            <a:tailEnd/>
          </a:ln>
        </p:spPr>
        <p:txBody>
          <a:bodyPr>
            <a:spAutoFit/>
          </a:bodyPr>
          <a:lstStyle/>
          <a:p>
            <a:pPr algn="r"/>
            <a:r>
              <a:rPr lang="el-GR" i="1" dirty="0">
                <a:latin typeface="Papyrus" pitchFamily="66" charset="0"/>
              </a:rPr>
              <a:t>► Γελοιογραφία της εποχής σχετικά με την εκλογική αναμέτρηση του 1920: Ο ψηφοφόρος εικονίζεται να πρέπει να επιλέξει μεταξύ Ελ. Βενιζέλου και Δ. Γούναρη, υπό το βλέμμα του πολέμου.</a:t>
            </a:r>
          </a:p>
          <a:p>
            <a:pPr algn="r"/>
            <a:r>
              <a:rPr lang="en-US" i="1" dirty="0">
                <a:latin typeface="Papyrus" pitchFamily="66" charset="0"/>
              </a:rPr>
              <a:t>http://el.wikipedia.org/wiki</a:t>
            </a:r>
            <a:endParaRPr lang="el-GR" i="1" dirty="0">
              <a:latin typeface="Papyrus" pitchFamily="66" charset="0"/>
            </a:endParaRPr>
          </a:p>
        </p:txBody>
      </p:sp>
    </p:spTree>
  </p:cSld>
  <p:clrMapOvr>
    <a:masterClrMapping/>
  </p:clrMapOvr>
  <p:transition spd="slow">
    <p:strips dir="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 Πίνακας"/>
          <p:cNvGraphicFramePr>
            <a:graphicFrameLocks noGrp="1"/>
          </p:cNvGraphicFramePr>
          <p:nvPr/>
        </p:nvGraphicFramePr>
        <p:xfrm>
          <a:off x="323850" y="1390650"/>
          <a:ext cx="8496949" cy="4171309"/>
        </p:xfrm>
        <a:graphic>
          <a:graphicData uri="http://schemas.openxmlformats.org/drawingml/2006/table">
            <a:tbl>
              <a:tblPr/>
              <a:tblGrid>
                <a:gridCol w="393381"/>
                <a:gridCol w="1622845"/>
                <a:gridCol w="1583852"/>
                <a:gridCol w="1224136"/>
                <a:gridCol w="1152128"/>
                <a:gridCol w="648396"/>
                <a:gridCol w="1152128"/>
                <a:gridCol w="720083"/>
              </a:tblGrid>
              <a:tr h="222685">
                <a:tc rowSpan="2" gridSpan="2">
                  <a:txBody>
                    <a:bodyPr/>
                    <a:lstStyle/>
                    <a:p>
                      <a:pPr algn="ctr"/>
                      <a:r>
                        <a:rPr lang="el-GR" sz="1800" dirty="0"/>
                        <a:t>Κόμματα</a:t>
                      </a:r>
                    </a:p>
                  </a:txBody>
                  <a:tcPr marL="55671" marR="55671" marT="27836" marB="27836">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bg1">
                        <a:lumMod val="95000"/>
                      </a:schemeClr>
                    </a:solidFill>
                  </a:tcPr>
                </a:tc>
                <a:tc rowSpan="2" hMerge="1">
                  <a:txBody>
                    <a:bodyPr/>
                    <a:lstStyle/>
                    <a:p>
                      <a:endParaRPr lang="el-GR"/>
                    </a:p>
                  </a:txBody>
                  <a:tcPr/>
                </a:tc>
                <a:tc rowSpan="2">
                  <a:txBody>
                    <a:bodyPr/>
                    <a:lstStyle/>
                    <a:p>
                      <a:pPr algn="ctr"/>
                      <a:r>
                        <a:rPr lang="el-GR" sz="1800" dirty="0"/>
                        <a:t>Αρχηγοί</a:t>
                      </a:r>
                    </a:p>
                  </a:txBody>
                  <a:tcPr marL="55671" marR="55671" marT="27836" marB="27836">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bg1">
                        <a:lumMod val="95000"/>
                      </a:schemeClr>
                    </a:solidFill>
                  </a:tcPr>
                </a:tc>
                <a:tc gridSpan="3">
                  <a:txBody>
                    <a:bodyPr/>
                    <a:lstStyle/>
                    <a:p>
                      <a:pPr algn="ctr"/>
                      <a:r>
                        <a:rPr lang="el-GR" sz="1800"/>
                        <a:t>Ψήφοι</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bg1">
                        <a:lumMod val="95000"/>
                      </a:schemeClr>
                    </a:solidFill>
                  </a:tcPr>
                </a:tc>
                <a:tc hMerge="1">
                  <a:txBody>
                    <a:bodyPr/>
                    <a:lstStyle/>
                    <a:p>
                      <a:endParaRPr lang="el-GR"/>
                    </a:p>
                  </a:txBody>
                  <a:tcPr/>
                </a:tc>
                <a:tc hMerge="1">
                  <a:txBody>
                    <a:bodyPr/>
                    <a:lstStyle/>
                    <a:p>
                      <a:endParaRPr lang="el-GR"/>
                    </a:p>
                  </a:txBody>
                  <a:tcPr/>
                </a:tc>
                <a:tc gridSpan="2">
                  <a:txBody>
                    <a:bodyPr/>
                    <a:lstStyle/>
                    <a:p>
                      <a:pPr algn="ctr"/>
                      <a:r>
                        <a:rPr lang="el-GR" sz="1800"/>
                        <a:t>Έδρες</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bg1">
                        <a:lumMod val="95000"/>
                      </a:schemeClr>
                    </a:solidFill>
                  </a:tcPr>
                </a:tc>
                <a:tc hMerge="1">
                  <a:txBody>
                    <a:bodyPr/>
                    <a:lstStyle/>
                    <a:p>
                      <a:endParaRPr lang="el-GR"/>
                    </a:p>
                  </a:txBody>
                  <a:tcPr/>
                </a:tc>
              </a:tr>
              <a:tr h="389699">
                <a:tc gridSpan="2" vMerge="1">
                  <a:txBody>
                    <a:bodyPr/>
                    <a:lstStyle/>
                    <a:p>
                      <a:endParaRPr lang="el-GR"/>
                    </a:p>
                  </a:txBody>
                  <a:tcPr/>
                </a:tc>
                <a:tc hMerge="1" vMerge="1">
                  <a:txBody>
                    <a:bodyPr/>
                    <a:lstStyle/>
                    <a:p>
                      <a:endParaRPr lang="el-GR"/>
                    </a:p>
                  </a:txBody>
                  <a:tcPr/>
                </a:tc>
                <a:tc vMerge="1">
                  <a:txBody>
                    <a:bodyPr/>
                    <a:lstStyle/>
                    <a:p>
                      <a:endParaRPr lang="el-GR"/>
                    </a:p>
                  </a:txBody>
                  <a:tcPr/>
                </a:tc>
                <a:tc>
                  <a:txBody>
                    <a:bodyPr/>
                    <a:lstStyle/>
                    <a:p>
                      <a:pPr algn="ctr"/>
                      <a:r>
                        <a:rPr lang="el-GR" sz="1800" dirty="0"/>
                        <a:t>Αριθμός</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bg1">
                        <a:lumMod val="95000"/>
                      </a:schemeClr>
                    </a:solidFill>
                  </a:tcPr>
                </a:tc>
                <a:tc>
                  <a:txBody>
                    <a:bodyPr/>
                    <a:lstStyle/>
                    <a:p>
                      <a:pPr algn="ctr"/>
                      <a:r>
                        <a:rPr lang="el-GR" sz="1800" dirty="0"/>
                        <a:t>% </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bg1">
                        <a:lumMod val="95000"/>
                      </a:schemeClr>
                    </a:solidFill>
                  </a:tcPr>
                </a:tc>
                <a:tc>
                  <a:txBody>
                    <a:bodyPr/>
                    <a:lstStyle/>
                    <a:p>
                      <a:pPr algn="ctr"/>
                      <a:r>
                        <a:rPr lang="el-GR" sz="1800" dirty="0"/>
                        <a:t>+− %</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bg1">
                        <a:lumMod val="95000"/>
                      </a:schemeClr>
                    </a:solidFill>
                  </a:tcPr>
                </a:tc>
                <a:tc>
                  <a:txBody>
                    <a:bodyPr/>
                    <a:lstStyle/>
                    <a:p>
                      <a:pPr algn="ctr"/>
                      <a:r>
                        <a:rPr lang="el-GR" sz="1800" dirty="0"/>
                        <a:t>Αριθμός</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bg1">
                        <a:lumMod val="95000"/>
                      </a:schemeClr>
                    </a:solidFill>
                  </a:tcPr>
                </a:tc>
                <a:tc>
                  <a:txBody>
                    <a:bodyPr/>
                    <a:lstStyle/>
                    <a:p>
                      <a:pPr algn="ctr"/>
                      <a:r>
                        <a:rPr lang="el-GR" sz="1800" dirty="0"/>
                        <a:t>+−</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bg1">
                        <a:lumMod val="95000"/>
                      </a:schemeClr>
                    </a:solidFill>
                  </a:tcPr>
                </a:tc>
              </a:tr>
              <a:tr h="890740">
                <a:tc>
                  <a:txBody>
                    <a:bodyPr/>
                    <a:lstStyle/>
                    <a:p>
                      <a:r>
                        <a:rPr lang="el-GR" sz="1800" dirty="0"/>
                        <a:t>1</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1">
                        <a:lumMod val="40000"/>
                        <a:lumOff val="60000"/>
                      </a:schemeClr>
                    </a:solidFill>
                  </a:tcPr>
                </a:tc>
                <a:tc>
                  <a:txBody>
                    <a:bodyPr/>
                    <a:lstStyle/>
                    <a:p>
                      <a:pPr algn="l"/>
                      <a:r>
                        <a:rPr lang="el-GR" sz="1800" b="0" u="none" strike="noStrike" dirty="0">
                          <a:solidFill>
                            <a:schemeClr val="tx1"/>
                          </a:solidFill>
                        </a:rPr>
                        <a:t>Ηνωμένη </a:t>
                      </a:r>
                      <a:r>
                        <a:rPr lang="el-GR" sz="1800" b="0" u="none" strike="noStrike" dirty="0" err="1" smtClean="0">
                          <a:solidFill>
                            <a:schemeClr val="tx1"/>
                          </a:solidFill>
                        </a:rPr>
                        <a:t>Αντιπολίτευσις</a:t>
                      </a:r>
                      <a:endParaRPr lang="el-GR" sz="1800" b="0" dirty="0">
                        <a:solidFill>
                          <a:schemeClr val="tx1"/>
                        </a:solidFill>
                      </a:endParaRP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1">
                        <a:lumMod val="40000"/>
                        <a:lumOff val="60000"/>
                      </a:schemeClr>
                    </a:solidFill>
                  </a:tcPr>
                </a:tc>
                <a:tc>
                  <a:txBody>
                    <a:bodyPr/>
                    <a:lstStyle/>
                    <a:p>
                      <a:pPr algn="l"/>
                      <a:r>
                        <a:rPr lang="el-GR" sz="1800" b="1" u="sng" dirty="0">
                          <a:solidFill>
                            <a:schemeClr val="tx1"/>
                          </a:solidFill>
                        </a:rPr>
                        <a:t>Δημήτριος Γούναρης</a:t>
                      </a:r>
                      <a:endParaRPr lang="el-GR" sz="1800" b="1" dirty="0">
                        <a:solidFill>
                          <a:schemeClr val="tx1"/>
                        </a:solidFill>
                      </a:endParaRP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1">
                        <a:lumMod val="40000"/>
                        <a:lumOff val="60000"/>
                      </a:schemeClr>
                    </a:solidFill>
                  </a:tcPr>
                </a:tc>
                <a:tc>
                  <a:txBody>
                    <a:bodyPr/>
                    <a:lstStyle/>
                    <a:p>
                      <a:pPr algn="r"/>
                      <a:r>
                        <a:rPr lang="el-GR" sz="1800" b="1" dirty="0"/>
                        <a:t>368,678</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1">
                        <a:lumMod val="40000"/>
                        <a:lumOff val="60000"/>
                      </a:schemeClr>
                    </a:solidFill>
                  </a:tcPr>
                </a:tc>
                <a:tc>
                  <a:txBody>
                    <a:bodyPr/>
                    <a:lstStyle/>
                    <a:p>
                      <a:pPr algn="r"/>
                      <a:r>
                        <a:rPr lang="el-GR" sz="1800" b="1" dirty="0"/>
                        <a:t>49,36</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1">
                        <a:lumMod val="40000"/>
                        <a:lumOff val="60000"/>
                      </a:schemeClr>
                    </a:solidFill>
                  </a:tcPr>
                </a:tc>
                <a:tc>
                  <a:txBody>
                    <a:bodyPr/>
                    <a:lstStyle/>
                    <a:p>
                      <a:pPr algn="ctr"/>
                      <a:endParaRPr lang="el-GR" sz="1800" b="1" dirty="0"/>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1">
                        <a:lumMod val="40000"/>
                        <a:lumOff val="60000"/>
                      </a:schemeClr>
                    </a:solidFill>
                  </a:tcPr>
                </a:tc>
                <a:tc>
                  <a:txBody>
                    <a:bodyPr/>
                    <a:lstStyle/>
                    <a:p>
                      <a:pPr algn="ctr"/>
                      <a:r>
                        <a:rPr lang="el-GR" sz="1800" b="1" dirty="0"/>
                        <a:t>260</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1">
                        <a:lumMod val="40000"/>
                        <a:lumOff val="60000"/>
                      </a:schemeClr>
                    </a:solidFill>
                  </a:tcPr>
                </a:tc>
                <a:tc>
                  <a:txBody>
                    <a:bodyPr/>
                    <a:lstStyle/>
                    <a:p>
                      <a:pPr algn="ctr"/>
                      <a:endParaRPr lang="el-GR" sz="1800"/>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r>
              <a:tr h="890740">
                <a:tc>
                  <a:txBody>
                    <a:bodyPr/>
                    <a:lstStyle/>
                    <a:p>
                      <a:r>
                        <a:rPr lang="el-GR" sz="1800" dirty="0"/>
                        <a:t>2</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p>
                      <a:pPr algn="l"/>
                      <a:r>
                        <a:rPr lang="el-GR" sz="1800" b="0" u="none" strike="noStrike" dirty="0">
                          <a:solidFill>
                            <a:schemeClr val="tx1"/>
                          </a:solidFill>
                        </a:rPr>
                        <a:t>Κόμμα Φιλελευθέρων</a:t>
                      </a:r>
                      <a:endParaRPr lang="el-GR" sz="1800" b="0" dirty="0">
                        <a:solidFill>
                          <a:schemeClr val="tx1"/>
                        </a:solidFill>
                      </a:endParaRP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p>
                      <a:pPr algn="l"/>
                      <a:r>
                        <a:rPr lang="el-GR" sz="1800" b="1" u="none" strike="noStrike" dirty="0">
                          <a:solidFill>
                            <a:schemeClr val="tx1"/>
                          </a:solidFill>
                        </a:rPr>
                        <a:t>Ελευθέριος Βενιζέλος</a:t>
                      </a:r>
                      <a:endParaRPr lang="el-GR" sz="1800" b="1" dirty="0">
                        <a:solidFill>
                          <a:schemeClr val="tx1"/>
                        </a:solidFill>
                      </a:endParaRP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p>
                      <a:pPr algn="r"/>
                      <a:r>
                        <a:rPr lang="el-GR" sz="1800" b="1" dirty="0"/>
                        <a:t>375,803</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p>
                      <a:pPr algn="r"/>
                      <a:r>
                        <a:rPr lang="el-GR" sz="1800" b="1" dirty="0"/>
                        <a:t>50,31</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p>
                      <a:pPr algn="ctr"/>
                      <a:endParaRPr lang="el-GR" sz="1800" b="1" dirty="0"/>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p>
                      <a:pPr algn="ctr"/>
                      <a:r>
                        <a:rPr lang="el-GR" sz="1800" b="1" dirty="0"/>
                        <a:t>110</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p>
                      <a:pPr algn="ctr"/>
                      <a:endParaRPr lang="el-GR" sz="1800"/>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r>
              <a:tr h="890740">
                <a:tc>
                  <a:txBody>
                    <a:bodyPr/>
                    <a:lstStyle/>
                    <a:p>
                      <a:pPr algn="ctr"/>
                      <a:r>
                        <a:rPr lang="el-GR" sz="1800" dirty="0"/>
                        <a:t>3</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3">
                        <a:lumMod val="40000"/>
                        <a:lumOff val="60000"/>
                      </a:schemeClr>
                    </a:solidFill>
                  </a:tcPr>
                </a:tc>
                <a:tc>
                  <a:txBody>
                    <a:bodyPr/>
                    <a:lstStyle/>
                    <a:p>
                      <a:pPr algn="l"/>
                      <a:r>
                        <a:rPr lang="el-GR" sz="1800" b="0" dirty="0"/>
                        <a:t>Ανεξάρτητοι υποψήφιοι</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3">
                        <a:lumMod val="40000"/>
                        <a:lumOff val="60000"/>
                      </a:schemeClr>
                    </a:solidFill>
                  </a:tcPr>
                </a:tc>
                <a:tc>
                  <a:txBody>
                    <a:bodyPr/>
                    <a:lstStyle/>
                    <a:p>
                      <a:pPr algn="l"/>
                      <a:r>
                        <a:rPr lang="el-GR" sz="1800" dirty="0"/>
                        <a:t>-</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3">
                        <a:lumMod val="40000"/>
                        <a:lumOff val="60000"/>
                      </a:schemeClr>
                    </a:solidFill>
                  </a:tcPr>
                </a:tc>
                <a:tc>
                  <a:txBody>
                    <a:bodyPr/>
                    <a:lstStyle/>
                    <a:p>
                      <a:pPr algn="r"/>
                      <a:r>
                        <a:rPr lang="el-GR" sz="1800" b="1" dirty="0"/>
                        <a:t>2,465</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3">
                        <a:lumMod val="40000"/>
                        <a:lumOff val="60000"/>
                      </a:schemeClr>
                    </a:solidFill>
                  </a:tcPr>
                </a:tc>
                <a:tc>
                  <a:txBody>
                    <a:bodyPr/>
                    <a:lstStyle/>
                    <a:p>
                      <a:pPr algn="r"/>
                      <a:r>
                        <a:rPr lang="el-GR" sz="1800" b="1" dirty="0"/>
                        <a:t>0,33</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3">
                        <a:lumMod val="40000"/>
                        <a:lumOff val="60000"/>
                      </a:schemeClr>
                    </a:solidFill>
                  </a:tcPr>
                </a:tc>
                <a:tc>
                  <a:txBody>
                    <a:bodyPr/>
                    <a:lstStyle/>
                    <a:p>
                      <a:pPr algn="ctr"/>
                      <a:endParaRPr lang="el-GR" sz="1800" b="1" dirty="0"/>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3">
                        <a:lumMod val="40000"/>
                        <a:lumOff val="60000"/>
                      </a:schemeClr>
                    </a:solidFill>
                  </a:tcPr>
                </a:tc>
                <a:tc>
                  <a:txBody>
                    <a:bodyPr/>
                    <a:lstStyle/>
                    <a:p>
                      <a:pPr algn="ctr"/>
                      <a:r>
                        <a:rPr lang="el-GR" sz="1800" b="1" dirty="0"/>
                        <a:t>0</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chemeClr val="accent3">
                        <a:lumMod val="40000"/>
                        <a:lumOff val="60000"/>
                      </a:schemeClr>
                    </a:solidFill>
                  </a:tcPr>
                </a:tc>
                <a:tc>
                  <a:txBody>
                    <a:bodyPr/>
                    <a:lstStyle/>
                    <a:p>
                      <a:pPr algn="ctr"/>
                      <a:endParaRPr lang="el-GR" sz="1800"/>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r>
              <a:tr h="389699">
                <a:tc gridSpan="3">
                  <a:txBody>
                    <a:bodyPr/>
                    <a:lstStyle/>
                    <a:p>
                      <a:pPr algn="l"/>
                      <a:endParaRPr lang="el-GR" sz="1800"/>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hMerge="1">
                  <a:txBody>
                    <a:bodyPr/>
                    <a:lstStyle/>
                    <a:p>
                      <a:endParaRPr lang="el-GR"/>
                    </a:p>
                  </a:txBody>
                  <a:tcPr/>
                </a:tc>
                <a:tc hMerge="1">
                  <a:txBody>
                    <a:bodyPr/>
                    <a:lstStyle/>
                    <a:p>
                      <a:endParaRPr lang="el-GR"/>
                    </a:p>
                  </a:txBody>
                  <a:tcPr/>
                </a:tc>
                <a:tc>
                  <a:txBody>
                    <a:bodyPr/>
                    <a:lstStyle/>
                    <a:p>
                      <a:pPr algn="r"/>
                      <a:endParaRPr lang="el-GR" sz="1800" b="1"/>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algn="ctr"/>
                      <a:r>
                        <a:rPr lang="el-GR" sz="1800" b="1"/>
                        <a:t>100,00</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algn="ctr"/>
                      <a:r>
                        <a:rPr lang="el-GR" sz="1800" b="1"/>
                        <a:t> </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ctr"/>
                      <a:r>
                        <a:rPr lang="el-GR" sz="1800" b="1" dirty="0"/>
                        <a:t>370</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path path="circle">
                        <a:fillToRect t="100000" r="100000"/>
                      </a:path>
                      <a:tileRect l="-100000" b="-100000"/>
                    </a:gradFill>
                  </a:tcPr>
                </a:tc>
                <a:tc>
                  <a:txBody>
                    <a:bodyPr/>
                    <a:lstStyle/>
                    <a:p>
                      <a:pPr algn="ctr"/>
                      <a:r>
                        <a:rPr lang="el-GR" sz="1800" dirty="0"/>
                        <a:t> </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r>
              <a:tr h="389699">
                <a:tc gridSpan="3">
                  <a:txBody>
                    <a:bodyPr/>
                    <a:lstStyle/>
                    <a:p>
                      <a:pPr algn="l"/>
                      <a:r>
                        <a:rPr lang="el-GR" sz="1800" b="1" dirty="0"/>
                        <a:t>Ψηφίσαντες</a:t>
                      </a:r>
                      <a:endParaRPr lang="el-GR" sz="1800" dirty="0"/>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hMerge="1">
                  <a:txBody>
                    <a:bodyPr/>
                    <a:lstStyle/>
                    <a:p>
                      <a:endParaRPr lang="el-GR"/>
                    </a:p>
                  </a:txBody>
                  <a:tcPr/>
                </a:tc>
                <a:tc hMerge="1">
                  <a:txBody>
                    <a:bodyPr/>
                    <a:lstStyle/>
                    <a:p>
                      <a:endParaRPr lang="el-GR"/>
                    </a:p>
                  </a:txBody>
                  <a:tcPr/>
                </a:tc>
                <a:tc>
                  <a:txBody>
                    <a:bodyPr/>
                    <a:lstStyle/>
                    <a:p>
                      <a:pPr algn="r"/>
                      <a:r>
                        <a:rPr lang="el-GR" sz="1800" b="1"/>
                        <a:t>746,946</a:t>
                      </a:r>
                    </a:p>
                  </a:txBody>
                  <a:tcPr marL="55671" marR="55671" marT="27836" marB="2783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endParaRPr lang="el-GR" sz="1800" b="1"/>
                    </a:p>
                  </a:txBody>
                  <a:tcPr marL="55671" marR="55671" marT="27836" marB="27836">
                    <a:lnL w="9525" cap="flat" cmpd="sng" algn="ctr">
                      <a:solidFill>
                        <a:srgbClr val="AAAAAA"/>
                      </a:solidFill>
                      <a:prstDash val="solid"/>
                      <a:round/>
                      <a:headEnd type="none" w="med" len="med"/>
                      <a:tailEnd type="none" w="med" len="med"/>
                    </a:lnL>
                    <a:lnT w="9525" cap="flat" cmpd="sng" algn="ctr">
                      <a:solidFill>
                        <a:srgbClr val="AAAAAA"/>
                      </a:solidFill>
                      <a:prstDash val="solid"/>
                      <a:round/>
                      <a:headEnd type="none" w="med" len="med"/>
                      <a:tailEnd type="none" w="med" len="med"/>
                    </a:lnT>
                  </a:tcPr>
                </a:tc>
                <a:tc>
                  <a:txBody>
                    <a:bodyPr/>
                    <a:lstStyle/>
                    <a:p>
                      <a:endParaRPr lang="el-GR" sz="1800" b="1"/>
                    </a:p>
                  </a:txBody>
                  <a:tcPr marL="55671" marR="55671" marT="27836" marB="27836">
                    <a:lnT w="9525" cap="flat" cmpd="sng" algn="ctr">
                      <a:solidFill>
                        <a:srgbClr val="AAAAAA"/>
                      </a:solidFill>
                      <a:prstDash val="solid"/>
                      <a:round/>
                      <a:headEnd type="none" w="med" len="med"/>
                      <a:tailEnd type="none" w="med" len="med"/>
                    </a:lnT>
                  </a:tcPr>
                </a:tc>
                <a:tc>
                  <a:txBody>
                    <a:bodyPr/>
                    <a:lstStyle/>
                    <a:p>
                      <a:endParaRPr lang="el-GR" sz="1800" b="1" dirty="0"/>
                    </a:p>
                  </a:txBody>
                  <a:tcPr marL="55671" marR="55671" marT="27836" marB="27836">
                    <a:lnT w="9525" cap="flat" cmpd="sng" algn="ctr">
                      <a:solidFill>
                        <a:srgbClr val="AAAAAA"/>
                      </a:solidFill>
                      <a:prstDash val="solid"/>
                      <a:round/>
                      <a:headEnd type="none" w="med" len="med"/>
                      <a:tailEnd type="none" w="med" len="med"/>
                    </a:lnT>
                  </a:tcPr>
                </a:tc>
                <a:tc>
                  <a:txBody>
                    <a:bodyPr/>
                    <a:lstStyle/>
                    <a:p>
                      <a:endParaRPr lang="el-GR" sz="1800" dirty="0"/>
                    </a:p>
                  </a:txBody>
                  <a:tcPr marL="55671" marR="55671" marT="27836" marB="27836">
                    <a:lnT w="9525" cap="flat" cmpd="sng" algn="ctr">
                      <a:solidFill>
                        <a:srgbClr val="AAAAAA"/>
                      </a:solidFill>
                      <a:prstDash val="solid"/>
                      <a:round/>
                      <a:headEnd type="none" w="med" len="med"/>
                      <a:tailEnd type="none" w="med" len="med"/>
                    </a:lnT>
                  </a:tcPr>
                </a:tc>
              </a:tr>
            </a:tbl>
          </a:graphicData>
        </a:graphic>
      </p:graphicFrame>
      <p:sp>
        <p:nvSpPr>
          <p:cNvPr id="30790" name="3 - Ορθογώνιο"/>
          <p:cNvSpPr>
            <a:spLocks noChangeArrowheads="1"/>
          </p:cNvSpPr>
          <p:nvPr/>
        </p:nvSpPr>
        <p:spPr bwMode="auto">
          <a:xfrm>
            <a:off x="684213" y="6021388"/>
            <a:ext cx="6048375" cy="461962"/>
          </a:xfrm>
          <a:prstGeom prst="rect">
            <a:avLst/>
          </a:prstGeom>
          <a:noFill/>
          <a:ln w="9525">
            <a:noFill/>
            <a:miter lim="800000"/>
            <a:headEnd/>
            <a:tailEnd/>
          </a:ln>
        </p:spPr>
        <p:txBody>
          <a:bodyPr>
            <a:spAutoFit/>
          </a:bodyPr>
          <a:lstStyle/>
          <a:p>
            <a:r>
              <a:rPr lang="el-GR">
                <a:latin typeface="Papyrus" pitchFamily="66" charset="0"/>
              </a:rPr>
              <a:t>▲ </a:t>
            </a:r>
            <a:r>
              <a:rPr lang="en-US">
                <a:latin typeface="Papyrus" pitchFamily="66" charset="0"/>
              </a:rPr>
              <a:t>http://el.wikipedia.org/wiki</a:t>
            </a:r>
            <a:endParaRPr lang="el-GR">
              <a:latin typeface="Papyrus" pitchFamily="66" charset="0"/>
            </a:endParaRPr>
          </a:p>
        </p:txBody>
      </p:sp>
      <p:sp>
        <p:nvSpPr>
          <p:cNvPr id="30791" name="4 - Ορθογώνιο"/>
          <p:cNvSpPr>
            <a:spLocks noChangeArrowheads="1"/>
          </p:cNvSpPr>
          <p:nvPr/>
        </p:nvSpPr>
        <p:spPr bwMode="auto">
          <a:xfrm>
            <a:off x="250825" y="333375"/>
            <a:ext cx="8642350" cy="706438"/>
          </a:xfrm>
          <a:prstGeom prst="rect">
            <a:avLst/>
          </a:prstGeom>
          <a:noFill/>
          <a:ln w="9525">
            <a:noFill/>
            <a:miter lim="800000"/>
            <a:headEnd/>
            <a:tailEnd/>
          </a:ln>
        </p:spPr>
        <p:txBody>
          <a:bodyPr>
            <a:spAutoFit/>
          </a:bodyPr>
          <a:lstStyle/>
          <a:p>
            <a:pPr algn="ctr">
              <a:buFontTx/>
              <a:buBlip>
                <a:blip r:embed="rId3"/>
              </a:buBlip>
            </a:pPr>
            <a:r>
              <a:rPr lang="el-GR" sz="2000">
                <a:latin typeface="Papyrus" pitchFamily="66" charset="0"/>
              </a:rPr>
              <a:t> Ποια παράταξη κέρδισε τις περισσότερες ψήφους/ το μεγαλύτερο ποσοστό; Ποιος τελικά κέρδισε τις εκλογές; Γιατί; </a:t>
            </a:r>
          </a:p>
        </p:txBody>
      </p:sp>
    </p:spTree>
  </p:cSld>
  <p:clrMapOvr>
    <a:masterClrMapping/>
  </p:clrMapOvr>
  <p:transition spd="slow">
    <p:strips dir="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3 - Ορθογώνιο"/>
          <p:cNvSpPr>
            <a:spLocks noChangeArrowheads="1"/>
          </p:cNvSpPr>
          <p:nvPr/>
        </p:nvSpPr>
        <p:spPr bwMode="auto">
          <a:xfrm>
            <a:off x="3275856" y="260648"/>
            <a:ext cx="5688632" cy="2862322"/>
          </a:xfrm>
          <a:prstGeom prst="rect">
            <a:avLst/>
          </a:prstGeom>
          <a:noFill/>
          <a:ln w="9525">
            <a:noFill/>
            <a:miter lim="800000"/>
            <a:headEnd/>
            <a:tailEnd/>
          </a:ln>
        </p:spPr>
        <p:txBody>
          <a:bodyPr wrap="square">
            <a:spAutoFit/>
          </a:bodyPr>
          <a:lstStyle/>
          <a:p>
            <a:r>
              <a:rPr lang="el-GR" i="1" dirty="0">
                <a:latin typeface="Papyrus" pitchFamily="66" charset="0"/>
              </a:rPr>
              <a:t>◄ Εκδηλώσεις πανηγυρισμού από την πλευρά των βασιλοφρόνων μετά την ήττα του Βενιζέλου στις εκλογές του 1920. </a:t>
            </a:r>
            <a:r>
              <a:rPr lang="el-GR" i="1" dirty="0" err="1">
                <a:latin typeface="Papyrus" pitchFamily="66" charset="0"/>
              </a:rPr>
              <a:t>Aφισέτες</a:t>
            </a:r>
            <a:r>
              <a:rPr lang="el-GR" i="1" dirty="0">
                <a:latin typeface="Papyrus" pitchFamily="66" charset="0"/>
              </a:rPr>
              <a:t> που κυκλοφόρησαν αμέσως μετά τις εκλογές ως "επινίκια" της Ηνωμένης Αντιπολίτευσης. </a:t>
            </a:r>
            <a:br>
              <a:rPr lang="el-GR" i="1" dirty="0">
                <a:latin typeface="Papyrus" pitchFamily="66" charset="0"/>
              </a:rPr>
            </a:br>
            <a:r>
              <a:rPr lang="el-GR" i="1" dirty="0" err="1">
                <a:latin typeface="Papyrus" pitchFamily="66" charset="0"/>
              </a:rPr>
              <a:t>Ακτσόγλου</a:t>
            </a:r>
            <a:r>
              <a:rPr lang="el-GR" i="1" dirty="0">
                <a:latin typeface="Papyrus" pitchFamily="66" charset="0"/>
              </a:rPr>
              <a:t>, Ι., Χρονικό Μικρασιατικού πολέμου 1919-1922,εκδόσεις Τροχαλία, Αθήνα 1998, σ. 168. </a:t>
            </a:r>
            <a:br>
              <a:rPr lang="el-GR" i="1" dirty="0">
                <a:latin typeface="Papyrus" pitchFamily="66" charset="0"/>
              </a:rPr>
            </a:br>
            <a:r>
              <a:rPr lang="el-GR" i="1" dirty="0">
                <a:latin typeface="Papyrus" pitchFamily="66" charset="0"/>
              </a:rPr>
              <a:t>© Φ. </a:t>
            </a:r>
            <a:r>
              <a:rPr lang="el-GR" i="1" dirty="0" err="1">
                <a:latin typeface="Papyrus" pitchFamily="66" charset="0"/>
              </a:rPr>
              <a:t>Λάδης</a:t>
            </a:r>
            <a:r>
              <a:rPr lang="el-GR" i="1" dirty="0">
                <a:latin typeface="Papyrus" pitchFamily="66" charset="0"/>
              </a:rPr>
              <a:t> -Εκδόσεις Τροχαλία.</a:t>
            </a:r>
          </a:p>
          <a:p>
            <a:pPr algn="just"/>
            <a:r>
              <a:rPr lang="en-US" i="1" dirty="0">
                <a:latin typeface="Papyrus" pitchFamily="66" charset="0"/>
              </a:rPr>
              <a:t>http://www.fhw.gr/chronos/13/gr/general/gallery/domestic_policy/ind001.html</a:t>
            </a:r>
            <a:endParaRPr lang="el-GR" i="1" dirty="0">
              <a:latin typeface="Papyrus" pitchFamily="66" charset="0"/>
            </a:endParaRPr>
          </a:p>
          <a:p>
            <a:pPr algn="just"/>
            <a:endParaRPr lang="el-GR" dirty="0">
              <a:latin typeface="Papyrus" pitchFamily="66" charset="0"/>
            </a:endParaRPr>
          </a:p>
        </p:txBody>
      </p:sp>
      <p:pic>
        <p:nvPicPr>
          <p:cNvPr id="31747" name="Picture 2" descr="C:\Documents and Settings\Κωνσταντίνος\Τα έγγραφά μου\ag_13.jpg"/>
          <p:cNvPicPr>
            <a:picLocks noChangeAspect="1" noChangeArrowheads="1"/>
          </p:cNvPicPr>
          <p:nvPr/>
        </p:nvPicPr>
        <p:blipFill>
          <a:blip r:embed="rId3" cstate="print"/>
          <a:stretch>
            <a:fillRect/>
          </a:stretch>
        </p:blipFill>
        <p:spPr bwMode="auto">
          <a:xfrm>
            <a:off x="323528" y="260648"/>
            <a:ext cx="2755900" cy="3810000"/>
          </a:xfrm>
          <a:prstGeom prst="rect">
            <a:avLst/>
          </a:prstGeom>
          <a:noFill/>
          <a:ln>
            <a:noFill/>
          </a:ln>
        </p:spPr>
      </p:pic>
      <p:pic>
        <p:nvPicPr>
          <p:cNvPr id="4" name="Picture 2" descr="http://www.fhw.gr/chronos/13/images/gallery/domestic_policy/api_03.jpg"/>
          <p:cNvPicPr>
            <a:picLocks noChangeAspect="1" noChangeArrowheads="1"/>
          </p:cNvPicPr>
          <p:nvPr/>
        </p:nvPicPr>
        <p:blipFill>
          <a:blip r:embed="rId4" cstate="print"/>
          <a:stretch>
            <a:fillRect/>
          </a:stretch>
        </p:blipFill>
        <p:spPr bwMode="auto">
          <a:xfrm>
            <a:off x="4860032" y="3645024"/>
            <a:ext cx="3810000" cy="2870200"/>
          </a:xfrm>
          <a:prstGeom prst="rect">
            <a:avLst/>
          </a:prstGeom>
          <a:noFill/>
          <a:ln>
            <a:noFill/>
          </a:ln>
        </p:spPr>
      </p:pic>
      <p:sp>
        <p:nvSpPr>
          <p:cNvPr id="5" name="4 - Ορθογώνιο"/>
          <p:cNvSpPr/>
          <p:nvPr/>
        </p:nvSpPr>
        <p:spPr>
          <a:xfrm>
            <a:off x="179512" y="4272677"/>
            <a:ext cx="4572000" cy="2308324"/>
          </a:xfrm>
          <a:prstGeom prst="rect">
            <a:avLst/>
          </a:prstGeom>
        </p:spPr>
        <p:txBody>
          <a:bodyPr>
            <a:spAutoFit/>
          </a:bodyPr>
          <a:lstStyle/>
          <a:p>
            <a:pPr algn="r"/>
            <a:r>
              <a:rPr lang="el-GR" dirty="0" smtClean="0">
                <a:latin typeface="Papyrus" pitchFamily="66" charset="0"/>
                <a:sym typeface="Wingdings 3"/>
              </a:rPr>
              <a:t></a:t>
            </a:r>
            <a:r>
              <a:rPr lang="el-GR" i="1" dirty="0" smtClean="0">
                <a:latin typeface="Papyrus" pitchFamily="66" charset="0"/>
                <a:sym typeface="Wingdings 3"/>
              </a:rPr>
              <a:t> </a:t>
            </a:r>
            <a:r>
              <a:rPr lang="el-GR" i="1" dirty="0" smtClean="0">
                <a:latin typeface="Papyrus" pitchFamily="66" charset="0"/>
              </a:rPr>
              <a:t>Οι εκλογές του Νοεμβρίου του 1920 είχαν ως αποτέλεσμα την επάνοδο του Κωνσταντίνου στην εξουσία. Φωτογραφία από την επιστροφή του βασιλιά Κωνσταντίνου στην Ελλάδα.</a:t>
            </a:r>
            <a:br>
              <a:rPr lang="el-GR" i="1" dirty="0" smtClean="0">
                <a:latin typeface="Papyrus" pitchFamily="66" charset="0"/>
              </a:rPr>
            </a:br>
            <a:r>
              <a:rPr lang="el-GR" i="1" spc="-150" dirty="0" smtClean="0">
                <a:latin typeface="Papyrus" pitchFamily="66" charset="0"/>
              </a:rPr>
              <a:t>Αθήνα, Φωτογραφικό Αρχείο Πολεμικού Μουσείου. © Πολεμικό Μουσείο, Αθήνα.</a:t>
            </a:r>
          </a:p>
          <a:p>
            <a:pPr algn="r"/>
            <a:r>
              <a:rPr lang="en-US" i="1" spc="-150" dirty="0" smtClean="0">
                <a:latin typeface="Papyrus" pitchFamily="66" charset="0"/>
              </a:rPr>
              <a:t>http://www.fhw.gr/chronos/13/gr/general/gallery/domestic_policy/ind001.html</a:t>
            </a:r>
            <a:endParaRPr lang="el-GR" i="1" spc="-150" dirty="0">
              <a:latin typeface="Papyrus" pitchFamily="66" charset="0"/>
            </a:endParaRPr>
          </a:p>
        </p:txBody>
      </p:sp>
    </p:spTree>
  </p:cSld>
  <p:clrMapOvr>
    <a:masterClrMapping/>
  </p:clrMapOvr>
  <p:transition spd="slow">
    <p:strips dir="rd"/>
  </p:transition>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3795" name="Picture 2" descr="Winston Churchill cph.3b12010.jpg"/>
          <p:cNvPicPr>
            <a:picLocks noChangeAspect="1" noChangeArrowheads="1"/>
          </p:cNvPicPr>
          <p:nvPr/>
        </p:nvPicPr>
        <p:blipFill>
          <a:blip r:embed="rId3" cstate="print"/>
          <a:srcRect/>
          <a:stretch>
            <a:fillRect/>
          </a:stretch>
        </p:blipFill>
        <p:spPr bwMode="auto">
          <a:xfrm>
            <a:off x="6732240" y="4509120"/>
            <a:ext cx="1728192" cy="2156797"/>
          </a:xfrm>
          <a:prstGeom prst="rect">
            <a:avLst/>
          </a:prstGeom>
          <a:noFill/>
          <a:ln w="9525">
            <a:noFill/>
            <a:miter lim="800000"/>
            <a:headEnd/>
            <a:tailEnd/>
          </a:ln>
        </p:spPr>
      </p:pic>
      <p:pic>
        <p:nvPicPr>
          <p:cNvPr id="7" name="6 - Θέση περιεχομένου" descr="Εικόνα1.bmp.jpg"/>
          <p:cNvPicPr>
            <a:picLocks noGrp="1" noChangeAspect="1"/>
          </p:cNvPicPr>
          <p:nvPr>
            <p:ph idx="4294967295"/>
          </p:nvPr>
        </p:nvPicPr>
        <p:blipFill>
          <a:blip r:embed="rId4" cstate="print"/>
          <a:stretch>
            <a:fillRect/>
          </a:stretch>
        </p:blipFill>
        <p:spPr>
          <a:xfrm>
            <a:off x="251520" y="188640"/>
            <a:ext cx="8229600" cy="4278313"/>
          </a:xfrm>
        </p:spPr>
      </p:pic>
    </p:spTree>
  </p:cSld>
  <p:clrMapOvr>
    <a:masterClrMapping/>
  </p:clrMapOvr>
  <p:transition spd="slow">
    <p:strips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7394" name="Rectangle 2"/>
          <p:cNvSpPr>
            <a:spLocks noGrp="1" noChangeArrowheads="1"/>
          </p:cNvSpPr>
          <p:nvPr>
            <p:ph type="title" idx="4294967295"/>
          </p:nvPr>
        </p:nvSpPr>
        <p:spPr>
          <a:xfrm>
            <a:off x="323850" y="549275"/>
            <a:ext cx="8172450" cy="719138"/>
          </a:xfrm>
        </p:spPr>
        <p:txBody>
          <a:bodyPr/>
          <a:lstStyle/>
          <a:p>
            <a:pPr eaLnBrk="1" hangingPunct="1">
              <a:buFontTx/>
              <a:buBlip>
                <a:blip r:embed="rId3"/>
              </a:buBlip>
            </a:pPr>
            <a:r>
              <a:rPr lang="el-GR" sz="2000" smtClean="0"/>
              <a:t>Προσπαθήστε να ερμηνεύσετε την </a:t>
            </a:r>
            <a:r>
              <a:rPr lang="el-GR" sz="2000" i="1" smtClean="0"/>
              <a:t>απόφαση</a:t>
            </a:r>
            <a:r>
              <a:rPr lang="el-GR" sz="2000" smtClean="0"/>
              <a:t> των </a:t>
            </a:r>
            <a:r>
              <a:rPr lang="el-GR" sz="2000" i="1" smtClean="0"/>
              <a:t>κυβερνήσεων</a:t>
            </a:r>
            <a:r>
              <a:rPr lang="el-GR" sz="2000" smtClean="0"/>
              <a:t> μετά τον Νοέμβριο 1920 να </a:t>
            </a:r>
            <a:r>
              <a:rPr lang="el-GR" sz="2000" i="1" smtClean="0"/>
              <a:t>συνεχίσουν</a:t>
            </a:r>
            <a:r>
              <a:rPr lang="el-GR" sz="2000" smtClean="0"/>
              <a:t>  τον </a:t>
            </a:r>
            <a:r>
              <a:rPr lang="el-GR" sz="2000" i="1" smtClean="0"/>
              <a:t>πόλεμο</a:t>
            </a:r>
            <a:r>
              <a:rPr lang="el-GR" sz="2000" smtClean="0"/>
              <a:t>.</a:t>
            </a:r>
          </a:p>
        </p:txBody>
      </p:sp>
      <p:sp>
        <p:nvSpPr>
          <p:cNvPr id="5" name="4 - Ορθογώνιο"/>
          <p:cNvSpPr/>
          <p:nvPr/>
        </p:nvSpPr>
        <p:spPr>
          <a:xfrm>
            <a:off x="179388" y="1341438"/>
            <a:ext cx="8640762" cy="3478212"/>
          </a:xfrm>
          <a:prstGeom prst="rect">
            <a:avLst/>
          </a:prstGeom>
          <a:solidFill>
            <a:schemeClr val="bg1">
              <a:lumMod val="95000"/>
            </a:schemeClr>
          </a:solidFill>
          <a:ln>
            <a:noFill/>
          </a:ln>
        </p:spPr>
        <p:txBody>
          <a:bodyPr>
            <a:spAutoFit/>
          </a:bodyPr>
          <a:lstStyle/>
          <a:p>
            <a:pPr algn="just" fontAlgn="auto">
              <a:spcBef>
                <a:spcPts val="0"/>
              </a:spcBef>
              <a:spcAft>
                <a:spcPts val="0"/>
              </a:spcAft>
              <a:defRPr/>
            </a:pPr>
            <a:r>
              <a:rPr lang="el-GR" sz="2000" b="1" i="1" dirty="0">
                <a:latin typeface="+mn-lt"/>
                <a:cs typeface="+mn-cs"/>
              </a:rPr>
              <a:t>Η απόφαση για συνέχιση του πολέμου μετά τον Νοέμβριο του 1920</a:t>
            </a:r>
          </a:p>
          <a:p>
            <a:pPr algn="just" fontAlgn="auto">
              <a:spcBef>
                <a:spcPts val="0"/>
              </a:spcBef>
              <a:spcAft>
                <a:spcPts val="0"/>
              </a:spcAft>
              <a:defRPr/>
            </a:pPr>
            <a:r>
              <a:rPr lang="el-GR" sz="2000" i="1" dirty="0">
                <a:latin typeface="+mn-lt"/>
                <a:cs typeface="+mn-cs"/>
              </a:rPr>
              <a:t>Αν η επιστροφή του Κωνσταντίνου και οι μεταβολές στον κρατικό μηχανισμό ικανοποιούσαν δύο από τα αιτήματα που εμπεριείχε η λαϊκή ετυμηγορία της 1ης Νοεμβρίου, αγνοήθηκε εντελώς το βαθύτερο νόημά της, δηλ. η άρνηση του πολέμου και η προσδοκία της αποστράτευσης. Η </a:t>
            </a:r>
            <a:r>
              <a:rPr lang="el-GR" sz="2000" i="1" dirty="0" err="1">
                <a:latin typeface="+mn-lt"/>
                <a:cs typeface="+mn-cs"/>
              </a:rPr>
              <a:t>αντιβενιζελική</a:t>
            </a:r>
            <a:r>
              <a:rPr lang="el-GR" sz="2000" i="1" dirty="0">
                <a:latin typeface="+mn-lt"/>
                <a:cs typeface="+mn-cs"/>
              </a:rPr>
              <a:t> ηγεσία χειρίστηκε το μικρασιατικό ζήτημα σαν να μην υπήρχε άλλη επιλογή από τη συνέχιση και την κλιμάκωση της εκστρατείας. </a:t>
            </a:r>
            <a:r>
              <a:rPr lang="el-GR" sz="2000" i="1" dirty="0" err="1">
                <a:latin typeface="+mn-lt"/>
                <a:cs typeface="+mn-cs"/>
              </a:rPr>
              <a:t>Παγιδεύθηκαν</a:t>
            </a:r>
            <a:r>
              <a:rPr lang="el-GR" sz="2000" i="1" dirty="0">
                <a:latin typeface="+mn-lt"/>
                <a:cs typeface="+mn-cs"/>
              </a:rPr>
              <a:t> έτσι σε ένα </a:t>
            </a:r>
            <a:r>
              <a:rPr lang="el-GR" sz="2000" i="1" dirty="0" err="1">
                <a:latin typeface="+mn-lt"/>
                <a:cs typeface="+mn-cs"/>
              </a:rPr>
              <a:t>αλυτρωτικό</a:t>
            </a:r>
            <a:r>
              <a:rPr lang="el-GR" sz="2000" i="1" dirty="0">
                <a:latin typeface="+mn-lt"/>
                <a:cs typeface="+mn-cs"/>
              </a:rPr>
              <a:t> εγχείρημα, που τους ήταν ξένο.</a:t>
            </a:r>
          </a:p>
          <a:p>
            <a:pPr algn="just" fontAlgn="auto">
              <a:spcBef>
                <a:spcPts val="0"/>
              </a:spcBef>
              <a:spcAft>
                <a:spcPts val="0"/>
              </a:spcAft>
              <a:defRPr/>
            </a:pPr>
            <a:r>
              <a:rPr lang="el-GR" sz="2000" dirty="0">
                <a:latin typeface="+mn-lt"/>
                <a:cs typeface="+mn-cs"/>
              </a:rPr>
              <a:t>Γ. </a:t>
            </a:r>
            <a:r>
              <a:rPr lang="el-GR" sz="2000" dirty="0" err="1">
                <a:latin typeface="+mn-lt"/>
                <a:cs typeface="+mn-cs"/>
              </a:rPr>
              <a:t>Μαυρογορδάτος</a:t>
            </a:r>
            <a:r>
              <a:rPr lang="el-GR" sz="2000" dirty="0">
                <a:latin typeface="+mn-lt"/>
                <a:cs typeface="+mn-cs"/>
              </a:rPr>
              <a:t>, «Οι πολιτικές εξελίξεις», Ιστορία του νέου ελληνισμού, Ελληνικά Γράμματα, Αθήνα 2003, </a:t>
            </a:r>
            <a:r>
              <a:rPr lang="el-GR" sz="2000" dirty="0" err="1">
                <a:latin typeface="+mn-lt"/>
                <a:cs typeface="+mn-cs"/>
              </a:rPr>
              <a:t>τόμ</a:t>
            </a:r>
            <a:r>
              <a:rPr lang="el-GR" sz="2000" dirty="0">
                <a:latin typeface="+mn-lt"/>
                <a:cs typeface="+mn-cs"/>
              </a:rPr>
              <a:t>. 6ος, σ. 27-28</a:t>
            </a:r>
            <a:r>
              <a:rPr lang="el-GR" sz="2000" dirty="0">
                <a:latin typeface="+mn-lt"/>
                <a:cs typeface="+mn-cs"/>
              </a:rPr>
              <a:t>.</a:t>
            </a:r>
          </a:p>
          <a:p>
            <a:pPr algn="just" fontAlgn="auto">
              <a:spcBef>
                <a:spcPts val="0"/>
              </a:spcBef>
              <a:spcAft>
                <a:spcPts val="0"/>
              </a:spcAft>
              <a:defRPr/>
            </a:pPr>
            <a:endParaRPr lang="el-GR" sz="2000" dirty="0">
              <a:latin typeface="+mn-lt"/>
              <a:cs typeface="+mn-cs"/>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187394"/>
                                        </p:tgtEl>
                                        <p:attrNameLst>
                                          <p:attrName>style.visibility</p:attrName>
                                        </p:attrNameLst>
                                      </p:cBhvr>
                                      <p:to>
                                        <p:strVal val="visible"/>
                                      </p:to>
                                    </p:set>
                                    <p:anim calcmode="lin" valueType="num">
                                      <p:cBhvr>
                                        <p:cTn id="7" dur="2000" fill="hold"/>
                                        <p:tgtEl>
                                          <p:spTgt spid="187394"/>
                                        </p:tgtEl>
                                        <p:attrNameLst>
                                          <p:attrName>ppt_w</p:attrName>
                                        </p:attrNameLst>
                                      </p:cBhvr>
                                      <p:tavLst>
                                        <p:tav tm="0">
                                          <p:val>
                                            <p:strVal val="#ppt_w*2.5"/>
                                          </p:val>
                                        </p:tav>
                                        <p:tav tm="100000">
                                          <p:val>
                                            <p:strVal val="#ppt_w"/>
                                          </p:val>
                                        </p:tav>
                                      </p:tavLst>
                                    </p:anim>
                                    <p:anim calcmode="lin" valueType="num">
                                      <p:cBhvr>
                                        <p:cTn id="8" dur="2000" fill="hold"/>
                                        <p:tgtEl>
                                          <p:spTgt spid="187394"/>
                                        </p:tgtEl>
                                        <p:attrNameLst>
                                          <p:attrName>ppt_h</p:attrName>
                                        </p:attrNameLst>
                                      </p:cBhvr>
                                      <p:tavLst>
                                        <p:tav tm="0">
                                          <p:val>
                                            <p:strVal val="#ppt_h"/>
                                          </p:val>
                                        </p:tav>
                                        <p:tav tm="100000">
                                          <p:val>
                                            <p:strVal val="#ppt_h"/>
                                          </p:val>
                                        </p:tav>
                                      </p:tavLst>
                                    </p:anim>
                                    <p:anim calcmode="lin" valueType="num">
                                      <p:cBhvr>
                                        <p:cTn id="9" dur="2000" fill="hold"/>
                                        <p:tgtEl>
                                          <p:spTgt spid="187394"/>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187394"/>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187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Ορθογώνιο"/>
          <p:cNvSpPr/>
          <p:nvPr/>
        </p:nvSpPr>
        <p:spPr>
          <a:xfrm>
            <a:off x="0" y="1268760"/>
            <a:ext cx="9144000" cy="1600438"/>
          </a:xfrm>
          <a:prstGeom prst="rect">
            <a:avLst/>
          </a:prstGeom>
          <a:solidFill>
            <a:schemeClr val="accent2">
              <a:lumMod val="20000"/>
              <a:lumOff val="80000"/>
            </a:schemeClr>
          </a:solidFill>
        </p:spPr>
        <p:txBody>
          <a:bodyPr wrap="square">
            <a:spAutoFit/>
          </a:bodyPr>
          <a:lstStyle/>
          <a:p>
            <a:pPr algn="ctr" fontAlgn="auto">
              <a:spcBef>
                <a:spcPts val="0"/>
              </a:spcBef>
              <a:spcAft>
                <a:spcPts val="0"/>
              </a:spcAft>
              <a:defRPr/>
            </a:pPr>
            <a:r>
              <a:rPr lang="el-GR" sz="5400" b="1" dirty="0">
                <a:latin typeface="Mistral" pitchFamily="66" charset="0"/>
                <a:cs typeface="Lucida Sans Unicode" pitchFamily="34" charset="0"/>
              </a:rPr>
              <a:t> </a:t>
            </a:r>
            <a:r>
              <a:rPr lang="el-GR" sz="4400" b="1" dirty="0">
                <a:latin typeface="Mistral" pitchFamily="66" charset="0"/>
                <a:cs typeface="Lucida Sans Unicode" pitchFamily="34" charset="0"/>
              </a:rPr>
              <a:t>Ε. ΔΙΠΛΩΜΑΤΙΚΕΣ ΕΠΙΤΥΧΙΕΣ</a:t>
            </a:r>
          </a:p>
          <a:p>
            <a:pPr algn="ctr" fontAlgn="auto">
              <a:spcBef>
                <a:spcPts val="0"/>
              </a:spcBef>
              <a:spcAft>
                <a:spcPts val="0"/>
              </a:spcAft>
              <a:defRPr/>
            </a:pPr>
            <a:r>
              <a:rPr lang="el-GR" sz="4400" b="1" dirty="0">
                <a:latin typeface="Mistral" pitchFamily="66" charset="0"/>
                <a:cs typeface="Lucida Sans Unicode" pitchFamily="34" charset="0"/>
              </a:rPr>
              <a:t>ΤΟΥΡΚΙΚΟΥ </a:t>
            </a:r>
            <a:r>
              <a:rPr lang="el-GR" sz="4400" b="1" dirty="0" smtClean="0">
                <a:latin typeface="Mistral" pitchFamily="66" charset="0"/>
                <a:cs typeface="Lucida Sans Unicode" pitchFamily="34" charset="0"/>
              </a:rPr>
              <a:t>ΚΙΝΗΜΑΤΟΣ ΑΝΤΙΣΤΑΣΗΣ</a:t>
            </a:r>
            <a:endParaRPr lang="el-GR" sz="4400" b="1" dirty="0">
              <a:latin typeface="Mistral" pitchFamily="66" charset="0"/>
              <a:cs typeface="Lucida Sans Unicode" pitchFamily="34" charset="0"/>
            </a:endParaRPr>
          </a:p>
        </p:txBody>
      </p:sp>
    </p:spTree>
  </p:cSld>
  <p:clrMapOvr>
    <a:masterClrMapping/>
  </p:clrMapOvr>
  <p:transition spd="slow">
    <p:strips dir="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5 - Πίνακας"/>
          <p:cNvGraphicFramePr>
            <a:graphicFrameLocks noGrp="1"/>
          </p:cNvGraphicFramePr>
          <p:nvPr/>
        </p:nvGraphicFramePr>
        <p:xfrm>
          <a:off x="251520" y="476672"/>
          <a:ext cx="8640960" cy="5792662"/>
        </p:xfrm>
        <a:graphic>
          <a:graphicData uri="http://schemas.openxmlformats.org/drawingml/2006/table">
            <a:tbl>
              <a:tblPr firstRow="1" bandRow="1">
                <a:tableStyleId>{85BE263C-DBD7-4A20-BB59-AAB30ACAA65A}</a:tableStyleId>
              </a:tblPr>
              <a:tblGrid>
                <a:gridCol w="3600400"/>
                <a:gridCol w="5040560"/>
              </a:tblGrid>
              <a:tr h="205324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l-GR" sz="5400" dirty="0" err="1" smtClean="0"/>
                        <a:t>Αντάντ</a:t>
                      </a:r>
                      <a:r>
                        <a:rPr lang="el-GR" sz="5400" dirty="0" smtClean="0"/>
                        <a:t> :</a:t>
                      </a:r>
                    </a:p>
                    <a:p>
                      <a:endParaRPr lang="el-G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l-GR" sz="2000" dirty="0" smtClean="0"/>
                        <a:t>1. Επανεξετάζουν τη στάση τους </a:t>
                      </a:r>
                      <a:r>
                        <a:rPr lang="el-GR" sz="2000" dirty="0" smtClean="0">
                          <a:sym typeface="Wingdings 3"/>
                        </a:rPr>
                        <a:t></a:t>
                      </a:r>
                      <a:r>
                        <a:rPr lang="el-GR" sz="2000" dirty="0" smtClean="0"/>
                        <a:t> βλέποντας </a:t>
                      </a:r>
                      <a:r>
                        <a:rPr lang="el-GR" sz="2000" dirty="0" err="1" smtClean="0"/>
                        <a:t>κεμαλικούς</a:t>
                      </a:r>
                      <a:r>
                        <a:rPr lang="el-GR" sz="2000" dirty="0" smtClean="0"/>
                        <a:t> να επικρατούν στη σύγκρουση.</a:t>
                      </a:r>
                    </a:p>
                    <a:p>
                      <a:pPr marL="0" marR="0" lvl="0" indent="0" algn="l" defTabSz="914400" rtl="0" eaLnBrk="1" fontAlgn="auto" latinLnBrk="0" hangingPunct="1">
                        <a:lnSpc>
                          <a:spcPct val="100000"/>
                        </a:lnSpc>
                        <a:spcBef>
                          <a:spcPts val="0"/>
                        </a:spcBef>
                        <a:spcAft>
                          <a:spcPts val="0"/>
                        </a:spcAft>
                        <a:buClrTx/>
                        <a:buSzTx/>
                        <a:buFontTx/>
                        <a:buNone/>
                        <a:tabLst/>
                        <a:defRPr/>
                      </a:pPr>
                      <a:r>
                        <a:rPr lang="el-GR" sz="2000" dirty="0" smtClean="0"/>
                        <a:t>2. Χρησιμοποιούν την επιστροφή Κων/νου (εχθρού της </a:t>
                      </a:r>
                      <a:r>
                        <a:rPr lang="el-GR" sz="2000" dirty="0" err="1" smtClean="0"/>
                        <a:t>Αντάντ</a:t>
                      </a:r>
                      <a:r>
                        <a:rPr lang="el-GR" sz="2000" dirty="0" smtClean="0"/>
                        <a:t>) ως πρόφαση για να αναθεωρήσουν τη στάση τους προς την Ελλάδα.</a:t>
                      </a:r>
                      <a:endParaRPr lang="el-GR" sz="2000" b="0" dirty="0"/>
                    </a:p>
                  </a:txBody>
                  <a:tcPr/>
                </a:tc>
              </a:tr>
              <a:tr h="17719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5400" b="1" u="none" strike="noStrike" kern="1200" cap="none" spc="0" normalizeH="0" baseline="0" noProof="0" dirty="0" smtClean="0">
                          <a:ln>
                            <a:noFill/>
                          </a:ln>
                          <a:effectLst/>
                          <a:uLnTx/>
                          <a:uFillTx/>
                        </a:rPr>
                        <a:t>Κεμάλ:</a:t>
                      </a:r>
                    </a:p>
                    <a:p>
                      <a:endParaRPr lang="el-G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l-GR" sz="1800" dirty="0" smtClean="0"/>
                        <a:t>Συμφωνίες συνεργασίας</a:t>
                      </a:r>
                    </a:p>
                    <a:p>
                      <a:pPr marL="0" marR="0" lvl="0" indent="0" algn="l" defTabSz="914400" rtl="0" eaLnBrk="1" fontAlgn="auto" latinLnBrk="0" hangingPunct="1">
                        <a:lnSpc>
                          <a:spcPct val="100000"/>
                        </a:lnSpc>
                        <a:spcBef>
                          <a:spcPts val="0"/>
                        </a:spcBef>
                        <a:spcAft>
                          <a:spcPts val="0"/>
                        </a:spcAft>
                        <a:buClrTx/>
                        <a:buSzTx/>
                        <a:buFontTx/>
                        <a:buNone/>
                        <a:tabLst/>
                        <a:defRPr/>
                      </a:pPr>
                      <a:r>
                        <a:rPr lang="el-GR" sz="1800" dirty="0" smtClean="0"/>
                        <a:t> </a:t>
                      </a:r>
                      <a:r>
                        <a:rPr lang="el-GR" sz="2400" dirty="0" smtClean="0"/>
                        <a:t>Σοβιετική Ένωση (1921) , </a:t>
                      </a:r>
                    </a:p>
                    <a:p>
                      <a:pPr marL="0" marR="0" lvl="0" indent="0" algn="l" defTabSz="914400" rtl="0" eaLnBrk="1" fontAlgn="auto" latinLnBrk="0" hangingPunct="1">
                        <a:lnSpc>
                          <a:spcPct val="100000"/>
                        </a:lnSpc>
                        <a:spcBef>
                          <a:spcPts val="0"/>
                        </a:spcBef>
                        <a:spcAft>
                          <a:spcPts val="0"/>
                        </a:spcAft>
                        <a:buClrTx/>
                        <a:buSzTx/>
                        <a:buFontTx/>
                        <a:buNone/>
                        <a:tabLst/>
                        <a:defRPr/>
                      </a:pPr>
                      <a:r>
                        <a:rPr lang="el-GR" sz="2400" dirty="0" smtClean="0"/>
                        <a:t> Γαλλία &amp; Ιταλία (1921)</a:t>
                      </a:r>
                      <a:r>
                        <a:rPr lang="el-GR" sz="1800" dirty="0" smtClean="0"/>
                        <a:t>: αποχώρηση στρατευμάτων από Μικρά Ασία.  </a:t>
                      </a:r>
                      <a:r>
                        <a:rPr lang="el-GR" sz="1800" dirty="0" smtClean="0">
                          <a:sym typeface="Wingdings 3"/>
                        </a:rPr>
                        <a:t> </a:t>
                      </a:r>
                      <a:r>
                        <a:rPr lang="el-GR" sz="1800" dirty="0" smtClean="0"/>
                        <a:t>Αντάλλαγμα παραχώρηση διευκολύνσεων από την </a:t>
                      </a:r>
                      <a:r>
                        <a:rPr lang="el-GR" sz="1800" dirty="0" err="1" smtClean="0"/>
                        <a:t>κεμαλική</a:t>
                      </a:r>
                      <a:r>
                        <a:rPr lang="el-GR" sz="1800" dirty="0" smtClean="0"/>
                        <a:t> Τουρκία.</a:t>
                      </a:r>
                      <a:endParaRPr lang="el-GR" dirty="0"/>
                    </a:p>
                  </a:txBody>
                  <a:tcPr/>
                </a:tc>
              </a:tr>
              <a:tr h="164738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5400" b="1" u="none" strike="noStrike" kern="1200" cap="none" spc="0" normalizeH="0" baseline="0" noProof="0" dirty="0" smtClean="0">
                          <a:ln>
                            <a:noFill/>
                          </a:ln>
                          <a:solidFill>
                            <a:srgbClr val="002060"/>
                          </a:solidFill>
                          <a:effectLst/>
                          <a:uLnTx/>
                          <a:uFillTx/>
                        </a:rPr>
                        <a:t>Ελλάδα:</a:t>
                      </a:r>
                    </a:p>
                    <a:p>
                      <a:endParaRPr lang="el-G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l-GR" sz="1800" dirty="0" smtClean="0"/>
                        <a:t>Ελληνικές προσπάθειες έχουν μόνο τη βρετανική στήριξη και μόνο σε διπλωματικό επίπεδο.</a:t>
                      </a:r>
                    </a:p>
                    <a:p>
                      <a:endParaRPr lang="el-GR" dirty="0"/>
                    </a:p>
                  </a:txBody>
                  <a:tcPr/>
                </a:tc>
              </a:tr>
            </a:tbl>
          </a:graphicData>
        </a:graphic>
      </p:graphicFrame>
    </p:spTree>
  </p:cSld>
  <p:clrMapOvr>
    <a:masterClrMapping/>
  </p:clrMapOvr>
  <p:transition spd="slow">
    <p:strips dir="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fhw.gr/chronos/13/images/gallery/foreign_policy/bg_23.jpg"/>
          <p:cNvPicPr>
            <a:picLocks noChangeAspect="1" noChangeArrowheads="1"/>
          </p:cNvPicPr>
          <p:nvPr/>
        </p:nvPicPr>
        <p:blipFill>
          <a:blip r:embed="rId3" cstate="print"/>
          <a:srcRect/>
          <a:stretch>
            <a:fillRect/>
          </a:stretch>
        </p:blipFill>
        <p:spPr bwMode="auto">
          <a:xfrm>
            <a:off x="468313" y="333375"/>
            <a:ext cx="5435600" cy="4005263"/>
          </a:xfrm>
          <a:prstGeom prst="rect">
            <a:avLst/>
          </a:prstGeom>
          <a:noFill/>
          <a:ln w="9525">
            <a:noFill/>
            <a:miter lim="800000"/>
            <a:headEnd/>
            <a:tailEnd/>
          </a:ln>
        </p:spPr>
      </p:pic>
      <p:sp>
        <p:nvSpPr>
          <p:cNvPr id="37891" name="5 - Ορθογώνιο"/>
          <p:cNvSpPr>
            <a:spLocks noChangeArrowheads="1"/>
          </p:cNvSpPr>
          <p:nvPr/>
        </p:nvSpPr>
        <p:spPr bwMode="auto">
          <a:xfrm>
            <a:off x="6011863" y="404813"/>
            <a:ext cx="2879725" cy="4894262"/>
          </a:xfrm>
          <a:prstGeom prst="rect">
            <a:avLst/>
          </a:prstGeom>
          <a:noFill/>
          <a:ln w="9525">
            <a:noFill/>
            <a:miter lim="800000"/>
            <a:headEnd/>
            <a:tailEnd/>
          </a:ln>
        </p:spPr>
        <p:txBody>
          <a:bodyPr>
            <a:spAutoFit/>
          </a:bodyPr>
          <a:lstStyle/>
          <a:p>
            <a:r>
              <a:rPr lang="el-GR" i="1" dirty="0">
                <a:latin typeface="Papyrus" pitchFamily="66" charset="0"/>
              </a:rPr>
              <a:t>◄ Ο Μουσταφά Κεμάλ και ο </a:t>
            </a:r>
            <a:r>
              <a:rPr lang="el-GR" i="1" dirty="0" err="1">
                <a:latin typeface="Papyrus" pitchFamily="66" charset="0"/>
              </a:rPr>
              <a:t>Ισμέτ</a:t>
            </a:r>
            <a:r>
              <a:rPr lang="el-GR" i="1" dirty="0">
                <a:latin typeface="Papyrus" pitchFamily="66" charset="0"/>
              </a:rPr>
              <a:t> </a:t>
            </a:r>
            <a:r>
              <a:rPr lang="el-GR" i="1" dirty="0" err="1">
                <a:latin typeface="Papyrus" pitchFamily="66" charset="0"/>
              </a:rPr>
              <a:t>Ινονού</a:t>
            </a:r>
            <a:r>
              <a:rPr lang="el-GR" i="1" dirty="0">
                <a:latin typeface="Papyrus" pitchFamily="66" charset="0"/>
              </a:rPr>
              <a:t> υποδέχονται το γάλλο βουλευτή </a:t>
            </a:r>
            <a:r>
              <a:rPr lang="el-GR" i="1" dirty="0" err="1">
                <a:latin typeface="Papyrus" pitchFamily="66" charset="0"/>
              </a:rPr>
              <a:t>Franklin</a:t>
            </a:r>
            <a:r>
              <a:rPr lang="el-GR" i="1" dirty="0">
                <a:latin typeface="Papyrus" pitchFamily="66" charset="0"/>
              </a:rPr>
              <a:t> </a:t>
            </a:r>
            <a:r>
              <a:rPr lang="el-GR" i="1" dirty="0" err="1">
                <a:latin typeface="Papyrus" pitchFamily="66" charset="0"/>
              </a:rPr>
              <a:t>Bouillon</a:t>
            </a:r>
            <a:r>
              <a:rPr lang="el-GR" i="1" dirty="0">
                <a:latin typeface="Papyrus" pitchFamily="66" charset="0"/>
              </a:rPr>
              <a:t> καθώς και το συνταγματάρχη </a:t>
            </a:r>
            <a:r>
              <a:rPr lang="el-GR" i="1" dirty="0" err="1">
                <a:latin typeface="Papyrus" pitchFamily="66" charset="0"/>
              </a:rPr>
              <a:t>Sarrou</a:t>
            </a:r>
            <a:r>
              <a:rPr lang="el-GR" i="1" dirty="0">
                <a:latin typeface="Papyrus" pitchFamily="66" charset="0"/>
              </a:rPr>
              <a:t> στο σιδηροδρομικό σταθμό του Δορυλαίου ( Εσκί Σεχίρ) το Μάιο του 1921. </a:t>
            </a:r>
            <a:br>
              <a:rPr lang="el-GR" i="1" dirty="0">
                <a:latin typeface="Papyrus" pitchFamily="66" charset="0"/>
              </a:rPr>
            </a:br>
            <a:r>
              <a:rPr lang="el-GR" i="1" dirty="0" err="1">
                <a:latin typeface="Papyrus" pitchFamily="66" charset="0"/>
              </a:rPr>
              <a:t>Ακτσόγλου</a:t>
            </a:r>
            <a:r>
              <a:rPr lang="el-GR" i="1" dirty="0">
                <a:latin typeface="Papyrus" pitchFamily="66" charset="0"/>
              </a:rPr>
              <a:t>, Ι., Χρονικό Μικρασιατικού Πολέμου 1919-1922,Εκδόσεις Τροχαλία, Αθήνα 1998, σελ. 197.</a:t>
            </a:r>
          </a:p>
          <a:p>
            <a:r>
              <a:rPr lang="en-US" i="1" dirty="0">
                <a:latin typeface="Papyrus" pitchFamily="66" charset="0"/>
              </a:rPr>
              <a:t>http://www.fhw.gr/chronos/13/gr/general/gallery/domestic_policy/ind001.html</a:t>
            </a:r>
            <a:endParaRPr lang="el-GR" i="1" dirty="0">
              <a:latin typeface="Papyrus" pitchFamily="66" charset="0"/>
            </a:endParaRPr>
          </a:p>
        </p:txBody>
      </p:sp>
    </p:spTree>
  </p:cSld>
  <p:clrMapOvr>
    <a:masterClrMapping/>
  </p:clrMapOvr>
  <p:transition spd="slow">
    <p:strips dir="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Ορθογώνιο"/>
          <p:cNvSpPr/>
          <p:nvPr/>
        </p:nvSpPr>
        <p:spPr>
          <a:xfrm>
            <a:off x="0" y="1196752"/>
            <a:ext cx="9144000" cy="1755775"/>
          </a:xfrm>
          <a:prstGeom prst="rect">
            <a:avLst/>
          </a:prstGeom>
          <a:solidFill>
            <a:schemeClr val="tx1"/>
          </a:solidFill>
        </p:spPr>
        <p:txBody>
          <a:bodyPr wrap="square">
            <a:spAutoFit/>
          </a:bodyPr>
          <a:lstStyle/>
          <a:p>
            <a:pPr algn="ctr" fontAlgn="auto">
              <a:spcBef>
                <a:spcPts val="0"/>
              </a:spcBef>
              <a:spcAft>
                <a:spcPts val="0"/>
              </a:spcAft>
              <a:defRPr/>
            </a:pPr>
            <a:r>
              <a:rPr lang="el-GR" sz="5400" b="1" dirty="0">
                <a:solidFill>
                  <a:schemeClr val="bg1">
                    <a:lumMod val="95000"/>
                  </a:schemeClr>
                </a:solidFill>
                <a:latin typeface="Mistral" pitchFamily="66" charset="0"/>
                <a:cs typeface="Lucida Sans Unicode" pitchFamily="34" charset="0"/>
              </a:rPr>
              <a:t>ΣΤ. ΟΙ ΕΞΕΛΙΞΕΙΣ ΕΩΣ ΤΟΝ ΑΥΓΟΥΣΤΟ ΤΟΥ 1922</a:t>
            </a:r>
          </a:p>
        </p:txBody>
      </p:sp>
    </p:spTree>
  </p:cSld>
  <p:clrMapOvr>
    <a:masterClrMapping/>
  </p:clrMapOvr>
  <p:transition spd="slow">
    <p:strips dir="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order"/>
          <p:cNvSpPr/>
          <p:nvPr/>
        </p:nvSpPr>
        <p:spPr>
          <a:xfrm>
            <a:off x="0" y="260648"/>
            <a:ext cx="9144000" cy="2592288"/>
          </a:xfrm>
          <a:custGeom>
            <a:avLst/>
            <a:gdLst>
              <a:gd name="rtl" fmla="*/ 51680 w 5168000"/>
              <a:gd name="rtr" fmla="*/ 4702880 w 5168000"/>
              <a:gd name="rtb" fmla="*/ 468160 h 1064000"/>
            </a:gdLst>
            <a:ahLst/>
            <a:cxnLst/>
            <a:rect l="rtl" t="t" r="rtr" b="rtb"/>
            <a:pathLst>
              <a:path w="5168000" h="1064000">
                <a:moveTo>
                  <a:pt x="0" y="0"/>
                </a:moveTo>
                <a:lnTo>
                  <a:pt x="5168000" y="0"/>
                </a:lnTo>
                <a:cubicBezTo>
                  <a:pt x="5168000" y="6028"/>
                  <a:pt x="5116153" y="86932"/>
                  <a:pt x="4883593" y="117120"/>
                </a:cubicBezTo>
                <a:cubicBezTo>
                  <a:pt x="4717016" y="138741"/>
                  <a:pt x="4595880" y="124328"/>
                  <a:pt x="4391447" y="181987"/>
                </a:cubicBezTo>
                <a:cubicBezTo>
                  <a:pt x="4192228" y="238176"/>
                  <a:pt x="4035585" y="326137"/>
                  <a:pt x="3689200" y="326134"/>
                </a:cubicBezTo>
                <a:cubicBezTo>
                  <a:pt x="3391918" y="326134"/>
                  <a:pt x="3233010" y="333344"/>
                  <a:pt x="2907441" y="455870"/>
                </a:cubicBezTo>
                <a:cubicBezTo>
                  <a:pt x="2551389" y="589868"/>
                  <a:pt x="2324437" y="441454"/>
                  <a:pt x="1983722" y="571188"/>
                </a:cubicBezTo>
                <a:cubicBezTo>
                  <a:pt x="1700766" y="678928"/>
                  <a:pt x="1571885" y="721964"/>
                  <a:pt x="1226572" y="765791"/>
                </a:cubicBezTo>
                <a:cubicBezTo>
                  <a:pt x="885856" y="809035"/>
                  <a:pt x="634232" y="842658"/>
                  <a:pt x="397497" y="963999"/>
                </a:cubicBezTo>
                <a:cubicBezTo>
                  <a:pt x="151425" y="1090129"/>
                  <a:pt x="0" y="1061294"/>
                  <a:pt x="0" y="1061294"/>
                </a:cubicBezTo>
                <a:lnTo>
                  <a:pt x="0" y="0"/>
                </a:lnTo>
                <a:close/>
              </a:path>
            </a:pathLst>
          </a:custGeom>
          <a:gradFill>
            <a:gsLst>
              <a:gs pos="0">
                <a:srgbClr val="FFB719"/>
              </a:gs>
              <a:gs pos="50000">
                <a:srgbClr val="FFDF99"/>
              </a:gs>
              <a:gs pos="100000">
                <a:srgbClr val="FFFBF2"/>
              </a:gs>
            </a:gsLst>
            <a:lin ang="5400000" scaled="0"/>
          </a:gradFill>
          <a:ln w="7600" cap="flat">
            <a:solidFill>
              <a:srgbClr val="FFC74C"/>
            </a:solidFill>
            <a:miter lim="800000"/>
          </a:ln>
        </p:spPr>
        <p:txBody>
          <a:bodyPr wrap="square" lIns="36000" tIns="18000" rIns="36000" bIns="18000" rtlCol="0" anchor="ctr"/>
          <a:lstStyle/>
          <a:p>
            <a:pPr lvl="0"/>
            <a:r>
              <a:rPr lang="el-GR" sz="2000" dirty="0" smtClean="0">
                <a:latin typeface="+mj-lt"/>
              </a:rPr>
              <a:t>Κων/νος και νέα κυβέρνηση αποφασίζουν </a:t>
            </a:r>
            <a:r>
              <a:rPr lang="el-GR" sz="2000" b="1" i="1" dirty="0" smtClean="0">
                <a:latin typeface="+mj-lt"/>
              </a:rPr>
              <a:t>συνέχιση</a:t>
            </a:r>
            <a:r>
              <a:rPr lang="el-GR" sz="2000" dirty="0" smtClean="0">
                <a:latin typeface="+mj-lt"/>
              </a:rPr>
              <a:t> του </a:t>
            </a:r>
            <a:r>
              <a:rPr lang="el-GR" sz="2000" b="1" i="1" dirty="0" smtClean="0">
                <a:latin typeface="+mj-lt"/>
              </a:rPr>
              <a:t>πολέμου</a:t>
            </a:r>
            <a:r>
              <a:rPr lang="el-GR" sz="2000" dirty="0" smtClean="0">
                <a:latin typeface="+mj-lt"/>
              </a:rPr>
              <a:t> </a:t>
            </a:r>
          </a:p>
          <a:p>
            <a:pPr lvl="0"/>
            <a:r>
              <a:rPr lang="el-GR" sz="2000" dirty="0" smtClean="0">
                <a:latin typeface="+mj-lt"/>
              </a:rPr>
              <a:t>(σε αντίθεση με προεκλογική υπόσχεση)!</a:t>
            </a:r>
          </a:p>
          <a:p>
            <a:pPr algn="ctr"/>
            <a:endParaRPr sz="2000" dirty="0">
              <a:latin typeface="+mj-lt"/>
            </a:endParaRPr>
          </a:p>
        </p:txBody>
      </p:sp>
      <p:graphicFrame>
        <p:nvGraphicFramePr>
          <p:cNvPr id="3" name="2 - Διάγραμμα"/>
          <p:cNvGraphicFramePr/>
          <p:nvPr/>
        </p:nvGraphicFramePr>
        <p:xfrm>
          <a:off x="179512" y="3140968"/>
          <a:ext cx="8784976" cy="34879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strips dir="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fhw.gr/chronos/13/images/gallery/foreign_policy/bg_21.jpg"/>
          <p:cNvPicPr>
            <a:picLocks noChangeAspect="1" noChangeArrowheads="1"/>
          </p:cNvPicPr>
          <p:nvPr/>
        </p:nvPicPr>
        <p:blipFill>
          <a:blip r:embed="rId3" cstate="print"/>
          <a:stretch>
            <a:fillRect/>
          </a:stretch>
        </p:blipFill>
        <p:spPr bwMode="auto">
          <a:xfrm>
            <a:off x="251520" y="260648"/>
            <a:ext cx="3810000" cy="3048000"/>
          </a:xfrm>
          <a:prstGeom prst="rect">
            <a:avLst/>
          </a:prstGeom>
          <a:noFill/>
          <a:ln>
            <a:noFill/>
          </a:ln>
        </p:spPr>
      </p:pic>
      <p:sp>
        <p:nvSpPr>
          <p:cNvPr id="40963" name="2 - Ορθογώνιο"/>
          <p:cNvSpPr>
            <a:spLocks noChangeArrowheads="1"/>
          </p:cNvSpPr>
          <p:nvPr/>
        </p:nvSpPr>
        <p:spPr bwMode="auto">
          <a:xfrm>
            <a:off x="4319339" y="260648"/>
            <a:ext cx="4824661" cy="2585323"/>
          </a:xfrm>
          <a:prstGeom prst="rect">
            <a:avLst/>
          </a:prstGeom>
          <a:noFill/>
          <a:ln w="9525">
            <a:noFill/>
            <a:miter lim="800000"/>
            <a:headEnd/>
            <a:tailEnd/>
          </a:ln>
        </p:spPr>
        <p:txBody>
          <a:bodyPr wrap="square">
            <a:spAutoFit/>
          </a:bodyPr>
          <a:lstStyle/>
          <a:p>
            <a:r>
              <a:rPr lang="el-GR" dirty="0" smtClean="0">
                <a:latin typeface="Papyrus" pitchFamily="66" charset="0"/>
                <a:sym typeface="Wingdings 3"/>
              </a:rPr>
              <a:t> </a:t>
            </a:r>
            <a:r>
              <a:rPr lang="el-GR" dirty="0" smtClean="0">
                <a:latin typeface="Papyrus" pitchFamily="66" charset="0"/>
              </a:rPr>
              <a:t> </a:t>
            </a:r>
            <a:r>
              <a:rPr lang="el-GR" i="1" dirty="0">
                <a:latin typeface="Papyrus" pitchFamily="66" charset="0"/>
              </a:rPr>
              <a:t>Εκδηλώσεις πανηγυρισμού από την υποδοχή του βασιλιά Κωνσταντίνου στη Σμύρνη το Μάιο του 1921. Διακρίνεται ο ύπατος αρμοστής Αριστείδης </a:t>
            </a:r>
            <a:r>
              <a:rPr lang="el-GR" i="1" dirty="0" err="1">
                <a:latin typeface="Papyrus" pitchFamily="66" charset="0"/>
              </a:rPr>
              <a:t>Στεργιάδης</a:t>
            </a:r>
            <a:r>
              <a:rPr lang="el-GR" i="1" dirty="0">
                <a:latin typeface="Papyrus" pitchFamily="66" charset="0"/>
              </a:rPr>
              <a:t> και ο αρχιστράτηγος Αν. </a:t>
            </a:r>
            <a:r>
              <a:rPr lang="el-GR" i="1" dirty="0" err="1">
                <a:latin typeface="Papyrus" pitchFamily="66" charset="0"/>
              </a:rPr>
              <a:t>Παπούλας</a:t>
            </a:r>
            <a:r>
              <a:rPr lang="el-GR" i="1" dirty="0">
                <a:latin typeface="Papyrus" pitchFamily="66" charset="0"/>
              </a:rPr>
              <a:t>.  </a:t>
            </a:r>
            <a:r>
              <a:rPr lang="el-GR" i="1" dirty="0" smtClean="0">
                <a:latin typeface="Papyrus" pitchFamily="66" charset="0"/>
              </a:rPr>
              <a:t> </a:t>
            </a:r>
            <a:r>
              <a:rPr lang="el-GR" i="1" spc="-150" dirty="0" smtClean="0">
                <a:latin typeface="Papyrus" pitchFamily="66" charset="0"/>
              </a:rPr>
              <a:t>Αθήνα</a:t>
            </a:r>
            <a:r>
              <a:rPr lang="el-GR" i="1" spc="-150" dirty="0">
                <a:latin typeface="Papyrus" pitchFamily="66" charset="0"/>
              </a:rPr>
              <a:t>, Μουσείο Μπενάκη, φωτογραφικό Αρχείο Μαυρίδη αρ. </a:t>
            </a:r>
            <a:r>
              <a:rPr lang="el-GR" i="1" spc="-150" dirty="0" err="1">
                <a:latin typeface="Papyrus" pitchFamily="66" charset="0"/>
              </a:rPr>
              <a:t>ευρετ</a:t>
            </a:r>
            <a:r>
              <a:rPr lang="el-GR" i="1" spc="-150" dirty="0">
                <a:latin typeface="Papyrus" pitchFamily="66" charset="0"/>
              </a:rPr>
              <a:t>. 402. </a:t>
            </a:r>
            <a:br>
              <a:rPr lang="el-GR" i="1" spc="-150" dirty="0">
                <a:latin typeface="Papyrus" pitchFamily="66" charset="0"/>
              </a:rPr>
            </a:br>
            <a:r>
              <a:rPr lang="el-GR" i="1" spc="-150" dirty="0">
                <a:latin typeface="Papyrus" pitchFamily="66" charset="0"/>
              </a:rPr>
              <a:t>© Μουσείο Μπενάκη, Αθήνα</a:t>
            </a:r>
            <a:r>
              <a:rPr lang="el-GR" i="1" spc="-150" dirty="0" smtClean="0">
                <a:latin typeface="Papyrus" pitchFamily="66" charset="0"/>
              </a:rPr>
              <a:t>. </a:t>
            </a:r>
            <a:r>
              <a:rPr lang="en-US" i="1" spc="-150" dirty="0" smtClean="0">
                <a:latin typeface="Papyrus" pitchFamily="66" charset="0"/>
              </a:rPr>
              <a:t>http</a:t>
            </a:r>
            <a:r>
              <a:rPr lang="en-US" i="1" spc="-150" dirty="0">
                <a:latin typeface="Papyrus" pitchFamily="66" charset="0"/>
              </a:rPr>
              <a:t>://www.fhw.gr/chronos/13/gr/general/gallery/domestic_policy/ind001.html</a:t>
            </a:r>
            <a:endParaRPr lang="el-GR" i="1" spc="-150" dirty="0">
              <a:latin typeface="Papyrus" pitchFamily="66" charset="0"/>
            </a:endParaRPr>
          </a:p>
        </p:txBody>
      </p:sp>
      <p:pic>
        <p:nvPicPr>
          <p:cNvPr id="4" name="Picture 2" descr="http://www.fhw.gr/chronos/13/images/gallery/foreign_policy/bg_20.jpg"/>
          <p:cNvPicPr>
            <a:picLocks noChangeAspect="1" noChangeArrowheads="1"/>
          </p:cNvPicPr>
          <p:nvPr/>
        </p:nvPicPr>
        <p:blipFill>
          <a:blip r:embed="rId4" cstate="print"/>
          <a:stretch>
            <a:fillRect/>
          </a:stretch>
        </p:blipFill>
        <p:spPr bwMode="auto">
          <a:xfrm>
            <a:off x="4860032" y="3573016"/>
            <a:ext cx="3810000" cy="2768600"/>
          </a:xfrm>
          <a:prstGeom prst="rect">
            <a:avLst/>
          </a:prstGeom>
          <a:noFill/>
          <a:ln>
            <a:noFill/>
          </a:ln>
        </p:spPr>
      </p:pic>
      <p:sp>
        <p:nvSpPr>
          <p:cNvPr id="5" name="4 - Ορθογώνιο"/>
          <p:cNvSpPr/>
          <p:nvPr/>
        </p:nvSpPr>
        <p:spPr>
          <a:xfrm>
            <a:off x="179512" y="4293096"/>
            <a:ext cx="4572000" cy="2031325"/>
          </a:xfrm>
          <a:prstGeom prst="rect">
            <a:avLst/>
          </a:prstGeom>
        </p:spPr>
        <p:txBody>
          <a:bodyPr>
            <a:spAutoFit/>
          </a:bodyPr>
          <a:lstStyle/>
          <a:p>
            <a:pPr algn="r"/>
            <a:r>
              <a:rPr lang="el-GR" dirty="0" smtClean="0">
                <a:latin typeface="Papyrus" pitchFamily="66" charset="0"/>
                <a:sym typeface="Wingdings 3"/>
              </a:rPr>
              <a:t> </a:t>
            </a:r>
            <a:r>
              <a:rPr lang="el-GR" dirty="0" smtClean="0">
                <a:latin typeface="Papyrus" pitchFamily="66" charset="0"/>
              </a:rPr>
              <a:t> </a:t>
            </a:r>
            <a:r>
              <a:rPr lang="el-GR" i="1" dirty="0" smtClean="0">
                <a:latin typeface="Papyrus" pitchFamily="66" charset="0"/>
              </a:rPr>
              <a:t>Από την άφιξη του πρωθυπουργού Δημήτριου Γούναρη στο σιδηροδρομικό σταθμό της Κιουτάχειας στις 14 Ιουλίου 1921. </a:t>
            </a:r>
            <a:r>
              <a:rPr lang="el-GR" i="1" spc="-150" dirty="0" smtClean="0">
                <a:latin typeface="Papyrus" pitchFamily="66" charset="0"/>
              </a:rPr>
              <a:t>Αθήνα, Φωτογραφικό Αρχείο Πολεμικού Μουσείου αρ. </a:t>
            </a:r>
            <a:r>
              <a:rPr lang="el-GR" i="1" spc="-150" dirty="0" err="1" smtClean="0">
                <a:latin typeface="Papyrus" pitchFamily="66" charset="0"/>
              </a:rPr>
              <a:t>εισ</a:t>
            </a:r>
            <a:r>
              <a:rPr lang="el-GR" i="1" spc="-150" dirty="0" smtClean="0">
                <a:latin typeface="Papyrus" pitchFamily="66" charset="0"/>
              </a:rPr>
              <a:t>. 0012. </a:t>
            </a:r>
            <a:br>
              <a:rPr lang="el-GR" i="1" spc="-150" dirty="0" smtClean="0">
                <a:latin typeface="Papyrus" pitchFamily="66" charset="0"/>
              </a:rPr>
            </a:br>
            <a:r>
              <a:rPr lang="el-GR" i="1" spc="-150" dirty="0" smtClean="0">
                <a:latin typeface="Papyrus" pitchFamily="66" charset="0"/>
              </a:rPr>
              <a:t>© Πολεμικό Μουσείο, Αθήνα. </a:t>
            </a:r>
            <a:r>
              <a:rPr lang="en-US" i="1" spc="-150" dirty="0" smtClean="0">
                <a:latin typeface="Papyrus" pitchFamily="66" charset="0"/>
              </a:rPr>
              <a:t>http://www.fhw.gr/chronos/13/gr</a:t>
            </a:r>
            <a:r>
              <a:rPr lang="el-GR" i="1" spc="-150" dirty="0" smtClean="0">
                <a:latin typeface="Papyrus" pitchFamily="66" charset="0"/>
              </a:rPr>
              <a:t> </a:t>
            </a:r>
            <a:r>
              <a:rPr lang="en-US" i="1" spc="-150" dirty="0" smtClean="0">
                <a:latin typeface="Papyrus" pitchFamily="66" charset="0"/>
              </a:rPr>
              <a:t>/general/gallery/domestic_</a:t>
            </a:r>
            <a:r>
              <a:rPr lang="el-GR" i="1" spc="-150" dirty="0" smtClean="0">
                <a:latin typeface="Papyrus" pitchFamily="66" charset="0"/>
              </a:rPr>
              <a:t> </a:t>
            </a:r>
            <a:r>
              <a:rPr lang="en-US" i="1" spc="-150" dirty="0" smtClean="0">
                <a:latin typeface="Papyrus" pitchFamily="66" charset="0"/>
              </a:rPr>
              <a:t>policy/ind001.html</a:t>
            </a:r>
            <a:endParaRPr lang="el-GR" i="1" spc="-150" dirty="0">
              <a:latin typeface="Papyrus" pitchFamily="66" charset="0"/>
            </a:endParaRPr>
          </a:p>
        </p:txBody>
      </p:sp>
    </p:spTree>
  </p:cSld>
  <p:clrMapOvr>
    <a:masterClrMapping/>
  </p:clrMapOvr>
  <p:transition spd="slow">
    <p:strips dir="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6 - Θέση περιεχομένου" descr="P2121458.JPG"/>
          <p:cNvPicPr>
            <a:picLocks noGrp="1" noChangeAspect="1"/>
          </p:cNvPicPr>
          <p:nvPr>
            <p:ph idx="1"/>
          </p:nvPr>
        </p:nvPicPr>
        <p:blipFill>
          <a:blip r:embed="rId3" cstate="print"/>
          <a:srcRect/>
          <a:stretch>
            <a:fillRect/>
          </a:stretch>
        </p:blipFill>
        <p:spPr>
          <a:xfrm>
            <a:off x="0" y="0"/>
            <a:ext cx="9144000" cy="6858000"/>
          </a:xfrm>
        </p:spPr>
      </p:pic>
      <p:sp>
        <p:nvSpPr>
          <p:cNvPr id="4" name="3 - Ορθογώνιο"/>
          <p:cNvSpPr/>
          <p:nvPr/>
        </p:nvSpPr>
        <p:spPr>
          <a:xfrm>
            <a:off x="395536" y="188640"/>
            <a:ext cx="8351838" cy="646331"/>
          </a:xfrm>
          <a:prstGeom prst="rect">
            <a:avLst/>
          </a:prstGeom>
        </p:spPr>
        <p:txBody>
          <a:bodyPr>
            <a:spAutoFit/>
          </a:bodyPr>
          <a:lstStyle/>
          <a:p>
            <a:pPr algn="ctr" fontAlgn="auto">
              <a:spcBef>
                <a:spcPts val="0"/>
              </a:spcBef>
              <a:spcAft>
                <a:spcPts val="0"/>
              </a:spcAft>
              <a:buFont typeface="Wingdings 3"/>
              <a:buChar char="u"/>
              <a:defRPr/>
            </a:pPr>
            <a:r>
              <a:rPr lang="el-GR" i="1" dirty="0" smtClean="0">
                <a:latin typeface="+mn-lt"/>
                <a:cs typeface="Lucida Sans Unicode" pitchFamily="34" charset="0"/>
              </a:rPr>
              <a:t>Έκρηξη </a:t>
            </a:r>
            <a:r>
              <a:rPr lang="el-GR" i="1" dirty="0">
                <a:latin typeface="+mn-lt"/>
                <a:cs typeface="Lucida Sans Unicode" pitchFamily="34" charset="0"/>
              </a:rPr>
              <a:t>εχθρικής οβίδας στο </a:t>
            </a:r>
            <a:r>
              <a:rPr lang="el-GR" i="1" dirty="0" err="1">
                <a:latin typeface="+mn-lt"/>
                <a:cs typeface="Lucida Sans Unicode" pitchFamily="34" charset="0"/>
              </a:rPr>
              <a:t>Τσαούς</a:t>
            </a:r>
            <a:r>
              <a:rPr lang="el-GR" i="1" dirty="0">
                <a:latin typeface="+mn-lt"/>
                <a:cs typeface="Lucida Sans Unicode" pitchFamily="34" charset="0"/>
              </a:rPr>
              <a:t> </a:t>
            </a:r>
            <a:r>
              <a:rPr lang="el-GR" i="1" dirty="0" err="1" smtClean="0">
                <a:latin typeface="+mn-lt"/>
                <a:cs typeface="Lucida Sans Unicode" pitchFamily="34" charset="0"/>
              </a:rPr>
              <a:t>Τσιφλίκ</a:t>
            </a:r>
            <a:r>
              <a:rPr lang="el-GR" i="1" dirty="0" smtClean="0">
                <a:latin typeface="+mn-lt"/>
                <a:cs typeface="Lucida Sans Unicode" pitchFamily="34" charset="0"/>
              </a:rPr>
              <a:t>. </a:t>
            </a:r>
          </a:p>
          <a:p>
            <a:pPr algn="ctr" fontAlgn="auto">
              <a:spcBef>
                <a:spcPts val="0"/>
              </a:spcBef>
              <a:spcAft>
                <a:spcPts val="0"/>
              </a:spcAft>
              <a:defRPr/>
            </a:pPr>
            <a:r>
              <a:rPr lang="el-GR" i="1" dirty="0" smtClean="0">
                <a:latin typeface="+mn-lt"/>
                <a:cs typeface="Lucida Sans Unicode" pitchFamily="34" charset="0"/>
              </a:rPr>
              <a:t>Εθνικό </a:t>
            </a:r>
            <a:r>
              <a:rPr lang="el-GR" i="1" dirty="0">
                <a:latin typeface="+mn-lt"/>
                <a:cs typeface="Lucida Sans Unicode" pitchFamily="34" charset="0"/>
              </a:rPr>
              <a:t>Ιστορικό Μουσείο σελ. </a:t>
            </a:r>
            <a:r>
              <a:rPr lang="el-GR" i="1" dirty="0">
                <a:latin typeface="+mn-lt"/>
                <a:cs typeface="Lucida Sans Unicode" pitchFamily="34" charset="0"/>
              </a:rPr>
              <a:t>102.</a:t>
            </a:r>
          </a:p>
        </p:txBody>
      </p:sp>
    </p:spTree>
  </p:cSld>
  <p:clrMapOvr>
    <a:masterClrMapping/>
  </p:clrMapOvr>
  <p:transition spd="slow">
    <p:strips dir="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6 - Θέση περιεχομένου" descr="P2121452.JPG"/>
          <p:cNvPicPr>
            <a:picLocks noGrp="1" noChangeAspect="1"/>
          </p:cNvPicPr>
          <p:nvPr>
            <p:ph idx="1"/>
          </p:nvPr>
        </p:nvPicPr>
        <p:blipFill>
          <a:blip r:embed="rId3" cstate="print"/>
          <a:srcRect/>
          <a:stretch>
            <a:fillRect/>
          </a:stretch>
        </p:blipFill>
        <p:spPr>
          <a:xfrm>
            <a:off x="0" y="0"/>
            <a:ext cx="9144000" cy="6858000"/>
          </a:xfrm>
        </p:spPr>
      </p:pic>
      <p:sp>
        <p:nvSpPr>
          <p:cNvPr id="4" name="3 - Ορθογώνιο"/>
          <p:cNvSpPr/>
          <p:nvPr/>
        </p:nvSpPr>
        <p:spPr>
          <a:xfrm>
            <a:off x="0" y="333375"/>
            <a:ext cx="9144000" cy="369332"/>
          </a:xfrm>
          <a:prstGeom prst="rect">
            <a:avLst/>
          </a:prstGeom>
        </p:spPr>
        <p:txBody>
          <a:bodyPr>
            <a:spAutoFit/>
          </a:bodyPr>
          <a:lstStyle/>
          <a:p>
            <a:pPr algn="ctr" fontAlgn="auto">
              <a:spcBef>
                <a:spcPts val="0"/>
              </a:spcBef>
              <a:spcAft>
                <a:spcPts val="0"/>
              </a:spcAft>
              <a:defRPr/>
            </a:pPr>
            <a:r>
              <a:rPr lang="el-GR" dirty="0" smtClean="0">
                <a:latin typeface="+mj-lt"/>
                <a:cs typeface="Lucida Sans Unicode" pitchFamily="34" charset="0"/>
                <a:sym typeface="Wingdings 3"/>
              </a:rPr>
              <a:t> </a:t>
            </a:r>
            <a:r>
              <a:rPr lang="el-GR" i="1" dirty="0" smtClean="0">
                <a:latin typeface="+mn-lt"/>
                <a:cs typeface="Lucida Sans Unicode" pitchFamily="34" charset="0"/>
              </a:rPr>
              <a:t>Λάφυρα </a:t>
            </a:r>
            <a:r>
              <a:rPr lang="el-GR" i="1" dirty="0">
                <a:latin typeface="+mn-lt"/>
                <a:cs typeface="Lucida Sans Unicode" pitchFamily="34" charset="0"/>
              </a:rPr>
              <a:t>εχθρικά πυροβόλα από τη μάχη του </a:t>
            </a:r>
            <a:r>
              <a:rPr lang="el-GR" i="1" dirty="0" err="1">
                <a:latin typeface="+mn-lt"/>
                <a:cs typeface="Lucida Sans Unicode" pitchFamily="34" charset="0"/>
              </a:rPr>
              <a:t>Τουμλού</a:t>
            </a:r>
            <a:r>
              <a:rPr lang="el-GR" i="1" dirty="0">
                <a:latin typeface="+mn-lt"/>
                <a:cs typeface="Lucida Sans Unicode" pitchFamily="34" charset="0"/>
              </a:rPr>
              <a:t> </a:t>
            </a:r>
            <a:r>
              <a:rPr lang="el-GR" i="1" dirty="0" err="1">
                <a:latin typeface="+mn-lt"/>
                <a:cs typeface="Lucida Sans Unicode" pitchFamily="34" charset="0"/>
              </a:rPr>
              <a:t>Μπουνάρ</a:t>
            </a:r>
            <a:endParaRPr lang="el-GR" i="1" dirty="0">
              <a:latin typeface="+mn-lt"/>
              <a:cs typeface="Lucida Sans Unicode" pitchFamily="34" charset="0"/>
            </a:endParaRPr>
          </a:p>
        </p:txBody>
      </p:sp>
    </p:spTree>
  </p:cSld>
  <p:clrMapOvr>
    <a:masterClrMapping/>
  </p:clrMapOvr>
  <p:transition spd="slow">
    <p:strips dir="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 Τίτλος"/>
          <p:cNvSpPr>
            <a:spLocks noGrp="1"/>
          </p:cNvSpPr>
          <p:nvPr>
            <p:ph type="title"/>
          </p:nvPr>
        </p:nvSpPr>
        <p:spPr>
          <a:xfrm>
            <a:off x="179512" y="260350"/>
            <a:ext cx="8712967" cy="1143000"/>
          </a:xfrm>
        </p:spPr>
        <p:txBody>
          <a:bodyPr/>
          <a:lstStyle/>
          <a:p>
            <a:pPr eaLnBrk="1" hangingPunct="1"/>
            <a:r>
              <a:rPr lang="el-GR" sz="1800" dirty="0" smtClean="0">
                <a:latin typeface="+mn-lt"/>
                <a:sym typeface="Wingdings 3"/>
              </a:rPr>
              <a:t> </a:t>
            </a:r>
            <a:r>
              <a:rPr lang="el-GR" sz="1800" i="1" dirty="0" smtClean="0">
                <a:latin typeface="+mn-lt"/>
              </a:rPr>
              <a:t>Λάφυρα </a:t>
            </a:r>
            <a:r>
              <a:rPr lang="el-GR" sz="1800" i="1" dirty="0" smtClean="0">
                <a:latin typeface="+mn-lt"/>
              </a:rPr>
              <a:t>εχθρικά πυροβόλα και πυρομαχικά</a:t>
            </a:r>
            <a:br>
              <a:rPr lang="el-GR" sz="1800" i="1" dirty="0" smtClean="0">
                <a:latin typeface="+mn-lt"/>
              </a:rPr>
            </a:br>
            <a:r>
              <a:rPr lang="el-GR" sz="1800" i="1" dirty="0" smtClean="0">
                <a:latin typeface="+mn-lt"/>
              </a:rPr>
              <a:t>Εθνικό Ιστορικό Μουσείο</a:t>
            </a:r>
          </a:p>
        </p:txBody>
      </p:sp>
      <p:pic>
        <p:nvPicPr>
          <p:cNvPr id="45059" name="3 - Θέση περιεχομένου" descr="P2121451.JPG"/>
          <p:cNvPicPr>
            <a:picLocks noGrp="1" noChangeAspect="1"/>
          </p:cNvPicPr>
          <p:nvPr>
            <p:ph idx="1"/>
          </p:nvPr>
        </p:nvPicPr>
        <p:blipFill>
          <a:blip r:embed="rId3" cstate="print"/>
          <a:srcRect/>
          <a:stretch>
            <a:fillRect/>
          </a:stretch>
        </p:blipFill>
        <p:spPr>
          <a:xfrm>
            <a:off x="684213" y="1700213"/>
            <a:ext cx="7775575" cy="4752975"/>
          </a:xfrm>
        </p:spPr>
      </p:pic>
    </p:spTree>
  </p:cSld>
  <p:clrMapOvr>
    <a:masterClrMapping/>
  </p:clrMapOvr>
  <p:transition spd="slow">
    <p:strips dir="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 Τίτλος"/>
          <p:cNvSpPr>
            <a:spLocks noGrp="1"/>
          </p:cNvSpPr>
          <p:nvPr>
            <p:ph type="title"/>
          </p:nvPr>
        </p:nvSpPr>
        <p:spPr>
          <a:xfrm>
            <a:off x="684213" y="333375"/>
            <a:ext cx="7772400" cy="1143000"/>
          </a:xfrm>
        </p:spPr>
        <p:txBody>
          <a:bodyPr/>
          <a:lstStyle/>
          <a:p>
            <a:pPr eaLnBrk="1" hangingPunct="1"/>
            <a:r>
              <a:rPr lang="el-GR" sz="1800" dirty="0" smtClean="0">
                <a:latin typeface="+mn-lt"/>
                <a:sym typeface="Wingdings 3"/>
              </a:rPr>
              <a:t> </a:t>
            </a:r>
            <a:r>
              <a:rPr lang="el-GR" sz="1800" i="1" dirty="0" smtClean="0">
                <a:latin typeface="+mn-lt"/>
              </a:rPr>
              <a:t>Ύδρευση </a:t>
            </a:r>
            <a:r>
              <a:rPr lang="el-GR" sz="1800" i="1" dirty="0" smtClean="0">
                <a:latin typeface="+mn-lt"/>
              </a:rPr>
              <a:t>από πηγάδι</a:t>
            </a:r>
            <a:br>
              <a:rPr lang="el-GR" sz="1800" i="1" dirty="0" smtClean="0">
                <a:latin typeface="+mn-lt"/>
              </a:rPr>
            </a:br>
            <a:r>
              <a:rPr lang="el-GR" sz="1800" i="1" dirty="0" smtClean="0">
                <a:latin typeface="+mn-lt"/>
              </a:rPr>
              <a:t>Εθνικό Ιστορικό Μουσείο σελ. 66</a:t>
            </a:r>
            <a:br>
              <a:rPr lang="el-GR" sz="1800" i="1" dirty="0" smtClean="0">
                <a:latin typeface="+mn-lt"/>
              </a:rPr>
            </a:br>
            <a:endParaRPr lang="el-GR" sz="1800" i="1" dirty="0" smtClean="0">
              <a:latin typeface="+mn-lt"/>
            </a:endParaRPr>
          </a:p>
        </p:txBody>
      </p:sp>
      <p:pic>
        <p:nvPicPr>
          <p:cNvPr id="4" name="3 - Θέση περιεχομένου" descr="P2121454.JPG"/>
          <p:cNvPicPr>
            <a:picLocks noGrp="1" noChangeAspect="1"/>
          </p:cNvPicPr>
          <p:nvPr>
            <p:ph idx="1"/>
          </p:nvPr>
        </p:nvPicPr>
        <p:blipFill>
          <a:blip r:embed="rId3" cstate="print"/>
          <a:stretch>
            <a:fillRect/>
          </a:stretch>
        </p:blipFill>
        <p:spPr>
          <a:xfrm>
            <a:off x="683568" y="1484784"/>
            <a:ext cx="7848872" cy="5040560"/>
          </a:xfrm>
          <a:effectLst>
            <a:softEdge rad="112500"/>
          </a:effectLst>
        </p:spPr>
      </p:pic>
    </p:spTree>
  </p:cSld>
  <p:clrMapOvr>
    <a:masterClrMapping/>
  </p:clrMapOvr>
  <p:transition spd="slow">
    <p:strips dir="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Κωνσταντίνος\Τα έγγραφά μου\2013-02-09_220548.jpg"/>
          <p:cNvPicPr>
            <a:picLocks noChangeAspect="1" noChangeArrowheads="1"/>
          </p:cNvPicPr>
          <p:nvPr/>
        </p:nvPicPr>
        <p:blipFill>
          <a:blip r:embed="rId3" cstate="print">
            <a:lum bright="-10000" contrast="30000"/>
          </a:blip>
          <a:srcRect/>
          <a:stretch>
            <a:fillRect/>
          </a:stretch>
        </p:blipFill>
        <p:spPr bwMode="auto">
          <a:xfrm>
            <a:off x="547688" y="404813"/>
            <a:ext cx="8220075" cy="5924550"/>
          </a:xfrm>
          <a:prstGeom prst="rect">
            <a:avLst/>
          </a:prstGeom>
          <a:noFill/>
          <a:ln w="9525">
            <a:noFill/>
            <a:miter lim="800000"/>
            <a:headEnd/>
            <a:tailEnd/>
          </a:ln>
        </p:spPr>
      </p:pic>
    </p:spTree>
  </p:cSld>
  <p:clrMapOvr>
    <a:masterClrMapping/>
  </p:clrMapOvr>
  <p:transition spd="slow">
    <p:strips dir="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descr="1922 εκστρατεία"/>
          <p:cNvPicPr>
            <a:picLocks noChangeAspect="1" noChangeArrowheads="1"/>
          </p:cNvPicPr>
          <p:nvPr/>
        </p:nvPicPr>
        <p:blipFill>
          <a:blip r:embed="rId3" cstate="print">
            <a:lum bright="-10000" contrast="30000"/>
          </a:blip>
          <a:srcRect/>
          <a:stretch>
            <a:fillRect/>
          </a:stretch>
        </p:blipFill>
        <p:spPr bwMode="auto">
          <a:xfrm>
            <a:off x="2835275" y="0"/>
            <a:ext cx="6308725" cy="6858000"/>
          </a:xfrm>
          <a:prstGeom prst="rect">
            <a:avLst/>
          </a:prstGeom>
          <a:noFill/>
          <a:ln w="9525">
            <a:noFill/>
            <a:miter lim="800000"/>
            <a:headEnd/>
            <a:tailEnd/>
          </a:ln>
        </p:spPr>
      </p:pic>
    </p:spTree>
  </p:cSld>
  <p:clrMapOvr>
    <a:masterClrMapping/>
  </p:clrMapOvr>
  <p:transition spd="slow">
    <p:strips dir="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3 - Θέση περιεχομένου" descr="P2121447.JPG"/>
          <p:cNvPicPr>
            <a:picLocks noGrp="1" noChangeAspect="1"/>
          </p:cNvPicPr>
          <p:nvPr>
            <p:ph idx="1"/>
          </p:nvPr>
        </p:nvPicPr>
        <p:blipFill>
          <a:blip r:embed="rId3" cstate="print"/>
          <a:srcRect/>
          <a:stretch>
            <a:fillRect/>
          </a:stretch>
        </p:blipFill>
        <p:spPr>
          <a:xfrm>
            <a:off x="0" y="0"/>
            <a:ext cx="9144000" cy="5949950"/>
          </a:xfrm>
        </p:spPr>
      </p:pic>
      <p:sp>
        <p:nvSpPr>
          <p:cNvPr id="49155" name="3 - Ορθογώνιο"/>
          <p:cNvSpPr>
            <a:spLocks noChangeArrowheads="1"/>
          </p:cNvSpPr>
          <p:nvPr/>
        </p:nvSpPr>
        <p:spPr bwMode="auto">
          <a:xfrm>
            <a:off x="2124075" y="6021388"/>
            <a:ext cx="4895850" cy="646112"/>
          </a:xfrm>
          <a:prstGeom prst="rect">
            <a:avLst/>
          </a:prstGeom>
          <a:noFill/>
          <a:ln w="9525">
            <a:noFill/>
            <a:miter lim="800000"/>
            <a:headEnd/>
            <a:tailEnd/>
          </a:ln>
        </p:spPr>
        <p:txBody>
          <a:bodyPr>
            <a:spAutoFit/>
          </a:bodyPr>
          <a:lstStyle/>
          <a:p>
            <a:pPr algn="ctr"/>
            <a:r>
              <a:rPr lang="el-GR" dirty="0">
                <a:latin typeface="Papyrus" pitchFamily="66" charset="0"/>
              </a:rPr>
              <a:t>▲ </a:t>
            </a:r>
            <a:r>
              <a:rPr lang="el-GR" i="1" dirty="0">
                <a:latin typeface="Papyrus" pitchFamily="66" charset="0"/>
              </a:rPr>
              <a:t>Χιονισμένο αμπρί στο μέτωπο</a:t>
            </a:r>
          </a:p>
          <a:p>
            <a:pPr algn="ctr"/>
            <a:r>
              <a:rPr lang="el-GR" i="1" dirty="0">
                <a:latin typeface="Papyrus" pitchFamily="66" charset="0"/>
              </a:rPr>
              <a:t> Εθνικό Ιστορικό Μουσείο</a:t>
            </a:r>
          </a:p>
        </p:txBody>
      </p:sp>
    </p:spTree>
  </p:cSld>
  <p:clrMapOvr>
    <a:masterClrMapping/>
  </p:clrMapOvr>
  <p:transition spd="slow">
    <p:strips dir="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fhw.gr/chronos/13/images/gallery/foreign_policy/bpi_19.jpg"/>
          <p:cNvPicPr>
            <a:picLocks noChangeAspect="1" noChangeArrowheads="1"/>
          </p:cNvPicPr>
          <p:nvPr/>
        </p:nvPicPr>
        <p:blipFill>
          <a:blip r:embed="rId3" cstate="print"/>
          <a:stretch>
            <a:fillRect/>
          </a:stretch>
        </p:blipFill>
        <p:spPr bwMode="auto">
          <a:xfrm>
            <a:off x="395288" y="188913"/>
            <a:ext cx="3528640" cy="2975820"/>
          </a:xfrm>
          <a:prstGeom prst="rect">
            <a:avLst/>
          </a:prstGeom>
          <a:noFill/>
          <a:ln>
            <a:noFill/>
          </a:ln>
        </p:spPr>
      </p:pic>
      <p:sp>
        <p:nvSpPr>
          <p:cNvPr id="50179" name="5 - Ορθογώνιο"/>
          <p:cNvSpPr>
            <a:spLocks noChangeArrowheads="1"/>
          </p:cNvSpPr>
          <p:nvPr/>
        </p:nvSpPr>
        <p:spPr bwMode="auto">
          <a:xfrm>
            <a:off x="3995936" y="260648"/>
            <a:ext cx="4896545" cy="2585323"/>
          </a:xfrm>
          <a:prstGeom prst="rect">
            <a:avLst/>
          </a:prstGeom>
          <a:noFill/>
          <a:ln w="9525">
            <a:noFill/>
            <a:miter lim="800000"/>
            <a:headEnd/>
            <a:tailEnd/>
          </a:ln>
        </p:spPr>
        <p:txBody>
          <a:bodyPr wrap="square">
            <a:spAutoFit/>
          </a:bodyPr>
          <a:lstStyle/>
          <a:p>
            <a:r>
              <a:rPr lang="el-GR" dirty="0" smtClean="0">
                <a:latin typeface="Papyrus" pitchFamily="66" charset="0"/>
                <a:sym typeface="Wingdings 3"/>
              </a:rPr>
              <a:t> </a:t>
            </a:r>
            <a:r>
              <a:rPr lang="el-GR" dirty="0" smtClean="0">
                <a:latin typeface="Papyrus" pitchFamily="66" charset="0"/>
              </a:rPr>
              <a:t> </a:t>
            </a:r>
            <a:r>
              <a:rPr lang="el-GR" i="1" dirty="0">
                <a:latin typeface="Papyrus" pitchFamily="66" charset="0"/>
              </a:rPr>
              <a:t>Η αρμένικη συνοικία του </a:t>
            </a:r>
            <a:r>
              <a:rPr lang="el-GR" i="1" dirty="0" err="1">
                <a:latin typeface="Papyrus" pitchFamily="66" charset="0"/>
              </a:rPr>
              <a:t>Αφιόν</a:t>
            </a:r>
            <a:r>
              <a:rPr lang="el-GR" i="1" dirty="0">
                <a:latin typeface="Papyrus" pitchFamily="66" charset="0"/>
              </a:rPr>
              <a:t> </a:t>
            </a:r>
            <a:r>
              <a:rPr lang="el-GR" i="1" dirty="0" err="1">
                <a:latin typeface="Papyrus" pitchFamily="66" charset="0"/>
              </a:rPr>
              <a:t>Καραχισάρ</a:t>
            </a:r>
            <a:r>
              <a:rPr lang="el-GR" i="1" dirty="0">
                <a:latin typeface="Papyrus" pitchFamily="66" charset="0"/>
              </a:rPr>
              <a:t> δέχτηκε την εκδικητική μανία των </a:t>
            </a:r>
            <a:r>
              <a:rPr lang="el-GR" i="1" dirty="0" err="1">
                <a:latin typeface="Papyrus" pitchFamily="66" charset="0"/>
              </a:rPr>
              <a:t>κεμαλικών</a:t>
            </a:r>
            <a:r>
              <a:rPr lang="el-GR" i="1" dirty="0">
                <a:latin typeface="Papyrus" pitchFamily="66" charset="0"/>
              </a:rPr>
              <a:t> δυνάμεων λίγο πριν αποχωρήσουν από την πόλη στις 4 Ιουλίου 1921. Στη φωτογραφία σημείο ομαδικής εκτέλεσης. </a:t>
            </a:r>
          </a:p>
          <a:p>
            <a:r>
              <a:rPr lang="el-GR" i="1" spc="-150" dirty="0">
                <a:latin typeface="Papyrus" pitchFamily="66" charset="0"/>
              </a:rPr>
              <a:t>Αθήνα, Φωτογραφικό Αρχείο Πολεμικού Μουσείου αρ. </a:t>
            </a:r>
            <a:r>
              <a:rPr lang="el-GR" i="1" spc="-150" dirty="0" err="1">
                <a:latin typeface="Papyrus" pitchFamily="66" charset="0"/>
              </a:rPr>
              <a:t>εισ</a:t>
            </a:r>
            <a:r>
              <a:rPr lang="el-GR" i="1" spc="-150" dirty="0">
                <a:latin typeface="Papyrus" pitchFamily="66" charset="0"/>
              </a:rPr>
              <a:t>. 0037. </a:t>
            </a:r>
            <a:r>
              <a:rPr lang="el-GR" i="1" spc="-150" dirty="0" smtClean="0">
                <a:latin typeface="Papyrus" pitchFamily="66" charset="0"/>
              </a:rPr>
              <a:t> © </a:t>
            </a:r>
            <a:r>
              <a:rPr lang="el-GR" i="1" spc="-150" dirty="0">
                <a:latin typeface="Papyrus" pitchFamily="66" charset="0"/>
              </a:rPr>
              <a:t>Πολεμικό Μουσείο, Αθήνα.</a:t>
            </a:r>
            <a:r>
              <a:rPr lang="en-US" i="1" spc="-150" dirty="0">
                <a:latin typeface="Papyrus" pitchFamily="66" charset="0"/>
              </a:rPr>
              <a:t> http://www.fhw.gr/chronos/13/gr/general/gallery/domestic_policy/ind001.html</a:t>
            </a:r>
            <a:endParaRPr lang="el-GR" i="1" spc="-150" dirty="0">
              <a:latin typeface="Papyrus" pitchFamily="66" charset="0"/>
            </a:endParaRPr>
          </a:p>
        </p:txBody>
      </p:sp>
      <p:pic>
        <p:nvPicPr>
          <p:cNvPr id="4" name="Picture 2" descr="http://www.fhw.gr/chronos/13/images/gallery/foreign_policy/bl_04.jpg"/>
          <p:cNvPicPr>
            <a:picLocks noChangeAspect="1" noChangeArrowheads="1"/>
          </p:cNvPicPr>
          <p:nvPr/>
        </p:nvPicPr>
        <p:blipFill>
          <a:blip r:embed="rId4" cstate="print"/>
          <a:stretch>
            <a:fillRect/>
          </a:stretch>
        </p:blipFill>
        <p:spPr bwMode="auto">
          <a:xfrm>
            <a:off x="5148064" y="3356992"/>
            <a:ext cx="3810000" cy="2654300"/>
          </a:xfrm>
          <a:prstGeom prst="rect">
            <a:avLst/>
          </a:prstGeom>
          <a:noFill/>
          <a:ln>
            <a:noFill/>
          </a:ln>
        </p:spPr>
      </p:pic>
      <p:sp>
        <p:nvSpPr>
          <p:cNvPr id="5" name="4 - Ορθογώνιο"/>
          <p:cNvSpPr/>
          <p:nvPr/>
        </p:nvSpPr>
        <p:spPr>
          <a:xfrm>
            <a:off x="0" y="3356992"/>
            <a:ext cx="5004048" cy="3139321"/>
          </a:xfrm>
          <a:prstGeom prst="rect">
            <a:avLst/>
          </a:prstGeom>
        </p:spPr>
        <p:txBody>
          <a:bodyPr wrap="square">
            <a:spAutoFit/>
          </a:bodyPr>
          <a:lstStyle/>
          <a:p>
            <a:pPr algn="r"/>
            <a:r>
              <a:rPr lang="el-GR" dirty="0" smtClean="0">
                <a:latin typeface="Papyrus" pitchFamily="66" charset="0"/>
                <a:sym typeface="Wingdings 3"/>
              </a:rPr>
              <a:t> </a:t>
            </a:r>
            <a:r>
              <a:rPr lang="el-GR" i="1" dirty="0" smtClean="0">
                <a:latin typeface="Papyrus" pitchFamily="66" charset="0"/>
              </a:rPr>
              <a:t>Ενώ η Μικρασιατική Εκστρατεία συνεχιζόταν, οι συνθήκες διαβίωσης των στρατιωτών επιδεινώνονταν όλο και περισσότερο. Το γεγονός αυτό μεγάλωνε τη δυσαρέσκεια των στρατιωτών και επέτρεψε την ανάπτυξη της αντιπολεμικής προπαγάνδας. Στη φωτογραφία εικόνα από τη μετάγγιση λαδιού για το συσσίτιο των λόχων. </a:t>
            </a:r>
            <a:br>
              <a:rPr lang="el-GR" i="1" dirty="0" smtClean="0">
                <a:latin typeface="Papyrus" pitchFamily="66" charset="0"/>
              </a:rPr>
            </a:br>
            <a:r>
              <a:rPr lang="el-GR" i="1" spc="-150" dirty="0" smtClean="0">
                <a:latin typeface="Papyrus" pitchFamily="66" charset="0"/>
              </a:rPr>
              <a:t>Αθήνα, Φωτογραφικό Αρχείο Πολεμικού Μουσείου αρ. </a:t>
            </a:r>
            <a:r>
              <a:rPr lang="el-GR" i="1" spc="-150" dirty="0" err="1" smtClean="0">
                <a:latin typeface="Papyrus" pitchFamily="66" charset="0"/>
              </a:rPr>
              <a:t>εισ</a:t>
            </a:r>
            <a:r>
              <a:rPr lang="el-GR" i="1" spc="-150" dirty="0" smtClean="0">
                <a:latin typeface="Papyrus" pitchFamily="66" charset="0"/>
              </a:rPr>
              <a:t>. 5157.  © Πολεμικό Μουσείο, Αθήνα.</a:t>
            </a:r>
            <a:r>
              <a:rPr lang="en-US" i="1" spc="-150" dirty="0" smtClean="0">
                <a:latin typeface="Papyrus" pitchFamily="66" charset="0"/>
              </a:rPr>
              <a:t> http://www.fhw.gr/c</a:t>
            </a:r>
            <a:r>
              <a:rPr lang="el-GR" i="1" spc="-150" dirty="0" smtClean="0">
                <a:latin typeface="Papyrus" pitchFamily="66" charset="0"/>
              </a:rPr>
              <a:t> </a:t>
            </a:r>
            <a:r>
              <a:rPr lang="en-US" i="1" spc="-150" dirty="0" err="1" smtClean="0">
                <a:latin typeface="Papyrus" pitchFamily="66" charset="0"/>
              </a:rPr>
              <a:t>hronos</a:t>
            </a:r>
            <a:r>
              <a:rPr lang="en-US" i="1" spc="-150" dirty="0" smtClean="0">
                <a:latin typeface="Papyrus" pitchFamily="66" charset="0"/>
              </a:rPr>
              <a:t>/13/</a:t>
            </a:r>
            <a:r>
              <a:rPr lang="en-US" i="1" spc="-150" dirty="0" err="1" smtClean="0">
                <a:latin typeface="Papyrus" pitchFamily="66" charset="0"/>
              </a:rPr>
              <a:t>gr</a:t>
            </a:r>
            <a:r>
              <a:rPr lang="en-US" i="1" spc="-150" dirty="0" smtClean="0">
                <a:latin typeface="Papyrus" pitchFamily="66" charset="0"/>
              </a:rPr>
              <a:t>/general/gallery/</a:t>
            </a:r>
            <a:r>
              <a:rPr lang="en-US" i="1" spc="-150" dirty="0" err="1" smtClean="0">
                <a:latin typeface="Papyrus" pitchFamily="66" charset="0"/>
              </a:rPr>
              <a:t>domestic_policy</a:t>
            </a:r>
            <a:r>
              <a:rPr lang="en-US" i="1" spc="-150" dirty="0" smtClean="0">
                <a:latin typeface="Papyrus" pitchFamily="66" charset="0"/>
              </a:rPr>
              <a:t>/ind001.html</a:t>
            </a:r>
            <a:endParaRPr lang="el-GR" i="1" spc="-150" dirty="0">
              <a:latin typeface="Papyrus" pitchFamily="66" charset="0"/>
            </a:endParaRPr>
          </a:p>
        </p:txBody>
      </p:sp>
    </p:spTree>
  </p:cSld>
  <p:clrMapOvr>
    <a:masterClrMapping/>
  </p:clrMapOvr>
  <p:transition spd="slow">
    <p:strips dir="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184"/>
          <p:cNvGrpSpPr/>
          <p:nvPr/>
        </p:nvGrpSpPr>
        <p:grpSpPr>
          <a:xfrm>
            <a:off x="395536" y="980728"/>
            <a:ext cx="8352927" cy="5400600"/>
            <a:chOff x="770769" y="1938472"/>
            <a:chExt cx="7602462" cy="2981055"/>
          </a:xfrm>
        </p:grpSpPr>
        <p:grpSp>
          <p:nvGrpSpPr>
            <p:cNvPr id="5" name="166 - Ομάδα"/>
            <p:cNvGrpSpPr/>
            <p:nvPr/>
          </p:nvGrpSpPr>
          <p:grpSpPr>
            <a:xfrm>
              <a:off x="778369" y="1946072"/>
              <a:ext cx="2176334" cy="2965476"/>
              <a:chOff x="778369" y="1946072"/>
              <a:chExt cx="2176334" cy="2965476"/>
            </a:xfrm>
          </p:grpSpPr>
          <p:sp>
            <p:nvSpPr>
              <p:cNvPr id="15" name="14 - Ελεύθερη σχεδίαση"/>
              <p:cNvSpPr/>
              <p:nvPr/>
            </p:nvSpPr>
            <p:spPr>
              <a:xfrm>
                <a:off x="778369" y="2386872"/>
                <a:ext cx="2176334" cy="2524676"/>
              </a:xfrm>
              <a:custGeom>
                <a:avLst/>
                <a:gdLst/>
                <a:ahLst/>
                <a:cxnLst/>
                <a:rect l="0" t="0" r="0" b="0"/>
                <a:pathLst>
                  <a:path w="2176334" h="2524676">
                    <a:moveTo>
                      <a:pt x="0" y="0"/>
                    </a:moveTo>
                    <a:lnTo>
                      <a:pt x="2176334" y="0"/>
                    </a:lnTo>
                    <a:lnTo>
                      <a:pt x="2176334" y="2463876"/>
                    </a:lnTo>
                    <a:cubicBezTo>
                      <a:pt x="2176334" y="2497456"/>
                      <a:pt x="2149114" y="2524676"/>
                      <a:pt x="2115534" y="2524676"/>
                    </a:cubicBezTo>
                    <a:lnTo>
                      <a:pt x="60800" y="2524676"/>
                    </a:lnTo>
                    <a:cubicBezTo>
                      <a:pt x="27220" y="2524676"/>
                      <a:pt x="0" y="2497456"/>
                      <a:pt x="0" y="2463876"/>
                    </a:cubicBezTo>
                    <a:lnTo>
                      <a:pt x="0" y="60800"/>
                    </a:lnTo>
                    <a:lnTo>
                      <a:pt x="0" y="0"/>
                    </a:lnTo>
                    <a:close/>
                  </a:path>
                </a:pathLst>
              </a:custGeom>
              <a:solidFill>
                <a:srgbClr val="FFFFFF"/>
              </a:solidFill>
              <a:ln w="7600" cap="flat">
                <a:solidFill>
                  <a:srgbClr val="0082B2"/>
                </a:solidFill>
                <a:bevel/>
              </a:ln>
            </p:spPr>
          </p:sp>
          <p:sp>
            <p:nvSpPr>
              <p:cNvPr id="16" name="15 - Ελεύθερη σχεδίαση"/>
              <p:cNvSpPr/>
              <p:nvPr/>
            </p:nvSpPr>
            <p:spPr>
              <a:xfrm>
                <a:off x="816369" y="2424872"/>
                <a:ext cx="2100334" cy="2448676"/>
              </a:xfrm>
              <a:custGeom>
                <a:avLst/>
                <a:gdLst/>
                <a:ahLst/>
                <a:cxnLst/>
                <a:rect l="l" t="t" r="r" b="b"/>
                <a:pathLst>
                  <a:path w="2100334" h="2448676">
                    <a:moveTo>
                      <a:pt x="0" y="0"/>
                    </a:moveTo>
                    <a:lnTo>
                      <a:pt x="2100334" y="0"/>
                    </a:lnTo>
                    <a:lnTo>
                      <a:pt x="2100334" y="2387876"/>
                    </a:lnTo>
                    <a:cubicBezTo>
                      <a:pt x="2100334" y="2421456"/>
                      <a:pt x="2073114" y="2448676"/>
                      <a:pt x="2039534" y="2448676"/>
                    </a:cubicBezTo>
                    <a:lnTo>
                      <a:pt x="60800" y="2448676"/>
                    </a:lnTo>
                    <a:cubicBezTo>
                      <a:pt x="27220" y="2448676"/>
                      <a:pt x="0" y="2421456"/>
                      <a:pt x="0" y="2387876"/>
                    </a:cubicBezTo>
                    <a:lnTo>
                      <a:pt x="0" y="0"/>
                    </a:lnTo>
                    <a:close/>
                  </a:path>
                </a:pathLst>
              </a:custGeom>
              <a:solidFill>
                <a:srgbClr val="CCEFFC"/>
              </a:solidFill>
              <a:ln w="7600" cap="flat">
                <a:solidFill>
                  <a:srgbClr val="4CC6F3"/>
                </a:solidFill>
                <a:bevel/>
              </a:ln>
            </p:spPr>
            <p:txBody>
              <a:bodyPr wrap="square" lIns="36000" tIns="18000" rIns="36000" bIns="18000" rtlCol="0" anchor="ctr"/>
              <a:lstStyle/>
              <a:p>
                <a:pPr lvl="0" algn="ctr"/>
                <a:r>
                  <a:rPr lang="el-GR" dirty="0">
                    <a:latin typeface="+mn-lt"/>
                  </a:rPr>
                  <a:t>Ε</a:t>
                </a:r>
                <a:r>
                  <a:rPr lang="el-GR" dirty="0" smtClean="0">
                    <a:latin typeface="+mn-lt"/>
                  </a:rPr>
                  <a:t>ίναι πλέον ενισχυμένος οικονομικά, στρατιωτικά και διπλωματικά με τις συμφωνίες που έχει υπογράψει</a:t>
                </a:r>
              </a:p>
              <a:p>
                <a:pPr lvl="0" algn="ctr"/>
                <a:r>
                  <a:rPr lang="el-GR" dirty="0" smtClean="0">
                    <a:latin typeface="+mn-lt"/>
                  </a:rPr>
                  <a:t> </a:t>
                </a:r>
                <a:r>
                  <a:rPr lang="el-GR" dirty="0" smtClean="0">
                    <a:latin typeface="+mn-lt"/>
                    <a:sym typeface="Wingdings 3"/>
                  </a:rPr>
                  <a:t></a:t>
                </a:r>
                <a:r>
                  <a:rPr lang="el-GR" dirty="0" smtClean="0">
                    <a:latin typeface="+mn-lt"/>
                  </a:rPr>
                  <a:t> εμφανίζεται </a:t>
                </a:r>
                <a:r>
                  <a:rPr lang="el-GR" b="1" i="1" dirty="0" smtClean="0">
                    <a:latin typeface="+mn-lt"/>
                  </a:rPr>
                  <a:t>αδιάλλακτος.</a:t>
                </a:r>
                <a:endParaRPr lang="el-GR" dirty="0" smtClean="0">
                  <a:latin typeface="+mn-lt"/>
                </a:endParaRPr>
              </a:p>
              <a:p>
                <a:pPr algn="ctr"/>
                <a:endParaRPr dirty="0">
                  <a:solidFill>
                    <a:srgbClr val="000000"/>
                  </a:solidFill>
                  <a:latin typeface="+mn-lt"/>
                </a:endParaRPr>
              </a:p>
            </p:txBody>
          </p:sp>
          <p:sp>
            <p:nvSpPr>
              <p:cNvPr id="17" name="16 - Ελεύθερη σχεδίαση"/>
              <p:cNvSpPr/>
              <p:nvPr/>
            </p:nvSpPr>
            <p:spPr>
              <a:xfrm>
                <a:off x="778369" y="1946072"/>
                <a:ext cx="2176334" cy="380000"/>
              </a:xfrm>
              <a:custGeom>
                <a:avLst/>
                <a:gdLst/>
                <a:ahLst/>
                <a:cxnLst/>
                <a:rect l="l" t="t" r="r" b="b"/>
                <a:pathLst>
                  <a:path w="2176334" h="380000">
                    <a:moveTo>
                      <a:pt x="0" y="0"/>
                    </a:moveTo>
                    <a:lnTo>
                      <a:pt x="2176334" y="0"/>
                    </a:lnTo>
                    <a:lnTo>
                      <a:pt x="2176334" y="380000"/>
                    </a:lnTo>
                    <a:lnTo>
                      <a:pt x="0" y="380000"/>
                    </a:lnTo>
                    <a:lnTo>
                      <a:pt x="0" y="0"/>
                    </a:lnTo>
                    <a:close/>
                  </a:path>
                </a:pathLst>
              </a:custGeom>
              <a:gradFill>
                <a:gsLst>
                  <a:gs pos="0">
                    <a:srgbClr val="009DD6"/>
                  </a:gs>
                  <a:gs pos="6000">
                    <a:srgbClr val="B2E7FA"/>
                  </a:gs>
                  <a:gs pos="30000">
                    <a:srgbClr val="40C2F2"/>
                  </a:gs>
                  <a:gs pos="100000">
                    <a:srgbClr val="00709A"/>
                  </a:gs>
                </a:gsLst>
                <a:lin ang="5400000" scaled="0"/>
              </a:gradFill>
              <a:ln w="7600" cap="flat">
                <a:solidFill>
                  <a:srgbClr val="008BBE"/>
                </a:solidFill>
                <a:bevel/>
              </a:ln>
            </p:spPr>
            <p:txBody>
              <a:bodyPr wrap="square" lIns="36000" tIns="18000" rIns="36000" bIns="18000" rtlCol="0" anchor="ctr"/>
              <a:lstStyle/>
              <a:p>
                <a:pPr algn="ctr"/>
                <a:r>
                  <a:rPr lang="el-GR" dirty="0" smtClean="0">
                    <a:solidFill>
                      <a:srgbClr val="FFFFFF"/>
                    </a:solidFill>
                    <a:latin typeface="+mn-lt"/>
                  </a:rPr>
                  <a:t>ΚΕΜΑΛ</a:t>
                </a:r>
                <a:endParaRPr dirty="0">
                  <a:solidFill>
                    <a:srgbClr val="FFFFFF"/>
                  </a:solidFill>
                  <a:latin typeface="+mn-lt"/>
                </a:endParaRPr>
              </a:p>
            </p:txBody>
          </p:sp>
          <p:sp>
            <p:nvSpPr>
              <p:cNvPr id="18" name="17 - Ελεύθερη σχεδίαση"/>
              <p:cNvSpPr/>
              <p:nvPr/>
            </p:nvSpPr>
            <p:spPr>
              <a:xfrm>
                <a:off x="2803919" y="4513479"/>
                <a:ext cx="376960" cy="331725"/>
              </a:xfrm>
              <a:custGeom>
                <a:avLst/>
                <a:gdLst/>
                <a:ahLst/>
                <a:cxnLst/>
                <a:rect l="0" t="0" r="0" b="0"/>
                <a:pathLst>
                  <a:path w="376960" h="331725">
                    <a:moveTo>
                      <a:pt x="0" y="99517"/>
                    </a:moveTo>
                    <a:lnTo>
                      <a:pt x="203558" y="99517"/>
                    </a:lnTo>
                    <a:lnTo>
                      <a:pt x="203558" y="0"/>
                    </a:lnTo>
                    <a:lnTo>
                      <a:pt x="376960" y="165862"/>
                    </a:lnTo>
                    <a:lnTo>
                      <a:pt x="203558" y="331725"/>
                    </a:lnTo>
                    <a:lnTo>
                      <a:pt x="203558" y="232207"/>
                    </a:lnTo>
                    <a:lnTo>
                      <a:pt x="0" y="232207"/>
                    </a:lnTo>
                    <a:lnTo>
                      <a:pt x="0" y="99517"/>
                    </a:lnTo>
                    <a:close/>
                  </a:path>
                </a:pathLst>
              </a:custGeom>
              <a:solidFill>
                <a:srgbClr val="00AEEE"/>
              </a:solidFill>
              <a:ln w="7600" cap="flat">
                <a:solidFill>
                  <a:srgbClr val="00AEEE"/>
                </a:solidFill>
                <a:bevel/>
              </a:ln>
            </p:spPr>
          </p:sp>
        </p:grpSp>
        <p:grpSp>
          <p:nvGrpSpPr>
            <p:cNvPr id="6" name="171 - Ομάδα"/>
            <p:cNvGrpSpPr/>
            <p:nvPr/>
          </p:nvGrpSpPr>
          <p:grpSpPr>
            <a:xfrm>
              <a:off x="3483795" y="1946072"/>
              <a:ext cx="2176334" cy="2965476"/>
              <a:chOff x="3483795" y="1946072"/>
              <a:chExt cx="2176334" cy="2965476"/>
            </a:xfrm>
          </p:grpSpPr>
          <p:sp>
            <p:nvSpPr>
              <p:cNvPr id="11" name="10 - Ελεύθερη σχεδίαση"/>
              <p:cNvSpPr/>
              <p:nvPr/>
            </p:nvSpPr>
            <p:spPr>
              <a:xfrm>
                <a:off x="3483795" y="2386872"/>
                <a:ext cx="2176334" cy="2524676"/>
              </a:xfrm>
              <a:custGeom>
                <a:avLst/>
                <a:gdLst/>
                <a:ahLst/>
                <a:cxnLst/>
                <a:rect l="0" t="0" r="0" b="0"/>
                <a:pathLst>
                  <a:path w="2176334" h="2524676">
                    <a:moveTo>
                      <a:pt x="0" y="0"/>
                    </a:moveTo>
                    <a:lnTo>
                      <a:pt x="2176334" y="0"/>
                    </a:lnTo>
                    <a:lnTo>
                      <a:pt x="2176334" y="2463876"/>
                    </a:lnTo>
                    <a:cubicBezTo>
                      <a:pt x="2176334" y="2497456"/>
                      <a:pt x="2149114" y="2524676"/>
                      <a:pt x="2115534" y="2524676"/>
                    </a:cubicBezTo>
                    <a:lnTo>
                      <a:pt x="60800" y="2524676"/>
                    </a:lnTo>
                    <a:cubicBezTo>
                      <a:pt x="27220" y="2524676"/>
                      <a:pt x="0" y="2497456"/>
                      <a:pt x="0" y="2463876"/>
                    </a:cubicBezTo>
                    <a:lnTo>
                      <a:pt x="0" y="60800"/>
                    </a:lnTo>
                    <a:lnTo>
                      <a:pt x="0" y="0"/>
                    </a:lnTo>
                    <a:close/>
                  </a:path>
                </a:pathLst>
              </a:custGeom>
              <a:solidFill>
                <a:srgbClr val="FFFFFF"/>
              </a:solidFill>
              <a:ln w="7600" cap="flat">
                <a:solidFill>
                  <a:srgbClr val="FF6347"/>
                </a:solidFill>
                <a:bevel/>
              </a:ln>
            </p:spPr>
          </p:sp>
          <p:sp>
            <p:nvSpPr>
              <p:cNvPr id="12" name="11 - Ελεύθερη σχεδίαση"/>
              <p:cNvSpPr/>
              <p:nvPr/>
            </p:nvSpPr>
            <p:spPr>
              <a:xfrm>
                <a:off x="3521795" y="2424872"/>
                <a:ext cx="2100334" cy="2448676"/>
              </a:xfrm>
              <a:custGeom>
                <a:avLst/>
                <a:gdLst/>
                <a:ahLst/>
                <a:cxnLst/>
                <a:rect l="l" t="t" r="r" b="b"/>
                <a:pathLst>
                  <a:path w="2100334" h="2448676">
                    <a:moveTo>
                      <a:pt x="0" y="0"/>
                    </a:moveTo>
                    <a:lnTo>
                      <a:pt x="2100334" y="0"/>
                    </a:lnTo>
                    <a:lnTo>
                      <a:pt x="2100334" y="2387876"/>
                    </a:lnTo>
                    <a:cubicBezTo>
                      <a:pt x="2100334" y="2421456"/>
                      <a:pt x="2073114" y="2448676"/>
                      <a:pt x="2039534" y="2448676"/>
                    </a:cubicBezTo>
                    <a:lnTo>
                      <a:pt x="60800" y="2448676"/>
                    </a:lnTo>
                    <a:cubicBezTo>
                      <a:pt x="27220" y="2448676"/>
                      <a:pt x="0" y="2421456"/>
                      <a:pt x="0" y="2387876"/>
                    </a:cubicBezTo>
                    <a:lnTo>
                      <a:pt x="0" y="0"/>
                    </a:lnTo>
                    <a:close/>
                  </a:path>
                </a:pathLst>
              </a:custGeom>
              <a:solidFill>
                <a:srgbClr val="FFE0DA"/>
              </a:solidFill>
              <a:ln w="7600" cap="flat">
                <a:solidFill>
                  <a:srgbClr val="FF6347"/>
                </a:solidFill>
                <a:bevel/>
              </a:ln>
            </p:spPr>
            <p:txBody>
              <a:bodyPr wrap="square" lIns="36000" tIns="18000" rIns="36000" bIns="18000" rtlCol="0" anchor="ctr"/>
              <a:lstStyle/>
              <a:p>
                <a:pPr lvl="0" algn="ctr"/>
                <a:r>
                  <a:rPr lang="el-GR" dirty="0" smtClean="0">
                    <a:latin typeface="+mn-lt"/>
                  </a:rPr>
                  <a:t>Στην </a:t>
                </a:r>
                <a:r>
                  <a:rPr lang="el-GR" b="1" dirty="0" smtClean="0">
                    <a:latin typeface="+mn-lt"/>
                  </a:rPr>
                  <a:t>Αθήνα</a:t>
                </a:r>
                <a:r>
                  <a:rPr lang="el-GR" dirty="0" smtClean="0">
                    <a:latin typeface="+mn-lt"/>
                  </a:rPr>
                  <a:t> υπάρχει ισχυρή αντιπολίτευση (Αλ. </a:t>
                </a:r>
                <a:r>
                  <a:rPr lang="el-GR" b="1" i="1" dirty="0" smtClean="0">
                    <a:latin typeface="+mn-lt"/>
                  </a:rPr>
                  <a:t>Παπαναστασίου</a:t>
                </a:r>
                <a:r>
                  <a:rPr lang="el-GR" dirty="0" smtClean="0">
                    <a:latin typeface="+mn-lt"/>
                  </a:rPr>
                  <a:t>, </a:t>
                </a:r>
                <a:r>
                  <a:rPr lang="el-GR" b="1" i="1" dirty="0" smtClean="0">
                    <a:latin typeface="+mn-lt"/>
                  </a:rPr>
                  <a:t>Δημοκρατικό</a:t>
                </a:r>
                <a:r>
                  <a:rPr lang="el-GR" dirty="0" smtClean="0">
                    <a:latin typeface="+mn-lt"/>
                  </a:rPr>
                  <a:t> </a:t>
                </a:r>
                <a:r>
                  <a:rPr lang="el-GR" b="1" i="1" dirty="0" err="1" smtClean="0">
                    <a:latin typeface="+mn-lt"/>
                  </a:rPr>
                  <a:t>Μανιφέστεσο</a:t>
                </a:r>
                <a:r>
                  <a:rPr lang="el-GR" dirty="0" smtClean="0">
                    <a:latin typeface="+mn-lt"/>
                  </a:rPr>
                  <a:t>, </a:t>
                </a:r>
                <a:r>
                  <a:rPr lang="el-GR" b="1" i="1" dirty="0" smtClean="0">
                    <a:latin typeface="+mn-lt"/>
                  </a:rPr>
                  <a:t>1922</a:t>
                </a:r>
                <a:r>
                  <a:rPr lang="el-GR" dirty="0" smtClean="0">
                    <a:latin typeface="+mn-lt"/>
                  </a:rPr>
                  <a:t>) και οικονομική κρίση.</a:t>
                </a:r>
              </a:p>
              <a:p>
                <a:pPr algn="ctr"/>
                <a:endParaRPr dirty="0">
                  <a:solidFill>
                    <a:srgbClr val="000000"/>
                  </a:solidFill>
                  <a:latin typeface="+mn-lt"/>
                </a:endParaRPr>
              </a:p>
            </p:txBody>
          </p:sp>
          <p:sp>
            <p:nvSpPr>
              <p:cNvPr id="13" name="12 - Ελεύθερη σχεδίαση"/>
              <p:cNvSpPr/>
              <p:nvPr/>
            </p:nvSpPr>
            <p:spPr>
              <a:xfrm>
                <a:off x="3483795" y="1946072"/>
                <a:ext cx="2176334" cy="380000"/>
              </a:xfrm>
              <a:custGeom>
                <a:avLst/>
                <a:gdLst/>
                <a:ahLst/>
                <a:cxnLst/>
                <a:rect l="l" t="t" r="r" b="b"/>
                <a:pathLst>
                  <a:path w="2176334" h="380000">
                    <a:moveTo>
                      <a:pt x="0" y="0"/>
                    </a:moveTo>
                    <a:lnTo>
                      <a:pt x="2176334" y="0"/>
                    </a:lnTo>
                    <a:lnTo>
                      <a:pt x="2176334" y="380000"/>
                    </a:lnTo>
                    <a:lnTo>
                      <a:pt x="0" y="380000"/>
                    </a:lnTo>
                    <a:lnTo>
                      <a:pt x="0" y="0"/>
                    </a:lnTo>
                    <a:close/>
                  </a:path>
                </a:pathLst>
              </a:custGeom>
              <a:gradFill>
                <a:gsLst>
                  <a:gs pos="0">
                    <a:srgbClr val="FF4726"/>
                  </a:gs>
                  <a:gs pos="6000">
                    <a:srgbClr val="FFD0C8"/>
                  </a:gs>
                  <a:gs pos="30000">
                    <a:srgbClr val="FF8A75"/>
                  </a:gs>
                  <a:gs pos="100000">
                    <a:srgbClr val="D42000"/>
                  </a:gs>
                </a:gsLst>
                <a:lin ang="5400000" scaled="0"/>
              </a:gradFill>
              <a:ln w="7600" cap="flat">
                <a:solidFill>
                  <a:srgbClr val="FF6347"/>
                </a:solidFill>
                <a:bevel/>
              </a:ln>
            </p:spPr>
            <p:txBody>
              <a:bodyPr wrap="square" lIns="36000" tIns="18000" rIns="36000" bIns="18000" rtlCol="0" anchor="ctr"/>
              <a:lstStyle/>
              <a:p>
                <a:pPr algn="ctr"/>
                <a:r>
                  <a:rPr dirty="0" smtClean="0">
                    <a:solidFill>
                      <a:srgbClr val="FFFFFF"/>
                    </a:solidFill>
                    <a:latin typeface="+mn-lt"/>
                  </a:rPr>
                  <a:t>Α</a:t>
                </a:r>
                <a:r>
                  <a:rPr lang="el-GR" dirty="0" smtClean="0">
                    <a:solidFill>
                      <a:srgbClr val="FFFFFF"/>
                    </a:solidFill>
                    <a:latin typeface="+mn-lt"/>
                  </a:rPr>
                  <a:t>ΝΤΙΠΟΛΙΤΕΥΣΗ</a:t>
                </a:r>
                <a:endParaRPr dirty="0">
                  <a:solidFill>
                    <a:srgbClr val="FFFFFF"/>
                  </a:solidFill>
                  <a:latin typeface="+mn-lt"/>
                </a:endParaRPr>
              </a:p>
            </p:txBody>
          </p:sp>
          <p:sp>
            <p:nvSpPr>
              <p:cNvPr id="14" name="13 - Ελεύθερη σχεδίαση"/>
              <p:cNvSpPr/>
              <p:nvPr/>
            </p:nvSpPr>
            <p:spPr>
              <a:xfrm>
                <a:off x="5509345" y="4513479"/>
                <a:ext cx="376960" cy="331725"/>
              </a:xfrm>
              <a:custGeom>
                <a:avLst/>
                <a:gdLst/>
                <a:ahLst/>
                <a:cxnLst/>
                <a:rect l="0" t="0" r="0" b="0"/>
                <a:pathLst>
                  <a:path w="376960" h="331725">
                    <a:moveTo>
                      <a:pt x="0" y="99517"/>
                    </a:moveTo>
                    <a:lnTo>
                      <a:pt x="203558" y="99517"/>
                    </a:lnTo>
                    <a:lnTo>
                      <a:pt x="203558" y="0"/>
                    </a:lnTo>
                    <a:lnTo>
                      <a:pt x="376960" y="165862"/>
                    </a:lnTo>
                    <a:lnTo>
                      <a:pt x="203558" y="331725"/>
                    </a:lnTo>
                    <a:lnTo>
                      <a:pt x="203558" y="232207"/>
                    </a:lnTo>
                    <a:lnTo>
                      <a:pt x="0" y="232207"/>
                    </a:lnTo>
                    <a:lnTo>
                      <a:pt x="0" y="99517"/>
                    </a:lnTo>
                    <a:close/>
                  </a:path>
                </a:pathLst>
              </a:custGeom>
              <a:solidFill>
                <a:srgbClr val="FF6347"/>
              </a:solidFill>
              <a:ln w="7600" cap="flat">
                <a:solidFill>
                  <a:srgbClr val="FF6347"/>
                </a:solidFill>
                <a:bevel/>
              </a:ln>
            </p:spPr>
          </p:sp>
        </p:grpSp>
        <p:grpSp>
          <p:nvGrpSpPr>
            <p:cNvPr id="7" name="176 - Ομάδα"/>
            <p:cNvGrpSpPr/>
            <p:nvPr/>
          </p:nvGrpSpPr>
          <p:grpSpPr>
            <a:xfrm>
              <a:off x="6189220" y="1946072"/>
              <a:ext cx="2176334" cy="2965476"/>
              <a:chOff x="6189220" y="1946072"/>
              <a:chExt cx="2176334" cy="2965476"/>
            </a:xfrm>
          </p:grpSpPr>
          <p:sp>
            <p:nvSpPr>
              <p:cNvPr id="8" name="7 - Ελεύθερη σχεδίαση"/>
              <p:cNvSpPr/>
              <p:nvPr/>
            </p:nvSpPr>
            <p:spPr>
              <a:xfrm>
                <a:off x="6189220" y="2386872"/>
                <a:ext cx="2176334" cy="2524676"/>
              </a:xfrm>
              <a:custGeom>
                <a:avLst/>
                <a:gdLst/>
                <a:ahLst/>
                <a:cxnLst/>
                <a:rect l="0" t="0" r="0" b="0"/>
                <a:pathLst>
                  <a:path w="2176334" h="2524676">
                    <a:moveTo>
                      <a:pt x="0" y="0"/>
                    </a:moveTo>
                    <a:lnTo>
                      <a:pt x="2176334" y="0"/>
                    </a:lnTo>
                    <a:lnTo>
                      <a:pt x="2176334" y="2463876"/>
                    </a:lnTo>
                    <a:cubicBezTo>
                      <a:pt x="2176334" y="2497456"/>
                      <a:pt x="2149114" y="2524676"/>
                      <a:pt x="2115534" y="2524676"/>
                    </a:cubicBezTo>
                    <a:lnTo>
                      <a:pt x="60800" y="2524676"/>
                    </a:lnTo>
                    <a:cubicBezTo>
                      <a:pt x="27220" y="2524676"/>
                      <a:pt x="0" y="2497456"/>
                      <a:pt x="0" y="2463876"/>
                    </a:cubicBezTo>
                    <a:lnTo>
                      <a:pt x="0" y="60800"/>
                    </a:lnTo>
                    <a:lnTo>
                      <a:pt x="0" y="0"/>
                    </a:lnTo>
                    <a:close/>
                  </a:path>
                </a:pathLst>
              </a:custGeom>
              <a:solidFill>
                <a:srgbClr val="FFFFFF"/>
              </a:solidFill>
              <a:ln w="7600" cap="flat">
                <a:solidFill>
                  <a:srgbClr val="3CB371"/>
                </a:solidFill>
                <a:bevel/>
              </a:ln>
            </p:spPr>
          </p:sp>
          <p:sp>
            <p:nvSpPr>
              <p:cNvPr id="9" name="8 - Ελεύθερη σχεδίαση"/>
              <p:cNvSpPr/>
              <p:nvPr/>
            </p:nvSpPr>
            <p:spPr>
              <a:xfrm>
                <a:off x="6227220" y="2424872"/>
                <a:ext cx="2100334" cy="2448676"/>
              </a:xfrm>
              <a:custGeom>
                <a:avLst/>
                <a:gdLst/>
                <a:ahLst/>
                <a:cxnLst/>
                <a:rect l="l" t="t" r="r" b="b"/>
                <a:pathLst>
                  <a:path w="2100334" h="2448676">
                    <a:moveTo>
                      <a:pt x="0" y="0"/>
                    </a:moveTo>
                    <a:lnTo>
                      <a:pt x="2100334" y="0"/>
                    </a:lnTo>
                    <a:lnTo>
                      <a:pt x="2100334" y="2387876"/>
                    </a:lnTo>
                    <a:cubicBezTo>
                      <a:pt x="2100334" y="2421456"/>
                      <a:pt x="2073114" y="2448676"/>
                      <a:pt x="2039534" y="2448676"/>
                    </a:cubicBezTo>
                    <a:lnTo>
                      <a:pt x="60800" y="2448676"/>
                    </a:lnTo>
                    <a:cubicBezTo>
                      <a:pt x="27220" y="2448676"/>
                      <a:pt x="0" y="2421456"/>
                      <a:pt x="0" y="2387876"/>
                    </a:cubicBezTo>
                    <a:lnTo>
                      <a:pt x="0" y="0"/>
                    </a:lnTo>
                    <a:close/>
                  </a:path>
                </a:pathLst>
              </a:custGeom>
              <a:solidFill>
                <a:srgbClr val="D8F0E3"/>
              </a:solidFill>
              <a:ln w="7600" cap="flat">
                <a:solidFill>
                  <a:srgbClr val="3CB371"/>
                </a:solidFill>
                <a:bevel/>
              </a:ln>
            </p:spPr>
            <p:txBody>
              <a:bodyPr wrap="square" lIns="36000" tIns="18000" rIns="36000" bIns="18000" rtlCol="0" anchor="ctr"/>
              <a:lstStyle/>
              <a:p>
                <a:pPr lvl="0" algn="ctr"/>
                <a:r>
                  <a:rPr lang="el-GR" dirty="0" smtClean="0">
                    <a:latin typeface="+mn-lt"/>
                  </a:rPr>
                  <a:t>Επίσης, </a:t>
                </a:r>
                <a:r>
                  <a:rPr lang="el-GR" b="1" i="1" dirty="0" smtClean="0">
                    <a:latin typeface="+mn-lt"/>
                  </a:rPr>
                  <a:t>καμία</a:t>
                </a:r>
                <a:r>
                  <a:rPr lang="el-GR" dirty="0" smtClean="0">
                    <a:latin typeface="+mn-lt"/>
                  </a:rPr>
                  <a:t> </a:t>
                </a:r>
                <a:r>
                  <a:rPr lang="el-GR" b="1" i="1" dirty="0" smtClean="0">
                    <a:latin typeface="+mn-lt"/>
                  </a:rPr>
                  <a:t>εξωτερική</a:t>
                </a:r>
                <a:r>
                  <a:rPr lang="el-GR" dirty="0" smtClean="0">
                    <a:latin typeface="+mn-lt"/>
                  </a:rPr>
                  <a:t> </a:t>
                </a:r>
                <a:r>
                  <a:rPr lang="el-GR" b="1" i="1" dirty="0" smtClean="0">
                    <a:latin typeface="+mn-lt"/>
                  </a:rPr>
                  <a:t>βοήθεια</a:t>
                </a:r>
                <a:r>
                  <a:rPr lang="el-GR" dirty="0" smtClean="0">
                    <a:latin typeface="+mn-lt"/>
                  </a:rPr>
                  <a:t> (διπλωματική και οικονομική) για Ελλάδα.</a:t>
                </a:r>
              </a:p>
              <a:p>
                <a:pPr algn="ctr"/>
                <a:endParaRPr dirty="0">
                  <a:solidFill>
                    <a:srgbClr val="000000"/>
                  </a:solidFill>
                  <a:latin typeface="+mn-lt"/>
                </a:endParaRPr>
              </a:p>
            </p:txBody>
          </p:sp>
          <p:sp>
            <p:nvSpPr>
              <p:cNvPr id="10" name="9 - Ελεύθερη σχεδίαση"/>
              <p:cNvSpPr/>
              <p:nvPr/>
            </p:nvSpPr>
            <p:spPr>
              <a:xfrm>
                <a:off x="6189220" y="1946072"/>
                <a:ext cx="2176334" cy="380000"/>
              </a:xfrm>
              <a:custGeom>
                <a:avLst/>
                <a:gdLst/>
                <a:ahLst/>
                <a:cxnLst/>
                <a:rect l="l" t="t" r="r" b="b"/>
                <a:pathLst>
                  <a:path w="2176334" h="380000">
                    <a:moveTo>
                      <a:pt x="0" y="0"/>
                    </a:moveTo>
                    <a:lnTo>
                      <a:pt x="2176334" y="0"/>
                    </a:lnTo>
                    <a:lnTo>
                      <a:pt x="2176334" y="380000"/>
                    </a:lnTo>
                    <a:lnTo>
                      <a:pt x="0" y="380000"/>
                    </a:lnTo>
                    <a:lnTo>
                      <a:pt x="0" y="0"/>
                    </a:lnTo>
                    <a:close/>
                  </a:path>
                </a:pathLst>
              </a:custGeom>
              <a:gradFill>
                <a:gsLst>
                  <a:gs pos="0">
                    <a:srgbClr val="36A166"/>
                  </a:gs>
                  <a:gs pos="6000">
                    <a:srgbClr val="C4E8D4"/>
                  </a:gs>
                  <a:gs pos="30000">
                    <a:srgbClr val="6DC695"/>
                  </a:gs>
                  <a:gs pos="100000">
                    <a:srgbClr val="277449"/>
                  </a:gs>
                </a:gsLst>
                <a:lin ang="5400000" scaled="0"/>
              </a:gradFill>
              <a:ln w="7600" cap="flat">
                <a:solidFill>
                  <a:srgbClr val="3CB371"/>
                </a:solidFill>
                <a:bevel/>
              </a:ln>
            </p:spPr>
            <p:txBody>
              <a:bodyPr wrap="square" lIns="36000" tIns="18000" rIns="36000" bIns="18000" rtlCol="0" anchor="ctr"/>
              <a:lstStyle/>
              <a:p>
                <a:pPr algn="ctr"/>
                <a:r>
                  <a:rPr lang="el-GR" dirty="0" smtClean="0">
                    <a:solidFill>
                      <a:srgbClr val="FFFFFF"/>
                    </a:solidFill>
                    <a:latin typeface="+mn-lt"/>
                  </a:rPr>
                  <a:t>ΧΩΡΙΣ ΒΟΗΘΕΙΑ</a:t>
                </a:r>
                <a:endParaRPr dirty="0">
                  <a:solidFill>
                    <a:srgbClr val="FFFFFF"/>
                  </a:solidFill>
                  <a:latin typeface="+mn-lt"/>
                </a:endParaRPr>
              </a:p>
            </p:txBody>
          </p:sp>
        </p:grpSp>
      </p:grpSp>
      <p:sp>
        <p:nvSpPr>
          <p:cNvPr id="19" name="Rectangle 2"/>
          <p:cNvSpPr txBox="1">
            <a:spLocks noChangeArrowheads="1"/>
          </p:cNvSpPr>
          <p:nvPr/>
        </p:nvSpPr>
        <p:spPr>
          <a:xfrm>
            <a:off x="250825" y="188913"/>
            <a:ext cx="8640763" cy="647799"/>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 typeface="Wingdings" pitchFamily="2" charset="2"/>
              <a:buChar char="Ø"/>
              <a:tabLst/>
              <a:defRPr/>
            </a:pPr>
            <a:r>
              <a:rPr lang="el-GR" sz="2800" b="1" dirty="0">
                <a:solidFill>
                  <a:srgbClr val="0A0A2C"/>
                </a:solidFill>
                <a:latin typeface="+mj-lt"/>
                <a:ea typeface="+mj-ea"/>
                <a:cs typeface="+mj-cs"/>
              </a:rPr>
              <a:t> </a:t>
            </a:r>
            <a:r>
              <a:rPr kumimoji="0" lang="el-GR" sz="2800" b="1" u="none" strike="noStrike" kern="1200" cap="none" spc="0" normalizeH="0" baseline="0" noProof="0" dirty="0" err="1" smtClean="0">
                <a:ln>
                  <a:noFill/>
                </a:ln>
                <a:solidFill>
                  <a:srgbClr val="0A0A2C"/>
                </a:solidFill>
                <a:effectLst/>
                <a:uLnTx/>
                <a:uFillTx/>
                <a:latin typeface="+mj-lt"/>
                <a:ea typeface="+mj-ea"/>
                <a:cs typeface="+mj-cs"/>
              </a:rPr>
              <a:t>Κεμαλική</a:t>
            </a:r>
            <a:r>
              <a:rPr kumimoji="0" lang="el-GR" sz="2800" b="1" u="none" strike="noStrike" kern="1200" cap="none" spc="0" normalizeH="0" baseline="0" noProof="0" dirty="0" smtClean="0">
                <a:ln>
                  <a:noFill/>
                </a:ln>
                <a:solidFill>
                  <a:srgbClr val="0A0A2C"/>
                </a:solidFill>
                <a:effectLst/>
                <a:uLnTx/>
                <a:uFillTx/>
                <a:latin typeface="+mj-lt"/>
                <a:ea typeface="+mj-ea"/>
                <a:cs typeface="+mj-cs"/>
              </a:rPr>
              <a:t> αντίδραση </a:t>
            </a:r>
            <a:r>
              <a:rPr kumimoji="0" lang="el-GR" sz="2000" b="0" i="0" u="none" strike="noStrike" kern="1200" cap="none" spc="0" normalizeH="0" baseline="0" noProof="0" dirty="0" smtClean="0">
                <a:ln>
                  <a:noFill/>
                </a:ln>
                <a:solidFill>
                  <a:srgbClr val="000000"/>
                </a:solidFill>
                <a:effectLst/>
                <a:uLnTx/>
                <a:uFillTx/>
                <a:latin typeface="+mj-lt"/>
                <a:ea typeface="+mj-ea"/>
                <a:cs typeface="+mj-cs"/>
              </a:rPr>
              <a:t>Οι όροι του παιχνιδιού είχαν αντιστραφεί:</a:t>
            </a:r>
            <a:endParaRPr kumimoji="0" lang="el-GR" sz="2800" b="1" i="1" u="none" strike="noStrike" kern="1200" cap="none" spc="0" normalizeH="0" baseline="0" noProof="0" dirty="0" smtClean="0">
              <a:ln>
                <a:noFill/>
              </a:ln>
              <a:solidFill>
                <a:srgbClr val="C00000"/>
              </a:solidFill>
              <a:effectLst/>
              <a:uLnTx/>
              <a:uFillTx/>
              <a:latin typeface="+mj-lt"/>
              <a:ea typeface="+mj-ea"/>
              <a:cs typeface="+mj-cs"/>
            </a:endParaRPr>
          </a:p>
        </p:txBody>
      </p:sp>
    </p:spTree>
  </p:cSld>
  <p:clrMapOvr>
    <a:masterClrMapping/>
  </p:clrMapOvr>
  <p:transition spd="slow">
    <p:strips dir="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3 - Ορθογώνιο"/>
          <p:cNvSpPr>
            <a:spLocks noChangeArrowheads="1"/>
          </p:cNvSpPr>
          <p:nvPr/>
        </p:nvSpPr>
        <p:spPr bwMode="auto">
          <a:xfrm>
            <a:off x="0" y="0"/>
            <a:ext cx="9144000" cy="1477963"/>
          </a:xfrm>
          <a:prstGeom prst="rect">
            <a:avLst/>
          </a:prstGeom>
          <a:noFill/>
          <a:ln w="9525">
            <a:noFill/>
            <a:miter lim="800000"/>
            <a:headEnd/>
            <a:tailEnd/>
          </a:ln>
        </p:spPr>
        <p:txBody>
          <a:bodyPr>
            <a:spAutoFit/>
          </a:bodyPr>
          <a:lstStyle/>
          <a:p>
            <a:pPr algn="just">
              <a:buFontTx/>
              <a:buBlip>
                <a:blip r:embed="rId3"/>
              </a:buBlip>
            </a:pPr>
            <a:r>
              <a:rPr lang="el-GR" dirty="0">
                <a:latin typeface="Papyrus" pitchFamily="66" charset="0"/>
              </a:rPr>
              <a:t>Στο κλίμα αναβρασμού λόγω της πολιτικής, διπλωματικής και οικονομικής κρίσης, δημοσιεύει το Φεβρουάριο του 1922 το </a:t>
            </a:r>
            <a:r>
              <a:rPr lang="el-GR" b="1" dirty="0">
                <a:solidFill>
                  <a:srgbClr val="0070C0"/>
                </a:solidFill>
                <a:latin typeface="Papyrus" pitchFamily="66" charset="0"/>
              </a:rPr>
              <a:t>«Δημοκρατικό Μανιφέστο</a:t>
            </a:r>
            <a:r>
              <a:rPr lang="el-GR" dirty="0">
                <a:latin typeface="Papyrus" pitchFamily="66" charset="0"/>
              </a:rPr>
              <a:t>», επικρίνοντας την πολιτική που ακολουθούσε το Παλάτι και υποδεικνύοντας το ως υπαίτιο των εθνικών συμφορών. Για το Μανιφέστο του καταδικάζεται σε τριετή φυλάκιση, για να απελευθερωθεί μετά την επικράτηση της Επανάστασης του 1922, με τον στρατηγό Πλαστήρα.</a:t>
            </a:r>
          </a:p>
        </p:txBody>
      </p:sp>
      <p:pic>
        <p:nvPicPr>
          <p:cNvPr id="53251" name="Picture 2" descr="http://4.bp.blogspot.com/_mC0N3Vq29wo/ShbU2iXFnkI/AAAAAAAABXs/V4Ir7WkSEfE/s400/3126.jpg"/>
          <p:cNvPicPr>
            <a:picLocks noChangeAspect="1" noChangeArrowheads="1"/>
          </p:cNvPicPr>
          <p:nvPr/>
        </p:nvPicPr>
        <p:blipFill>
          <a:blip r:embed="rId4" cstate="print"/>
          <a:srcRect/>
          <a:stretch>
            <a:fillRect/>
          </a:stretch>
        </p:blipFill>
        <p:spPr bwMode="auto">
          <a:xfrm>
            <a:off x="2195513" y="4652963"/>
            <a:ext cx="1368425" cy="1851025"/>
          </a:xfrm>
          <a:prstGeom prst="rect">
            <a:avLst/>
          </a:prstGeom>
          <a:noFill/>
          <a:ln w="9525">
            <a:noFill/>
            <a:miter lim="800000"/>
            <a:headEnd/>
            <a:tailEnd/>
          </a:ln>
        </p:spPr>
      </p:pic>
      <p:sp>
        <p:nvSpPr>
          <p:cNvPr id="6" name="5 - Επεξήγηση με σύννεφο"/>
          <p:cNvSpPr/>
          <p:nvPr/>
        </p:nvSpPr>
        <p:spPr>
          <a:xfrm>
            <a:off x="2195513" y="1557338"/>
            <a:ext cx="6480175" cy="3095625"/>
          </a:xfrm>
          <a:prstGeom prst="cloudCallout">
            <a:avLst/>
          </a:prstGeom>
          <a:solidFill>
            <a:srgbClr val="0A0A2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l-GR" sz="2000" dirty="0"/>
              <a:t>«Η Ελλάς είναι δημιούργημα του πνεύματος, των μόχθων και των αγώνων των τέκνων της. Δεν είναι βασιλικόν </a:t>
            </a:r>
            <a:r>
              <a:rPr lang="el-GR" sz="2000" dirty="0" err="1"/>
              <a:t>τιμάριον</a:t>
            </a:r>
            <a:r>
              <a:rPr lang="el-GR" sz="2000" dirty="0"/>
              <a:t> και δεν μπορεί ποτέ να γίνει </a:t>
            </a:r>
            <a:r>
              <a:rPr lang="el-GR" sz="2000" dirty="0" err="1"/>
              <a:t>ανεκτόν</a:t>
            </a:r>
            <a:r>
              <a:rPr lang="el-GR" sz="2000" dirty="0"/>
              <a:t> να θυσιασθεί και το ελάχιστον τμήμα της χάριν προσωπικών βασιλικών συμφερόντων»</a:t>
            </a:r>
          </a:p>
        </p:txBody>
      </p:sp>
    </p:spTree>
  </p:cSld>
  <p:clrMapOvr>
    <a:masterClrMapping/>
  </p:clrMapOvr>
  <p:transition spd="slow">
    <p:strips dir="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684213" y="260350"/>
            <a:ext cx="3095625" cy="484188"/>
          </a:xfrm>
        </p:spPr>
        <p:txBody>
          <a:bodyPr/>
          <a:lstStyle/>
          <a:p>
            <a:pPr eaLnBrk="1" hangingPunct="1">
              <a:buFont typeface="Wingdings" pitchFamily="2" charset="2"/>
              <a:buChar char="Ø"/>
            </a:pPr>
            <a:r>
              <a:rPr lang="el-GR" sz="2800" b="1" i="1" smtClean="0">
                <a:solidFill>
                  <a:srgbClr val="0070C0"/>
                </a:solidFill>
              </a:rPr>
              <a:t>Η καταστροφή</a:t>
            </a:r>
            <a:r>
              <a:rPr lang="el-GR" sz="3200" b="1" i="1" smtClean="0">
                <a:solidFill>
                  <a:srgbClr val="0070C0"/>
                </a:solidFill>
              </a:rPr>
              <a:t>:</a:t>
            </a:r>
          </a:p>
        </p:txBody>
      </p:sp>
      <p:graphicFrame>
        <p:nvGraphicFramePr>
          <p:cNvPr id="4" name="3 - Διάγραμμα"/>
          <p:cNvGraphicFramePr/>
          <p:nvPr/>
        </p:nvGraphicFramePr>
        <p:xfrm>
          <a:off x="152400" y="188640"/>
          <a:ext cx="8740775" cy="64090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strips dir="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Κωνσταντίνος\Τα έγγραφά μου\2013-02-09_221639.jpg"/>
          <p:cNvPicPr>
            <a:picLocks noChangeAspect="1" noChangeArrowheads="1"/>
          </p:cNvPicPr>
          <p:nvPr/>
        </p:nvPicPr>
        <p:blipFill>
          <a:blip r:embed="rId3" cstate="print">
            <a:lum bright="-20000" contrast="40000"/>
          </a:blip>
          <a:stretch>
            <a:fillRect/>
          </a:stretch>
        </p:blipFill>
        <p:spPr bwMode="auto">
          <a:xfrm>
            <a:off x="2555776" y="332656"/>
            <a:ext cx="5904656" cy="6019869"/>
          </a:xfrm>
          <a:prstGeom prst="rect">
            <a:avLst/>
          </a:prstGeom>
          <a:noFill/>
          <a:ln>
            <a:noFill/>
          </a:ln>
        </p:spPr>
      </p:pic>
    </p:spTree>
  </p:cSld>
  <p:clrMapOvr>
    <a:masterClrMapping/>
  </p:clrMapOvr>
  <p:transition spd="slow">
    <p:strips dir="rd"/>
  </p:transition>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4274" name="4 - Θέση περιεχομένου" descr="P2160042.JPG"/>
          <p:cNvPicPr>
            <a:picLocks noGrp="1" noChangeAspect="1"/>
          </p:cNvPicPr>
          <p:nvPr>
            <p:ph idx="4294967295"/>
          </p:nvPr>
        </p:nvPicPr>
        <p:blipFill>
          <a:blip r:embed="rId3" cstate="print">
            <a:lum bright="-10000" contrast="30000"/>
          </a:blip>
          <a:srcRect t="6334" r="917" b="4417"/>
          <a:stretch>
            <a:fillRect/>
          </a:stretch>
        </p:blipFill>
        <p:spPr>
          <a:xfrm>
            <a:off x="0" y="0"/>
            <a:ext cx="9144000" cy="6176963"/>
          </a:xfrm>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4274"/>
                                        </p:tgtEl>
                                        <p:attrNameLst>
                                          <p:attrName>style.visibility</p:attrName>
                                        </p:attrNameLst>
                                      </p:cBhvr>
                                      <p:to>
                                        <p:strVal val="visible"/>
                                      </p:to>
                                    </p:set>
                                    <p:animEffect transition="in" filter="wipe(left)">
                                      <p:cBhvr>
                                        <p:cTn id="7" dur="500"/>
                                        <p:tgtEl>
                                          <p:spTgt spid="54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40"/>
          <p:cNvGraphicFramePr/>
          <p:nvPr/>
        </p:nvGraphicFramePr>
        <p:xfrm>
          <a:off x="323528" y="404664"/>
          <a:ext cx="8424936"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graphicEl>
                                              <a:dgm id="{77093FFC-466E-4B72-B518-37ABC64AA6AD}"/>
                                            </p:graphicEl>
                                          </p:spTgt>
                                        </p:tgtEl>
                                        <p:attrNameLst>
                                          <p:attrName>style.visibility</p:attrName>
                                        </p:attrNameLst>
                                      </p:cBhvr>
                                      <p:to>
                                        <p:strVal val="visible"/>
                                      </p:to>
                                    </p:set>
                                    <p:anim calcmode="lin" valueType="num">
                                      <p:cBhvr>
                                        <p:cTn id="7" dur="1000" fill="hold"/>
                                        <p:tgtEl>
                                          <p:spTgt spid="2">
                                            <p:graphicEl>
                                              <a:dgm id="{77093FFC-466E-4B72-B518-37ABC64AA6AD}"/>
                                            </p:graphicEl>
                                          </p:spTgt>
                                        </p:tgtEl>
                                        <p:attrNameLst>
                                          <p:attrName>ppt_w</p:attrName>
                                        </p:attrNameLst>
                                      </p:cBhvr>
                                      <p:tavLst>
                                        <p:tav tm="0">
                                          <p:val>
                                            <p:strVal val="#ppt_w*0.70"/>
                                          </p:val>
                                        </p:tav>
                                        <p:tav tm="100000">
                                          <p:val>
                                            <p:strVal val="#ppt_w"/>
                                          </p:val>
                                        </p:tav>
                                      </p:tavLst>
                                    </p:anim>
                                    <p:anim calcmode="lin" valueType="num">
                                      <p:cBhvr>
                                        <p:cTn id="8" dur="1000" fill="hold"/>
                                        <p:tgtEl>
                                          <p:spTgt spid="2">
                                            <p:graphicEl>
                                              <a:dgm id="{77093FFC-466E-4B72-B518-37ABC64AA6AD}"/>
                                            </p:graphicEl>
                                          </p:spTgt>
                                        </p:tgtEl>
                                        <p:attrNameLst>
                                          <p:attrName>ppt_h</p:attrName>
                                        </p:attrNameLst>
                                      </p:cBhvr>
                                      <p:tavLst>
                                        <p:tav tm="0">
                                          <p:val>
                                            <p:strVal val="#ppt_h"/>
                                          </p:val>
                                        </p:tav>
                                        <p:tav tm="100000">
                                          <p:val>
                                            <p:strVal val="#ppt_h"/>
                                          </p:val>
                                        </p:tav>
                                      </p:tavLst>
                                    </p:anim>
                                    <p:animEffect transition="in" filter="fade">
                                      <p:cBhvr>
                                        <p:cTn id="9" dur="1000"/>
                                        <p:tgtEl>
                                          <p:spTgt spid="2">
                                            <p:graphicEl>
                                              <a:dgm id="{77093FFC-466E-4B72-B518-37ABC64AA6AD}"/>
                                            </p:graphicEl>
                                          </p:spTgt>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
                                            <p:graphicEl>
                                              <a:dgm id="{D46D7DEB-BFD0-4B4F-B6C5-0AF658E6E582}"/>
                                            </p:graphicEl>
                                          </p:spTgt>
                                        </p:tgtEl>
                                        <p:attrNameLst>
                                          <p:attrName>style.visibility</p:attrName>
                                        </p:attrNameLst>
                                      </p:cBhvr>
                                      <p:to>
                                        <p:strVal val="visible"/>
                                      </p:to>
                                    </p:set>
                                    <p:animEffect transition="in" filter="fade">
                                      <p:cBhvr>
                                        <p:cTn id="12" dur="1000"/>
                                        <p:tgtEl>
                                          <p:spTgt spid="2">
                                            <p:graphicEl>
                                              <a:dgm id="{D46D7DEB-BFD0-4B4F-B6C5-0AF658E6E58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2">
                                            <p:graphicEl>
                                              <a:dgm id="{9D8F78CC-3799-488D-AE03-D6A3955113F7}"/>
                                            </p:graphicEl>
                                          </p:spTgt>
                                        </p:tgtEl>
                                        <p:attrNameLst>
                                          <p:attrName>style.visibility</p:attrName>
                                        </p:attrNameLst>
                                      </p:cBhvr>
                                      <p:to>
                                        <p:strVal val="visible"/>
                                      </p:to>
                                    </p:set>
                                    <p:anim calcmode="lin" valueType="num">
                                      <p:cBhvr>
                                        <p:cTn id="17" dur="1000" fill="hold"/>
                                        <p:tgtEl>
                                          <p:spTgt spid="2">
                                            <p:graphicEl>
                                              <a:dgm id="{9D8F78CC-3799-488D-AE03-D6A3955113F7}"/>
                                            </p:graphicEl>
                                          </p:spTgt>
                                        </p:tgtEl>
                                        <p:attrNameLst>
                                          <p:attrName>ppt_w</p:attrName>
                                        </p:attrNameLst>
                                      </p:cBhvr>
                                      <p:tavLst>
                                        <p:tav tm="0">
                                          <p:val>
                                            <p:strVal val="#ppt_w*0.70"/>
                                          </p:val>
                                        </p:tav>
                                        <p:tav tm="100000">
                                          <p:val>
                                            <p:strVal val="#ppt_w"/>
                                          </p:val>
                                        </p:tav>
                                      </p:tavLst>
                                    </p:anim>
                                    <p:anim calcmode="lin" valueType="num">
                                      <p:cBhvr>
                                        <p:cTn id="18" dur="1000" fill="hold"/>
                                        <p:tgtEl>
                                          <p:spTgt spid="2">
                                            <p:graphicEl>
                                              <a:dgm id="{9D8F78CC-3799-488D-AE03-D6A3955113F7}"/>
                                            </p:graphicEl>
                                          </p:spTgt>
                                        </p:tgtEl>
                                        <p:attrNameLst>
                                          <p:attrName>ppt_h</p:attrName>
                                        </p:attrNameLst>
                                      </p:cBhvr>
                                      <p:tavLst>
                                        <p:tav tm="0">
                                          <p:val>
                                            <p:strVal val="#ppt_h"/>
                                          </p:val>
                                        </p:tav>
                                        <p:tav tm="100000">
                                          <p:val>
                                            <p:strVal val="#ppt_h"/>
                                          </p:val>
                                        </p:tav>
                                      </p:tavLst>
                                    </p:anim>
                                    <p:animEffect transition="in" filter="fade">
                                      <p:cBhvr>
                                        <p:cTn id="19" dur="1000"/>
                                        <p:tgtEl>
                                          <p:spTgt spid="2">
                                            <p:graphicEl>
                                              <a:dgm id="{9D8F78CC-3799-488D-AE03-D6A3955113F7}"/>
                                            </p:graphic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
                                            <p:graphicEl>
                                              <a:dgm id="{D95347C8-B10D-4BF9-A9B9-95FBEDD7F796}"/>
                                            </p:graphicEl>
                                          </p:spTgt>
                                        </p:tgtEl>
                                        <p:attrNameLst>
                                          <p:attrName>style.visibility</p:attrName>
                                        </p:attrNameLst>
                                      </p:cBhvr>
                                      <p:to>
                                        <p:strVal val="visible"/>
                                      </p:to>
                                    </p:set>
                                    <p:animEffect transition="in" filter="fade">
                                      <p:cBhvr>
                                        <p:cTn id="22" dur="1000"/>
                                        <p:tgtEl>
                                          <p:spTgt spid="2">
                                            <p:graphicEl>
                                              <a:dgm id="{D95347C8-B10D-4BF9-A9B9-95FBEDD7F79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55" presetClass="entr" presetSubtype="0" fill="hold" grpId="0" nodeType="clickEffect">
                                  <p:stCondLst>
                                    <p:cond delay="0"/>
                                  </p:stCondLst>
                                  <p:childTnLst>
                                    <p:set>
                                      <p:cBhvr>
                                        <p:cTn id="26" dur="1" fill="hold">
                                          <p:stCondLst>
                                            <p:cond delay="0"/>
                                          </p:stCondLst>
                                        </p:cTn>
                                        <p:tgtEl>
                                          <p:spTgt spid="2">
                                            <p:graphicEl>
                                              <a:dgm id="{4463BF08-0C77-4929-A034-8A3136943032}"/>
                                            </p:graphicEl>
                                          </p:spTgt>
                                        </p:tgtEl>
                                        <p:attrNameLst>
                                          <p:attrName>style.visibility</p:attrName>
                                        </p:attrNameLst>
                                      </p:cBhvr>
                                      <p:to>
                                        <p:strVal val="visible"/>
                                      </p:to>
                                    </p:set>
                                    <p:anim calcmode="lin" valueType="num">
                                      <p:cBhvr>
                                        <p:cTn id="27" dur="1000" fill="hold"/>
                                        <p:tgtEl>
                                          <p:spTgt spid="2">
                                            <p:graphicEl>
                                              <a:dgm id="{4463BF08-0C77-4929-A034-8A3136943032}"/>
                                            </p:graphicEl>
                                          </p:spTgt>
                                        </p:tgtEl>
                                        <p:attrNameLst>
                                          <p:attrName>ppt_w</p:attrName>
                                        </p:attrNameLst>
                                      </p:cBhvr>
                                      <p:tavLst>
                                        <p:tav tm="0">
                                          <p:val>
                                            <p:strVal val="#ppt_w*0.70"/>
                                          </p:val>
                                        </p:tav>
                                        <p:tav tm="100000">
                                          <p:val>
                                            <p:strVal val="#ppt_w"/>
                                          </p:val>
                                        </p:tav>
                                      </p:tavLst>
                                    </p:anim>
                                    <p:anim calcmode="lin" valueType="num">
                                      <p:cBhvr>
                                        <p:cTn id="28" dur="1000" fill="hold"/>
                                        <p:tgtEl>
                                          <p:spTgt spid="2">
                                            <p:graphicEl>
                                              <a:dgm id="{4463BF08-0C77-4929-A034-8A3136943032}"/>
                                            </p:graphicEl>
                                          </p:spTgt>
                                        </p:tgtEl>
                                        <p:attrNameLst>
                                          <p:attrName>ppt_h</p:attrName>
                                        </p:attrNameLst>
                                      </p:cBhvr>
                                      <p:tavLst>
                                        <p:tav tm="0">
                                          <p:val>
                                            <p:strVal val="#ppt_h"/>
                                          </p:val>
                                        </p:tav>
                                        <p:tav tm="100000">
                                          <p:val>
                                            <p:strVal val="#ppt_h"/>
                                          </p:val>
                                        </p:tav>
                                      </p:tavLst>
                                    </p:anim>
                                    <p:animEffect transition="in" filter="fade">
                                      <p:cBhvr>
                                        <p:cTn id="29" dur="1000"/>
                                        <p:tgtEl>
                                          <p:spTgt spid="2">
                                            <p:graphicEl>
                                              <a:dgm id="{4463BF08-0C77-4929-A034-8A3136943032}"/>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
                                            <p:graphicEl>
                                              <a:dgm id="{EBD5BA86-8028-424D-87D6-F3CA21B6F700}"/>
                                            </p:graphicEl>
                                          </p:spTgt>
                                        </p:tgtEl>
                                        <p:attrNameLst>
                                          <p:attrName>style.visibility</p:attrName>
                                        </p:attrNameLst>
                                      </p:cBhvr>
                                      <p:to>
                                        <p:strVal val="visible"/>
                                      </p:to>
                                    </p:set>
                                    <p:animEffect transition="in" filter="fade">
                                      <p:cBhvr>
                                        <p:cTn id="32" dur="1000"/>
                                        <p:tgtEl>
                                          <p:spTgt spid="2">
                                            <p:graphicEl>
                                              <a:dgm id="{EBD5BA86-8028-424D-87D6-F3CA21B6F70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grpId="0" nodeType="clickEffect">
                                  <p:stCondLst>
                                    <p:cond delay="0"/>
                                  </p:stCondLst>
                                  <p:childTnLst>
                                    <p:set>
                                      <p:cBhvr>
                                        <p:cTn id="36" dur="1" fill="hold">
                                          <p:stCondLst>
                                            <p:cond delay="0"/>
                                          </p:stCondLst>
                                        </p:cTn>
                                        <p:tgtEl>
                                          <p:spTgt spid="2">
                                            <p:graphicEl>
                                              <a:dgm id="{49687B7A-1FA0-4127-9619-C6AEE7BDCAD3}"/>
                                            </p:graphicEl>
                                          </p:spTgt>
                                        </p:tgtEl>
                                        <p:attrNameLst>
                                          <p:attrName>style.visibility</p:attrName>
                                        </p:attrNameLst>
                                      </p:cBhvr>
                                      <p:to>
                                        <p:strVal val="visible"/>
                                      </p:to>
                                    </p:set>
                                    <p:anim calcmode="lin" valueType="num">
                                      <p:cBhvr>
                                        <p:cTn id="37" dur="1000" fill="hold"/>
                                        <p:tgtEl>
                                          <p:spTgt spid="2">
                                            <p:graphicEl>
                                              <a:dgm id="{49687B7A-1FA0-4127-9619-C6AEE7BDCAD3}"/>
                                            </p:graphicEl>
                                          </p:spTgt>
                                        </p:tgtEl>
                                        <p:attrNameLst>
                                          <p:attrName>ppt_w</p:attrName>
                                        </p:attrNameLst>
                                      </p:cBhvr>
                                      <p:tavLst>
                                        <p:tav tm="0">
                                          <p:val>
                                            <p:strVal val="#ppt_w*0.70"/>
                                          </p:val>
                                        </p:tav>
                                        <p:tav tm="100000">
                                          <p:val>
                                            <p:strVal val="#ppt_w"/>
                                          </p:val>
                                        </p:tav>
                                      </p:tavLst>
                                    </p:anim>
                                    <p:anim calcmode="lin" valueType="num">
                                      <p:cBhvr>
                                        <p:cTn id="38" dur="1000" fill="hold"/>
                                        <p:tgtEl>
                                          <p:spTgt spid="2">
                                            <p:graphicEl>
                                              <a:dgm id="{49687B7A-1FA0-4127-9619-C6AEE7BDCAD3}"/>
                                            </p:graphicEl>
                                          </p:spTgt>
                                        </p:tgtEl>
                                        <p:attrNameLst>
                                          <p:attrName>ppt_h</p:attrName>
                                        </p:attrNameLst>
                                      </p:cBhvr>
                                      <p:tavLst>
                                        <p:tav tm="0">
                                          <p:val>
                                            <p:strVal val="#ppt_h"/>
                                          </p:val>
                                        </p:tav>
                                        <p:tav tm="100000">
                                          <p:val>
                                            <p:strVal val="#ppt_h"/>
                                          </p:val>
                                        </p:tav>
                                      </p:tavLst>
                                    </p:anim>
                                    <p:animEffect transition="in" filter="fade">
                                      <p:cBhvr>
                                        <p:cTn id="39" dur="1000"/>
                                        <p:tgtEl>
                                          <p:spTgt spid="2">
                                            <p:graphicEl>
                                              <a:dgm id="{49687B7A-1FA0-4127-9619-C6AEE7BDCAD3}"/>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
                                            <p:graphicEl>
                                              <a:dgm id="{045D64FB-4785-4E6A-B3A5-9C68AA5C5A3D}"/>
                                            </p:graphicEl>
                                          </p:spTgt>
                                        </p:tgtEl>
                                        <p:attrNameLst>
                                          <p:attrName>style.visibility</p:attrName>
                                        </p:attrNameLst>
                                      </p:cBhvr>
                                      <p:to>
                                        <p:strVal val="visible"/>
                                      </p:to>
                                    </p:set>
                                    <p:animEffect transition="in" filter="fade">
                                      <p:cBhvr>
                                        <p:cTn id="42" dur="1000"/>
                                        <p:tgtEl>
                                          <p:spTgt spid="2">
                                            <p:graphicEl>
                                              <a:dgm id="{045D64FB-4785-4E6A-B3A5-9C68AA5C5A3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Κωνσταντίνος\Τα έγγραφά μου\2014-02-16_201149.gif"/>
          <p:cNvPicPr>
            <a:picLocks noChangeAspect="1" noChangeArrowheads="1"/>
          </p:cNvPicPr>
          <p:nvPr/>
        </p:nvPicPr>
        <p:blipFill>
          <a:blip r:embed="rId3" cstate="print"/>
          <a:srcRect/>
          <a:stretch>
            <a:fillRect/>
          </a:stretch>
        </p:blipFill>
        <p:spPr bwMode="auto">
          <a:xfrm>
            <a:off x="4211638" y="188913"/>
            <a:ext cx="4176712" cy="6361112"/>
          </a:xfrm>
          <a:prstGeom prst="rect">
            <a:avLst/>
          </a:prstGeom>
          <a:noFill/>
          <a:ln w="9525">
            <a:noFill/>
            <a:miter lim="800000"/>
            <a:headEnd/>
            <a:tailEnd/>
          </a:ln>
        </p:spPr>
      </p:pic>
      <p:sp>
        <p:nvSpPr>
          <p:cNvPr id="58371" name="2 - Ορθογώνιο"/>
          <p:cNvSpPr>
            <a:spLocks noChangeArrowheads="1"/>
          </p:cNvSpPr>
          <p:nvPr/>
        </p:nvSpPr>
        <p:spPr bwMode="auto">
          <a:xfrm>
            <a:off x="179388" y="5300663"/>
            <a:ext cx="3960812" cy="923925"/>
          </a:xfrm>
          <a:prstGeom prst="rect">
            <a:avLst/>
          </a:prstGeom>
          <a:noFill/>
          <a:ln w="9525">
            <a:noFill/>
            <a:miter lim="800000"/>
            <a:headEnd/>
            <a:tailEnd/>
          </a:ln>
        </p:spPr>
        <p:txBody>
          <a:bodyPr>
            <a:spAutoFit/>
          </a:bodyPr>
          <a:lstStyle/>
          <a:p>
            <a:pPr algn="r"/>
            <a:r>
              <a:rPr lang="en-US" dirty="0">
                <a:solidFill>
                  <a:srgbClr val="000000"/>
                </a:solidFill>
                <a:latin typeface="Papyrus" pitchFamily="66" charset="0"/>
              </a:rPr>
              <a:t>►</a:t>
            </a:r>
            <a:r>
              <a:rPr lang="en-US" dirty="0">
                <a:latin typeface="Papyrus" pitchFamily="66" charset="0"/>
              </a:rPr>
              <a:t>http://users.auth.gr/~marrep/ERGASIES/DIPLOMATIKES/didaskontas%20tin%20mikrasia.pdf</a:t>
            </a:r>
            <a:endParaRPr lang="el-GR" dirty="0">
              <a:latin typeface="Papyrus" pitchFamily="66" charset="0"/>
            </a:endParaRPr>
          </a:p>
        </p:txBody>
      </p:sp>
    </p:spTree>
  </p:cSld>
  <p:clrMapOvr>
    <a:masterClrMapping/>
  </p:clrMapOvr>
  <p:transition spd="slow">
    <p:strips dir="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smirni5"/>
          <p:cNvPicPr>
            <a:picLocks noGrp="1" noChangeAspect="1" noChangeArrowheads="1"/>
          </p:cNvPicPr>
          <p:nvPr>
            <p:ph/>
          </p:nvPr>
        </p:nvPicPr>
        <p:blipFill>
          <a:blip r:embed="rId3" cstate="print"/>
          <a:srcRect/>
          <a:stretch>
            <a:fillRect/>
          </a:stretch>
        </p:blipFill>
        <p:spPr>
          <a:xfrm>
            <a:off x="0" y="333375"/>
            <a:ext cx="9144000" cy="5741988"/>
          </a:xfrm>
        </p:spPr>
      </p:pic>
    </p:spTree>
  </p:cSld>
  <p:clrMapOvr>
    <a:masterClrMapping/>
  </p:clrMapOvr>
  <p:transition spd="slow">
    <p:strips dir="r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Κωνσταντίνος\Τα έγγραφά μου\2013-02-09_221214.jpg"/>
          <p:cNvPicPr>
            <a:picLocks noChangeAspect="1" noChangeArrowheads="1"/>
          </p:cNvPicPr>
          <p:nvPr/>
        </p:nvPicPr>
        <p:blipFill>
          <a:blip r:embed="rId3" cstate="print"/>
          <a:srcRect/>
          <a:stretch>
            <a:fillRect/>
          </a:stretch>
        </p:blipFill>
        <p:spPr bwMode="auto">
          <a:xfrm>
            <a:off x="0" y="692150"/>
            <a:ext cx="9144000" cy="5832475"/>
          </a:xfrm>
          <a:prstGeom prst="rect">
            <a:avLst/>
          </a:prstGeom>
          <a:noFill/>
          <a:ln w="9525">
            <a:noFill/>
            <a:miter lim="800000"/>
            <a:headEnd/>
            <a:tailEnd/>
          </a:ln>
        </p:spPr>
      </p:pic>
    </p:spTree>
  </p:cSld>
  <p:clrMapOvr>
    <a:masterClrMapping/>
  </p:clrMapOvr>
  <p:transition spd="slow">
    <p:strips dir="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 Ορθογώνιο"/>
          <p:cNvSpPr/>
          <p:nvPr/>
        </p:nvSpPr>
        <p:spPr>
          <a:xfrm>
            <a:off x="179388" y="188913"/>
            <a:ext cx="8785225" cy="2862262"/>
          </a:xfrm>
          <a:prstGeom prst="rect">
            <a:avLst/>
          </a:prstGeom>
          <a:solidFill>
            <a:schemeClr val="bg1">
              <a:lumMod val="95000"/>
            </a:schemeClr>
          </a:solidFill>
        </p:spPr>
        <p:txBody>
          <a:bodyPr>
            <a:spAutoFit/>
          </a:bodyPr>
          <a:lstStyle/>
          <a:p>
            <a:pPr algn="just" fontAlgn="auto">
              <a:spcBef>
                <a:spcPts val="0"/>
              </a:spcBef>
              <a:spcAft>
                <a:spcPts val="0"/>
              </a:spcAft>
              <a:defRPr/>
            </a:pPr>
            <a:r>
              <a:rPr lang="el-GR" sz="2000" b="1" i="1" dirty="0">
                <a:latin typeface="+mn-lt"/>
                <a:cs typeface="+mn-cs"/>
              </a:rPr>
              <a:t>Στον δρόμο για την προσφυγιά</a:t>
            </a:r>
          </a:p>
          <a:p>
            <a:pPr algn="just" fontAlgn="auto">
              <a:spcBef>
                <a:spcPts val="0"/>
              </a:spcBef>
              <a:spcAft>
                <a:spcPts val="0"/>
              </a:spcAft>
              <a:defRPr/>
            </a:pPr>
            <a:r>
              <a:rPr lang="el-GR" sz="2000" dirty="0">
                <a:latin typeface="+mn-lt"/>
                <a:cs typeface="+mn-cs"/>
              </a:rPr>
              <a:t>[…] </a:t>
            </a:r>
            <a:r>
              <a:rPr lang="el-GR" sz="2000" i="1" dirty="0">
                <a:latin typeface="+mn-lt"/>
                <a:cs typeface="+mn-cs"/>
              </a:rPr>
              <a:t>Λοιπόν ούλος αυτός ο κόσμος στοιβαγμένος στο μουράγιο και πάνω σε μαούνες. </a:t>
            </a:r>
            <a:r>
              <a:rPr lang="el-GR" sz="2000" i="1" dirty="0" err="1">
                <a:latin typeface="+mn-lt"/>
                <a:cs typeface="+mn-cs"/>
              </a:rPr>
              <a:t>Άντροι</a:t>
            </a:r>
            <a:r>
              <a:rPr lang="el-GR" sz="2000" i="1" dirty="0">
                <a:latin typeface="+mn-lt"/>
                <a:cs typeface="+mn-cs"/>
              </a:rPr>
              <a:t>, γέροι, γριές και γυναικόπαιδα, που είχανε παρατήσει τα καλά τους, και ξεμείνανε στο δρόμο, και τώρα εκεί </a:t>
            </a:r>
            <a:r>
              <a:rPr lang="el-GR" sz="2000" i="1" dirty="0" err="1">
                <a:latin typeface="+mn-lt"/>
                <a:cs typeface="+mn-cs"/>
              </a:rPr>
              <a:t>μεροβραδιάζονταν</a:t>
            </a:r>
            <a:r>
              <a:rPr lang="el-GR" sz="2000" i="1" dirty="0">
                <a:latin typeface="+mn-lt"/>
                <a:cs typeface="+mn-cs"/>
              </a:rPr>
              <a:t> εκεί πλαγιάζανε, άλλος μ’ ένα χράμι που έφερε μαζί του, άλλος μ’ ένα πάπλωμα ή με μια μπατανία. Χείλια </a:t>
            </a:r>
            <a:r>
              <a:rPr lang="el-GR" sz="2000" i="1" dirty="0" err="1">
                <a:latin typeface="+mn-lt"/>
                <a:cs typeface="+mn-cs"/>
              </a:rPr>
              <a:t>τρεμοσαλεύανε</a:t>
            </a:r>
            <a:r>
              <a:rPr lang="el-GR" sz="2000" i="1" dirty="0">
                <a:latin typeface="+mn-lt"/>
                <a:cs typeface="+mn-cs"/>
              </a:rPr>
              <a:t> από το παραμιλητό. Μάτια γουρλωμένα που αγναντεύανε τη Δευτέρα Παρουσία, τη συντέλεια του κόσμου […] Μέρα, χαρά Θεού. Τέλη Αυγούστου, αρχές Σεπτέμβρη με το καινούριο […]</a:t>
            </a:r>
          </a:p>
          <a:p>
            <a:pPr fontAlgn="auto">
              <a:spcBef>
                <a:spcPts val="0"/>
              </a:spcBef>
              <a:spcAft>
                <a:spcPts val="0"/>
              </a:spcAft>
              <a:defRPr/>
            </a:pPr>
            <a:r>
              <a:rPr lang="el-GR" sz="2000" dirty="0">
                <a:latin typeface="+mn-lt"/>
                <a:cs typeface="+mn-cs"/>
              </a:rPr>
              <a:t>Κοσμάς Πολίτης, Στου </a:t>
            </a:r>
            <a:r>
              <a:rPr lang="el-GR" sz="2000" dirty="0" err="1">
                <a:latin typeface="+mn-lt"/>
                <a:cs typeface="+mn-cs"/>
              </a:rPr>
              <a:t>Χατζηφράγκου</a:t>
            </a:r>
            <a:r>
              <a:rPr lang="el-GR" sz="2000" dirty="0">
                <a:latin typeface="+mn-lt"/>
                <a:cs typeface="+mn-cs"/>
              </a:rPr>
              <a:t>, Ερμής, Αθήνα 1990, σ. 146.</a:t>
            </a:r>
          </a:p>
        </p:txBody>
      </p:sp>
      <p:pic>
        <p:nvPicPr>
          <p:cNvPr id="61443" name="Picture 4" descr="3. Μετά την κατάληψη της Σμύρνης από τους κεμαλικούς, Έλληνες πρόσφυγες αναζητούν με αγωνία μέσο σωτηρίας. Πίσω τους διακρίνονται Τούρκοι ιππείς και πυρπολημένα κτίρια."/>
          <p:cNvPicPr>
            <a:picLocks noChangeAspect="1" noChangeArrowheads="1"/>
          </p:cNvPicPr>
          <p:nvPr/>
        </p:nvPicPr>
        <p:blipFill>
          <a:blip r:embed="rId3" cstate="print"/>
          <a:srcRect/>
          <a:stretch>
            <a:fillRect/>
          </a:stretch>
        </p:blipFill>
        <p:spPr bwMode="auto">
          <a:xfrm>
            <a:off x="250825" y="3357563"/>
            <a:ext cx="4400550" cy="3305175"/>
          </a:xfrm>
          <a:prstGeom prst="rect">
            <a:avLst/>
          </a:prstGeom>
          <a:noFill/>
          <a:ln w="9525">
            <a:noFill/>
            <a:miter lim="800000"/>
            <a:headEnd/>
            <a:tailEnd/>
          </a:ln>
        </p:spPr>
      </p:pic>
      <p:sp>
        <p:nvSpPr>
          <p:cNvPr id="61444" name="5 - Ορθογώνιο"/>
          <p:cNvSpPr>
            <a:spLocks noChangeArrowheads="1"/>
          </p:cNvSpPr>
          <p:nvPr/>
        </p:nvSpPr>
        <p:spPr bwMode="auto">
          <a:xfrm>
            <a:off x="4716463" y="3429000"/>
            <a:ext cx="3239913" cy="1754326"/>
          </a:xfrm>
          <a:prstGeom prst="rect">
            <a:avLst/>
          </a:prstGeom>
          <a:noFill/>
          <a:ln w="9525">
            <a:noFill/>
            <a:miter lim="800000"/>
            <a:headEnd/>
            <a:tailEnd/>
          </a:ln>
        </p:spPr>
        <p:txBody>
          <a:bodyPr wrap="square">
            <a:spAutoFit/>
          </a:bodyPr>
          <a:lstStyle/>
          <a:p>
            <a:r>
              <a:rPr lang="el-GR" dirty="0">
                <a:latin typeface="Papyrus" pitchFamily="66" charset="0"/>
              </a:rPr>
              <a:t>◄ </a:t>
            </a:r>
            <a:r>
              <a:rPr lang="el-GR" i="1" dirty="0">
                <a:latin typeface="Papyrus" pitchFamily="66" charset="0"/>
              </a:rPr>
              <a:t>Μετά την κατάληψη της Σμύρνης από τους </a:t>
            </a:r>
            <a:r>
              <a:rPr lang="el-GR" i="1" dirty="0" err="1">
                <a:latin typeface="Papyrus" pitchFamily="66" charset="0"/>
              </a:rPr>
              <a:t>κεμαλικούς</a:t>
            </a:r>
            <a:r>
              <a:rPr lang="el-GR" i="1" dirty="0">
                <a:latin typeface="Papyrus" pitchFamily="66" charset="0"/>
              </a:rPr>
              <a:t>, Έλληνες πρόσφυγες αναζητούν με αγωνία μέσο σωτηρίας. Πίσω τους διακρίνονται Τούρκοι ιππείς και πυρπολημένα κτίρια.</a:t>
            </a:r>
            <a:endParaRPr lang="el-GR" dirty="0">
              <a:latin typeface="Papyrus" pitchFamily="66" charset="0"/>
            </a:endParaRPr>
          </a:p>
        </p:txBody>
      </p:sp>
    </p:spTree>
  </p:cSld>
  <p:clrMapOvr>
    <a:masterClrMapping/>
  </p:clrMapOvr>
  <p:transition spd="slow">
    <p:strips dir="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Image85"/>
          <p:cNvPicPr>
            <a:picLocks noGrp="1" noChangeAspect="1" noChangeArrowheads="1"/>
          </p:cNvPicPr>
          <p:nvPr>
            <p:ph/>
          </p:nvPr>
        </p:nvPicPr>
        <p:blipFill>
          <a:blip r:embed="rId3" cstate="print"/>
          <a:srcRect/>
          <a:stretch>
            <a:fillRect/>
          </a:stretch>
        </p:blipFill>
        <p:spPr>
          <a:xfrm>
            <a:off x="0" y="0"/>
            <a:ext cx="5157788" cy="3068638"/>
          </a:xfrm>
        </p:spPr>
      </p:pic>
      <p:sp>
        <p:nvSpPr>
          <p:cNvPr id="7" name="6 - Ορθογώνιο"/>
          <p:cNvSpPr/>
          <p:nvPr/>
        </p:nvSpPr>
        <p:spPr>
          <a:xfrm>
            <a:off x="5651500" y="0"/>
            <a:ext cx="3097213" cy="6246813"/>
          </a:xfrm>
          <a:prstGeom prst="rect">
            <a:avLst/>
          </a:prstGeom>
          <a:solidFill>
            <a:schemeClr val="accent5">
              <a:lumMod val="20000"/>
              <a:lumOff val="80000"/>
            </a:schemeClr>
          </a:solidFill>
        </p:spPr>
        <p:txBody>
          <a:bodyPr>
            <a:spAutoFit/>
          </a:bodyPr>
          <a:lstStyle/>
          <a:p>
            <a:pPr fontAlgn="auto">
              <a:spcBef>
                <a:spcPts val="0"/>
              </a:spcBef>
              <a:spcAft>
                <a:spcPts val="0"/>
              </a:spcAft>
              <a:defRPr/>
            </a:pPr>
            <a:r>
              <a:rPr lang="el-GR" sz="2000" b="1" dirty="0">
                <a:latin typeface="+mn-lt"/>
                <a:cs typeface="+mn-cs"/>
              </a:rPr>
              <a:t>Η Σμύρνη μάνα καίγεται </a:t>
            </a:r>
          </a:p>
          <a:p>
            <a:pPr fontAlgn="auto">
              <a:spcBef>
                <a:spcPts val="0"/>
              </a:spcBef>
              <a:spcAft>
                <a:spcPts val="0"/>
              </a:spcAft>
              <a:defRPr/>
            </a:pPr>
            <a:r>
              <a:rPr lang="el-GR" sz="2000" b="1" dirty="0">
                <a:latin typeface="+mn-lt"/>
                <a:cs typeface="+mn-cs"/>
              </a:rPr>
              <a:t>καίγεται </a:t>
            </a:r>
            <a:r>
              <a:rPr lang="el-GR" sz="2000" dirty="0">
                <a:latin typeface="+mn-lt"/>
                <a:cs typeface="+mn-cs"/>
              </a:rPr>
              <a:t>και το βιος μας</a:t>
            </a:r>
            <a:br>
              <a:rPr lang="el-GR" sz="2000" dirty="0">
                <a:latin typeface="+mn-lt"/>
                <a:cs typeface="+mn-cs"/>
              </a:rPr>
            </a:br>
            <a:r>
              <a:rPr lang="el-GR" sz="2000" dirty="0">
                <a:latin typeface="+mn-lt"/>
                <a:cs typeface="+mn-cs"/>
              </a:rPr>
              <a:t>ο πόνος μας δε λέγεται </a:t>
            </a:r>
          </a:p>
          <a:p>
            <a:pPr fontAlgn="auto">
              <a:spcBef>
                <a:spcPts val="0"/>
              </a:spcBef>
              <a:spcAft>
                <a:spcPts val="0"/>
              </a:spcAft>
              <a:defRPr/>
            </a:pPr>
            <a:r>
              <a:rPr lang="el-GR" sz="2000" dirty="0">
                <a:latin typeface="+mn-lt"/>
                <a:cs typeface="+mn-cs"/>
              </a:rPr>
              <a:t>δε γράφεται ο καημός μας</a:t>
            </a:r>
            <a:br>
              <a:rPr lang="el-GR" sz="2000" dirty="0">
                <a:latin typeface="+mn-lt"/>
                <a:cs typeface="+mn-cs"/>
              </a:rPr>
            </a:br>
            <a:r>
              <a:rPr lang="el-GR" sz="2000" dirty="0">
                <a:latin typeface="+mn-lt"/>
                <a:cs typeface="+mn-cs"/>
              </a:rPr>
              <a:t/>
            </a:r>
            <a:br>
              <a:rPr lang="el-GR" sz="2000" dirty="0">
                <a:latin typeface="+mn-lt"/>
                <a:cs typeface="+mn-cs"/>
              </a:rPr>
            </a:br>
            <a:r>
              <a:rPr lang="el-GR" sz="2000" dirty="0">
                <a:latin typeface="+mn-lt"/>
                <a:cs typeface="+mn-cs"/>
              </a:rPr>
              <a:t>Ρωμιοσύνη ρωμιοσύνη </a:t>
            </a:r>
          </a:p>
          <a:p>
            <a:pPr fontAlgn="auto">
              <a:spcBef>
                <a:spcPts val="0"/>
              </a:spcBef>
              <a:spcAft>
                <a:spcPts val="0"/>
              </a:spcAft>
              <a:defRPr/>
            </a:pPr>
            <a:r>
              <a:rPr lang="el-GR" sz="2000" dirty="0">
                <a:latin typeface="+mn-lt"/>
                <a:cs typeface="+mn-cs"/>
              </a:rPr>
              <a:t>δε θα ησυχάσεις πια</a:t>
            </a:r>
            <a:br>
              <a:rPr lang="el-GR" sz="2000" dirty="0">
                <a:latin typeface="+mn-lt"/>
                <a:cs typeface="+mn-cs"/>
              </a:rPr>
            </a:br>
            <a:r>
              <a:rPr lang="el-GR" sz="2000" dirty="0">
                <a:latin typeface="+mn-lt"/>
                <a:cs typeface="+mn-cs"/>
              </a:rPr>
              <a:t>ένα χρόνο ζεις ειρήνη </a:t>
            </a:r>
          </a:p>
          <a:p>
            <a:pPr fontAlgn="auto">
              <a:spcBef>
                <a:spcPts val="0"/>
              </a:spcBef>
              <a:spcAft>
                <a:spcPts val="0"/>
              </a:spcAft>
              <a:defRPr/>
            </a:pPr>
            <a:r>
              <a:rPr lang="el-GR" sz="2000" dirty="0">
                <a:latin typeface="+mn-lt"/>
                <a:cs typeface="+mn-cs"/>
              </a:rPr>
              <a:t>και τριάντα στη φωτιά</a:t>
            </a:r>
            <a:br>
              <a:rPr lang="el-GR" sz="2000" dirty="0">
                <a:latin typeface="+mn-lt"/>
                <a:cs typeface="+mn-cs"/>
              </a:rPr>
            </a:br>
            <a:r>
              <a:rPr lang="el-GR" sz="2000" dirty="0">
                <a:latin typeface="+mn-lt"/>
                <a:cs typeface="+mn-cs"/>
              </a:rPr>
              <a:t/>
            </a:r>
            <a:br>
              <a:rPr lang="el-GR" sz="2000" dirty="0">
                <a:latin typeface="+mn-lt"/>
                <a:cs typeface="+mn-cs"/>
              </a:rPr>
            </a:br>
            <a:r>
              <a:rPr lang="el-GR" sz="2000" dirty="0">
                <a:latin typeface="+mn-lt"/>
                <a:cs typeface="+mn-cs"/>
              </a:rPr>
              <a:t>Η Σμύρνη μάνα χάνεται </a:t>
            </a:r>
          </a:p>
          <a:p>
            <a:pPr fontAlgn="auto">
              <a:spcBef>
                <a:spcPts val="0"/>
              </a:spcBef>
              <a:spcAft>
                <a:spcPts val="0"/>
              </a:spcAft>
              <a:defRPr/>
            </a:pPr>
            <a:r>
              <a:rPr lang="el-GR" sz="2000" dirty="0">
                <a:latin typeface="+mn-lt"/>
                <a:cs typeface="+mn-cs"/>
              </a:rPr>
              <a:t>τα όνειρά μας πάνε</a:t>
            </a:r>
            <a:br>
              <a:rPr lang="el-GR" sz="2000" dirty="0">
                <a:latin typeface="+mn-lt"/>
                <a:cs typeface="+mn-cs"/>
              </a:rPr>
            </a:br>
            <a:r>
              <a:rPr lang="el-GR" sz="2000" dirty="0">
                <a:latin typeface="+mn-lt"/>
                <a:cs typeface="+mn-cs"/>
              </a:rPr>
              <a:t>στα πλοία όποιος πιάνεται </a:t>
            </a:r>
          </a:p>
          <a:p>
            <a:pPr fontAlgn="auto">
              <a:spcBef>
                <a:spcPts val="0"/>
              </a:spcBef>
              <a:spcAft>
                <a:spcPts val="0"/>
              </a:spcAft>
              <a:defRPr/>
            </a:pPr>
            <a:r>
              <a:rPr lang="el-GR" sz="2000" b="1" u="sng" dirty="0">
                <a:solidFill>
                  <a:srgbClr val="0A0A2C"/>
                </a:solidFill>
                <a:latin typeface="+mn-lt"/>
                <a:cs typeface="+mn-cs"/>
              </a:rPr>
              <a:t>κι οι φίλοι τον χτυπάνε</a:t>
            </a:r>
            <a:r>
              <a:rPr lang="el-GR" sz="2000" dirty="0">
                <a:latin typeface="+mn-lt"/>
                <a:cs typeface="+mn-cs"/>
              </a:rPr>
              <a:t/>
            </a:r>
            <a:br>
              <a:rPr lang="el-GR" sz="2000" dirty="0">
                <a:latin typeface="+mn-lt"/>
                <a:cs typeface="+mn-cs"/>
              </a:rPr>
            </a:br>
            <a:r>
              <a:rPr lang="el-GR" sz="2000" dirty="0">
                <a:latin typeface="+mn-lt"/>
                <a:cs typeface="+mn-cs"/>
              </a:rPr>
              <a:t/>
            </a:r>
            <a:br>
              <a:rPr lang="el-GR" sz="2000" dirty="0">
                <a:latin typeface="+mn-lt"/>
                <a:cs typeface="+mn-cs"/>
              </a:rPr>
            </a:br>
            <a:r>
              <a:rPr lang="el-GR" sz="2000" dirty="0">
                <a:latin typeface="+mn-lt"/>
                <a:cs typeface="+mn-cs"/>
              </a:rPr>
              <a:t>Ρωμιοσύνη ρωμιοσύνη </a:t>
            </a:r>
          </a:p>
          <a:p>
            <a:pPr fontAlgn="auto">
              <a:spcBef>
                <a:spcPts val="0"/>
              </a:spcBef>
              <a:spcAft>
                <a:spcPts val="0"/>
              </a:spcAft>
              <a:defRPr/>
            </a:pPr>
            <a:r>
              <a:rPr lang="el-GR" sz="2000" dirty="0">
                <a:latin typeface="+mn-lt"/>
                <a:cs typeface="+mn-cs"/>
              </a:rPr>
              <a:t>δε θα ησυχάσεις πια</a:t>
            </a:r>
            <a:br>
              <a:rPr lang="el-GR" sz="2000" dirty="0">
                <a:latin typeface="+mn-lt"/>
                <a:cs typeface="+mn-cs"/>
              </a:rPr>
            </a:br>
            <a:r>
              <a:rPr lang="el-GR" sz="2000" dirty="0">
                <a:latin typeface="+mn-lt"/>
                <a:cs typeface="+mn-cs"/>
              </a:rPr>
              <a:t>ένα χρόνο ζεις ειρήνη </a:t>
            </a:r>
          </a:p>
          <a:p>
            <a:pPr fontAlgn="auto">
              <a:spcBef>
                <a:spcPts val="0"/>
              </a:spcBef>
              <a:spcAft>
                <a:spcPts val="0"/>
              </a:spcAft>
              <a:defRPr/>
            </a:pPr>
            <a:r>
              <a:rPr lang="el-GR" sz="2000" dirty="0">
                <a:latin typeface="+mn-lt"/>
                <a:cs typeface="+mn-cs"/>
              </a:rPr>
              <a:t>και τριάντα στη φωτιά</a:t>
            </a:r>
          </a:p>
          <a:p>
            <a:pPr fontAlgn="auto">
              <a:spcBef>
                <a:spcPts val="0"/>
              </a:spcBef>
              <a:spcAft>
                <a:spcPts val="0"/>
              </a:spcAft>
              <a:defRPr/>
            </a:pPr>
            <a:r>
              <a:rPr lang="el-GR" sz="2000" dirty="0">
                <a:latin typeface="+mn-lt"/>
                <a:cs typeface="+mn-cs"/>
              </a:rPr>
              <a:t>Στίχοι: Πυθαγόρας</a:t>
            </a:r>
          </a:p>
        </p:txBody>
      </p:sp>
      <p:pic>
        <p:nvPicPr>
          <p:cNvPr id="62468" name="Picture 2" descr="smyrne14-9-1922"/>
          <p:cNvPicPr>
            <a:picLocks noChangeAspect="1" noChangeArrowheads="1"/>
          </p:cNvPicPr>
          <p:nvPr/>
        </p:nvPicPr>
        <p:blipFill>
          <a:blip r:embed="rId4" cstate="print"/>
          <a:srcRect/>
          <a:stretch>
            <a:fillRect/>
          </a:stretch>
        </p:blipFill>
        <p:spPr bwMode="auto">
          <a:xfrm>
            <a:off x="0" y="3068638"/>
            <a:ext cx="5270500" cy="3313112"/>
          </a:xfrm>
          <a:prstGeom prst="rect">
            <a:avLst/>
          </a:prstGeom>
          <a:noFill/>
          <a:ln w="9525">
            <a:noFill/>
            <a:miter lim="800000"/>
            <a:headEnd/>
            <a:tailEnd/>
          </a:ln>
        </p:spPr>
      </p:pic>
    </p:spTree>
  </p:cSld>
  <p:clrMapOvr>
    <a:masterClrMapping/>
  </p:clrMapOvr>
  <p:transition spd="slow">
    <p:strips dir="r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41281-smyrna_boat"/>
          <p:cNvPicPr>
            <a:picLocks noGrp="1" noChangeAspect="1" noChangeArrowheads="1"/>
          </p:cNvPicPr>
          <p:nvPr>
            <p:ph/>
          </p:nvPr>
        </p:nvPicPr>
        <p:blipFill>
          <a:blip r:embed="rId3" cstate="print"/>
          <a:srcRect/>
          <a:stretch>
            <a:fillRect/>
          </a:stretch>
        </p:blipFill>
        <p:spPr>
          <a:xfrm>
            <a:off x="0" y="0"/>
            <a:ext cx="9144000" cy="5505450"/>
          </a:xfrm>
        </p:spPr>
      </p:pic>
      <p:sp>
        <p:nvSpPr>
          <p:cNvPr id="63491" name="2 - Ορθογώνιο"/>
          <p:cNvSpPr>
            <a:spLocks noChangeArrowheads="1"/>
          </p:cNvSpPr>
          <p:nvPr/>
        </p:nvSpPr>
        <p:spPr bwMode="auto">
          <a:xfrm>
            <a:off x="539552" y="5589240"/>
            <a:ext cx="7993063" cy="1015663"/>
          </a:xfrm>
          <a:prstGeom prst="rect">
            <a:avLst/>
          </a:prstGeom>
          <a:noFill/>
          <a:ln w="9525">
            <a:noFill/>
            <a:miter lim="800000"/>
            <a:headEnd/>
            <a:tailEnd/>
          </a:ln>
        </p:spPr>
        <p:txBody>
          <a:bodyPr>
            <a:spAutoFit/>
          </a:bodyPr>
          <a:lstStyle/>
          <a:p>
            <a:r>
              <a:rPr lang="el-GR" sz="2000" dirty="0">
                <a:latin typeface="Papyrus" pitchFamily="66" charset="0"/>
              </a:rPr>
              <a:t>Η Σμύρνη μάνα χάνεται τα όνειρά μας πάνε</a:t>
            </a:r>
            <a:br>
              <a:rPr lang="el-GR" sz="2000" dirty="0">
                <a:latin typeface="Papyrus" pitchFamily="66" charset="0"/>
              </a:rPr>
            </a:br>
            <a:r>
              <a:rPr lang="el-GR" sz="2000" dirty="0">
                <a:latin typeface="Papyrus" pitchFamily="66" charset="0"/>
              </a:rPr>
              <a:t>στα πλοία όποιος πιάνεται </a:t>
            </a:r>
            <a:r>
              <a:rPr lang="el-GR" sz="2000" b="1" dirty="0">
                <a:solidFill>
                  <a:srgbClr val="FF0000"/>
                </a:solidFill>
                <a:latin typeface="Papyrus" pitchFamily="66" charset="0"/>
              </a:rPr>
              <a:t>κι οι φίλοι τον χτυπάνε</a:t>
            </a:r>
          </a:p>
          <a:p>
            <a:pPr>
              <a:buFont typeface="Wingdings" pitchFamily="2" charset="2"/>
              <a:buChar char="Ø"/>
            </a:pPr>
            <a:r>
              <a:rPr lang="el-GR" sz="2000" b="1" dirty="0">
                <a:solidFill>
                  <a:srgbClr val="FF0000"/>
                </a:solidFill>
                <a:latin typeface="Papyrus" pitchFamily="66" charset="0"/>
              </a:rPr>
              <a:t> </a:t>
            </a:r>
            <a:r>
              <a:rPr lang="el-GR" sz="2000" b="1" dirty="0">
                <a:latin typeface="Papyrus" pitchFamily="66" charset="0"/>
              </a:rPr>
              <a:t>Σε ποιους φίλους αναφέρεται ο ποιητής</a:t>
            </a:r>
            <a:r>
              <a:rPr lang="el-GR" sz="2000" b="1" dirty="0">
                <a:solidFill>
                  <a:srgbClr val="FF0000"/>
                </a:solidFill>
                <a:latin typeface="Papyrus" pitchFamily="66" charset="0"/>
              </a:rPr>
              <a:t>;</a:t>
            </a:r>
            <a:endParaRPr lang="el-GR" sz="2000" dirty="0">
              <a:latin typeface="Papyrus" pitchFamily="66" charset="0"/>
            </a:endParaRPr>
          </a:p>
        </p:txBody>
      </p:sp>
    </p:spTree>
  </p:cSld>
  <p:clrMapOvr>
    <a:masterClrMapping/>
  </p:clrMapOvr>
  <p:transition spd="slow">
    <p:strips dir="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Κωνσταντίνος\Τα έγγραφά μου\2013-02-09_221608.jpg"/>
          <p:cNvPicPr>
            <a:picLocks noChangeAspect="1" noChangeArrowheads="1"/>
          </p:cNvPicPr>
          <p:nvPr/>
        </p:nvPicPr>
        <p:blipFill>
          <a:blip r:embed="rId3" cstate="print">
            <a:lum bright="-10000" contrast="30000"/>
          </a:blip>
          <a:srcRect/>
          <a:stretch>
            <a:fillRect/>
          </a:stretch>
        </p:blipFill>
        <p:spPr bwMode="auto">
          <a:xfrm>
            <a:off x="3175" y="185738"/>
            <a:ext cx="9140825" cy="6338887"/>
          </a:xfrm>
          <a:prstGeom prst="rect">
            <a:avLst/>
          </a:prstGeom>
          <a:noFill/>
          <a:ln w="9525">
            <a:noFill/>
            <a:miter lim="800000"/>
            <a:headEnd/>
            <a:tailEnd/>
          </a:ln>
        </p:spPr>
      </p:pic>
    </p:spTree>
  </p:cSld>
  <p:clrMapOvr>
    <a:masterClrMapping/>
  </p:clrMapOvr>
  <p:transition spd="slow">
    <p:strips dir="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Smyrna_burning3_800_bg"/>
          <p:cNvPicPr>
            <a:picLocks noGrp="1" noChangeAspect="1" noChangeArrowheads="1"/>
          </p:cNvPicPr>
          <p:nvPr>
            <p:ph/>
          </p:nvPr>
        </p:nvPicPr>
        <p:blipFill>
          <a:blip r:embed="rId3" cstate="print"/>
          <a:srcRect/>
          <a:stretch>
            <a:fillRect/>
          </a:stretch>
        </p:blipFill>
        <p:spPr>
          <a:xfrm>
            <a:off x="0" y="0"/>
            <a:ext cx="5076825" cy="3019425"/>
          </a:xfrm>
        </p:spPr>
      </p:pic>
      <p:sp>
        <p:nvSpPr>
          <p:cNvPr id="65539" name="2 - Ορθογώνιο"/>
          <p:cNvSpPr>
            <a:spLocks noChangeArrowheads="1"/>
          </p:cNvSpPr>
          <p:nvPr/>
        </p:nvSpPr>
        <p:spPr bwMode="auto">
          <a:xfrm>
            <a:off x="5148263" y="188913"/>
            <a:ext cx="3995737" cy="2308324"/>
          </a:xfrm>
          <a:prstGeom prst="rect">
            <a:avLst/>
          </a:prstGeom>
          <a:noFill/>
          <a:ln w="9525">
            <a:noFill/>
            <a:miter lim="800000"/>
            <a:headEnd/>
            <a:tailEnd/>
          </a:ln>
        </p:spPr>
        <p:txBody>
          <a:bodyPr>
            <a:spAutoFit/>
          </a:bodyPr>
          <a:lstStyle/>
          <a:p>
            <a:r>
              <a:rPr lang="el-GR" b="1" dirty="0" err="1">
                <a:latin typeface="Papyrus" pitchFamily="66" charset="0"/>
              </a:rPr>
              <a:t>Έρνεστ</a:t>
            </a:r>
            <a:r>
              <a:rPr lang="el-GR" b="1" dirty="0">
                <a:latin typeface="Papyrus" pitchFamily="66" charset="0"/>
              </a:rPr>
              <a:t> Χέμινγουεϊ:</a:t>
            </a:r>
            <a:r>
              <a:rPr lang="el-GR" dirty="0">
                <a:latin typeface="Papyrus" pitchFamily="66" charset="0"/>
              </a:rPr>
              <a:t> «Στην προκυμαία της Σμύρνης»:</a:t>
            </a:r>
          </a:p>
          <a:p>
            <a:r>
              <a:rPr lang="el-GR" i="1" dirty="0">
                <a:latin typeface="Papyrus" pitchFamily="66" charset="0"/>
              </a:rPr>
              <a:t>«Είχαμε ρητές εντολές να μην επέμβουμε, να μη βοηθήσουμε... Το πλοίο μας είχε τόση δύναμη που θα μπορούσαμε να βομβαρδίσουμε όλη τη Σμύρνη και να σταματήσουμε το μακελειό, αλλά η εντολή ήταν να μην κάνουμε τίποτα... </a:t>
            </a:r>
          </a:p>
        </p:txBody>
      </p:sp>
      <p:sp>
        <p:nvSpPr>
          <p:cNvPr id="65540" name="3 - Ορθογώνιο"/>
          <p:cNvSpPr>
            <a:spLocks noChangeArrowheads="1"/>
          </p:cNvSpPr>
          <p:nvPr/>
        </p:nvSpPr>
        <p:spPr bwMode="auto">
          <a:xfrm>
            <a:off x="179388" y="3068638"/>
            <a:ext cx="8785225" cy="3416300"/>
          </a:xfrm>
          <a:prstGeom prst="rect">
            <a:avLst/>
          </a:prstGeom>
          <a:noFill/>
          <a:ln w="9525">
            <a:noFill/>
            <a:miter lim="800000"/>
            <a:headEnd/>
            <a:tailEnd/>
          </a:ln>
        </p:spPr>
        <p:txBody>
          <a:bodyPr>
            <a:spAutoFit/>
          </a:bodyPr>
          <a:lstStyle/>
          <a:p>
            <a:pPr algn="justLow"/>
            <a:r>
              <a:rPr lang="el-GR" i="1" dirty="0">
                <a:latin typeface="Papyrus" pitchFamily="66" charset="0"/>
              </a:rPr>
              <a:t>Καθώς το καράβι έβαλε πλώρη για την Αθήνα, ο </a:t>
            </a:r>
            <a:r>
              <a:rPr lang="el-GR" b="1" i="1" dirty="0" err="1">
                <a:latin typeface="Papyrus" pitchFamily="66" charset="0"/>
              </a:rPr>
              <a:t>Horton</a:t>
            </a:r>
            <a:r>
              <a:rPr lang="el-GR" i="1" dirty="0">
                <a:latin typeface="Papyrus" pitchFamily="66" charset="0"/>
              </a:rPr>
              <a:t> έγραφε: · Μια από τις οξύτερες εντυπώσεις που αποκόμισα από τη Σμύρνη ήταν το αίσθημα της βαθιάς ντροπής, γιατί ανήκα στο ανθρώπινο γένος". Σύγκρινε την καταστροφή της Σμύρνης με την κατεδάφιση της Καρχηδόνας από τους Ρωμαίους και παρατήρησε: -Στην καταστροφή της Καρχηδόνας δεν υπήρχε στόλος χριστιανικών πολεμικών πλοίων να παρακολουθούν μια κατάσταση για την οποία οι κυβερνήσεις τους ήταν υπεύθυνες". Διάφοροι πρόσφυγες έκτοτε μου έχουν </a:t>
            </a:r>
            <a:r>
              <a:rPr lang="el-GR" i="1" dirty="0" err="1">
                <a:latin typeface="Papyrus" pitchFamily="66" charset="0"/>
              </a:rPr>
              <a:t>πεί</a:t>
            </a:r>
            <a:r>
              <a:rPr lang="el-GR" i="1" dirty="0">
                <a:latin typeface="Papyrus" pitchFamily="66" charset="0"/>
              </a:rPr>
              <a:t> ότι μια από τις πιο ισχυρές αναμνήσεις τους ήταν ο ήχος χορευτικής μουσικής που έφτανε στο λιμάνι από τα συμμαχικά πολεμικά πλοία. Αυτόπτης μάρτυρας του οριστικού θανάτου της βυζαντινής αυτοκρατορίας ο </a:t>
            </a:r>
            <a:r>
              <a:rPr lang="el-GR" i="1" dirty="0" err="1">
                <a:latin typeface="Papyrus" pitchFamily="66" charset="0"/>
              </a:rPr>
              <a:t>Horton</a:t>
            </a:r>
            <a:r>
              <a:rPr lang="el-GR" i="1" dirty="0">
                <a:latin typeface="Papyrus" pitchFamily="66" charset="0"/>
              </a:rPr>
              <a:t> συνεχίζει: · Και αυτή η παρουσία αυτών των πολεμικών πλοίων στο λιμάνι της Σμύρνης, το </a:t>
            </a:r>
            <a:r>
              <a:rPr lang="el-GR" i="1" dirty="0" err="1">
                <a:latin typeface="Papyrus" pitchFamily="66" charset="0"/>
              </a:rPr>
              <a:t>Σωτήριον</a:t>
            </a:r>
            <a:r>
              <a:rPr lang="el-GR" i="1" dirty="0">
                <a:latin typeface="Papyrus" pitchFamily="66" charset="0"/>
              </a:rPr>
              <a:t> έτος 1922, που παρακολουθούσε ανίσχυρα τις τελευταίες στιγμές των χριστιανών στην Τουρκία, ήταν το πιο λυπητερό και το πιο σημαντικό στοιχείο της όλης ιστορίας". </a:t>
            </a:r>
            <a:r>
              <a:rPr lang="en-US" i="1" dirty="0">
                <a:latin typeface="Papyrus" pitchFamily="66" charset="0"/>
              </a:rPr>
              <a:t>http://users.sch.gr/mikrasia/horton.htm</a:t>
            </a:r>
            <a:endParaRPr lang="el-GR" i="1" dirty="0">
              <a:latin typeface="Papyrus" pitchFamily="66" charset="0"/>
            </a:endParaRPr>
          </a:p>
        </p:txBody>
      </p:sp>
    </p:spTree>
  </p:cSld>
  <p:clrMapOvr>
    <a:masterClrMapping/>
  </p:clrMapOvr>
  <p:transition spd="slow">
    <p:strips dir="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idx="4294967295"/>
          </p:nvPr>
        </p:nvSpPr>
        <p:spPr>
          <a:xfrm>
            <a:off x="179512" y="188640"/>
            <a:ext cx="3457575" cy="560388"/>
          </a:xfrm>
        </p:spPr>
        <p:txBody>
          <a:bodyPr/>
          <a:lstStyle/>
          <a:p>
            <a:pPr eaLnBrk="1" hangingPunct="1">
              <a:buFontTx/>
              <a:buBlip>
                <a:blip r:embed="rId3"/>
              </a:buBlip>
            </a:pPr>
            <a:r>
              <a:rPr lang="el-GR" sz="2800" dirty="0" smtClean="0">
                <a:solidFill>
                  <a:srgbClr val="002060"/>
                </a:solidFill>
              </a:rPr>
              <a:t> Πρόσφυγες</a:t>
            </a:r>
          </a:p>
        </p:txBody>
      </p:sp>
      <p:sp>
        <p:nvSpPr>
          <p:cNvPr id="8" name="7 - Ορθογώνιο"/>
          <p:cNvSpPr/>
          <p:nvPr/>
        </p:nvSpPr>
        <p:spPr>
          <a:xfrm>
            <a:off x="4067175" y="260350"/>
            <a:ext cx="4716463" cy="5324475"/>
          </a:xfrm>
          <a:prstGeom prst="rect">
            <a:avLst/>
          </a:prstGeom>
          <a:solidFill>
            <a:schemeClr val="accent5">
              <a:lumMod val="40000"/>
              <a:lumOff val="60000"/>
            </a:schemeClr>
          </a:solidFill>
        </p:spPr>
        <p:txBody>
          <a:bodyPr>
            <a:spAutoFit/>
          </a:bodyPr>
          <a:lstStyle/>
          <a:p>
            <a:pPr fontAlgn="auto">
              <a:spcBef>
                <a:spcPts val="0"/>
              </a:spcBef>
              <a:spcAft>
                <a:spcPts val="0"/>
              </a:spcAft>
              <a:defRPr/>
            </a:pPr>
            <a:r>
              <a:rPr lang="el-GR" sz="2000" dirty="0">
                <a:latin typeface="+mn-lt"/>
                <a:cs typeface="+mn-cs"/>
              </a:rPr>
              <a:t>Στίχοι: Πυθαγόρας</a:t>
            </a:r>
          </a:p>
          <a:p>
            <a:pPr fontAlgn="auto">
              <a:spcBef>
                <a:spcPts val="0"/>
              </a:spcBef>
              <a:spcAft>
                <a:spcPts val="0"/>
              </a:spcAft>
              <a:defRPr/>
            </a:pPr>
            <a:r>
              <a:rPr lang="el-GR" sz="2000" dirty="0">
                <a:latin typeface="+mn-lt"/>
                <a:cs typeface="+mn-cs"/>
              </a:rPr>
              <a:t>Μουσική: Απόστολος Καρδάρας</a:t>
            </a:r>
          </a:p>
          <a:p>
            <a:pPr fontAlgn="auto">
              <a:spcBef>
                <a:spcPts val="0"/>
              </a:spcBef>
              <a:spcAft>
                <a:spcPts val="0"/>
              </a:spcAft>
              <a:defRPr/>
            </a:pPr>
            <a:endParaRPr lang="el-GR" sz="2000" dirty="0">
              <a:latin typeface="+mn-lt"/>
              <a:cs typeface="+mn-cs"/>
            </a:endParaRPr>
          </a:p>
          <a:p>
            <a:pPr fontAlgn="auto">
              <a:spcBef>
                <a:spcPts val="0"/>
              </a:spcBef>
              <a:spcAft>
                <a:spcPts val="0"/>
              </a:spcAft>
              <a:defRPr/>
            </a:pPr>
            <a:r>
              <a:rPr lang="el-GR" sz="2000" dirty="0">
                <a:latin typeface="+mn-lt"/>
                <a:cs typeface="+mn-cs"/>
              </a:rPr>
              <a:t>Πάνε κι έρχονται καράβια</a:t>
            </a:r>
            <a:br>
              <a:rPr lang="el-GR" sz="2000" dirty="0">
                <a:latin typeface="+mn-lt"/>
                <a:cs typeface="+mn-cs"/>
              </a:rPr>
            </a:br>
            <a:r>
              <a:rPr lang="el-GR" sz="2000" dirty="0">
                <a:latin typeface="+mn-lt"/>
                <a:cs typeface="+mn-cs"/>
              </a:rPr>
              <a:t>φορτωμένα προσφυγιά</a:t>
            </a:r>
            <a:br>
              <a:rPr lang="el-GR" sz="2000" dirty="0">
                <a:latin typeface="+mn-lt"/>
                <a:cs typeface="+mn-cs"/>
              </a:rPr>
            </a:br>
            <a:r>
              <a:rPr lang="el-GR" sz="2000" dirty="0" err="1">
                <a:latin typeface="+mn-lt"/>
                <a:cs typeface="+mn-cs"/>
              </a:rPr>
              <a:t>βάψαν</a:t>
            </a:r>
            <a:r>
              <a:rPr lang="el-GR" sz="2000" dirty="0">
                <a:latin typeface="+mn-lt"/>
                <a:cs typeface="+mn-cs"/>
              </a:rPr>
              <a:t> τα πανιά τους μαύρα</a:t>
            </a:r>
            <a:br>
              <a:rPr lang="el-GR" sz="2000" dirty="0">
                <a:latin typeface="+mn-lt"/>
                <a:cs typeface="+mn-cs"/>
              </a:rPr>
            </a:br>
            <a:r>
              <a:rPr lang="el-GR" sz="2000" dirty="0">
                <a:latin typeface="+mn-lt"/>
                <a:cs typeface="+mn-cs"/>
              </a:rPr>
              <a:t>τα κατάρτια τους μαβιά</a:t>
            </a:r>
            <a:br>
              <a:rPr lang="el-GR" sz="2000" dirty="0">
                <a:latin typeface="+mn-lt"/>
                <a:cs typeface="+mn-cs"/>
              </a:rPr>
            </a:br>
            <a:r>
              <a:rPr lang="el-GR" sz="2000" dirty="0">
                <a:latin typeface="+mn-lt"/>
                <a:cs typeface="+mn-cs"/>
              </a:rPr>
              <a:t/>
            </a:r>
            <a:br>
              <a:rPr lang="el-GR" sz="2000" dirty="0">
                <a:latin typeface="+mn-lt"/>
                <a:cs typeface="+mn-cs"/>
              </a:rPr>
            </a:br>
            <a:r>
              <a:rPr lang="el-GR" sz="2000" dirty="0">
                <a:latin typeface="+mn-lt"/>
                <a:cs typeface="+mn-cs"/>
              </a:rPr>
              <a:t>Σε ποια πέτρα σε ποιο χώμα</a:t>
            </a:r>
            <a:br>
              <a:rPr lang="el-GR" sz="2000" dirty="0">
                <a:latin typeface="+mn-lt"/>
                <a:cs typeface="+mn-cs"/>
              </a:rPr>
            </a:br>
            <a:r>
              <a:rPr lang="el-GR" sz="2000" dirty="0">
                <a:latin typeface="+mn-lt"/>
                <a:cs typeface="+mn-cs"/>
              </a:rPr>
              <a:t>να ριζώσεις τώρα πια</a:t>
            </a:r>
            <a:br>
              <a:rPr lang="el-GR" sz="2000" dirty="0">
                <a:latin typeface="+mn-lt"/>
                <a:cs typeface="+mn-cs"/>
              </a:rPr>
            </a:br>
            <a:r>
              <a:rPr lang="el-GR" sz="2000" dirty="0">
                <a:latin typeface="+mn-lt"/>
                <a:cs typeface="+mn-cs"/>
              </a:rPr>
              <a:t>κι απ’ το θάνατο ακόμα</a:t>
            </a:r>
            <a:br>
              <a:rPr lang="el-GR" sz="2000" dirty="0">
                <a:latin typeface="+mn-lt"/>
                <a:cs typeface="+mn-cs"/>
              </a:rPr>
            </a:br>
            <a:r>
              <a:rPr lang="el-GR" sz="2000" dirty="0">
                <a:latin typeface="+mn-lt"/>
                <a:cs typeface="+mn-cs"/>
              </a:rPr>
              <a:t>πιο πικρή είσαι προσφυγιά</a:t>
            </a:r>
            <a:br>
              <a:rPr lang="el-GR" sz="2000" dirty="0">
                <a:latin typeface="+mn-lt"/>
                <a:cs typeface="+mn-cs"/>
              </a:rPr>
            </a:br>
            <a:r>
              <a:rPr lang="el-GR" sz="2000" dirty="0">
                <a:latin typeface="+mn-lt"/>
                <a:cs typeface="+mn-cs"/>
              </a:rPr>
              <a:t/>
            </a:r>
            <a:br>
              <a:rPr lang="el-GR" sz="2000" dirty="0">
                <a:latin typeface="+mn-lt"/>
                <a:cs typeface="+mn-cs"/>
              </a:rPr>
            </a:br>
            <a:r>
              <a:rPr lang="el-GR" sz="2000" dirty="0">
                <a:latin typeface="+mn-lt"/>
                <a:cs typeface="+mn-cs"/>
              </a:rPr>
              <a:t>Πού να βρίσκεται ο πατέρας</a:t>
            </a:r>
            <a:br>
              <a:rPr lang="el-GR" sz="2000" dirty="0">
                <a:latin typeface="+mn-lt"/>
                <a:cs typeface="+mn-cs"/>
              </a:rPr>
            </a:br>
            <a:r>
              <a:rPr lang="el-GR" sz="2000" dirty="0">
                <a:latin typeface="+mn-lt"/>
                <a:cs typeface="+mn-cs"/>
              </a:rPr>
              <a:t>ψάχνει η μάνα για παιδιά</a:t>
            </a:r>
            <a:br>
              <a:rPr lang="el-GR" sz="2000" dirty="0">
                <a:latin typeface="+mn-lt"/>
                <a:cs typeface="+mn-cs"/>
              </a:rPr>
            </a:br>
            <a:r>
              <a:rPr lang="el-GR" sz="2000" dirty="0">
                <a:latin typeface="+mn-lt"/>
                <a:cs typeface="+mn-cs"/>
              </a:rPr>
              <a:t>μας εσκόρπισε ο αγέρας</a:t>
            </a:r>
            <a:br>
              <a:rPr lang="el-GR" sz="2000" dirty="0">
                <a:latin typeface="+mn-lt"/>
                <a:cs typeface="+mn-cs"/>
              </a:rPr>
            </a:br>
            <a:r>
              <a:rPr lang="el-GR" sz="2000" dirty="0">
                <a:latin typeface="+mn-lt"/>
                <a:cs typeface="+mn-cs"/>
              </a:rPr>
              <a:t>σ’ άλλη γη σ’ άλλη στεριά</a:t>
            </a:r>
          </a:p>
        </p:txBody>
      </p:sp>
      <p:pic>
        <p:nvPicPr>
          <p:cNvPr id="5" name="Picture 2" descr="http://www.fhw.gr/chronos/13/images/gallery/foreign_policy/bpi_20.jpg"/>
          <p:cNvPicPr>
            <a:picLocks noChangeAspect="1" noChangeArrowheads="1"/>
          </p:cNvPicPr>
          <p:nvPr/>
        </p:nvPicPr>
        <p:blipFill>
          <a:blip r:embed="rId4" cstate="print"/>
          <a:stretch>
            <a:fillRect/>
          </a:stretch>
        </p:blipFill>
        <p:spPr bwMode="auto">
          <a:xfrm>
            <a:off x="683568" y="1052736"/>
            <a:ext cx="2664296" cy="2415628"/>
          </a:xfrm>
          <a:prstGeom prst="rect">
            <a:avLst/>
          </a:prstGeom>
          <a:noFill/>
          <a:ln>
            <a:noFill/>
          </a:ln>
        </p:spPr>
      </p:pic>
      <p:sp>
        <p:nvSpPr>
          <p:cNvPr id="7" name="6 - Ορθογώνιο"/>
          <p:cNvSpPr/>
          <p:nvPr/>
        </p:nvSpPr>
        <p:spPr>
          <a:xfrm>
            <a:off x="395536" y="3501008"/>
            <a:ext cx="2952328" cy="2585323"/>
          </a:xfrm>
          <a:prstGeom prst="rect">
            <a:avLst/>
          </a:prstGeom>
        </p:spPr>
        <p:txBody>
          <a:bodyPr wrap="square">
            <a:spAutoFit/>
          </a:bodyPr>
          <a:lstStyle/>
          <a:p>
            <a:pPr algn="r"/>
            <a:r>
              <a:rPr lang="el-GR" dirty="0" smtClean="0">
                <a:latin typeface="Papyrus" pitchFamily="66" charset="0"/>
              </a:rPr>
              <a:t>▲ </a:t>
            </a:r>
            <a:r>
              <a:rPr lang="el-GR" i="1" dirty="0" err="1" smtClean="0">
                <a:latin typeface="Papyrus" pitchFamily="66" charset="0"/>
              </a:rPr>
              <a:t>Μικρασιάτες</a:t>
            </a:r>
            <a:r>
              <a:rPr lang="el-GR" i="1" dirty="0" smtClean="0">
                <a:latin typeface="Papyrus" pitchFamily="66" charset="0"/>
              </a:rPr>
              <a:t> πρόσφυγες στο κατάστρωμα  πλοίου.   </a:t>
            </a:r>
            <a:r>
              <a:rPr lang="el-GR" i="1" spc="-150" dirty="0" smtClean="0">
                <a:latin typeface="Papyrus" pitchFamily="66" charset="0"/>
              </a:rPr>
              <a:t>Αθήνα,  </a:t>
            </a:r>
            <a:r>
              <a:rPr lang="el-GR" i="1" spc="-150" dirty="0" err="1" smtClean="0">
                <a:latin typeface="Papyrus" pitchFamily="66" charset="0"/>
              </a:rPr>
              <a:t>Φωτοϊστορικό</a:t>
            </a:r>
            <a:r>
              <a:rPr lang="el-GR" i="1" spc="-150" dirty="0" smtClean="0">
                <a:latin typeface="Papyrus" pitchFamily="66" charset="0"/>
              </a:rPr>
              <a:t> Αρχείο Δήμου Νέας Σμύρνης. </a:t>
            </a:r>
            <a:br>
              <a:rPr lang="el-GR" i="1" spc="-150" dirty="0" smtClean="0">
                <a:latin typeface="Papyrus" pitchFamily="66" charset="0"/>
              </a:rPr>
            </a:br>
            <a:r>
              <a:rPr lang="el-GR" i="1" spc="-150" dirty="0" smtClean="0">
                <a:latin typeface="Papyrus" pitchFamily="66" charset="0"/>
              </a:rPr>
              <a:t>© </a:t>
            </a:r>
            <a:r>
              <a:rPr lang="el-GR" i="1" spc="-150" dirty="0" err="1" smtClean="0">
                <a:latin typeface="Papyrus" pitchFamily="66" charset="0"/>
              </a:rPr>
              <a:t>Φωτοϊστορικό</a:t>
            </a:r>
            <a:r>
              <a:rPr lang="el-GR" i="1" spc="-150" dirty="0" smtClean="0">
                <a:latin typeface="Papyrus" pitchFamily="66" charset="0"/>
              </a:rPr>
              <a:t> Αρχείο Δήμου Νέας Σμύρνης, Αθήνα.</a:t>
            </a:r>
            <a:r>
              <a:rPr lang="en-US" i="1" spc="-150" dirty="0" smtClean="0">
                <a:latin typeface="Papyrus" pitchFamily="66" charset="0"/>
              </a:rPr>
              <a:t> http://www.fhw.gr/chronos/13/gr/general/gallery/domestic_policy/ind001.html</a:t>
            </a:r>
            <a:endParaRPr lang="el-GR" i="1" spc="-150" dirty="0">
              <a:latin typeface="Papyrus" pitchFamily="66" charset="0"/>
            </a:endParaRPr>
          </a:p>
        </p:txBody>
      </p:sp>
    </p:spTree>
  </p:cSld>
  <p:clrMapOvr>
    <a:masterClrMapping/>
  </p:clrMapOvr>
  <p:transition spd="slow">
    <p:strips dir="rd"/>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prosfiges1922"/>
          <p:cNvPicPr>
            <a:picLocks noChangeAspect="1" noChangeArrowheads="1"/>
          </p:cNvPicPr>
          <p:nvPr/>
        </p:nvPicPr>
        <p:blipFill>
          <a:blip r:embed="rId3" cstate="print">
            <a:lum contrast="30000"/>
          </a:blip>
          <a:srcRect/>
          <a:stretch>
            <a:fillRect/>
          </a:stretch>
        </p:blipFill>
        <p:spPr bwMode="auto">
          <a:xfrm>
            <a:off x="179512" y="1268760"/>
            <a:ext cx="2987824" cy="2635202"/>
          </a:xfrm>
          <a:prstGeom prst="rect">
            <a:avLst/>
          </a:prstGeom>
          <a:noFill/>
          <a:ln w="9525">
            <a:noFill/>
            <a:miter lim="800000"/>
            <a:headEnd/>
            <a:tailEnd/>
          </a:ln>
        </p:spPr>
      </p:pic>
      <p:pic>
        <p:nvPicPr>
          <p:cNvPr id="68611" name="Picture 2" descr="orphans_1922"/>
          <p:cNvPicPr>
            <a:picLocks noChangeAspect="1" noChangeArrowheads="1"/>
          </p:cNvPicPr>
          <p:nvPr/>
        </p:nvPicPr>
        <p:blipFill>
          <a:blip r:embed="rId4" cstate="print"/>
          <a:srcRect/>
          <a:stretch>
            <a:fillRect/>
          </a:stretch>
        </p:blipFill>
        <p:spPr bwMode="auto">
          <a:xfrm>
            <a:off x="3275856" y="0"/>
            <a:ext cx="5834807" cy="3860800"/>
          </a:xfrm>
          <a:prstGeom prst="rect">
            <a:avLst/>
          </a:prstGeom>
          <a:noFill/>
          <a:ln w="9525">
            <a:noFill/>
            <a:miter lim="800000"/>
            <a:headEnd/>
            <a:tailEnd/>
          </a:ln>
        </p:spPr>
      </p:pic>
      <p:sp>
        <p:nvSpPr>
          <p:cNvPr id="4" name="Rectangle 2"/>
          <p:cNvSpPr txBox="1">
            <a:spLocks noChangeArrowheads="1"/>
          </p:cNvSpPr>
          <p:nvPr/>
        </p:nvSpPr>
        <p:spPr bwMode="auto">
          <a:xfrm>
            <a:off x="1" y="0"/>
            <a:ext cx="3131840" cy="5603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Blip>
                <a:blip r:embed="rId5"/>
              </a:buBlip>
              <a:tabLst/>
              <a:defRPr/>
            </a:pPr>
            <a:r>
              <a:rPr kumimoji="0" lang="el-GR" sz="2800" b="0" i="0" u="none" strike="noStrike" kern="1200" cap="none" spc="0" normalizeH="0" baseline="0" noProof="0" dirty="0" smtClean="0">
                <a:ln>
                  <a:noFill/>
                </a:ln>
                <a:solidFill>
                  <a:srgbClr val="002060"/>
                </a:solidFill>
                <a:effectLst/>
                <a:uLnTx/>
                <a:uFillTx/>
                <a:latin typeface="+mj-lt"/>
                <a:ea typeface="+mj-ea"/>
                <a:cs typeface="+mj-cs"/>
              </a:rPr>
              <a:t> </a:t>
            </a:r>
            <a:r>
              <a:rPr kumimoji="0" lang="el-GR" sz="2400" b="0" i="0" u="none" strike="noStrike" kern="1200" cap="none" spc="0" normalizeH="0" baseline="0" noProof="0" dirty="0" smtClean="0">
                <a:ln>
                  <a:noFill/>
                </a:ln>
                <a:solidFill>
                  <a:srgbClr val="002060"/>
                </a:solidFill>
                <a:effectLst/>
                <a:uLnTx/>
                <a:uFillTx/>
                <a:latin typeface="+mj-lt"/>
                <a:ea typeface="+mj-ea"/>
                <a:cs typeface="+mj-cs"/>
              </a:rPr>
              <a:t>Πρόσφυγες</a:t>
            </a:r>
          </a:p>
        </p:txBody>
      </p:sp>
      <p:pic>
        <p:nvPicPr>
          <p:cNvPr id="5" name="Picture 3" descr="C:\Documents and Settings\Κωνσταντίνος\Τα έγγραφά μου\2015-02-16_220437.bmp.jpg"/>
          <p:cNvPicPr>
            <a:picLocks noChangeAspect="1" noChangeArrowheads="1"/>
          </p:cNvPicPr>
          <p:nvPr/>
        </p:nvPicPr>
        <p:blipFill>
          <a:blip r:embed="rId6" cstate="print"/>
          <a:srcRect/>
          <a:stretch>
            <a:fillRect/>
          </a:stretch>
        </p:blipFill>
        <p:spPr bwMode="auto">
          <a:xfrm>
            <a:off x="179512" y="4293096"/>
            <a:ext cx="8723584" cy="2103380"/>
          </a:xfrm>
          <a:prstGeom prst="rect">
            <a:avLst/>
          </a:prstGeom>
          <a:noFill/>
        </p:spPr>
      </p:pic>
    </p:spTree>
  </p:cSld>
  <p:clrMapOvr>
    <a:masterClrMapping/>
  </p:clrMapOvr>
  <p:transition spd="slow">
    <p:strips dir="rd"/>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www.fhw.gr/chronos/13/images/gallery/foreign_policy/bpi_21.jpg"/>
          <p:cNvPicPr>
            <a:picLocks noChangeAspect="1" noChangeArrowheads="1"/>
          </p:cNvPicPr>
          <p:nvPr/>
        </p:nvPicPr>
        <p:blipFill>
          <a:blip r:embed="rId3" cstate="print"/>
          <a:stretch>
            <a:fillRect/>
          </a:stretch>
        </p:blipFill>
        <p:spPr bwMode="auto">
          <a:xfrm>
            <a:off x="251520" y="188640"/>
            <a:ext cx="3810000" cy="2870200"/>
          </a:xfrm>
          <a:prstGeom prst="rect">
            <a:avLst/>
          </a:prstGeom>
          <a:noFill/>
          <a:ln>
            <a:noFill/>
          </a:ln>
        </p:spPr>
      </p:pic>
      <p:sp>
        <p:nvSpPr>
          <p:cNvPr id="69635" name="4 - Ορθογώνιο"/>
          <p:cNvSpPr>
            <a:spLocks noChangeArrowheads="1"/>
          </p:cNvSpPr>
          <p:nvPr/>
        </p:nvSpPr>
        <p:spPr bwMode="auto">
          <a:xfrm>
            <a:off x="4211960" y="260648"/>
            <a:ext cx="4752528" cy="1754326"/>
          </a:xfrm>
          <a:prstGeom prst="rect">
            <a:avLst/>
          </a:prstGeom>
          <a:noFill/>
          <a:ln w="9525">
            <a:noFill/>
            <a:miter lim="800000"/>
            <a:headEnd/>
            <a:tailEnd/>
          </a:ln>
        </p:spPr>
        <p:txBody>
          <a:bodyPr wrap="square">
            <a:spAutoFit/>
          </a:bodyPr>
          <a:lstStyle/>
          <a:p>
            <a:r>
              <a:rPr lang="el-GR" dirty="0" smtClean="0">
                <a:latin typeface="Papyrus" pitchFamily="66" charset="0"/>
                <a:sym typeface="Wingdings 3"/>
              </a:rPr>
              <a:t></a:t>
            </a:r>
            <a:r>
              <a:rPr lang="el-GR" i="1" dirty="0" smtClean="0">
                <a:latin typeface="Papyrus" pitchFamily="66" charset="0"/>
                <a:sym typeface="Wingdings 3"/>
              </a:rPr>
              <a:t> </a:t>
            </a:r>
            <a:r>
              <a:rPr lang="el-GR" i="1" dirty="0" smtClean="0">
                <a:latin typeface="Papyrus" pitchFamily="66" charset="0"/>
              </a:rPr>
              <a:t>Ομάδα </a:t>
            </a:r>
            <a:r>
              <a:rPr lang="el-GR" i="1" dirty="0">
                <a:latin typeface="Papyrus" pitchFamily="66" charset="0"/>
              </a:rPr>
              <a:t>ελλήνων αιχμαλώτων που επέστρεψαν από τα </a:t>
            </a:r>
            <a:r>
              <a:rPr lang="el-GR" i="1" dirty="0" err="1">
                <a:latin typeface="Papyrus" pitchFamily="66" charset="0"/>
              </a:rPr>
              <a:t>κεμαλικά</a:t>
            </a:r>
            <a:r>
              <a:rPr lang="el-GR" i="1" dirty="0">
                <a:latin typeface="Papyrus" pitchFamily="66" charset="0"/>
              </a:rPr>
              <a:t> στρατόπεδα. </a:t>
            </a:r>
            <a:r>
              <a:rPr lang="el-GR" i="1" dirty="0" smtClean="0">
                <a:latin typeface="Papyrus" pitchFamily="66" charset="0"/>
              </a:rPr>
              <a:t>Αθήνα</a:t>
            </a:r>
            <a:r>
              <a:rPr lang="el-GR" i="1" dirty="0">
                <a:latin typeface="Papyrus" pitchFamily="66" charset="0"/>
              </a:rPr>
              <a:t>, Φωτογραφικό Αρχείο Πολεμικού Μουσείου αρ. </a:t>
            </a:r>
            <a:r>
              <a:rPr lang="el-GR" i="1" dirty="0" err="1">
                <a:latin typeface="Papyrus" pitchFamily="66" charset="0"/>
              </a:rPr>
              <a:t>εισ</a:t>
            </a:r>
            <a:r>
              <a:rPr lang="el-GR" i="1" dirty="0">
                <a:latin typeface="Papyrus" pitchFamily="66" charset="0"/>
              </a:rPr>
              <a:t>. 4915</a:t>
            </a:r>
            <a:r>
              <a:rPr lang="el-GR" i="1" dirty="0" smtClean="0">
                <a:latin typeface="Papyrus" pitchFamily="66" charset="0"/>
              </a:rPr>
              <a:t>. © </a:t>
            </a:r>
            <a:r>
              <a:rPr lang="el-GR" i="1" dirty="0">
                <a:latin typeface="Papyrus" pitchFamily="66" charset="0"/>
              </a:rPr>
              <a:t>Πολεμικό Μουσείο, Αθήνα.</a:t>
            </a:r>
            <a:r>
              <a:rPr lang="en-US" i="1" dirty="0">
                <a:latin typeface="Papyrus" pitchFamily="66" charset="0"/>
              </a:rPr>
              <a:t> http://www.fhw.gr/chronos/13/gr/general/gallery/domestic_policy/ind001.html</a:t>
            </a:r>
            <a:endParaRPr lang="el-GR" i="1" dirty="0">
              <a:latin typeface="Papyrus" pitchFamily="66" charset="0"/>
            </a:endParaRPr>
          </a:p>
        </p:txBody>
      </p:sp>
      <p:pic>
        <p:nvPicPr>
          <p:cNvPr id="4" name="Picture 2" descr="C:\Documents and Settings\Κωνσταντίνος\Τα έγγραφά μου\2013-02-09_224004.jpg"/>
          <p:cNvPicPr>
            <a:picLocks noChangeAspect="1" noChangeArrowheads="1"/>
          </p:cNvPicPr>
          <p:nvPr/>
        </p:nvPicPr>
        <p:blipFill>
          <a:blip r:embed="rId4" cstate="print">
            <a:lum bright="-10000" contrast="30000"/>
          </a:blip>
          <a:srcRect/>
          <a:stretch>
            <a:fillRect/>
          </a:stretch>
        </p:blipFill>
        <p:spPr bwMode="auto">
          <a:xfrm>
            <a:off x="61237" y="3429000"/>
            <a:ext cx="8525749" cy="2880320"/>
          </a:xfrm>
          <a:prstGeom prst="rect">
            <a:avLst/>
          </a:prstGeom>
          <a:solidFill>
            <a:schemeClr val="bg1">
              <a:lumMod val="85000"/>
            </a:schemeClr>
          </a:solidFill>
          <a:ln w="9525">
            <a:noFill/>
            <a:miter lim="800000"/>
            <a:headEnd/>
            <a:tailEnd/>
          </a:ln>
        </p:spPr>
      </p:pic>
    </p:spTree>
  </p:cSld>
  <p:clrMapOvr>
    <a:masterClrMapping/>
  </p:clrMapOvr>
  <p:transition spd="slow">
    <p:strips dir="rd"/>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5 - Διάγραμμα"/>
          <p:cNvGraphicFramePr/>
          <p:nvPr/>
        </p:nvGraphicFramePr>
        <p:xfrm>
          <a:off x="251520" y="1340768"/>
          <a:ext cx="8568952" cy="51845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3 - Ορθογώνιο"/>
          <p:cNvSpPr/>
          <p:nvPr/>
        </p:nvSpPr>
        <p:spPr>
          <a:xfrm>
            <a:off x="755650" y="188913"/>
            <a:ext cx="7416800" cy="830262"/>
          </a:xfrm>
          <a:prstGeom prst="rect">
            <a:avLst/>
          </a:prstGeom>
        </p:spPr>
        <p:txBody>
          <a:bodyPr>
            <a:spAutoFit/>
          </a:bodyPr>
          <a:lstStyle/>
          <a:p>
            <a:pPr algn="ctr" fontAlgn="auto">
              <a:spcBef>
                <a:spcPts val="0"/>
              </a:spcBef>
              <a:spcAft>
                <a:spcPts val="0"/>
              </a:spcAft>
              <a:buFontTx/>
              <a:buBlip>
                <a:blip r:embed="rId8"/>
              </a:buBlip>
              <a:defRPr/>
            </a:pPr>
            <a:r>
              <a:rPr lang="el-GR" dirty="0">
                <a:solidFill>
                  <a:srgbClr val="0A0A2C"/>
                </a:solidFill>
                <a:latin typeface="+mj-lt"/>
                <a:cs typeface="+mn-cs"/>
              </a:rPr>
              <a:t> Ποιοι παράγοντες  οδήγησαν στην ήττα και την καταστροφή του μικρασιατικού ελληνισμού;</a:t>
            </a:r>
          </a:p>
        </p:txBody>
      </p:sp>
    </p:spTree>
  </p:cSld>
  <p:clrMapOvr>
    <a:masterClrMapping/>
  </p:clrMapOvr>
  <p:transition spd="slow">
    <p:strips dir="rd"/>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p:cNvPicPr>
            <a:picLocks noGrp="1" noChangeAspect="1" noChangeArrowheads="1"/>
          </p:cNvPicPr>
          <p:nvPr>
            <p:ph sz="half" idx="1"/>
          </p:nvPr>
        </p:nvPicPr>
        <p:blipFill>
          <a:blip r:embed="rId3" cstate="print">
            <a:lum bright="-10000" contrast="30000"/>
          </a:blip>
          <a:srcRect/>
          <a:stretch>
            <a:fillRect/>
          </a:stretch>
        </p:blipFill>
        <p:spPr>
          <a:xfrm>
            <a:off x="0" y="0"/>
            <a:ext cx="4648200" cy="4625975"/>
          </a:xfrm>
        </p:spPr>
      </p:pic>
      <p:pic>
        <p:nvPicPr>
          <p:cNvPr id="73731" name="Picture 3" descr="dido1"/>
          <p:cNvPicPr>
            <a:picLocks noGrp="1" noChangeAspect="1" noChangeArrowheads="1"/>
          </p:cNvPicPr>
          <p:nvPr>
            <p:ph sz="half" idx="2"/>
          </p:nvPr>
        </p:nvPicPr>
        <p:blipFill>
          <a:blip r:embed="rId4" cstate="print"/>
          <a:srcRect/>
          <a:stretch>
            <a:fillRect/>
          </a:stretch>
        </p:blipFill>
        <p:spPr>
          <a:xfrm>
            <a:off x="4572000" y="2525713"/>
            <a:ext cx="4572000" cy="4332287"/>
          </a:xfrm>
        </p:spPr>
      </p:pic>
    </p:spTree>
  </p:cSld>
  <p:clrMapOvr>
    <a:masterClrMapping/>
  </p:clrMapOvr>
  <p:transition spd="slow">
    <p:strips dir="rd"/>
  </p:transition>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2466" name="6 - Θέση περιεχομένου" descr="2013-02-09_225110.jpg"/>
          <p:cNvPicPr>
            <a:picLocks noGrp="1" noChangeAspect="1"/>
          </p:cNvPicPr>
          <p:nvPr>
            <p:ph idx="4294967295"/>
          </p:nvPr>
        </p:nvPicPr>
        <p:blipFill>
          <a:blip r:embed="rId3" cstate="print"/>
          <a:srcRect/>
          <a:stretch>
            <a:fillRect/>
          </a:stretch>
        </p:blipFill>
        <p:spPr>
          <a:xfrm>
            <a:off x="4140200" y="0"/>
            <a:ext cx="5003800" cy="3392488"/>
          </a:xfrm>
        </p:spPr>
      </p:pic>
      <p:sp>
        <p:nvSpPr>
          <p:cNvPr id="74755" name="7 - Ορθογώνιο"/>
          <p:cNvSpPr>
            <a:spLocks noChangeArrowheads="1"/>
          </p:cNvSpPr>
          <p:nvPr/>
        </p:nvSpPr>
        <p:spPr bwMode="auto">
          <a:xfrm>
            <a:off x="179388" y="3429000"/>
            <a:ext cx="8785225" cy="2862263"/>
          </a:xfrm>
          <a:prstGeom prst="rect">
            <a:avLst/>
          </a:prstGeom>
          <a:noFill/>
          <a:ln w="9525">
            <a:noFill/>
            <a:miter lim="800000"/>
            <a:headEnd/>
            <a:tailEnd/>
          </a:ln>
        </p:spPr>
        <p:txBody>
          <a:bodyPr>
            <a:spAutoFit/>
          </a:bodyPr>
          <a:lstStyle/>
          <a:p>
            <a:pPr algn="just"/>
            <a:r>
              <a:rPr lang="el-GR" b="1">
                <a:latin typeface="Papyrus" pitchFamily="66" charset="0"/>
              </a:rPr>
              <a:t>Σύνοψη της υπόθεσης:</a:t>
            </a:r>
          </a:p>
          <a:p>
            <a:pPr algn="just"/>
            <a:r>
              <a:rPr lang="el-GR">
                <a:latin typeface="Papyrus" pitchFamily="66" charset="0"/>
              </a:rPr>
              <a:t>Βασισμένη στο βιβλίο του Ηλία Βενέζη "Το νούμερο 31328", η ταινία του </a:t>
            </a:r>
            <a:r>
              <a:rPr lang="el-GR" b="1">
                <a:solidFill>
                  <a:srgbClr val="FF0000"/>
                </a:solidFill>
                <a:latin typeface="Papyrus" pitchFamily="66" charset="0"/>
              </a:rPr>
              <a:t>Νίκου Κούνδουρου </a:t>
            </a:r>
            <a:r>
              <a:rPr lang="el-GR">
                <a:latin typeface="Papyrus" pitchFamily="66" charset="0"/>
              </a:rPr>
              <a:t>αφηγείται μέσα από την προσωπική τραγωδία τριών προσώπων, την Μικρασιατική καταστροφή και την μαρτυρική πορεία των Ελλήνων της Μικράς Ασίας που συνελήφθησαν και οδηγήθηκαν στο θάνατο από τα στρατεύματα του Κεμάλ αλλά και τις ένοπλες ομάδες Μουσουλμάνων. Η γυναίκα ενός εμπόρου, μια δασκάλα και ένας δεκαεφτάχρονος προσπαθούν να επιβιώσουν ακολουθώντας την φάλαγγα των αιχμαλώτων στα βάθη της Μικράς Ασίας. Η δασκάλα θα δολοφονηθεί από έναν Τούρκο, η γυναίκα του εμπόρου θα χάσει τα λογικά της και μόνο ο νεαρός θα καταφέρει να σωθεί. Για λόγους διπλωματικούς και πολιτικούς, η προβολή της ταινίας υπήρξε απαγορευμένη μέχρι το 1982.</a:t>
            </a:r>
          </a:p>
        </p:txBody>
      </p:sp>
      <p:sp>
        <p:nvSpPr>
          <p:cNvPr id="74756" name="8 - Ορθογώνιο"/>
          <p:cNvSpPr>
            <a:spLocks noChangeArrowheads="1"/>
          </p:cNvSpPr>
          <p:nvPr/>
        </p:nvSpPr>
        <p:spPr bwMode="auto">
          <a:xfrm>
            <a:off x="250825" y="333375"/>
            <a:ext cx="2736850" cy="1200150"/>
          </a:xfrm>
          <a:prstGeom prst="rect">
            <a:avLst/>
          </a:prstGeom>
          <a:noFill/>
          <a:ln w="9525">
            <a:noFill/>
            <a:miter lim="800000"/>
            <a:headEnd/>
            <a:tailEnd/>
          </a:ln>
        </p:spPr>
        <p:txBody>
          <a:bodyPr>
            <a:spAutoFit/>
          </a:bodyPr>
          <a:lstStyle/>
          <a:p>
            <a:r>
              <a:rPr lang="el-GR" sz="7200" b="1">
                <a:solidFill>
                  <a:srgbClr val="FF0000"/>
                </a:solidFill>
                <a:latin typeface="Papyrus" pitchFamily="66" charset="0"/>
              </a:rPr>
              <a:t>1922</a:t>
            </a:r>
          </a:p>
        </p:txBody>
      </p:sp>
      <p:sp>
        <p:nvSpPr>
          <p:cNvPr id="74757" name="9 - Ορθογώνιο"/>
          <p:cNvSpPr>
            <a:spLocks noChangeArrowheads="1"/>
          </p:cNvSpPr>
          <p:nvPr/>
        </p:nvSpPr>
        <p:spPr bwMode="auto">
          <a:xfrm>
            <a:off x="179388" y="2636838"/>
            <a:ext cx="2879725" cy="523875"/>
          </a:xfrm>
          <a:prstGeom prst="rect">
            <a:avLst/>
          </a:prstGeom>
          <a:noFill/>
          <a:ln w="9525">
            <a:noFill/>
            <a:miter lim="800000"/>
            <a:headEnd/>
            <a:tailEnd/>
          </a:ln>
        </p:spPr>
        <p:txBody>
          <a:bodyPr>
            <a:spAutoFit/>
          </a:bodyPr>
          <a:lstStyle/>
          <a:p>
            <a:r>
              <a:rPr lang="en-US" sz="1400">
                <a:latin typeface="Papyrus" pitchFamily="66" charset="0"/>
              </a:rPr>
              <a:t>http://www.tainiothiki.gr/v2/filmography/view/1/2/</a:t>
            </a:r>
            <a:endParaRPr lang="el-GR" sz="1400">
              <a:latin typeface="Papyrus" pitchFamily="66" charset="0"/>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wipe(left)">
                                      <p:cBhvr>
                                        <p:cTn id="7" dur="500"/>
                                        <p:tgtEl>
                                          <p:spTgt spid="62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Προσαρμοσμένος 1">
      <a:majorFont>
        <a:latin typeface="Comic Sans MS"/>
        <a:ea typeface=""/>
        <a:cs typeface=""/>
      </a:majorFont>
      <a:minorFont>
        <a:latin typeface="Papyru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1226</TotalTime>
  <Words>2070</Words>
  <Application>Microsoft Office PowerPoint</Application>
  <PresentationFormat>Προβολή στην οθόνη (4:3)</PresentationFormat>
  <Paragraphs>258</Paragraphs>
  <Slides>62</Slides>
  <Notes>62</Notes>
  <HiddenSlides>0</HiddenSlides>
  <MMClips>0</MMClips>
  <ScaleCrop>false</ScaleCrop>
  <HeadingPairs>
    <vt:vector size="6" baseType="variant">
      <vt:variant>
        <vt:lpstr>Γραμματοσειρές που χρησιμοποιούνται</vt:lpstr>
      </vt:variant>
      <vt:variant>
        <vt:i4>8</vt:i4>
      </vt:variant>
      <vt:variant>
        <vt:lpstr>Θέμα</vt:lpstr>
      </vt:variant>
      <vt:variant>
        <vt:i4>1</vt:i4>
      </vt:variant>
      <vt:variant>
        <vt:lpstr>Τίτλοι διαφανειών</vt:lpstr>
      </vt:variant>
      <vt:variant>
        <vt:i4>62</vt:i4>
      </vt:variant>
    </vt:vector>
  </HeadingPairs>
  <TitlesOfParts>
    <vt:vector size="71" baseType="lpstr">
      <vt:lpstr>Arial</vt:lpstr>
      <vt:lpstr>Comic Sans MS</vt:lpstr>
      <vt:lpstr>Papyrus</vt:lpstr>
      <vt:lpstr>Calibri</vt:lpstr>
      <vt:lpstr>Wingdings</vt:lpstr>
      <vt:lpstr>Mistral</vt:lpstr>
      <vt:lpstr>Lucida Sans Unicode</vt:lpstr>
      <vt:lpstr>Tahoma</vt:lpstr>
      <vt:lpstr>Θέμα του Office</vt:lpstr>
      <vt:lpstr>Διαφάνεια 1</vt:lpstr>
      <vt:lpstr>Ποιες διαφορετικές απόψεις υπήρχαν για την αποβίβαση στρατού στη Σμύρνη;</vt:lpstr>
      <vt:lpstr>Διαφάνεια 3</vt:lpstr>
      <vt:lpstr>Διαφάνεια 4</vt:lpstr>
      <vt:lpstr>Διαφάνεια 5</vt:lpstr>
      <vt:lpstr>Διαφάνεια 6</vt:lpstr>
      <vt:lpstr>Διαφάνεια 7</vt:lpstr>
      <vt:lpstr>Διαφάνεια 8</vt:lpstr>
      <vt:lpstr>Διαφάνεια 9</vt:lpstr>
      <vt:lpstr>Διαφάνεια 10</vt:lpstr>
      <vt:lpstr>Διαφάνεια 11</vt:lpstr>
      <vt:lpstr>Διαφάνεια 12</vt:lpstr>
      <vt:lpstr>Διαφάνεια 13</vt:lpstr>
      <vt:lpstr>Διαφάνεια 14</vt:lpstr>
      <vt:lpstr>Διαφάνεια 15</vt:lpstr>
      <vt:lpstr>Διαφάνεια 16</vt:lpstr>
      <vt:lpstr>Διαφάνεια 17</vt:lpstr>
      <vt:lpstr> Η είδηση στην Αθήνα προκαλεί πογκρόμ Διώξεων των Αντιβενιζελικών = δολοφονία  Ίωνα Δραγούμη</vt:lpstr>
      <vt:lpstr>Διαφάνεια 19</vt:lpstr>
      <vt:lpstr>Εκλογές 1920</vt:lpstr>
      <vt:lpstr>Διαφάνεια 21</vt:lpstr>
      <vt:lpstr>Διαφάνεια 22</vt:lpstr>
      <vt:lpstr>Ήττα Βενιζέλου  επιστροφή Κωνσταντίνου</vt:lpstr>
      <vt:lpstr>Διαφάνεια 24</vt:lpstr>
      <vt:lpstr>Διαφάνεια 25</vt:lpstr>
      <vt:lpstr>Διαφάνεια 26</vt:lpstr>
      <vt:lpstr>Διαφάνεια 27</vt:lpstr>
      <vt:lpstr>Προσπαθήστε να ερμηνεύσετε την απόφαση των κυβερνήσεων μετά τον Νοέμβριο 1920 να συνεχίσουν  τον πόλεμο.</vt:lpstr>
      <vt:lpstr>Διαφάνεια 29</vt:lpstr>
      <vt:lpstr>Διαφάνεια 30</vt:lpstr>
      <vt:lpstr>Διαφάνεια 31</vt:lpstr>
      <vt:lpstr>Διαφάνεια 32</vt:lpstr>
      <vt:lpstr>Διαφάνεια 33</vt:lpstr>
      <vt:lpstr>Διαφάνεια 34</vt:lpstr>
      <vt:lpstr>Διαφάνεια 35</vt:lpstr>
      <vt:lpstr>Διαφάνεια 36</vt:lpstr>
      <vt:lpstr> Λάφυρα εχθρικά πυροβόλα και πυρομαχικά Εθνικό Ιστορικό Μουσείο</vt:lpstr>
      <vt:lpstr> Ύδρευση από πηγάδι Εθνικό Ιστορικό Μουσείο σελ. 66 </vt:lpstr>
      <vt:lpstr>Διαφάνεια 39</vt:lpstr>
      <vt:lpstr>Διαφάνεια 40</vt:lpstr>
      <vt:lpstr>Διαφάνεια 41</vt:lpstr>
      <vt:lpstr>Διαφάνεια 42</vt:lpstr>
      <vt:lpstr>Διαφάνεια 43</vt:lpstr>
      <vt:lpstr>Διαφάνεια 44</vt:lpstr>
      <vt:lpstr>Η καταστροφή:</vt:lpstr>
      <vt:lpstr>Διαφάνεια 46</vt:lpstr>
      <vt:lpstr>Διαφάνεια 47</vt:lpstr>
      <vt:lpstr>Διαφάνεια 48</vt:lpstr>
      <vt:lpstr>Διαφάνεια 49</vt:lpstr>
      <vt:lpstr>Διαφάνεια 50</vt:lpstr>
      <vt:lpstr>Διαφάνεια 51</vt:lpstr>
      <vt:lpstr>Διαφάνεια 52</vt:lpstr>
      <vt:lpstr>Διαφάνεια 53</vt:lpstr>
      <vt:lpstr>Διαφάνεια 54</vt:lpstr>
      <vt:lpstr>Διαφάνεια 55</vt:lpstr>
      <vt:lpstr>Διαφάνεια 56</vt:lpstr>
      <vt:lpstr> Πρόσφυγες</vt:lpstr>
      <vt:lpstr>Διαφάνεια 58</vt:lpstr>
      <vt:lpstr>Διαφάνεια 59</vt:lpstr>
      <vt:lpstr>Διαφάνεια 60</vt:lpstr>
      <vt:lpstr>Διαφάνεια 61</vt:lpstr>
      <vt:lpstr>Διαφάνεια 62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cp:lastModifiedBy>Valued Acer Customer</cp:lastModifiedBy>
  <cp:revision>55</cp:revision>
  <dcterms:modified xsi:type="dcterms:W3CDTF">2015-02-16T20:25:41Z</dcterms:modified>
</cp:coreProperties>
</file>