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7" r:id="rId2"/>
    <p:sldId id="281" r:id="rId3"/>
    <p:sldId id="285" r:id="rId4"/>
    <p:sldId id="286" r:id="rId5"/>
    <p:sldId id="287" r:id="rId6"/>
    <p:sldId id="288" r:id="rId7"/>
    <p:sldId id="280" r:id="rId8"/>
    <p:sldId id="269" r:id="rId9"/>
    <p:sldId id="268" r:id="rId10"/>
    <p:sldId id="258" r:id="rId11"/>
    <p:sldId id="264" r:id="rId12"/>
    <p:sldId id="267" r:id="rId13"/>
    <p:sldId id="266" r:id="rId14"/>
    <p:sldId id="289" r:id="rId15"/>
    <p:sldId id="290" r:id="rId16"/>
    <p:sldId id="257" r:id="rId17"/>
    <p:sldId id="273" r:id="rId18"/>
    <p:sldId id="279" r:id="rId19"/>
    <p:sldId id="292" r:id="rId20"/>
    <p:sldId id="293"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43" autoAdjust="0"/>
    <p:restoredTop sz="94660"/>
  </p:normalViewPr>
  <p:slideViewPr>
    <p:cSldViewPr>
      <p:cViewPr varScale="1">
        <p:scale>
          <a:sx n="38" d="100"/>
          <a:sy n="38" d="100"/>
        </p:scale>
        <p:origin x="-138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2342CEA3-3058-4D43-AE35-B3DA76CB4003}" type="datetimeFigureOut">
              <a:rPr lang="el-GR" smtClean="0"/>
              <a:pPr/>
              <a:t>16/9/2014</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16/9/2014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16/9/2014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16/9/2014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16/9/2014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16/9/2014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16/9/2014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16/9/2014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16/9/2014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16/9/2014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16/9/2014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D3F1D1C4-C2D9-4231-9FB2-B2D9D97AA41D}"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342CEA3-3058-4D43-AE35-B3DA76CB4003}" type="datetimeFigureOut">
              <a:rPr lang="el-GR" smtClean="0"/>
              <a:pPr/>
              <a:t>16/9/2014</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3F1D1C4-C2D9-4231-9FB2-B2D9D97AA41D}"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320"/>
            <a:ext cx="9144000" cy="1570504"/>
          </a:xfrm>
        </p:spPr>
        <p:txBody>
          <a:bodyPr>
            <a:normAutofit fontScale="90000"/>
          </a:bodyPr>
          <a:lstStyle/>
          <a:p>
            <a:pPr algn="ctr"/>
            <a:r>
              <a:rPr lang="el-GR" sz="3600" dirty="0" smtClean="0">
                <a:solidFill>
                  <a:srgbClr val="FFFF00"/>
                </a:solidFill>
                <a:latin typeface="Comic Sans MS" pitchFamily="66" charset="0"/>
              </a:rPr>
              <a:t>Εικονική περιήγηση σε μνημεία  </a:t>
            </a:r>
            <a:br>
              <a:rPr lang="el-GR" sz="3600" dirty="0" smtClean="0">
                <a:solidFill>
                  <a:srgbClr val="FFFF00"/>
                </a:solidFill>
                <a:latin typeface="Comic Sans MS" pitchFamily="66" charset="0"/>
              </a:rPr>
            </a:br>
            <a:r>
              <a:rPr lang="el-GR" sz="3600" dirty="0" smtClean="0">
                <a:solidFill>
                  <a:srgbClr val="FFFF00"/>
                </a:solidFill>
                <a:latin typeface="Comic Sans MS" pitchFamily="66" charset="0"/>
              </a:rPr>
              <a:t>της «Νέας Ρώμης» </a:t>
            </a:r>
            <a:br>
              <a:rPr lang="el-GR" sz="3600" dirty="0" smtClean="0">
                <a:solidFill>
                  <a:srgbClr val="FFFF00"/>
                </a:solidFill>
                <a:latin typeface="Comic Sans MS" pitchFamily="66" charset="0"/>
              </a:rPr>
            </a:br>
            <a:r>
              <a:rPr lang="el-GR" sz="3600" dirty="0" smtClean="0">
                <a:solidFill>
                  <a:srgbClr val="FFFF00"/>
                </a:solidFill>
                <a:latin typeface="Comic Sans MS" pitchFamily="66" charset="0"/>
              </a:rPr>
              <a:t>την εποχή του Μ. Κωνσταντίνου (272-337μ.Χ.)</a:t>
            </a:r>
            <a:r>
              <a:rPr lang="el-GR" sz="3600" dirty="0" smtClean="0"/>
              <a:t>…</a:t>
            </a:r>
            <a:endParaRPr lang="el-GR" sz="3600" dirty="0"/>
          </a:p>
        </p:txBody>
      </p:sp>
      <p:pic>
        <p:nvPicPr>
          <p:cNvPr id="1026" name="Picture 2" descr="C:\Users\konstaninos\Desktop\αρχείο λήψης.jpg"/>
          <p:cNvPicPr>
            <a:picLocks noChangeAspect="1" noChangeArrowheads="1"/>
          </p:cNvPicPr>
          <p:nvPr/>
        </p:nvPicPr>
        <p:blipFill>
          <a:blip r:embed="rId2" cstate="print"/>
          <a:srcRect/>
          <a:stretch>
            <a:fillRect/>
          </a:stretch>
        </p:blipFill>
        <p:spPr bwMode="auto">
          <a:xfrm>
            <a:off x="755576" y="2060848"/>
            <a:ext cx="2712005" cy="3168352"/>
          </a:xfrm>
          <a:prstGeom prst="rect">
            <a:avLst/>
          </a:prstGeom>
          <a:noFill/>
        </p:spPr>
      </p:pic>
      <p:pic>
        <p:nvPicPr>
          <p:cNvPr id="1028" name="Picture 4" descr="http://xristianos.gr/forum/eikones/xristianika_psixofeli/xristianiki_sizitisi/mnimi_egkainiwn_konstantinoupolis_154.jpg"/>
          <p:cNvPicPr>
            <a:picLocks noChangeAspect="1" noChangeArrowheads="1"/>
          </p:cNvPicPr>
          <p:nvPr/>
        </p:nvPicPr>
        <p:blipFill>
          <a:blip r:embed="rId3" cstate="print"/>
          <a:srcRect/>
          <a:stretch>
            <a:fillRect/>
          </a:stretch>
        </p:blipFill>
        <p:spPr bwMode="auto">
          <a:xfrm>
            <a:off x="5652120" y="2040238"/>
            <a:ext cx="2520280" cy="324166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5286388"/>
            <a:ext cx="8640960" cy="1571612"/>
          </a:xfrm>
        </p:spPr>
        <p:txBody>
          <a:bodyPr>
            <a:noAutofit/>
          </a:bodyPr>
          <a:lstStyle/>
          <a:p>
            <a:pPr algn="ctr"/>
            <a:r>
              <a:rPr lang="el-GR" sz="2400" b="1" dirty="0" smtClean="0">
                <a:solidFill>
                  <a:srgbClr val="FFFF00"/>
                </a:solidFill>
                <a:latin typeface="Comic Sans MS" pitchFamily="66" charset="0"/>
              </a:rPr>
              <a:t>Ο Ιππόδρομος ήταν ένας χώρος διασκέδασης για τους βυζαντινούς και το μέρος όπου ο κάθε απλός πολίτης μπορούσε να εκφράσει τη γνώμη του για τα πολιτικά δρώμενα </a:t>
            </a:r>
            <a:endParaRPr lang="el-GR" sz="2400" b="1" dirty="0">
              <a:solidFill>
                <a:srgbClr val="FFFF00"/>
              </a:solidFill>
              <a:latin typeface="Comic Sans MS" pitchFamily="66" charset="0"/>
            </a:endParaRPr>
          </a:p>
        </p:txBody>
      </p:sp>
      <p:pic>
        <p:nvPicPr>
          <p:cNvPr id="3074" name="Picture 2" descr="C:\Users\user\Desktop\ΟΜΑΔΑ ΚΑΛΛΙΤΕΧΝΩΝ\hippodrome1.jpg"/>
          <p:cNvPicPr>
            <a:picLocks noChangeAspect="1" noChangeArrowheads="1"/>
          </p:cNvPicPr>
          <p:nvPr/>
        </p:nvPicPr>
        <p:blipFill>
          <a:blip r:embed="rId2" cstate="print"/>
          <a:srcRect/>
          <a:stretch>
            <a:fillRect/>
          </a:stretch>
        </p:blipFill>
        <p:spPr bwMode="auto">
          <a:xfrm>
            <a:off x="899592" y="260648"/>
            <a:ext cx="7455210" cy="4929222"/>
          </a:xfrm>
          <a:prstGeom prst="rect">
            <a:avLst/>
          </a:prstGeom>
          <a:noFill/>
        </p:spPr>
      </p:pic>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0" y="5000636"/>
            <a:ext cx="9144000" cy="1857364"/>
          </a:xfrm>
        </p:spPr>
        <p:txBody>
          <a:bodyPr>
            <a:normAutofit fontScale="90000"/>
          </a:bodyPr>
          <a:lstStyle/>
          <a:p>
            <a:pPr algn="ct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sz="3600" dirty="0" smtClean="0">
                <a:solidFill>
                  <a:srgbClr val="FFFF00"/>
                </a:solidFill>
                <a:latin typeface="Comic Sans MS" pitchFamily="66" charset="0"/>
              </a:rPr>
              <a:t>Οι εξέδρες του Ιππόδρομου στις οποίες κάθονταν ως θεατές οι απλοί πολίτες</a:t>
            </a:r>
            <a:endParaRPr lang="el-GR" sz="3600" dirty="0">
              <a:solidFill>
                <a:srgbClr val="FFFF00"/>
              </a:solidFill>
              <a:latin typeface="Comic Sans MS" pitchFamily="66" charset="0"/>
            </a:endParaRPr>
          </a:p>
        </p:txBody>
      </p:sp>
      <p:pic>
        <p:nvPicPr>
          <p:cNvPr id="6" name="5 - Εικόνα" descr="hippodrome5.jpg"/>
          <p:cNvPicPr>
            <a:picLocks noChangeAspect="1"/>
          </p:cNvPicPr>
          <p:nvPr/>
        </p:nvPicPr>
        <p:blipFill>
          <a:blip r:embed="rId2" cstate="print"/>
          <a:stretch>
            <a:fillRect/>
          </a:stretch>
        </p:blipFill>
        <p:spPr>
          <a:xfrm>
            <a:off x="0" y="0"/>
            <a:ext cx="9165158" cy="574723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25144"/>
            <a:ext cx="9144000" cy="2132856"/>
          </a:xfrm>
        </p:spPr>
        <p:txBody>
          <a:bodyPr>
            <a:normAutofit fontScale="90000"/>
          </a:bodyPr>
          <a:lstStyle/>
          <a:p>
            <a:pPr algn="ct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r>
              <a:rPr lang="el-GR" sz="3600" dirty="0" smtClean="0">
                <a:solidFill>
                  <a:srgbClr val="FFFF00"/>
                </a:solidFill>
                <a:latin typeface="Comic Sans MS" pitchFamily="66" charset="0"/>
              </a:rPr>
              <a:t>Ο ειδικά διαμορφωμένος χώρος στο μέσο του Ιππόδρομου, από όπου ο Αυτοκράτορας και οι αξιωματούχοι επίσημοι παρακολουθούσαν τους αγώνες </a:t>
            </a:r>
            <a:endParaRPr lang="el-GR" sz="3600" dirty="0">
              <a:solidFill>
                <a:srgbClr val="FFFF00"/>
              </a:solidFill>
              <a:latin typeface="Comic Sans MS" pitchFamily="66" charset="0"/>
            </a:endParaRPr>
          </a:p>
        </p:txBody>
      </p:sp>
      <p:pic>
        <p:nvPicPr>
          <p:cNvPr id="4" name="3 - Εικόνα" descr="hippodrome11.jpg"/>
          <p:cNvPicPr>
            <a:picLocks noChangeAspect="1"/>
          </p:cNvPicPr>
          <p:nvPr/>
        </p:nvPicPr>
        <p:blipFill>
          <a:blip r:embed="rId2" cstate="print"/>
          <a:stretch>
            <a:fillRect/>
          </a:stretch>
        </p:blipFill>
        <p:spPr>
          <a:xfrm>
            <a:off x="971600" y="260648"/>
            <a:ext cx="6937572" cy="465313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4929198"/>
            <a:ext cx="8248430" cy="1482717"/>
          </a:xfrm>
        </p:spPr>
        <p:txBody>
          <a:bodyPr/>
          <a:lstStyle/>
          <a:p>
            <a:pPr algn="ctr"/>
            <a:r>
              <a:rPr lang="el-GR" dirty="0" smtClean="0">
                <a:solidFill>
                  <a:srgbClr val="FFFF00"/>
                </a:solidFill>
                <a:latin typeface="Comic Sans MS" pitchFamily="66" charset="0"/>
              </a:rPr>
              <a:t>Στο κέντρο του Ιπποδρόμου είχαν τοποθετηθεί</a:t>
            </a:r>
          </a:p>
          <a:p>
            <a:pPr algn="ctr">
              <a:buNone/>
            </a:pPr>
            <a:r>
              <a:rPr lang="el-GR" dirty="0" smtClean="0">
                <a:solidFill>
                  <a:srgbClr val="FFFF00"/>
                </a:solidFill>
                <a:latin typeface="Comic Sans MS" pitchFamily="66" charset="0"/>
              </a:rPr>
              <a:t>αγάλματα έφιππων αυτοκρατόρων  </a:t>
            </a:r>
            <a:endParaRPr lang="el-GR" dirty="0">
              <a:solidFill>
                <a:srgbClr val="FFFF00"/>
              </a:solidFill>
              <a:latin typeface="Comic Sans MS" pitchFamily="66" charset="0"/>
            </a:endParaRPr>
          </a:p>
        </p:txBody>
      </p:sp>
      <p:pic>
        <p:nvPicPr>
          <p:cNvPr id="4" name="Picture 3" descr="C:\Users\user\Desktop\ΟΜΑΔΑ ΚΑΛΛΙΤΕΧΝΩΝ\hippodrome12.jpg"/>
          <p:cNvPicPr>
            <a:picLocks noChangeAspect="1" noChangeArrowheads="1"/>
          </p:cNvPicPr>
          <p:nvPr/>
        </p:nvPicPr>
        <p:blipFill>
          <a:blip r:embed="rId2" cstate="print"/>
          <a:srcRect/>
          <a:stretch>
            <a:fillRect/>
          </a:stretch>
        </p:blipFill>
        <p:spPr bwMode="auto">
          <a:xfrm>
            <a:off x="857224" y="0"/>
            <a:ext cx="7109784" cy="471488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32656"/>
            <a:ext cx="8229600" cy="1514432"/>
          </a:xfrm>
        </p:spPr>
        <p:txBody>
          <a:bodyPr>
            <a:normAutofit/>
          </a:bodyPr>
          <a:lstStyle/>
          <a:p>
            <a:pPr algn="ctr"/>
            <a:r>
              <a:rPr lang="el-GR" sz="1600" dirty="0" smtClean="0">
                <a:solidFill>
                  <a:srgbClr val="FFFF00"/>
                </a:solidFill>
              </a:rPr>
              <a:t> </a:t>
            </a:r>
            <a:r>
              <a:rPr lang="el-GR" sz="1800" b="1" dirty="0" smtClean="0">
                <a:solidFill>
                  <a:srgbClr val="FFFF00"/>
                </a:solidFill>
                <a:latin typeface="Comic Sans MS" pitchFamily="66" charset="0"/>
              </a:rPr>
              <a:t>Ο Μ. Κωνσταντίνος μεταφέροντας την πρωτεύουσα του ρωμαϊκού κράτους από τη Ρώμη στη θέση του αρχαίου Βυζαντίου αντέγραψε συγχρόνως και πολλά στοιχεία από την αρχιτεκτονική και την πολεοδομία της παλιάς ειδωλολατρικής πρωτεύουσας, όπως το Φόρουμ, ο Ιππόδρομος και  αγάλματα με αναπαραστάσεις προσώπων  </a:t>
            </a:r>
            <a:endParaRPr lang="el-GR" sz="1800" b="1" dirty="0">
              <a:solidFill>
                <a:srgbClr val="FFFF00"/>
              </a:solidFill>
              <a:latin typeface="Comic Sans MS" pitchFamily="66" charset="0"/>
            </a:endParaRPr>
          </a:p>
        </p:txBody>
      </p:sp>
      <p:sp>
        <p:nvSpPr>
          <p:cNvPr id="3" name="2 - Θέση κειμένου"/>
          <p:cNvSpPr>
            <a:spLocks noGrp="1"/>
          </p:cNvSpPr>
          <p:nvPr>
            <p:ph type="body" idx="1"/>
          </p:nvPr>
        </p:nvSpPr>
        <p:spPr>
          <a:xfrm>
            <a:off x="179512" y="5085184"/>
            <a:ext cx="4112196" cy="803368"/>
          </a:xfrm>
        </p:spPr>
        <p:txBody>
          <a:bodyPr/>
          <a:lstStyle/>
          <a:p>
            <a:pPr algn="ctr"/>
            <a:r>
              <a:rPr lang="el-GR" sz="2000" dirty="0" smtClean="0">
                <a:solidFill>
                  <a:srgbClr val="FFFF00"/>
                </a:solidFill>
                <a:latin typeface="Comic Sans MS" pitchFamily="66" charset="0"/>
              </a:rPr>
              <a:t>Το Φόρουμ του Τραϊανού</a:t>
            </a:r>
            <a:br>
              <a:rPr lang="el-GR" sz="2000" dirty="0" smtClean="0">
                <a:solidFill>
                  <a:srgbClr val="FFFF00"/>
                </a:solidFill>
                <a:latin typeface="Comic Sans MS" pitchFamily="66" charset="0"/>
              </a:rPr>
            </a:br>
            <a:r>
              <a:rPr lang="el-GR" sz="2000" dirty="0" smtClean="0">
                <a:solidFill>
                  <a:srgbClr val="FFFF00"/>
                </a:solidFill>
                <a:latin typeface="Comic Sans MS" pitchFamily="66" charset="0"/>
              </a:rPr>
              <a:t>στη Ρώμη</a:t>
            </a:r>
            <a:endParaRPr lang="el-GR" sz="2000" dirty="0"/>
          </a:p>
        </p:txBody>
      </p:sp>
      <p:sp>
        <p:nvSpPr>
          <p:cNvPr id="4" name="3 - Θέση κειμένου"/>
          <p:cNvSpPr>
            <a:spLocks noGrp="1"/>
          </p:cNvSpPr>
          <p:nvPr>
            <p:ph type="body" sz="half" idx="3"/>
          </p:nvPr>
        </p:nvSpPr>
        <p:spPr>
          <a:xfrm>
            <a:off x="4572000" y="5301208"/>
            <a:ext cx="4392488" cy="798859"/>
          </a:xfrm>
        </p:spPr>
        <p:txBody>
          <a:bodyPr>
            <a:noAutofit/>
          </a:bodyPr>
          <a:lstStyle/>
          <a:p>
            <a:pPr algn="ctr"/>
            <a:r>
              <a:rPr lang="el-GR" sz="2000" dirty="0" smtClean="0">
                <a:solidFill>
                  <a:srgbClr val="FFFF00"/>
                </a:solidFill>
                <a:latin typeface="Comic Sans MS" pitchFamily="66" charset="0"/>
              </a:rPr>
              <a:t>Το Φόρουμ του  Μ. Κων/νου </a:t>
            </a:r>
          </a:p>
          <a:p>
            <a:pPr algn="ctr"/>
            <a:r>
              <a:rPr lang="el-GR" sz="2000" dirty="0" smtClean="0">
                <a:solidFill>
                  <a:srgbClr val="FFFF00"/>
                </a:solidFill>
                <a:latin typeface="Comic Sans MS" pitchFamily="66" charset="0"/>
              </a:rPr>
              <a:t>στη Νέα Ρώμη  </a:t>
            </a:r>
            <a:r>
              <a:rPr lang="el-GR" sz="2000" dirty="0" smtClean="0">
                <a:latin typeface="Comic Sans MS" pitchFamily="66" charset="0"/>
              </a:rPr>
              <a:t/>
            </a:r>
            <a:br>
              <a:rPr lang="el-GR" sz="2000" dirty="0" smtClean="0">
                <a:latin typeface="Comic Sans MS" pitchFamily="66" charset="0"/>
              </a:rPr>
            </a:br>
            <a:endParaRPr lang="el-GR" sz="2000" dirty="0">
              <a:latin typeface="Comic Sans MS" pitchFamily="66" charset="0"/>
            </a:endParaRPr>
          </a:p>
        </p:txBody>
      </p:sp>
      <p:pic>
        <p:nvPicPr>
          <p:cNvPr id="7" name="Picture 2" descr="G:\ΟΜΑΔΑ ΚΑΛΛΙΤΕΧΝΩΝ\300px-Plan_Rome_caen_Forum_Trajan.jpg"/>
          <p:cNvPicPr>
            <a:picLocks noGrp="1" noChangeAspect="1" noChangeArrowheads="1"/>
          </p:cNvPicPr>
          <p:nvPr>
            <p:ph sz="quarter" idx="2"/>
          </p:nvPr>
        </p:nvPicPr>
        <p:blipFill>
          <a:blip r:embed="rId2" cstate="print"/>
          <a:srcRect/>
          <a:stretch>
            <a:fillRect/>
          </a:stretch>
        </p:blipFill>
        <p:spPr bwMode="auto">
          <a:xfrm>
            <a:off x="323528" y="2204864"/>
            <a:ext cx="3810000" cy="2857500"/>
          </a:xfrm>
          <a:prstGeom prst="rect">
            <a:avLst/>
          </a:prstGeom>
          <a:noFill/>
        </p:spPr>
      </p:pic>
      <p:pic>
        <p:nvPicPr>
          <p:cNvPr id="8" name="Picture 5" descr="C:\Users\user\Desktop\ΟΜΑΔΑ ΚΑΛΛΙΤΕΧΝΩΝ\forum-c5.jpg"/>
          <p:cNvPicPr>
            <a:picLocks noGrp="1" noChangeAspect="1" noChangeArrowheads="1"/>
          </p:cNvPicPr>
          <p:nvPr>
            <p:ph sz="quarter" idx="4"/>
          </p:nvPr>
        </p:nvPicPr>
        <p:blipFill>
          <a:blip r:embed="rId3" cstate="print"/>
          <a:srcRect/>
          <a:stretch>
            <a:fillRect/>
          </a:stretch>
        </p:blipFill>
        <p:spPr bwMode="auto">
          <a:xfrm>
            <a:off x="4716016" y="2204864"/>
            <a:ext cx="4024197" cy="280831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lvl="0" algn="ctr"/>
            <a:r>
              <a:rPr lang="el-GR" sz="2400" b="1" dirty="0" smtClean="0">
                <a:solidFill>
                  <a:srgbClr val="FFFF00"/>
                </a:solidFill>
                <a:latin typeface="Comic Sans MS" pitchFamily="66" charset="0"/>
              </a:rPr>
              <a:t>Ο Ιππόδρομος, όπως και άλλοι δημόσιοι χώροι της βυζαντινής Κωνσταντινούπολης, ενίσχυαν το αίσθημα του δεσμού με την πόλη της Ρώμης…</a:t>
            </a:r>
            <a:r>
              <a:rPr lang="el-GR" sz="2400" b="1" dirty="0" smtClean="0">
                <a:latin typeface="Comic Sans MS" pitchFamily="66" charset="0"/>
              </a:rPr>
              <a:t/>
            </a:r>
            <a:br>
              <a:rPr lang="el-GR" sz="2400" b="1" dirty="0" smtClean="0">
                <a:latin typeface="Comic Sans MS" pitchFamily="66" charset="0"/>
              </a:rPr>
            </a:br>
            <a:endParaRPr lang="el-GR" sz="2400" b="1" dirty="0">
              <a:latin typeface="Comic Sans MS" pitchFamily="66" charset="0"/>
            </a:endParaRPr>
          </a:p>
        </p:txBody>
      </p:sp>
      <p:sp>
        <p:nvSpPr>
          <p:cNvPr id="3" name="2 - Θέση κειμένου"/>
          <p:cNvSpPr>
            <a:spLocks noGrp="1"/>
          </p:cNvSpPr>
          <p:nvPr>
            <p:ph type="body" idx="1"/>
          </p:nvPr>
        </p:nvSpPr>
        <p:spPr>
          <a:xfrm>
            <a:off x="251520" y="5949280"/>
            <a:ext cx="4040188" cy="659352"/>
          </a:xfrm>
        </p:spPr>
        <p:txBody>
          <a:bodyPr/>
          <a:lstStyle/>
          <a:p>
            <a:pPr algn="ctr"/>
            <a:r>
              <a:rPr lang="el-GR" dirty="0" smtClean="0">
                <a:solidFill>
                  <a:srgbClr val="FFFF00"/>
                </a:solidFill>
                <a:latin typeface="Comic Sans MS" pitchFamily="66" charset="0"/>
              </a:rPr>
              <a:t>Αναπαράσταση του Ιππόδρομου στη Ρώμη</a:t>
            </a:r>
            <a:endParaRPr lang="el-GR" dirty="0">
              <a:solidFill>
                <a:srgbClr val="FFFF00"/>
              </a:solidFill>
              <a:latin typeface="Comic Sans MS" pitchFamily="66" charset="0"/>
            </a:endParaRPr>
          </a:p>
        </p:txBody>
      </p:sp>
      <p:sp>
        <p:nvSpPr>
          <p:cNvPr id="4" name="3 - Θέση κειμένου"/>
          <p:cNvSpPr>
            <a:spLocks noGrp="1"/>
          </p:cNvSpPr>
          <p:nvPr>
            <p:ph type="body" sz="half" idx="3"/>
          </p:nvPr>
        </p:nvSpPr>
        <p:spPr>
          <a:xfrm>
            <a:off x="4644008" y="6131149"/>
            <a:ext cx="4041775" cy="726851"/>
          </a:xfrm>
        </p:spPr>
        <p:txBody>
          <a:bodyPr>
            <a:normAutofit lnSpcReduction="10000"/>
          </a:bodyPr>
          <a:lstStyle/>
          <a:p>
            <a:pPr algn="ctr"/>
            <a:r>
              <a:rPr lang="el-GR" dirty="0" smtClean="0">
                <a:solidFill>
                  <a:srgbClr val="FFFF00"/>
                </a:solidFill>
                <a:latin typeface="Comic Sans MS" pitchFamily="66" charset="0"/>
              </a:rPr>
              <a:t>Αναπαράσταση του Ιππόδρομου στη  Νέα Ρώμη</a:t>
            </a:r>
          </a:p>
          <a:p>
            <a:endParaRPr lang="el-GR" dirty="0">
              <a:solidFill>
                <a:srgbClr val="FFFF00"/>
              </a:solidFill>
            </a:endParaRPr>
          </a:p>
        </p:txBody>
      </p:sp>
      <p:pic>
        <p:nvPicPr>
          <p:cNvPr id="7" name="6 - Θέση περιεχομένου" descr="300px-Plan_Rome_Caen_Circus_Maximus_Colisée.jpg"/>
          <p:cNvPicPr>
            <a:picLocks noGrp="1" noChangeAspect="1"/>
          </p:cNvPicPr>
          <p:nvPr>
            <p:ph sz="quarter" idx="2"/>
          </p:nvPr>
        </p:nvPicPr>
        <p:blipFill>
          <a:blip r:embed="rId2" cstate="print"/>
          <a:stretch>
            <a:fillRect/>
          </a:stretch>
        </p:blipFill>
        <p:spPr>
          <a:xfrm>
            <a:off x="179512" y="2420888"/>
            <a:ext cx="4032448" cy="2857500"/>
          </a:xfrm>
        </p:spPr>
      </p:pic>
      <p:pic>
        <p:nvPicPr>
          <p:cNvPr id="8" name="Picture 2" descr="C:\Users\user\Desktop\ΟΜΑΔΑ ΚΑΛΛΙΤΕΧΝΩΝ\hippodrome1.jpg"/>
          <p:cNvPicPr>
            <a:picLocks noGrp="1" noChangeAspect="1" noChangeArrowheads="1"/>
          </p:cNvPicPr>
          <p:nvPr>
            <p:ph sz="quarter" idx="4"/>
          </p:nvPr>
        </p:nvPicPr>
        <p:blipFill>
          <a:blip r:embed="rId3" cstate="print"/>
          <a:srcRect/>
          <a:stretch>
            <a:fillRect/>
          </a:stretch>
        </p:blipFill>
        <p:spPr bwMode="auto">
          <a:xfrm>
            <a:off x="4427984" y="2348880"/>
            <a:ext cx="4362589" cy="288032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ΟΜΑΔΑ ΚΑΛΛΙΤΕΧΝΩΝ\eirene01.jpg"/>
          <p:cNvPicPr>
            <a:picLocks noChangeAspect="1" noChangeArrowheads="1"/>
          </p:cNvPicPr>
          <p:nvPr/>
        </p:nvPicPr>
        <p:blipFill>
          <a:blip r:embed="rId2" cstate="print"/>
          <a:srcRect/>
          <a:stretch>
            <a:fillRect/>
          </a:stretch>
        </p:blipFill>
        <p:spPr bwMode="auto">
          <a:xfrm>
            <a:off x="1643042" y="428604"/>
            <a:ext cx="6080116" cy="4088354"/>
          </a:xfrm>
          <a:prstGeom prst="rect">
            <a:avLst/>
          </a:prstGeom>
          <a:noFill/>
        </p:spPr>
      </p:pic>
      <p:sp>
        <p:nvSpPr>
          <p:cNvPr id="2" name="1 - Τίτλος"/>
          <p:cNvSpPr>
            <a:spLocks noGrp="1"/>
          </p:cNvSpPr>
          <p:nvPr>
            <p:ph type="title"/>
          </p:nvPr>
        </p:nvSpPr>
        <p:spPr>
          <a:xfrm>
            <a:off x="0" y="5877272"/>
            <a:ext cx="9144000" cy="980728"/>
          </a:xfrm>
        </p:spPr>
        <p:txBody>
          <a:bodyPr>
            <a:noAutofit/>
          </a:bodyPr>
          <a:lstStyle/>
          <a:p>
            <a:pPr algn="ctr"/>
            <a:r>
              <a:rPr lang="el-GR" sz="2400" dirty="0" smtClean="0">
                <a:solidFill>
                  <a:srgbClr val="FFFF00"/>
                </a:solidFill>
                <a:latin typeface="Comic Sans MS" pitchFamily="66" charset="0"/>
              </a:rPr>
              <a:t/>
            </a:r>
            <a:br>
              <a:rPr lang="el-GR" sz="2400" dirty="0" smtClean="0">
                <a:solidFill>
                  <a:srgbClr val="FFFF00"/>
                </a:solidFill>
                <a:latin typeface="Comic Sans MS" pitchFamily="66" charset="0"/>
              </a:rPr>
            </a:br>
            <a:r>
              <a:rPr lang="el-GR" sz="2400" dirty="0" smtClean="0">
                <a:solidFill>
                  <a:srgbClr val="FFFF00"/>
                </a:solidFill>
                <a:latin typeface="Comic Sans MS" pitchFamily="66" charset="0"/>
              </a:rPr>
              <a:t>Η μητροπολιτική εκκλησία (βασιλική) της Αγίας Ειρήνης  χτίστηκε τον τέταρτο αιώνα και αποδίδεται στον </a:t>
            </a:r>
            <a:br>
              <a:rPr lang="el-GR" sz="2400" dirty="0" smtClean="0">
                <a:solidFill>
                  <a:srgbClr val="FFFF00"/>
                </a:solidFill>
                <a:latin typeface="Comic Sans MS" pitchFamily="66" charset="0"/>
              </a:rPr>
            </a:br>
            <a:r>
              <a:rPr lang="el-GR" sz="2400" dirty="0" smtClean="0">
                <a:solidFill>
                  <a:srgbClr val="FFFF00"/>
                </a:solidFill>
                <a:latin typeface="Comic Sans MS" pitchFamily="66" charset="0"/>
              </a:rPr>
              <a:t>Μ. Κωνσταντίνο</a:t>
            </a:r>
            <a:br>
              <a:rPr lang="el-GR" sz="2400" dirty="0" smtClean="0">
                <a:solidFill>
                  <a:srgbClr val="FFFF00"/>
                </a:solidFill>
                <a:latin typeface="Comic Sans MS" pitchFamily="66" charset="0"/>
              </a:rPr>
            </a:br>
            <a:endParaRPr lang="el-GR" sz="2400" dirty="0">
              <a:solidFill>
                <a:srgbClr val="FFFF00"/>
              </a:solidFill>
              <a:latin typeface="Comic Sans MS" pitchFamily="66" charset="0"/>
            </a:endParaRPr>
          </a:p>
        </p:txBody>
      </p:sp>
      <p:pic>
        <p:nvPicPr>
          <p:cNvPr id="2051" name="Picture 3" descr="C:\Users\user\Desktop\ΟΜΑΔΑ ΚΑΛΛΙΤΕΧΝΩΝ\eirene03.jpg"/>
          <p:cNvPicPr>
            <a:picLocks noChangeAspect="1" noChangeArrowheads="1"/>
          </p:cNvPicPr>
          <p:nvPr/>
        </p:nvPicPr>
        <p:blipFill>
          <a:blip r:embed="rId3" cstate="print"/>
          <a:srcRect/>
          <a:stretch>
            <a:fillRect/>
          </a:stretch>
        </p:blipFill>
        <p:spPr bwMode="auto">
          <a:xfrm>
            <a:off x="467544" y="-6233"/>
            <a:ext cx="8280919" cy="5300061"/>
          </a:xfrm>
          <a:prstGeom prst="rect">
            <a:avLst/>
          </a:prstGeom>
          <a:noFill/>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08720"/>
          </a:xfrm>
        </p:spPr>
        <p:txBody>
          <a:bodyPr>
            <a:normAutofit/>
          </a:bodyPr>
          <a:lstStyle/>
          <a:p>
            <a:r>
              <a:rPr lang="el-GR" sz="3200" dirty="0" smtClean="0">
                <a:solidFill>
                  <a:srgbClr val="FFFF00"/>
                </a:solidFill>
                <a:latin typeface="Comic Sans MS" pitchFamily="66" charset="0"/>
              </a:rPr>
              <a:t>Η Αγία Ειρήνη του χθες    </a:t>
            </a:r>
            <a:r>
              <a:rPr lang="el-GR" sz="3600" dirty="0" smtClean="0">
                <a:solidFill>
                  <a:srgbClr val="FFFF00"/>
                </a:solidFill>
                <a:latin typeface="Comic Sans MS" pitchFamily="66" charset="0"/>
              </a:rPr>
              <a:t>και του σήμερα </a:t>
            </a:r>
            <a:endParaRPr lang="el-GR" sz="3600" dirty="0">
              <a:solidFill>
                <a:srgbClr val="FFFF00"/>
              </a:solidFill>
              <a:latin typeface="Comic Sans MS" pitchFamily="66" charset="0"/>
            </a:endParaRPr>
          </a:p>
        </p:txBody>
      </p:sp>
      <p:sp>
        <p:nvSpPr>
          <p:cNvPr id="3" name="2 - Θέση περιεχομένου"/>
          <p:cNvSpPr>
            <a:spLocks noGrp="1"/>
          </p:cNvSpPr>
          <p:nvPr>
            <p:ph idx="1"/>
          </p:nvPr>
        </p:nvSpPr>
        <p:spPr/>
        <p:txBody>
          <a:bodyPr/>
          <a:lstStyle/>
          <a:p>
            <a:endParaRPr lang="el-GR" dirty="0"/>
          </a:p>
        </p:txBody>
      </p:sp>
      <p:pic>
        <p:nvPicPr>
          <p:cNvPr id="1029" name="Picture 5" descr="G:\ΟΜΑΔΑ ΚΑΛΛΙΤΕΧΝΩΝ\ΕΙΚΟΝΕΣ\350px-Hagia_Eirini.jpg"/>
          <p:cNvPicPr>
            <a:picLocks noChangeAspect="1" noChangeArrowheads="1"/>
          </p:cNvPicPr>
          <p:nvPr/>
        </p:nvPicPr>
        <p:blipFill>
          <a:blip r:embed="rId2" cstate="print"/>
          <a:srcRect/>
          <a:stretch>
            <a:fillRect/>
          </a:stretch>
        </p:blipFill>
        <p:spPr bwMode="auto">
          <a:xfrm>
            <a:off x="0" y="980728"/>
            <a:ext cx="5364088" cy="4752528"/>
          </a:xfrm>
          <a:prstGeom prst="rect">
            <a:avLst/>
          </a:prstGeom>
          <a:noFill/>
        </p:spPr>
      </p:pic>
      <p:pic>
        <p:nvPicPr>
          <p:cNvPr id="1027" name="Picture 3" descr="G:\ΟΜΑΔΑ ΚΑΛΛΙΤΕΧΝΩΝ\ΕΙΚΟΝΕΣ\300px-Hagia_Eirene_Constantinople_July_2007_002.jpg"/>
          <p:cNvPicPr>
            <a:picLocks noChangeAspect="1" noChangeArrowheads="1"/>
          </p:cNvPicPr>
          <p:nvPr/>
        </p:nvPicPr>
        <p:blipFill>
          <a:blip r:embed="rId3" cstate="print"/>
          <a:srcRect/>
          <a:stretch>
            <a:fillRect/>
          </a:stretch>
        </p:blipFill>
        <p:spPr bwMode="auto">
          <a:xfrm>
            <a:off x="4139952" y="980728"/>
            <a:ext cx="5004048" cy="535782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5661248"/>
            <a:ext cx="7470648" cy="360040"/>
          </a:xfrm>
        </p:spPr>
        <p:txBody>
          <a:bodyPr>
            <a:normAutofit fontScale="90000"/>
          </a:bodyPr>
          <a:lstStyle/>
          <a:p>
            <a:pPr algn="ctr"/>
            <a:r>
              <a:rPr lang="el-GR" sz="2400" dirty="0" smtClean="0">
                <a:solidFill>
                  <a:srgbClr val="FFFF00"/>
                </a:solidFill>
                <a:latin typeface="Comic Sans MS" pitchFamily="66" charset="0"/>
              </a:rPr>
              <a:t>Το εσωτερικό της Αγίας Ειρήνης</a:t>
            </a:r>
            <a:endParaRPr lang="el-GR" sz="2400" dirty="0">
              <a:latin typeface="Comic Sans MS" pitchFamily="66" charset="0"/>
            </a:endParaRPr>
          </a:p>
        </p:txBody>
      </p:sp>
      <p:pic>
        <p:nvPicPr>
          <p:cNvPr id="4" name="Picture 2" descr="G:\ΟΜΑΔΑ ΚΑΛΛΙΤΕΧΝΩΝ\ΕΙΚΟΝΕΣ\200px-Hagia_Eirene_Constantinople_2007.jpg"/>
          <p:cNvPicPr>
            <a:picLocks noChangeAspect="1" noChangeArrowheads="1"/>
          </p:cNvPicPr>
          <p:nvPr/>
        </p:nvPicPr>
        <p:blipFill>
          <a:blip r:embed="rId2" cstate="print"/>
          <a:srcRect/>
          <a:stretch>
            <a:fillRect/>
          </a:stretch>
        </p:blipFill>
        <p:spPr bwMode="auto">
          <a:xfrm>
            <a:off x="971600" y="260649"/>
            <a:ext cx="7287963" cy="525658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704088"/>
            <a:ext cx="9144000" cy="6325312"/>
          </a:xfrm>
        </p:spPr>
        <p:txBody>
          <a:bodyPr>
            <a:normAutofit fontScale="90000"/>
          </a:bodyPr>
          <a:lstStyle/>
          <a:p>
            <a:pPr lvl="0" algn="ctr"/>
            <a:r>
              <a:rPr lang="el-GR" sz="1600" dirty="0" smtClean="0">
                <a:latin typeface="Comic Sans MS" pitchFamily="66" charset="0"/>
              </a:rPr>
              <a:t/>
            </a:r>
            <a:br>
              <a:rPr lang="el-GR" sz="1600" dirty="0" smtClean="0">
                <a:latin typeface="Comic Sans MS" pitchFamily="66" charset="0"/>
              </a:rPr>
            </a:br>
            <a:r>
              <a:rPr lang="el-GR" sz="1600" dirty="0" smtClean="0">
                <a:latin typeface="Comic Sans MS" pitchFamily="66" charset="0"/>
              </a:rPr>
              <a:t/>
            </a:r>
            <a:br>
              <a:rPr lang="el-GR" sz="1600" dirty="0" smtClean="0">
                <a:latin typeface="Comic Sans MS" pitchFamily="66" charset="0"/>
              </a:rPr>
            </a:br>
            <a:r>
              <a:rPr lang="el-GR" sz="1600" dirty="0" smtClean="0">
                <a:latin typeface="Comic Sans MS" pitchFamily="66" charset="0"/>
              </a:rPr>
              <a:t/>
            </a:r>
            <a:br>
              <a:rPr lang="el-GR" sz="1600" dirty="0" smtClean="0">
                <a:latin typeface="Comic Sans MS" pitchFamily="66" charset="0"/>
              </a:rPr>
            </a:br>
            <a:r>
              <a:rPr lang="el-GR" sz="1600" dirty="0" smtClean="0">
                <a:latin typeface="Comic Sans MS" pitchFamily="66" charset="0"/>
              </a:rPr>
              <a:t/>
            </a:r>
            <a:br>
              <a:rPr lang="el-GR" sz="1600" dirty="0" smtClean="0">
                <a:latin typeface="Comic Sans MS" pitchFamily="66" charset="0"/>
              </a:rPr>
            </a:br>
            <a:r>
              <a:rPr lang="el-GR" sz="1600" dirty="0" smtClean="0">
                <a:latin typeface="Comic Sans MS" pitchFamily="66" charset="0"/>
              </a:rPr>
              <a:t/>
            </a:r>
            <a:br>
              <a:rPr lang="el-GR" sz="1600" dirty="0" smtClean="0">
                <a:latin typeface="Comic Sans MS" pitchFamily="66" charset="0"/>
              </a:rPr>
            </a:br>
            <a:r>
              <a:rPr lang="el-GR" sz="1600" dirty="0" smtClean="0">
                <a:latin typeface="Comic Sans MS" pitchFamily="66" charset="0"/>
              </a:rPr>
              <a:t/>
            </a:r>
            <a:br>
              <a:rPr lang="el-GR" sz="1600" dirty="0" smtClean="0">
                <a:latin typeface="Comic Sans MS" pitchFamily="66" charset="0"/>
              </a:rPr>
            </a:br>
            <a:r>
              <a:rPr lang="el-GR" sz="2200" b="1" dirty="0" smtClean="0">
                <a:solidFill>
                  <a:srgbClr val="FFFF00"/>
                </a:solidFill>
                <a:latin typeface="Comic Sans MS" pitchFamily="66" charset="0"/>
              </a:rPr>
              <a:t>Από την μικρή έρευνά μας διαπιστώσαμε ότι ο Μ. Κωνσταντίνος αν και προστάτεψε τους χριστιανούς και ευνόησε τη νέα θρησκεία, όπως για παράδειγμα έκανε με την οικοδόμηση χριστιανικών ναών, φρόντισε  παράλληλα να διατηρήσει τα χαρακτηριστικά του αυτοκράτορα όλων των Ρωμαίων, οι οποίοι στην πλειοψηφία τους ήταν ακόμη οπαδοί των ειδώλων, στις αρχές του 4</a:t>
            </a:r>
            <a:r>
              <a:rPr lang="el-GR" sz="2200" b="1" baseline="30000" dirty="0" smtClean="0">
                <a:solidFill>
                  <a:srgbClr val="FFFF00"/>
                </a:solidFill>
                <a:latin typeface="Comic Sans MS" pitchFamily="66" charset="0"/>
              </a:rPr>
              <a:t>ο</a:t>
            </a:r>
            <a:r>
              <a:rPr lang="el-GR" sz="2200" b="1" dirty="0" smtClean="0">
                <a:solidFill>
                  <a:srgbClr val="FFFF00"/>
                </a:solidFill>
                <a:latin typeface="Comic Sans MS" pitchFamily="66" charset="0"/>
              </a:rPr>
              <a:t> αιώνα. Σεβάστηκε τις  ρωμαϊκές παραδόσεις διατηρώντας, για παράδειγμα, τον τίτλο του του ανώτατου  αρχιερέα  των ειδώλων, (pontifex </a:t>
            </a:r>
            <a:r>
              <a:rPr lang="el-GR" sz="2200" b="1" dirty="0" err="1" smtClean="0">
                <a:solidFill>
                  <a:srgbClr val="FFFF00"/>
                </a:solidFill>
                <a:latin typeface="Comic Sans MS" pitchFamily="66" charset="0"/>
              </a:rPr>
              <a:t>maximus</a:t>
            </a:r>
            <a:r>
              <a:rPr lang="el-GR" sz="2200" b="1" dirty="0" smtClean="0">
                <a:solidFill>
                  <a:srgbClr val="FFFF00"/>
                </a:solidFill>
                <a:latin typeface="Comic Sans MS" pitchFamily="66" charset="0"/>
              </a:rPr>
              <a:t>). Έστησε στο φόρουμ της νέας πρωτεύουσας ένα άγαλμα  με τη μορφή του, σαν να ήθελε να συνδέσει το όνομά του με τη λατρεία του </a:t>
            </a:r>
            <a:r>
              <a:rPr lang="el-GR" sz="2200" b="1" dirty="0" err="1" smtClean="0">
                <a:solidFill>
                  <a:srgbClr val="FFFF00"/>
                </a:solidFill>
                <a:latin typeface="Comic Sans MS" pitchFamily="66" charset="0"/>
              </a:rPr>
              <a:t>Sol</a:t>
            </a:r>
            <a:r>
              <a:rPr lang="el-GR" sz="2200" b="1" dirty="0" smtClean="0">
                <a:solidFill>
                  <a:srgbClr val="FFFF00"/>
                </a:solidFill>
                <a:latin typeface="Comic Sans MS" pitchFamily="66" charset="0"/>
              </a:rPr>
              <a:t> </a:t>
            </a:r>
            <a:r>
              <a:rPr lang="el-GR" sz="2200" b="1" dirty="0" err="1" smtClean="0">
                <a:solidFill>
                  <a:srgbClr val="FFFF00"/>
                </a:solidFill>
                <a:latin typeface="Comic Sans MS" pitchFamily="66" charset="0"/>
              </a:rPr>
              <a:t>Invictus</a:t>
            </a:r>
            <a:r>
              <a:rPr lang="el-GR" sz="2200" b="1" dirty="0" smtClean="0">
                <a:solidFill>
                  <a:srgbClr val="FFFF00"/>
                </a:solidFill>
                <a:latin typeface="Comic Sans MS" pitchFamily="66" charset="0"/>
              </a:rPr>
              <a:t>, του αήττητου Ήλιου, που ήταν αποδεκτός στον αρχαίο ειδωλολατρικό κόσμο, αλλά  κάνοντας  με τον τρόπο αυτό ταυτόχρονα γνωστή την προτίμησή του στον χριστιανικό μονοθεϊσμό, όπως φαίνεται και από το γεγονός ότι ο ίδιος βαπτίστηκε τελικά χριστιανός.  </a:t>
            </a:r>
            <a:br>
              <a:rPr lang="el-GR" sz="2200" b="1" dirty="0" smtClean="0">
                <a:solidFill>
                  <a:srgbClr val="FFFF00"/>
                </a:solidFill>
                <a:latin typeface="Comic Sans MS" pitchFamily="66" charset="0"/>
              </a:rPr>
            </a:br>
            <a:endParaRPr lang="el-GR" sz="2200" b="1" dirty="0">
              <a:solidFill>
                <a:srgbClr val="FFFF00"/>
              </a:solidFill>
              <a:latin typeface="Comic Sans MS" pitchFamily="66" charset="0"/>
            </a:endParaRPr>
          </a:p>
        </p:txBody>
      </p:sp>
      <p:pic>
        <p:nvPicPr>
          <p:cNvPr id="48130" name="Picture 2" descr="C:\Users\konstaninos\Desktop\img5.jpg"/>
          <p:cNvPicPr>
            <a:picLocks noChangeAspect="1" noChangeArrowheads="1"/>
          </p:cNvPicPr>
          <p:nvPr/>
        </p:nvPicPr>
        <p:blipFill>
          <a:blip r:embed="rId2" cstate="print"/>
          <a:srcRect/>
          <a:stretch>
            <a:fillRect/>
          </a:stretch>
        </p:blipFill>
        <p:spPr bwMode="auto">
          <a:xfrm>
            <a:off x="3419872" y="0"/>
            <a:ext cx="2664296" cy="269217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3486"/>
            <a:ext cx="9144000" cy="6924973"/>
          </a:xfrm>
          <a:prstGeom prst="rect">
            <a:avLst/>
          </a:prstGeom>
          <a:solidFill>
            <a:srgbClr val="E8F1FA"/>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800" b="1" i="1" u="none" strike="noStrike" cap="none" normalizeH="0" baseline="0" dirty="0" smtClean="0">
                <a:ln>
                  <a:noFill/>
                </a:ln>
                <a:solidFill>
                  <a:srgbClr val="000000"/>
                </a:solidFill>
                <a:effectLst/>
                <a:latin typeface="Trebuchet MS" pitchFamily="34" charset="0"/>
                <a:cs typeface="Arial" pitchFamily="34" charset="0"/>
              </a:rPr>
              <a:t>Η οικοδόμηση της Κωνσταντινούπολης</a:t>
            </a:r>
            <a:endParaRPr kumimoji="0" lang="el-GR" sz="28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800" b="1" i="1" u="none" strike="noStrike" cap="none" normalizeH="0" baseline="0" dirty="0" smtClean="0">
                <a:ln>
                  <a:noFill/>
                </a:ln>
                <a:solidFill>
                  <a:srgbClr val="000000"/>
                </a:solidFill>
                <a:effectLst/>
                <a:latin typeface="Trebuchet MS" pitchFamily="34" charset="0"/>
                <a:cs typeface="Arial" pitchFamily="34" charset="0"/>
              </a:rPr>
              <a:t>    Ο Κωνσταντίνος έχτισε ένα μεγάλο ανάκτορο και έναν θαυμάσιο Ιππόδρομο και έστησε δυο στοές, δηλαδή σκεπαστούς δρόμους, για το εμπόριο.</a:t>
            </a:r>
            <a:br>
              <a:rPr kumimoji="0" lang="el-GR" sz="2800" b="1" i="1" u="none" strike="noStrike" cap="none" normalizeH="0" baseline="0" dirty="0" smtClean="0">
                <a:ln>
                  <a:noFill/>
                </a:ln>
                <a:solidFill>
                  <a:srgbClr val="000000"/>
                </a:solidFill>
                <a:effectLst/>
                <a:latin typeface="Trebuchet MS" pitchFamily="34" charset="0"/>
                <a:cs typeface="Arial" pitchFamily="34" charset="0"/>
              </a:rPr>
            </a:br>
            <a:endParaRPr kumimoji="0" lang="el-GR" sz="28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1" u="none" strike="noStrike" cap="none" normalizeH="0" baseline="0" dirty="0" smtClean="0">
                <a:ln>
                  <a:noFill/>
                </a:ln>
                <a:solidFill>
                  <a:srgbClr val="000000"/>
                </a:solidFill>
                <a:effectLst/>
                <a:latin typeface="Trebuchet MS" pitchFamily="34" charset="0"/>
                <a:cs typeface="Arial" pitchFamily="34" charset="0"/>
              </a:rPr>
              <a:t>    </a:t>
            </a:r>
            <a:r>
              <a:rPr kumimoji="0" lang="el-GR" sz="2400" b="0" i="1" u="none" strike="noStrike" cap="none" normalizeH="0" baseline="0" dirty="0" smtClean="0">
                <a:ln>
                  <a:noFill/>
                </a:ln>
                <a:solidFill>
                  <a:srgbClr val="000000"/>
                </a:solidFill>
                <a:effectLst/>
                <a:latin typeface="Trebuchet MS" pitchFamily="34" charset="0"/>
                <a:cs typeface="Arial" pitchFamily="34" charset="0"/>
              </a:rPr>
              <a:t>Ονόμασε την πόλη Νέα Ρώμη. Έπειτα πάλι έφτιαξε τις ένδοξες εκκλησίες: τη Μεγάλη Σοφία, τους Αγίους Αποστόλους και την Αγία Ειρήνη, τον Άγιο </a:t>
            </a:r>
            <a:r>
              <a:rPr kumimoji="0" lang="el-GR" sz="2400" b="0" i="1" u="none" strike="noStrike" cap="none" normalizeH="0" baseline="0" dirty="0" err="1" smtClean="0">
                <a:ln>
                  <a:noFill/>
                </a:ln>
                <a:solidFill>
                  <a:srgbClr val="000000"/>
                </a:solidFill>
                <a:effectLst/>
                <a:latin typeface="Trebuchet MS" pitchFamily="34" charset="0"/>
                <a:cs typeface="Arial" pitchFamily="34" charset="0"/>
              </a:rPr>
              <a:t>Μώκιο</a:t>
            </a:r>
            <a:r>
              <a:rPr kumimoji="0" lang="el-GR" sz="2400" b="0" i="1" u="none" strike="noStrike" cap="none" normalizeH="0" baseline="0" dirty="0" smtClean="0">
                <a:ln>
                  <a:noFill/>
                </a:ln>
                <a:solidFill>
                  <a:srgbClr val="000000"/>
                </a:solidFill>
                <a:effectLst/>
                <a:latin typeface="Trebuchet MS" pitchFamily="34" charset="0"/>
                <a:cs typeface="Arial" pitchFamily="34" charset="0"/>
              </a:rPr>
              <a:t> και τον Αρχάγγελο Μιχαήλ.</a:t>
            </a:r>
            <a:endParaRPr kumimoji="0" lang="el-GR" sz="24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0" i="1" u="none" strike="noStrike" cap="none" normalizeH="0" baseline="0" dirty="0" smtClean="0">
                <a:ln>
                  <a:noFill/>
                </a:ln>
                <a:solidFill>
                  <a:srgbClr val="000000"/>
                </a:solidFill>
                <a:effectLst/>
                <a:latin typeface="Trebuchet MS" pitchFamily="34" charset="0"/>
                <a:cs typeface="Arial" pitchFamily="34" charset="0"/>
              </a:rPr>
              <a:t>    Έστησε και μια θαυμαστή πορφυρή κολόνα. Τρία χρόνια έκαναν τα πλοία να τη φέρουν από τη Ρώμη στη Βασιλεύουσα, γιατί ήταν πολύ μεγάλη και βαριά, και έναν ολόκληρο χρόνο έκαναν να την πάνε από την θάλασσα ως την πλατεία [...]. Στην κορφή της έστησε ένα άγαλμα που το έφεραν από την Ηλιούπολη της Φρυγίας και είχε γύρω στο κεφάλι εφτά ακτίνες. Επίσης έφερε κι άλλα υπέροχα πράγματα από πολλές χώρες και πόλεις.</a:t>
            </a:r>
            <a:endParaRPr kumimoji="0" lang="el-GR" sz="24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l-GR" sz="1600" b="1" i="0" u="none" strike="noStrike" cap="none" normalizeH="0" baseline="0" dirty="0" smtClean="0">
              <a:ln>
                <a:noFill/>
              </a:ln>
              <a:solidFill>
                <a:srgbClr val="000000"/>
              </a:solidFill>
              <a:effectLst/>
              <a:latin typeface="Trebuchet MS"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l-GR" sz="1600" b="1" dirty="0" smtClean="0">
                <a:solidFill>
                  <a:srgbClr val="000000"/>
                </a:solidFill>
                <a:latin typeface="Trebuchet MS" pitchFamily="34" charset="0"/>
                <a:cs typeface="Arial" pitchFamily="34" charset="0"/>
              </a:rPr>
              <a:t>Από τ</a:t>
            </a:r>
            <a:r>
              <a:rPr kumimoji="0" lang="el-GR" sz="1600" b="1" i="0" u="none" strike="noStrike" cap="none" normalizeH="0" baseline="0" dirty="0" smtClean="0">
                <a:ln>
                  <a:noFill/>
                </a:ln>
                <a:solidFill>
                  <a:srgbClr val="000000"/>
                </a:solidFill>
                <a:effectLst/>
                <a:latin typeface="Trebuchet MS" pitchFamily="34" charset="0"/>
                <a:cs typeface="Arial" pitchFamily="34" charset="0"/>
              </a:rPr>
              <a:t>ο ρωσικό χρονικό του Νέστορα </a:t>
            </a:r>
            <a:r>
              <a:rPr kumimoji="0" lang="el-GR" sz="1600" b="1" i="0" u="none" strike="noStrike" cap="none" normalizeH="0" baseline="0" dirty="0" err="1" smtClean="0">
                <a:ln>
                  <a:noFill/>
                </a:ln>
                <a:solidFill>
                  <a:srgbClr val="000000"/>
                </a:solidFill>
                <a:effectLst/>
                <a:latin typeface="Trebuchet MS" pitchFamily="34" charset="0"/>
                <a:cs typeface="Arial" pitchFamily="34" charset="0"/>
              </a:rPr>
              <a:t>Ισκεντέρη</a:t>
            </a:r>
            <a:r>
              <a:rPr kumimoji="0" lang="el-GR" sz="1600" b="1" i="0" u="none" strike="noStrike" cap="none" normalizeH="0" baseline="0" dirty="0" smtClean="0">
                <a:ln>
                  <a:noFill/>
                </a:ln>
                <a:solidFill>
                  <a:srgbClr val="000000"/>
                </a:solidFill>
                <a:effectLst/>
                <a:latin typeface="Trebuchet MS" pitchFamily="34" charset="0"/>
                <a:cs typeface="Arial" pitchFamily="34" charset="0"/>
              </a:rPr>
              <a:t>, απόδ. Μ. Αλεξανδρόπουλος, </a:t>
            </a:r>
            <a:r>
              <a:rPr kumimoji="0" lang="el-GR" sz="1600" b="1" i="0" u="none" strike="noStrike" cap="none" normalizeH="0" baseline="0" dirty="0" err="1" smtClean="0">
                <a:ln>
                  <a:noFill/>
                </a:ln>
                <a:solidFill>
                  <a:srgbClr val="000000"/>
                </a:solidFill>
                <a:effectLst/>
                <a:latin typeface="Trebuchet MS" pitchFamily="34" charset="0"/>
                <a:cs typeface="Arial" pitchFamily="34" charset="0"/>
              </a:rPr>
              <a:t>εκδ</a:t>
            </a:r>
            <a:r>
              <a:rPr kumimoji="0" lang="el-GR" sz="1600" b="1" i="0" u="none" strike="noStrike" cap="none" normalizeH="0" baseline="0" dirty="0" smtClean="0">
                <a:ln>
                  <a:noFill/>
                </a:ln>
                <a:solidFill>
                  <a:srgbClr val="000000"/>
                </a:solidFill>
                <a:effectLst/>
                <a:latin typeface="Trebuchet MS" pitchFamily="34" charset="0"/>
                <a:cs typeface="Arial" pitchFamily="34" charset="0"/>
              </a:rPr>
              <a:t>. Κέδρος, Αθήνα 1978, 3334.</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rgbClr val="000000"/>
                </a:solidFill>
                <a:effectLst/>
                <a:latin typeface="Trebuchet MS" pitchFamily="34" charset="0"/>
                <a:cs typeface="Arial" pitchFamily="34" charset="0"/>
              </a:rPr>
              <a:t>  </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686800" cy="5677240"/>
          </a:xfrm>
        </p:spPr>
        <p:txBody>
          <a:bodyPr>
            <a:normAutofit fontScale="90000"/>
          </a:bodyPr>
          <a:lstStyle/>
          <a:p>
            <a:r>
              <a:rPr lang="el-GR" u="sng" dirty="0" smtClean="0">
                <a:solidFill>
                  <a:srgbClr val="FFFF00"/>
                </a:solidFill>
              </a:rPr>
              <a:t>Πηγές πληροφοριών</a:t>
            </a:r>
            <a:br>
              <a:rPr lang="el-GR" u="sng" dirty="0" smtClean="0">
                <a:solidFill>
                  <a:srgbClr val="FFFF00"/>
                </a:solidFill>
              </a:rPr>
            </a:br>
            <a:r>
              <a:rPr lang="el-GR" dirty="0" smtClean="0">
                <a:solidFill>
                  <a:srgbClr val="FFFF00"/>
                </a:solidFill>
              </a:rPr>
              <a:t/>
            </a:r>
            <a:br>
              <a:rPr lang="el-GR" dirty="0" smtClean="0">
                <a:solidFill>
                  <a:srgbClr val="FFFF00"/>
                </a:solidFill>
              </a:rPr>
            </a:br>
            <a:r>
              <a:rPr lang="el-GR" dirty="0" smtClean="0">
                <a:solidFill>
                  <a:srgbClr val="FFFF00"/>
                </a:solidFill>
              </a:rPr>
              <a:t>1. </a:t>
            </a:r>
            <a:r>
              <a:rPr lang="en-US" dirty="0" smtClean="0">
                <a:solidFill>
                  <a:srgbClr val="FFFF00"/>
                </a:solidFill>
              </a:rPr>
              <a:t>http://ebooks.edu.gr/</a:t>
            </a:r>
            <a:r>
              <a:rPr lang="el-GR" dirty="0" smtClean="0">
                <a:solidFill>
                  <a:srgbClr val="FFFF00"/>
                </a:solidFill>
              </a:rPr>
              <a:t/>
            </a:r>
            <a:br>
              <a:rPr lang="el-GR" dirty="0" smtClean="0">
                <a:solidFill>
                  <a:srgbClr val="FFFF00"/>
                </a:solidFill>
              </a:rPr>
            </a:br>
            <a:r>
              <a:rPr lang="el-GR" dirty="0" smtClean="0">
                <a:solidFill>
                  <a:srgbClr val="FFFF00"/>
                </a:solidFill>
              </a:rPr>
              <a:t>2. </a:t>
            </a:r>
            <a:r>
              <a:rPr lang="en-US" dirty="0" smtClean="0">
                <a:solidFill>
                  <a:srgbClr val="FFFF00"/>
                </a:solidFill>
              </a:rPr>
              <a:t>http://el.wikipedia.org/wiki/</a:t>
            </a:r>
            <a:r>
              <a:rPr lang="el-GR" dirty="0" smtClean="0">
                <a:solidFill>
                  <a:srgbClr val="FFFF00"/>
                </a:solidFill>
              </a:rPr>
              <a:t/>
            </a:r>
            <a:br>
              <a:rPr lang="el-GR" dirty="0" smtClean="0">
                <a:solidFill>
                  <a:srgbClr val="FFFF00"/>
                </a:solidFill>
              </a:rPr>
            </a:br>
            <a:r>
              <a:rPr lang="el-GR" dirty="0" smtClean="0">
                <a:solidFill>
                  <a:srgbClr val="FFFF00"/>
                </a:solidFill>
              </a:rPr>
              <a:t>3. </a:t>
            </a:r>
            <a:r>
              <a:rPr lang="en-US" dirty="0" smtClean="0">
                <a:solidFill>
                  <a:srgbClr val="FFFF00"/>
                </a:solidFill>
              </a:rPr>
              <a:t>http://constantinople.ehw.gr/</a:t>
            </a:r>
            <a:r>
              <a:rPr lang="el-GR" dirty="0" smtClean="0">
                <a:solidFill>
                  <a:srgbClr val="FFFF00"/>
                </a:solidFill>
              </a:rPr>
              <a:t/>
            </a:r>
            <a:br>
              <a:rPr lang="el-GR" dirty="0" smtClean="0">
                <a:solidFill>
                  <a:srgbClr val="FFFF00"/>
                </a:solidFill>
              </a:rPr>
            </a:br>
            <a:r>
              <a:rPr lang="el-GR" dirty="0" smtClean="0">
                <a:solidFill>
                  <a:srgbClr val="FFFF00"/>
                </a:solidFill>
              </a:rPr>
              <a:t>4.</a:t>
            </a:r>
            <a:r>
              <a:rPr lang="en-US" dirty="0" smtClean="0">
                <a:solidFill>
                  <a:srgbClr val="FFFF00"/>
                </a:solidFill>
              </a:rPr>
              <a:t> http://www.e-history.gr/</a:t>
            </a:r>
            <a:r>
              <a:rPr lang="el-GR" dirty="0" smtClean="0">
                <a:solidFill>
                  <a:srgbClr val="FFFF00"/>
                </a:solidFill>
              </a:rPr>
              <a:t/>
            </a:r>
            <a:br>
              <a:rPr lang="el-GR" dirty="0" smtClean="0">
                <a:solidFill>
                  <a:srgbClr val="FFFF00"/>
                </a:solidFill>
              </a:rPr>
            </a:br>
            <a:r>
              <a:rPr lang="el-GR" dirty="0" smtClean="0">
                <a:solidFill>
                  <a:srgbClr val="FFFF00"/>
                </a:solidFill>
              </a:rPr>
              <a:t>5. </a:t>
            </a:r>
            <a:r>
              <a:rPr lang="en-US" dirty="0" smtClean="0">
                <a:solidFill>
                  <a:srgbClr val="FFFF00"/>
                </a:solidFill>
              </a:rPr>
              <a:t>http://www.byzantium1200.com/</a:t>
            </a:r>
            <a:r>
              <a:rPr lang="el-GR" dirty="0" smtClean="0">
                <a:solidFill>
                  <a:srgbClr val="FFFF00"/>
                </a:solidFill>
              </a:rPr>
              <a:t/>
            </a:r>
            <a:br>
              <a:rPr lang="el-GR" dirty="0" smtClean="0">
                <a:solidFill>
                  <a:srgbClr val="FFFF00"/>
                </a:solidFill>
              </a:rPr>
            </a:br>
            <a:r>
              <a:rPr lang="el-GR" dirty="0" smtClean="0">
                <a:solidFill>
                  <a:srgbClr val="FFFF00"/>
                </a:solidFill>
              </a:rPr>
              <a:t/>
            </a:r>
            <a:br>
              <a:rPr lang="el-GR" dirty="0" smtClean="0">
                <a:solidFill>
                  <a:srgbClr val="FFFF00"/>
                </a:solidFill>
              </a:rPr>
            </a:br>
            <a:endParaRPr lang="el-GR"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ΟΜΑΔΑ ΚΑΛΛΙΤΕΧΝΩΝ\forum-c2.jpg"/>
          <p:cNvPicPr>
            <a:picLocks noChangeAspect="1" noChangeArrowheads="1"/>
          </p:cNvPicPr>
          <p:nvPr/>
        </p:nvPicPr>
        <p:blipFill>
          <a:blip r:embed="rId2" cstate="print"/>
          <a:srcRect/>
          <a:stretch>
            <a:fillRect/>
          </a:stretch>
        </p:blipFill>
        <p:spPr bwMode="auto">
          <a:xfrm>
            <a:off x="0" y="0"/>
            <a:ext cx="9144000" cy="5949280"/>
          </a:xfrm>
          <a:prstGeom prst="rect">
            <a:avLst/>
          </a:prstGeom>
          <a:noFill/>
        </p:spPr>
      </p:pic>
      <p:sp>
        <p:nvSpPr>
          <p:cNvPr id="2" name="1 - Τίτλος"/>
          <p:cNvSpPr>
            <a:spLocks noGrp="1"/>
          </p:cNvSpPr>
          <p:nvPr>
            <p:ph type="title"/>
          </p:nvPr>
        </p:nvSpPr>
        <p:spPr>
          <a:xfrm>
            <a:off x="0" y="5143496"/>
            <a:ext cx="9144000" cy="1714504"/>
          </a:xfrm>
        </p:spPr>
        <p:txBody>
          <a:bodyPr>
            <a:normAutofit/>
          </a:bodyPr>
          <a:lstStyle/>
          <a:p>
            <a:pPr algn="ctr"/>
            <a:r>
              <a:rPr lang="el-GR" sz="3200" b="1" dirty="0" smtClean="0">
                <a:solidFill>
                  <a:srgbClr val="FFFF00"/>
                </a:solidFill>
                <a:latin typeface="Comic Sans MS" pitchFamily="66" charset="0"/>
              </a:rPr>
              <a:t>Το Φόρουμ του Κωνσταντίνου ήταν μια πλατεία που κτίστηκε στο κέντρο της νέας πόλης  </a:t>
            </a:r>
            <a:endParaRPr lang="el-GR" sz="3200" b="1" dirty="0">
              <a:solidFill>
                <a:srgbClr val="FFFF00"/>
              </a:solidFill>
              <a:latin typeface="Comic Sans MS" pitchFamily="66" charset="0"/>
            </a:endParaRPr>
          </a:p>
        </p:txBody>
      </p:sp>
    </p:spTree>
  </p:cSld>
  <p:clrMapOvr>
    <a:masterClrMapping/>
  </p:clrMapOvr>
  <p:transition>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5357826"/>
            <a:ext cx="8181948" cy="1311534"/>
          </a:xfrm>
        </p:spPr>
        <p:txBody>
          <a:bodyPr>
            <a:normAutofit/>
          </a:bodyPr>
          <a:lstStyle/>
          <a:p>
            <a:pPr algn="ctr"/>
            <a:r>
              <a:rPr lang="el-GR" sz="3600" b="1" dirty="0" smtClean="0">
                <a:solidFill>
                  <a:srgbClr val="FFFF00"/>
                </a:solidFill>
                <a:latin typeface="Comic Sans MS" pitchFamily="66" charset="0"/>
              </a:rPr>
              <a:t/>
            </a:r>
            <a:br>
              <a:rPr lang="el-GR" sz="3600" b="1" dirty="0" smtClean="0">
                <a:solidFill>
                  <a:srgbClr val="FFFF00"/>
                </a:solidFill>
                <a:latin typeface="Comic Sans MS" pitchFamily="66" charset="0"/>
              </a:rPr>
            </a:br>
            <a:r>
              <a:rPr lang="el-GR" sz="3600" b="1" dirty="0" smtClean="0">
                <a:solidFill>
                  <a:srgbClr val="FFFF00"/>
                </a:solidFill>
                <a:latin typeface="Comic Sans MS" pitchFamily="66" charset="0"/>
              </a:rPr>
              <a:t>Αναπαράσταση του Φόρουμ από ψηλά  </a:t>
            </a:r>
            <a:endParaRPr lang="el-GR" sz="3600" b="1" dirty="0">
              <a:solidFill>
                <a:srgbClr val="FFFF00"/>
              </a:solidFill>
              <a:latin typeface="Comic Sans MS" pitchFamily="66" charset="0"/>
            </a:endParaRPr>
          </a:p>
        </p:txBody>
      </p:sp>
      <p:pic>
        <p:nvPicPr>
          <p:cNvPr id="4" name="Picture 5" descr="C:\Users\user\Desktop\ΟΜΑΔΑ ΚΑΛΛΙΤΕΧΝΩΝ\forum-c5.jpg"/>
          <p:cNvPicPr>
            <a:picLocks noChangeAspect="1" noChangeArrowheads="1"/>
          </p:cNvPicPr>
          <p:nvPr/>
        </p:nvPicPr>
        <p:blipFill>
          <a:blip r:embed="rId2" cstate="print"/>
          <a:srcRect/>
          <a:stretch>
            <a:fillRect/>
          </a:stretch>
        </p:blipFill>
        <p:spPr bwMode="auto">
          <a:xfrm>
            <a:off x="1" y="-1"/>
            <a:ext cx="9144000" cy="605395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5143512"/>
            <a:ext cx="9144000" cy="1714488"/>
          </a:xfrm>
        </p:spPr>
        <p:txBody>
          <a:bodyPr>
            <a:normAutofit/>
          </a:bodyPr>
          <a:lstStyle/>
          <a:p>
            <a:pPr algn="ctr"/>
            <a:r>
              <a:rPr lang="el-GR" sz="2000" b="1" dirty="0" smtClean="0">
                <a:solidFill>
                  <a:srgbClr val="FFFF00"/>
                </a:solidFill>
              </a:rPr>
              <a:t>Στο κέντρο του Φόρουμ του Κωνσταντίνου υπήρχε μια στήλη από πορφυρίτη, η οποία σώζεται και σήμερα, πάνω στην οποία υψωνόταν ένα κολοσσιαίου μεγέθους χρυσό άγαλμα του Κωνσταντίνου-Φοίβου (ως Απόλλωνα/Ήλιου)</a:t>
            </a:r>
            <a:r>
              <a:rPr lang="el-GR" sz="1000" u="sng" dirty="0" smtClean="0"/>
              <a:t>)</a:t>
            </a:r>
            <a:endParaRPr lang="el-GR" sz="1000" dirty="0">
              <a:solidFill>
                <a:srgbClr val="FFFF00"/>
              </a:solidFill>
              <a:latin typeface="Comic Sans MS" pitchFamily="66" charset="0"/>
            </a:endParaRPr>
          </a:p>
        </p:txBody>
      </p:sp>
      <p:pic>
        <p:nvPicPr>
          <p:cNvPr id="4" name="Picture 4" descr="C:\Users\user\Desktop\ΟΜΑΔΑ ΚΑΛΛΙΤΕΧΝΩΝ\forum-c4.jpg"/>
          <p:cNvPicPr>
            <a:picLocks noChangeAspect="1" noChangeArrowheads="1"/>
          </p:cNvPicPr>
          <p:nvPr/>
        </p:nvPicPr>
        <p:blipFill>
          <a:blip r:embed="rId2" cstate="print"/>
          <a:srcRect/>
          <a:stretch>
            <a:fillRect/>
          </a:stretch>
        </p:blipFill>
        <p:spPr bwMode="auto">
          <a:xfrm>
            <a:off x="928662" y="0"/>
            <a:ext cx="7000924" cy="602128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rot="10800000" flipV="1">
            <a:off x="0" y="5517232"/>
            <a:ext cx="8964488" cy="1136738"/>
          </a:xfrm>
        </p:spPr>
        <p:txBody>
          <a:bodyPr>
            <a:normAutofit/>
          </a:bodyPr>
          <a:lstStyle/>
          <a:p>
            <a:pPr algn="ctr"/>
            <a:r>
              <a:rPr lang="el-GR" sz="2800" dirty="0" smtClean="0">
                <a:solidFill>
                  <a:srgbClr val="FFFF00"/>
                </a:solidFill>
                <a:latin typeface="Comic Sans MS" pitchFamily="66" charset="0"/>
              </a:rPr>
              <a:t>Αναπαράσταση του Φόρουμ με την παρουσία ανθρώπων </a:t>
            </a:r>
            <a:endParaRPr lang="el-GR" sz="2800" dirty="0">
              <a:solidFill>
                <a:srgbClr val="FFFF00"/>
              </a:solidFill>
              <a:latin typeface="Comic Sans MS" pitchFamily="66" charset="0"/>
            </a:endParaRPr>
          </a:p>
        </p:txBody>
      </p:sp>
      <p:pic>
        <p:nvPicPr>
          <p:cNvPr id="4" name="Picture 3" descr="C:\Users\user\Desktop\ΟΜΑΔΑ ΚΑΛΛΙΤΕΧΝΩΝ\forum-c.jpg"/>
          <p:cNvPicPr>
            <a:picLocks noChangeAspect="1" noChangeArrowheads="1"/>
          </p:cNvPicPr>
          <p:nvPr/>
        </p:nvPicPr>
        <p:blipFill>
          <a:blip r:embed="rId2" cstate="print"/>
          <a:srcRect/>
          <a:stretch>
            <a:fillRect/>
          </a:stretch>
        </p:blipFill>
        <p:spPr bwMode="auto">
          <a:xfrm>
            <a:off x="0" y="0"/>
            <a:ext cx="9144000" cy="625856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221088"/>
            <a:ext cx="9144000" cy="2636912"/>
          </a:xfrm>
        </p:spPr>
        <p:txBody>
          <a:bodyPr>
            <a:normAutofit/>
          </a:bodyPr>
          <a:lstStyle/>
          <a:p>
            <a:pPr algn="ctr"/>
            <a:r>
              <a:rPr lang="el-GR" sz="1800" dirty="0" smtClean="0">
                <a:solidFill>
                  <a:srgbClr val="FFFF00"/>
                </a:solidFill>
                <a:latin typeface="Comic Sans MS" pitchFamily="66" charset="0"/>
              </a:rPr>
              <a:t/>
            </a:r>
            <a:br>
              <a:rPr lang="el-GR" sz="1800" dirty="0" smtClean="0">
                <a:solidFill>
                  <a:srgbClr val="FFFF00"/>
                </a:solidFill>
                <a:latin typeface="Comic Sans MS" pitchFamily="66" charset="0"/>
              </a:rPr>
            </a:br>
            <a:r>
              <a:rPr lang="el-GR" sz="1800" dirty="0" smtClean="0">
                <a:solidFill>
                  <a:srgbClr val="FFFF00"/>
                </a:solidFill>
                <a:latin typeface="Comic Sans MS" pitchFamily="66" charset="0"/>
              </a:rPr>
              <a:t/>
            </a:r>
            <a:br>
              <a:rPr lang="el-GR" sz="1800" dirty="0" smtClean="0">
                <a:solidFill>
                  <a:srgbClr val="FFFF00"/>
                </a:solidFill>
                <a:latin typeface="Comic Sans MS" pitchFamily="66" charset="0"/>
              </a:rPr>
            </a:br>
            <a:r>
              <a:rPr lang="el-GR" sz="1800" dirty="0" smtClean="0">
                <a:solidFill>
                  <a:srgbClr val="FFFF00"/>
                </a:solidFill>
                <a:latin typeface="Comic Sans MS" pitchFamily="66" charset="0"/>
              </a:rPr>
              <a:t/>
            </a:r>
            <a:br>
              <a:rPr lang="el-GR" sz="1800" dirty="0" smtClean="0">
                <a:solidFill>
                  <a:srgbClr val="FFFF00"/>
                </a:solidFill>
                <a:latin typeface="Comic Sans MS" pitchFamily="66" charset="0"/>
              </a:rPr>
            </a:br>
            <a:r>
              <a:rPr lang="el-GR" sz="1800" b="1" dirty="0" smtClean="0">
                <a:solidFill>
                  <a:srgbClr val="FFFF00"/>
                </a:solidFill>
                <a:latin typeface="Comic Sans MS" pitchFamily="66" charset="0"/>
              </a:rPr>
              <a:t>Το «Αυγουσταίον» ήταν μια πλατεία που περιβαλλόταν από στοές. Ονομάστηκε έτσι προς τιμήν της μητέρας του Μ. Κωνσταντίνου, στην οποία είχε απονεμηθεί ο τίτλος της Αυγούστας</a:t>
            </a:r>
            <a:endParaRPr lang="el-GR" sz="1800" b="1" dirty="0">
              <a:solidFill>
                <a:srgbClr val="FFFF00"/>
              </a:solidFill>
              <a:latin typeface="Comic Sans MS" pitchFamily="66" charset="0"/>
            </a:endParaRPr>
          </a:p>
        </p:txBody>
      </p:sp>
      <p:pic>
        <p:nvPicPr>
          <p:cNvPr id="3" name="Picture 3" descr="C:\Users\user\Desktop\ΟΜΑΔΑ ΚΑΛΛΙΤΕΧΝΩΝ\augustaion4.jpg"/>
          <p:cNvPicPr>
            <a:picLocks noChangeAspect="1" noChangeArrowheads="1"/>
          </p:cNvPicPr>
          <p:nvPr/>
        </p:nvPicPr>
        <p:blipFill>
          <a:blip r:embed="rId2" cstate="print"/>
          <a:srcRect/>
          <a:stretch>
            <a:fillRect/>
          </a:stretch>
        </p:blipFill>
        <p:spPr bwMode="auto">
          <a:xfrm>
            <a:off x="0" y="0"/>
            <a:ext cx="9145610" cy="602128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10" y="5214950"/>
            <a:ext cx="7467600" cy="1454410"/>
          </a:xfrm>
        </p:spPr>
        <p:txBody>
          <a:bodyPr>
            <a:normAutofit/>
          </a:bodyPr>
          <a:lstStyle/>
          <a:p>
            <a:pPr algn="ctr"/>
            <a:r>
              <a:rPr lang="el-GR" sz="2000" b="1" dirty="0" smtClean="0">
                <a:solidFill>
                  <a:srgbClr val="FFFF00"/>
                </a:solidFill>
                <a:latin typeface="Comic Sans MS" pitchFamily="66" charset="0"/>
              </a:rPr>
              <a:t>Μια γενική άποψη του μνημείου που βρισκόταν στον ευρύτερο χώρο του </a:t>
            </a:r>
            <a:r>
              <a:rPr lang="el-GR" sz="2000" b="1" dirty="0" err="1" smtClean="0">
                <a:solidFill>
                  <a:srgbClr val="FFFF00"/>
                </a:solidFill>
                <a:latin typeface="Comic Sans MS" pitchFamily="66" charset="0"/>
              </a:rPr>
              <a:t>Αυγουσταίου</a:t>
            </a:r>
            <a:endParaRPr lang="el-GR" sz="2000" b="1" dirty="0">
              <a:solidFill>
                <a:srgbClr val="FFFF00"/>
              </a:solidFill>
              <a:latin typeface="Comic Sans MS" pitchFamily="66" charset="0"/>
            </a:endParaRPr>
          </a:p>
        </p:txBody>
      </p:sp>
      <p:pic>
        <p:nvPicPr>
          <p:cNvPr id="4" name="Picture 2" descr="G:\ΟΜΑΔΑ ΚΑΛΛΙΤΕΧΝΩΝ\augustaion3.jpg"/>
          <p:cNvPicPr>
            <a:picLocks noChangeAspect="1" noChangeArrowheads="1"/>
          </p:cNvPicPr>
          <p:nvPr/>
        </p:nvPicPr>
        <p:blipFill>
          <a:blip r:embed="rId2" cstate="print"/>
          <a:srcRect/>
          <a:stretch>
            <a:fillRect/>
          </a:stretch>
        </p:blipFill>
        <p:spPr bwMode="auto">
          <a:xfrm>
            <a:off x="504915" y="404664"/>
            <a:ext cx="8211694" cy="5544616"/>
          </a:xfrm>
          <a:prstGeom prst="rect">
            <a:avLst/>
          </a:prstGeom>
          <a:noFill/>
          <a:scene3d>
            <a:camera prst="orthographicFront">
              <a:rot lat="0" lon="21599947" rev="0"/>
            </a:camera>
            <a:lightRig rig="threePt" dir="t"/>
          </a:scene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85786" y="4786322"/>
            <a:ext cx="7467600" cy="1571636"/>
          </a:xfrm>
        </p:spPr>
        <p:txBody>
          <a:bodyPr>
            <a:normAutofit/>
          </a:bodyPr>
          <a:lstStyle/>
          <a:p>
            <a:pPr algn="ctr"/>
            <a:r>
              <a:rPr lang="en-US" sz="3200" b="1" dirty="0" smtClean="0">
                <a:solidFill>
                  <a:srgbClr val="FFFF00"/>
                </a:solidFill>
                <a:latin typeface="Comic Sans MS" pitchFamily="66" charset="0"/>
              </a:rPr>
              <a:t>H</a:t>
            </a:r>
            <a:r>
              <a:rPr lang="el-GR" sz="3200" b="1" dirty="0" smtClean="0">
                <a:solidFill>
                  <a:srgbClr val="FFFF00"/>
                </a:solidFill>
                <a:latin typeface="Comic Sans MS" pitchFamily="66" charset="0"/>
              </a:rPr>
              <a:t> βάση του αγάλματος που υπήρχε στην πλατεία του </a:t>
            </a:r>
            <a:r>
              <a:rPr lang="el-GR" sz="3200" b="1" dirty="0" err="1" smtClean="0">
                <a:solidFill>
                  <a:srgbClr val="FFFF00"/>
                </a:solidFill>
                <a:latin typeface="Comic Sans MS" pitchFamily="66" charset="0"/>
              </a:rPr>
              <a:t>Αυγουσταίου</a:t>
            </a:r>
            <a:r>
              <a:rPr lang="el-GR" b="1" dirty="0" smtClean="0">
                <a:solidFill>
                  <a:srgbClr val="FFFF00"/>
                </a:solidFill>
                <a:latin typeface="Comic Sans MS" pitchFamily="66" charset="0"/>
              </a:rPr>
              <a:t>. </a:t>
            </a:r>
            <a:endParaRPr lang="el-GR" b="1" dirty="0">
              <a:solidFill>
                <a:srgbClr val="FFFF00"/>
              </a:solidFill>
              <a:latin typeface="Comic Sans MS" pitchFamily="66" charset="0"/>
            </a:endParaRPr>
          </a:p>
        </p:txBody>
      </p:sp>
      <p:pic>
        <p:nvPicPr>
          <p:cNvPr id="4" name="Picture 4" descr="C:\Users\user\Desktop\ΟΜΑΔΑ ΚΑΛΛΙΤΕΧΝΩΝ\augustaion1.jpg"/>
          <p:cNvPicPr>
            <a:picLocks noChangeAspect="1" noChangeArrowheads="1"/>
          </p:cNvPicPr>
          <p:nvPr/>
        </p:nvPicPr>
        <p:blipFill>
          <a:blip r:embed="rId2" cstate="print"/>
          <a:srcRect/>
          <a:stretch>
            <a:fillRect/>
          </a:stretch>
        </p:blipFill>
        <p:spPr bwMode="auto">
          <a:xfrm>
            <a:off x="1071538" y="1"/>
            <a:ext cx="6977046" cy="457200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730</TotalTime>
  <Words>226</Words>
  <Application>Microsoft Office PowerPoint</Application>
  <PresentationFormat>Προβολή στην οθόνη (4:3)</PresentationFormat>
  <Paragraphs>32</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Ροή</vt:lpstr>
      <vt:lpstr>Εικονική περιήγηση σε μνημεία   της «Νέας Ρώμης»  την εποχή του Μ. Κωνσταντίνου (272-337μ.Χ.)…</vt:lpstr>
      <vt:lpstr>Διαφάνεια 2</vt:lpstr>
      <vt:lpstr>Το Φόρουμ του Κωνσταντίνου ήταν μια πλατεία που κτίστηκε στο κέντρο της νέας πόλης  </vt:lpstr>
      <vt:lpstr> Αναπαράσταση του Φόρουμ από ψηλά  </vt:lpstr>
      <vt:lpstr>Στο κέντρο του Φόρουμ του Κωνσταντίνου υπήρχε μια στήλη από πορφυρίτη, η οποία σώζεται και σήμερα, πάνω στην οποία υψωνόταν ένα κολοσσιαίου μεγέθους χρυσό άγαλμα του Κωνσταντίνου-Φοίβου (ως Απόλλωνα/Ήλιου))</vt:lpstr>
      <vt:lpstr>Αναπαράσταση του Φόρουμ με την παρουσία ανθρώπων </vt:lpstr>
      <vt:lpstr>   Το «Αυγουσταίον» ήταν μια πλατεία που περιβαλλόταν από στοές. Ονομάστηκε έτσι προς τιμήν της μητέρας του Μ. Κωνσταντίνου, στην οποία είχε απονεμηθεί ο τίτλος της Αυγούστας</vt:lpstr>
      <vt:lpstr>Μια γενική άποψη του μνημείου που βρισκόταν στον ευρύτερο χώρο του Αυγουσταίου</vt:lpstr>
      <vt:lpstr>H βάση του αγάλματος που υπήρχε στην πλατεία του Αυγουσταίου. </vt:lpstr>
      <vt:lpstr>Ο Ιππόδρομος ήταν ένας χώρος διασκέδασης για τους βυζαντινούς και το μέρος όπου ο κάθε απλός πολίτης μπορούσε να εκφράσει τη γνώμη του για τα πολιτικά δρώμενα </vt:lpstr>
      <vt:lpstr>   Οι εξέδρες του Ιππόδρομου στις οποίες κάθονταν ως θεατές οι απλοί πολίτες</vt:lpstr>
      <vt:lpstr>                          Ο ειδικά διαμορφωμένος χώρος στο μέσο του Ιππόδρομου, από όπου ο Αυτοκράτορας και οι αξιωματούχοι επίσημοι παρακολουθούσαν τους αγώνες </vt:lpstr>
      <vt:lpstr>Διαφάνεια 13</vt:lpstr>
      <vt:lpstr> Ο Μ. Κωνσταντίνος μεταφέροντας την πρωτεύουσα του ρωμαϊκού κράτους από τη Ρώμη στη θέση του αρχαίου Βυζαντίου αντέγραψε συγχρόνως και πολλά στοιχεία από την αρχιτεκτονική και την πολεοδομία της παλιάς ειδωλολατρικής πρωτεύουσας, όπως το Φόρουμ, ο Ιππόδρομος και  αγάλματα με αναπαραστάσεις προσώπων  </vt:lpstr>
      <vt:lpstr>Ο Ιππόδρομος, όπως και άλλοι δημόσιοι χώροι της βυζαντινής Κωνσταντινούπολης, ενίσχυαν το αίσθημα του δεσμού με την πόλη της Ρώμης… </vt:lpstr>
      <vt:lpstr> Η μητροπολιτική εκκλησία (βασιλική) της Αγίας Ειρήνης  χτίστηκε τον τέταρτο αιώνα και αποδίδεται στον  Μ. Κωνσταντίνο </vt:lpstr>
      <vt:lpstr>Η Αγία Ειρήνη του χθες    και του σήμερα </vt:lpstr>
      <vt:lpstr>Το εσωτερικό της Αγίας Ειρήνης</vt:lpstr>
      <vt:lpstr>      Από την μικρή έρευνά μας διαπιστώσαμε ότι ο Μ. Κωνσταντίνος αν και προστάτεψε τους χριστιανούς και ευνόησε τη νέα θρησκεία, όπως για παράδειγμα έκανε με την οικοδόμηση χριστιανικών ναών, φρόντισε  παράλληλα να διατηρήσει τα χαρακτηριστικά του αυτοκράτορα όλων των Ρωμαίων, οι οποίοι στην πλειοψηφία τους ήταν ακόμη οπαδοί των ειδώλων, στις αρχές του 4ο αιώνα. Σεβάστηκε τις  ρωμαϊκές παραδόσεις διατηρώντας, για παράδειγμα, τον τίτλο του του ανώτατου  αρχιερέα  των ειδώλων, (pontifex maximus). Έστησε στο φόρουμ της νέας πρωτεύουσας ένα άγαλμα  με τη μορφή του, σαν να ήθελε να συνδέσει το όνομά του με τη λατρεία του Sol Invictus, του αήττητου Ήλιου, που ήταν αποδεκτός στον αρχαίο ειδωλολατρικό κόσμο, αλλά  κάνοντας  με τον τρόπο αυτό ταυτόχρονα γνωστή την προτίμησή του στον χριστιανικό μονοθεϊσμό, όπως φαίνεται και από το γεγονός ότι ο ίδιος βαπτίστηκε τελικά χριστιανός.   </vt:lpstr>
      <vt:lpstr>Πηγές πληροφοριών  1. http://ebooks.edu.gr/ 2. http://el.wikipedia.org/wiki/ 3. http://constantinople.ehw.gr/ 4. http://www.e-history.gr/ 5. http://www.byzantium1200.com/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Αυγουσταίον ήταν μια δημόσια πλατεία που περιβάλλεται από στοές στη νότια πλευρά της Αγίας Σοφίας. Ήταν προσβάσιμο από τον κεντρικό δρόμο, η Μέση, που οδήγησε στην Χαλκή Πύλη του Μεγάλου Παλατιού. Αν και η Αγία Σοφία είχε ένα αίθριο στη δυτική πλευρά της, η Αυγουσταίο κυρίως υπηρέτησε ως προαύλιο του αντί λόγω της πιο κεντρική θέση της. Στη δυτική πλευρά του στάθηκε η στήλη του Ιουστινιανού. Το Αυγουσταίον παρέμεινε άθικτο, τουλάχιστον μέχρι το 1204.</dc:title>
  <dc:creator>teo</dc:creator>
  <cp:lastModifiedBy>κωνσταντινα</cp:lastModifiedBy>
  <cp:revision>60</cp:revision>
  <dcterms:created xsi:type="dcterms:W3CDTF">2013-11-04T15:31:43Z</dcterms:created>
  <dcterms:modified xsi:type="dcterms:W3CDTF">2014-09-16T16:05:43Z</dcterms:modified>
</cp:coreProperties>
</file>