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258" r:id="rId4"/>
    <p:sldId id="274" r:id="rId5"/>
    <p:sldId id="259" r:id="rId6"/>
    <p:sldId id="260" r:id="rId7"/>
    <p:sldId id="261" r:id="rId8"/>
    <p:sldId id="262" r:id="rId9"/>
    <p:sldId id="280" r:id="rId10"/>
    <p:sldId id="263" r:id="rId11"/>
    <p:sldId id="288" r:id="rId12"/>
    <p:sldId id="264" r:id="rId13"/>
    <p:sldId id="265" r:id="rId14"/>
    <p:sldId id="266" r:id="rId15"/>
    <p:sldId id="267" r:id="rId16"/>
    <p:sldId id="295" r:id="rId17"/>
    <p:sldId id="308" r:id="rId18"/>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3399FF"/>
    <a:srgbClr val="339966"/>
    <a:srgbClr val="FFFF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690" y="7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4" name="13 - Θέση ημερομηνίας"/>
          <p:cNvSpPr>
            <a:spLocks noGrp="1"/>
          </p:cNvSpPr>
          <p:nvPr>
            <p:ph type="dt" sz="half" idx="10"/>
          </p:nvPr>
        </p:nvSpPr>
        <p:spPr/>
        <p:txBody>
          <a:bodyPr/>
          <a:lstStyle>
            <a:lvl1pPr>
              <a:defRPr/>
            </a:lvl1pPr>
          </a:lstStyle>
          <a:p>
            <a:pPr>
              <a:defRPr/>
            </a:pPr>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18E3C3FD-A1ED-408B-A87B-17C697E021B6}"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C7FCAA3F-B2A0-4B61-8093-01E68F360605}"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E663DC4C-793D-4458-90BF-0FC79C0C397D}"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Τίτλος, Αντικείμενο και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648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a:xfrm>
            <a:off x="457200" y="6245225"/>
            <a:ext cx="2133600" cy="476250"/>
          </a:xfrm>
        </p:spPr>
        <p:txBody>
          <a:bodyPr/>
          <a:lstStyle>
            <a:lvl1pPr>
              <a:defRPr/>
            </a:lvl1pPr>
          </a:lstStyle>
          <a:p>
            <a:pPr>
              <a:defRPr/>
            </a:pPr>
            <a:endParaRPr lang="el-GR"/>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pPr>
              <a:defRPr/>
            </a:pPr>
            <a:endParaRPr lang="el-GR"/>
          </a:p>
        </p:txBody>
      </p:sp>
      <p:sp>
        <p:nvSpPr>
          <p:cNvPr id="7" name="6 - Θέση αριθμού διαφάνειας"/>
          <p:cNvSpPr>
            <a:spLocks noGrp="1"/>
          </p:cNvSpPr>
          <p:nvPr>
            <p:ph type="sldNum" sz="quarter" idx="12"/>
          </p:nvPr>
        </p:nvSpPr>
        <p:spPr>
          <a:xfrm>
            <a:off x="6553200" y="6245225"/>
            <a:ext cx="2133600" cy="476250"/>
          </a:xfrm>
        </p:spPr>
        <p:txBody>
          <a:bodyPr/>
          <a:lstStyle>
            <a:lvl1pPr>
              <a:defRPr/>
            </a:lvl1pPr>
          </a:lstStyle>
          <a:p>
            <a:pPr>
              <a:defRPr/>
            </a:pPr>
            <a:fld id="{85D07277-31F9-46FA-966C-5B6FF29E1FBE}" type="slidenum">
              <a:rPr lang="el-GR"/>
              <a:pPr>
                <a:defRPr/>
              </a:pPr>
              <a:t>‹#›</a:t>
            </a:fld>
            <a:endParaRPr lang="el-GR"/>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Τίτλος και 4 Αντικείμενα">
    <p:spTree>
      <p:nvGrpSpPr>
        <p:cNvPr id="1" name=""/>
        <p:cNvGrpSpPr/>
        <p:nvPr/>
      </p:nvGrpSpPr>
      <p:grpSpPr>
        <a:xfrm>
          <a:off x="0" y="0"/>
          <a:ext cx="0" cy="0"/>
          <a:chOff x="0" y="0"/>
          <a:chExt cx="0" cy="0"/>
        </a:xfrm>
      </p:grpSpPr>
      <p:sp>
        <p:nvSpPr>
          <p:cNvPr id="2" name="1 - Τίτλος"/>
          <p:cNvSpPr>
            <a:spLocks noGrp="1"/>
          </p:cNvSpPr>
          <p:nvPr>
            <p:ph type="title" sz="quarter"/>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περιεχομένου"/>
          <p:cNvSpPr>
            <a:spLocks noGrp="1"/>
          </p:cNvSpPr>
          <p:nvPr>
            <p:ph sz="quarter" idx="1"/>
          </p:nvPr>
        </p:nvSpPr>
        <p:spPr>
          <a:xfrm>
            <a:off x="457200" y="1600200"/>
            <a:ext cx="4038600" cy="218598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quarter" idx="2"/>
          </p:nvPr>
        </p:nvSpPr>
        <p:spPr>
          <a:xfrm>
            <a:off x="4648200" y="1600200"/>
            <a:ext cx="4038600" cy="218598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περιεχομένου"/>
          <p:cNvSpPr>
            <a:spLocks noGrp="1"/>
          </p:cNvSpPr>
          <p:nvPr>
            <p:ph sz="quarter" idx="3"/>
          </p:nvPr>
        </p:nvSpPr>
        <p:spPr>
          <a:xfrm>
            <a:off x="457200" y="3938588"/>
            <a:ext cx="4038600" cy="218757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περιεχομένου"/>
          <p:cNvSpPr>
            <a:spLocks noGrp="1"/>
          </p:cNvSpPr>
          <p:nvPr>
            <p:ph sz="quarter" idx="4"/>
          </p:nvPr>
        </p:nvSpPr>
        <p:spPr>
          <a:xfrm>
            <a:off x="4648200" y="3938588"/>
            <a:ext cx="4038600" cy="2187575"/>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a:xfrm>
            <a:off x="457200" y="6245225"/>
            <a:ext cx="2133600" cy="476250"/>
          </a:xfrm>
        </p:spPr>
        <p:txBody>
          <a:bodyPr/>
          <a:lstStyle>
            <a:lvl1pPr>
              <a:defRPr/>
            </a:lvl1pPr>
          </a:lstStyle>
          <a:p>
            <a:pPr>
              <a:defRPr/>
            </a:pPr>
            <a:endParaRPr lang="el-GR"/>
          </a:p>
        </p:txBody>
      </p:sp>
      <p:sp>
        <p:nvSpPr>
          <p:cNvPr id="8" name="7 - Θέση υποσέλιδου"/>
          <p:cNvSpPr>
            <a:spLocks noGrp="1"/>
          </p:cNvSpPr>
          <p:nvPr>
            <p:ph type="ftr" sz="quarter" idx="11"/>
          </p:nvPr>
        </p:nvSpPr>
        <p:spPr>
          <a:xfrm>
            <a:off x="3124200" y="6245225"/>
            <a:ext cx="2895600" cy="476250"/>
          </a:xfrm>
        </p:spPr>
        <p:txBody>
          <a:bodyPr/>
          <a:lstStyle>
            <a:lvl1pPr>
              <a:defRPr/>
            </a:lvl1pPr>
          </a:lstStyle>
          <a:p>
            <a:pPr>
              <a:defRPr/>
            </a:pPr>
            <a:endParaRPr lang="el-GR"/>
          </a:p>
        </p:txBody>
      </p:sp>
      <p:sp>
        <p:nvSpPr>
          <p:cNvPr id="9" name="8 - Θέση αριθμού διαφάνειας"/>
          <p:cNvSpPr>
            <a:spLocks noGrp="1"/>
          </p:cNvSpPr>
          <p:nvPr>
            <p:ph type="sldNum" sz="quarter" idx="12"/>
          </p:nvPr>
        </p:nvSpPr>
        <p:spPr>
          <a:xfrm>
            <a:off x="6553200" y="6245225"/>
            <a:ext cx="2133600" cy="476250"/>
          </a:xfrm>
        </p:spPr>
        <p:txBody>
          <a:bodyPr/>
          <a:lstStyle>
            <a:lvl1pPr>
              <a:defRPr/>
            </a:lvl1pPr>
          </a:lstStyle>
          <a:p>
            <a:pPr>
              <a:defRPr/>
            </a:pPr>
            <a:fld id="{188C56C4-B79C-402D-9F04-3F135853CFBF}" type="slidenum">
              <a:rPr lang="el-GR"/>
              <a:pPr>
                <a:defRPr/>
              </a:pPr>
              <a:t>‹#›</a:t>
            </a:fld>
            <a:endParaRPr lang="el-GR"/>
          </a:p>
        </p:txBody>
      </p:sp>
    </p:spTree>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a:xfrm>
            <a:off x="457200" y="6245225"/>
            <a:ext cx="2133600" cy="476250"/>
          </a:xfrm>
        </p:spPr>
        <p:txBody>
          <a:bodyPr/>
          <a:lstStyle>
            <a:lvl1pPr>
              <a:defRPr/>
            </a:lvl1pPr>
          </a:lstStyle>
          <a:p>
            <a:pPr>
              <a:defRPr/>
            </a:pPr>
            <a:endParaRPr lang="el-GR"/>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pPr>
              <a:defRPr/>
            </a:pPr>
            <a:endParaRPr lang="el-GR"/>
          </a:p>
        </p:txBody>
      </p:sp>
      <p:sp>
        <p:nvSpPr>
          <p:cNvPr id="7" name="6 - Θέση αριθμού διαφάνειας"/>
          <p:cNvSpPr>
            <a:spLocks noGrp="1"/>
          </p:cNvSpPr>
          <p:nvPr>
            <p:ph type="sldNum" sz="quarter" idx="12"/>
          </p:nvPr>
        </p:nvSpPr>
        <p:spPr>
          <a:xfrm>
            <a:off x="6553200" y="6245225"/>
            <a:ext cx="2133600" cy="476250"/>
          </a:xfrm>
        </p:spPr>
        <p:txBody>
          <a:bodyPr/>
          <a:lstStyle>
            <a:lvl1pPr>
              <a:defRPr/>
            </a:lvl1pPr>
          </a:lstStyle>
          <a:p>
            <a:pPr>
              <a:defRPr/>
            </a:pPr>
            <a:fld id="{0FA05EF4-0754-4308-9412-B3C7E9BD54F2}" type="slidenum">
              <a:rPr lang="el-GR"/>
              <a:pPr>
                <a:defRPr/>
              </a:pPr>
              <a:t>‹#›</a:t>
            </a:fld>
            <a:endParaRPr lang="el-G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85E06CC6-1224-4231-B6B0-DB4A6DCDA2A5}"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E8D6540C-9234-4765-97B2-EDD51BB1FE81}"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BCDCDDE1-87C9-4BD9-9A09-70B71D2A95A1}"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13 - Θέση ημερομηνίας"/>
          <p:cNvSpPr>
            <a:spLocks noGrp="1"/>
          </p:cNvSpPr>
          <p:nvPr>
            <p:ph type="dt" sz="half" idx="10"/>
          </p:nvPr>
        </p:nvSpPr>
        <p:spPr/>
        <p:txBody>
          <a:bodyPr/>
          <a:lstStyle>
            <a:lvl1pPr>
              <a:defRPr/>
            </a:lvl1pPr>
          </a:lstStyle>
          <a:p>
            <a:pPr>
              <a:defRPr/>
            </a:pPr>
            <a:endParaRPr lang="el-GR"/>
          </a:p>
        </p:txBody>
      </p:sp>
      <p:sp>
        <p:nvSpPr>
          <p:cNvPr id="8" name="2 - Θέση υποσέλιδου"/>
          <p:cNvSpPr>
            <a:spLocks noGrp="1"/>
          </p:cNvSpPr>
          <p:nvPr>
            <p:ph type="ftr" sz="quarter" idx="11"/>
          </p:nvPr>
        </p:nvSpPr>
        <p:spPr/>
        <p:txBody>
          <a:bodyPr/>
          <a:lstStyle>
            <a:lvl1pPr>
              <a:defRPr/>
            </a:lvl1pPr>
          </a:lstStyle>
          <a:p>
            <a:pPr>
              <a:defRPr/>
            </a:pPr>
            <a:endParaRPr lang="el-GR"/>
          </a:p>
        </p:txBody>
      </p:sp>
      <p:sp>
        <p:nvSpPr>
          <p:cNvPr id="9" name="22 - Θέση αριθμού διαφάνειας"/>
          <p:cNvSpPr>
            <a:spLocks noGrp="1"/>
          </p:cNvSpPr>
          <p:nvPr>
            <p:ph type="sldNum" sz="quarter" idx="12"/>
          </p:nvPr>
        </p:nvSpPr>
        <p:spPr/>
        <p:txBody>
          <a:bodyPr/>
          <a:lstStyle>
            <a:lvl1pPr>
              <a:defRPr/>
            </a:lvl1pPr>
          </a:lstStyle>
          <a:p>
            <a:pPr>
              <a:defRPr/>
            </a:pPr>
            <a:fld id="{B0AF07AF-43EE-41B8-AC6E-81BAD3E926C7}"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13 - Θέση ημερομηνίας"/>
          <p:cNvSpPr>
            <a:spLocks noGrp="1"/>
          </p:cNvSpPr>
          <p:nvPr>
            <p:ph type="dt" sz="half" idx="10"/>
          </p:nvPr>
        </p:nvSpPr>
        <p:spPr/>
        <p:txBody>
          <a:bodyPr/>
          <a:lstStyle>
            <a:lvl1pPr>
              <a:defRPr/>
            </a:lvl1pPr>
          </a:lstStyle>
          <a:p>
            <a:pPr>
              <a:defRPr/>
            </a:pPr>
            <a:endParaRPr lang="el-GR"/>
          </a:p>
        </p:txBody>
      </p:sp>
      <p:sp>
        <p:nvSpPr>
          <p:cNvPr id="4" name="2 - Θέση υποσέλιδου"/>
          <p:cNvSpPr>
            <a:spLocks noGrp="1"/>
          </p:cNvSpPr>
          <p:nvPr>
            <p:ph type="ftr" sz="quarter" idx="11"/>
          </p:nvPr>
        </p:nvSpPr>
        <p:spPr/>
        <p:txBody>
          <a:bodyPr/>
          <a:lstStyle>
            <a:lvl1pPr>
              <a:defRPr/>
            </a:lvl1pPr>
          </a:lstStyle>
          <a:p>
            <a:pPr>
              <a:defRPr/>
            </a:pPr>
            <a:endParaRPr lang="el-GR"/>
          </a:p>
        </p:txBody>
      </p:sp>
      <p:sp>
        <p:nvSpPr>
          <p:cNvPr id="5" name="22 - Θέση αριθμού διαφάνειας"/>
          <p:cNvSpPr>
            <a:spLocks noGrp="1"/>
          </p:cNvSpPr>
          <p:nvPr>
            <p:ph type="sldNum" sz="quarter" idx="12"/>
          </p:nvPr>
        </p:nvSpPr>
        <p:spPr/>
        <p:txBody>
          <a:bodyPr/>
          <a:lstStyle>
            <a:lvl1pPr>
              <a:defRPr/>
            </a:lvl1pPr>
          </a:lstStyle>
          <a:p>
            <a:pPr>
              <a:defRPr/>
            </a:pPr>
            <a:fld id="{33B011A3-01C2-4ADD-8E94-999000FFDFB8}"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3 - Θέση ημερομηνίας"/>
          <p:cNvSpPr>
            <a:spLocks noGrp="1"/>
          </p:cNvSpPr>
          <p:nvPr>
            <p:ph type="dt" sz="half" idx="10"/>
          </p:nvPr>
        </p:nvSpPr>
        <p:spPr/>
        <p:txBody>
          <a:bodyPr/>
          <a:lstStyle>
            <a:lvl1pPr>
              <a:defRPr/>
            </a:lvl1pPr>
          </a:lstStyle>
          <a:p>
            <a:pPr>
              <a:defRPr/>
            </a:pPr>
            <a:endParaRPr lang="el-GR"/>
          </a:p>
        </p:txBody>
      </p:sp>
      <p:sp>
        <p:nvSpPr>
          <p:cNvPr id="3" name="2 - Θέση υποσέλιδου"/>
          <p:cNvSpPr>
            <a:spLocks noGrp="1"/>
          </p:cNvSpPr>
          <p:nvPr>
            <p:ph type="ftr" sz="quarter" idx="11"/>
          </p:nvPr>
        </p:nvSpPr>
        <p:spPr/>
        <p:txBody>
          <a:bodyPr/>
          <a:lstStyle>
            <a:lvl1pPr>
              <a:defRPr/>
            </a:lvl1pPr>
          </a:lstStyle>
          <a:p>
            <a:pPr>
              <a:defRPr/>
            </a:pPr>
            <a:endParaRPr lang="el-GR"/>
          </a:p>
        </p:txBody>
      </p:sp>
      <p:sp>
        <p:nvSpPr>
          <p:cNvPr id="4" name="22 - Θέση αριθμού διαφάνειας"/>
          <p:cNvSpPr>
            <a:spLocks noGrp="1"/>
          </p:cNvSpPr>
          <p:nvPr>
            <p:ph type="sldNum" sz="quarter" idx="12"/>
          </p:nvPr>
        </p:nvSpPr>
        <p:spPr/>
        <p:txBody>
          <a:bodyPr/>
          <a:lstStyle>
            <a:lvl1pPr>
              <a:defRPr/>
            </a:lvl1pPr>
          </a:lstStyle>
          <a:p>
            <a:pPr>
              <a:defRPr/>
            </a:pPr>
            <a:fld id="{DE21ADBB-C406-4376-926B-13414ACD0961}"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A3625300-88E4-4B3D-B4B4-30D5CB39234F}"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5" name="13 - Θέση ημερομηνίας"/>
          <p:cNvSpPr>
            <a:spLocks noGrp="1"/>
          </p:cNvSpPr>
          <p:nvPr>
            <p:ph type="dt" sz="half" idx="10"/>
          </p:nvPr>
        </p:nvSpPr>
        <p:spPr/>
        <p:txBody>
          <a:bodyPr/>
          <a:lstStyle>
            <a:lvl1pPr>
              <a:defRPr/>
            </a:lvl1pPr>
          </a:lstStyle>
          <a:p>
            <a:pPr>
              <a:defRPr/>
            </a:pPr>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18032DB9-4296-41C6-B9F2-10031151FF9A}"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l-GR" smtClean="0"/>
              <a:t>Kλικ για επεξεργασία του τίτλου</a:t>
            </a:r>
            <a:endParaRPr lang="en-US"/>
          </a:p>
        </p:txBody>
      </p:sp>
      <p:sp>
        <p:nvSpPr>
          <p:cNvPr id="1027" name="12 - Θέση κειμένου"/>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4198822E-9596-42AB-8384-E4498DCA0C75}" type="slidenum">
              <a:rPr lang="el-GR"/>
              <a:pPr>
                <a:defRPr/>
              </a:pPr>
              <a:t>‹#›</a:t>
            </a:fld>
            <a:endParaRPr lang="el-GR"/>
          </a:p>
        </p:txBody>
      </p:sp>
    </p:spTree>
  </p:cSld>
  <p:clrMap bg1="dk1" tx1="lt1" bg2="dk2" tx2="lt2" accent1="accent1" accent2="accent2" accent3="accent3" accent4="accent4" accent5="accent5" accent6="accent6" hlink="hlink" folHlink="folHlink"/>
  <p:sldLayoutIdLst>
    <p:sldLayoutId id="2147483723" r:id="rId1"/>
    <p:sldLayoutId id="2147483724" r:id="rId2"/>
    <p:sldLayoutId id="2147483733"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4" r:id="rId12"/>
    <p:sldLayoutId id="2147483735" r:id="rId13"/>
    <p:sldLayoutId id="2147483736" r:id="rId14"/>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Arial" charset="0"/>
        </a:defRPr>
      </a:lvl2pPr>
      <a:lvl3pPr algn="ctr" rtl="0" eaLnBrk="0" fontAlgn="base" hangingPunct="0">
        <a:spcBef>
          <a:spcPct val="0"/>
        </a:spcBef>
        <a:spcAft>
          <a:spcPct val="0"/>
        </a:spcAft>
        <a:defRPr sz="4100" b="1">
          <a:solidFill>
            <a:schemeClr val="tx1"/>
          </a:solidFill>
          <a:latin typeface="Arial" charset="0"/>
        </a:defRPr>
      </a:lvl3pPr>
      <a:lvl4pPr algn="ctr" rtl="0" eaLnBrk="0" fontAlgn="base" hangingPunct="0">
        <a:spcBef>
          <a:spcPct val="0"/>
        </a:spcBef>
        <a:spcAft>
          <a:spcPct val="0"/>
        </a:spcAft>
        <a:defRPr sz="4100" b="1">
          <a:solidFill>
            <a:schemeClr val="tx1"/>
          </a:solidFill>
          <a:latin typeface="Arial" charset="0"/>
        </a:defRPr>
      </a:lvl4pPr>
      <a:lvl5pPr algn="ctr" rtl="0" eaLnBrk="0" fontAlgn="base" hangingPunct="0">
        <a:spcBef>
          <a:spcPct val="0"/>
        </a:spcBef>
        <a:spcAft>
          <a:spcPct val="0"/>
        </a:spcAft>
        <a:defRPr sz="4100" b="1">
          <a:solidFill>
            <a:schemeClr val="tx1"/>
          </a:solidFill>
          <a:latin typeface="Arial" charset="0"/>
        </a:defRPr>
      </a:lvl5pPr>
      <a:lvl6pPr marL="457200" algn="ctr" rtl="0" fontAlgn="base">
        <a:spcBef>
          <a:spcPct val="0"/>
        </a:spcBef>
        <a:spcAft>
          <a:spcPct val="0"/>
        </a:spcAft>
        <a:defRPr sz="4100" b="1">
          <a:solidFill>
            <a:schemeClr val="tx1"/>
          </a:solidFill>
          <a:latin typeface="Arial" charset="0"/>
        </a:defRPr>
      </a:lvl6pPr>
      <a:lvl7pPr marL="914400" algn="ctr" rtl="0" fontAlgn="base">
        <a:spcBef>
          <a:spcPct val="0"/>
        </a:spcBef>
        <a:spcAft>
          <a:spcPct val="0"/>
        </a:spcAft>
        <a:defRPr sz="4100" b="1">
          <a:solidFill>
            <a:schemeClr val="tx1"/>
          </a:solidFill>
          <a:latin typeface="Arial" charset="0"/>
        </a:defRPr>
      </a:lvl7pPr>
      <a:lvl8pPr marL="1371600" algn="ctr" rtl="0" fontAlgn="base">
        <a:spcBef>
          <a:spcPct val="0"/>
        </a:spcBef>
        <a:spcAft>
          <a:spcPct val="0"/>
        </a:spcAft>
        <a:defRPr sz="4100" b="1">
          <a:solidFill>
            <a:schemeClr val="tx1"/>
          </a:solidFill>
          <a:latin typeface="Arial" charset="0"/>
        </a:defRPr>
      </a:lvl8pPr>
      <a:lvl9pPr marL="1828800" algn="ctr" rtl="0" fontAlgn="base">
        <a:spcBef>
          <a:spcPct val="0"/>
        </a:spcBef>
        <a:spcAft>
          <a:spcPct val="0"/>
        </a:spcAft>
        <a:defRPr sz="4100" b="1">
          <a:solidFill>
            <a:schemeClr val="tx1"/>
          </a:solidFill>
          <a:latin typeface="Arial"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el.wikipedia.org/wiki/%CE%91%CF%81%CF%87%CE%B5%CE%AF%CE%BF:Hagia_Sophia_1877.jpg"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fr.wikipedia.org/wiki/Fichier:Constantinople_Hagia_Sophia.png" TargetMode="Externa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el.wikipedia.org/wiki/%CE%91%CF%81%CF%87%CE%B5%CE%AF%CE%BF:Aya_sofya.jp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gr/imgres?imgurl=http://2.bp.blogspot.com/_QMD3uDrxxgM/SSXssguc75I/AAAAAAAAA_M/Kd5kiCkYhJQ/s400/Corpus_Iuris_Civilis_02(%CE%99%CE%BF%CF%85%CF%83%CF%84%CE%B9%CE%BD%CE%B9%CE%AC%CE%BD%CE%B5%CE%B9%CE%BF%CF%82%2B%CE%9A%CF%8E%CE%B4%CE%B9%CE%BA%CE%B1%CF%82).jpg&amp;imgrefurl=http://egpaid.blogspot.com/2008/11/blog-post_8501.html&amp;usg=__v8xIH9ipPMRC2NzCNPkrxXRmX9E=&amp;h=392&amp;w=279&amp;sz=55&amp;hl=el&amp;start=1&amp;zoom=1&amp;tbnid=Lgsaga1Ft4ovRM:&amp;tbnh=123&amp;tbnw=88&amp;ei=rfeJTtPJBcbvsgbQ48XhAQ&amp;prev=/search%3Fq%3D%25CE%2599%25CE%259F%25CE%25A5%25CE%25A3%25CE%25A4%25CE%2599%25CE%259D%25CE%2599%25CE%2591%25CE%259D%25CE%2595%25CE%2599%25CE%259F%25CE%25A3%2B%25CE%259A%25CE%25A9%25CE%2594%25CE%2599%25CE%259A%25CE%2591%25CF%2582%26hl%3Del%26sa%3DX%26rlz%3D1T4ADFA_elGR403GR403%26tbm%3Disch%26prmd%3Divns&amp;itbs=1" TargetMode="External"/><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042988" y="2852738"/>
            <a:ext cx="6264275" cy="1143000"/>
          </a:xfrm>
        </p:spPr>
        <p:txBody>
          <a:bodyPr>
            <a:normAutofit fontScale="90000"/>
          </a:bodyPr>
          <a:lstStyle/>
          <a:p>
            <a:pPr eaLnBrk="1" fontAlgn="auto" hangingPunct="1">
              <a:spcAft>
                <a:spcPts val="0"/>
              </a:spcAft>
              <a:defRPr/>
            </a:pPr>
            <a:r>
              <a:rPr lang="el-GR" sz="2800" dirty="0">
                <a:solidFill>
                  <a:srgbClr val="FFFF00"/>
                </a:solidFill>
                <a:latin typeface="Castellar" pitchFamily="18" charset="0"/>
              </a:rPr>
              <a:t>     ΙΙ. ΕΞΩΤΕΡΙΚΑ ΠΡΟΒΛΗΜΑΤΑ</a:t>
            </a:r>
            <a:br>
              <a:rPr lang="el-GR" sz="2800" dirty="0">
                <a:solidFill>
                  <a:srgbClr val="FFFF00"/>
                </a:solidFill>
                <a:latin typeface="Castellar" pitchFamily="18" charset="0"/>
              </a:rPr>
            </a:br>
            <a:r>
              <a:rPr lang="el-GR" sz="2800" dirty="0">
                <a:solidFill>
                  <a:srgbClr val="FFFF00"/>
                </a:solidFill>
                <a:latin typeface="Castellar" pitchFamily="18" charset="0"/>
              </a:rPr>
              <a:t/>
            </a:r>
            <a:br>
              <a:rPr lang="el-GR" sz="2800" dirty="0">
                <a:solidFill>
                  <a:srgbClr val="FFFF00"/>
                </a:solidFill>
                <a:latin typeface="Castellar" pitchFamily="18" charset="0"/>
              </a:rPr>
            </a:br>
            <a:r>
              <a:rPr lang="el-GR" sz="2800" dirty="0">
                <a:solidFill>
                  <a:srgbClr val="FFFF00"/>
                </a:solidFill>
                <a:latin typeface="Castellar" pitchFamily="18" charset="0"/>
              </a:rPr>
              <a:t> ΚΑΙ ΑΝΑΔΙΩΡΓΑΝΩΣΗ </a:t>
            </a:r>
            <a:br>
              <a:rPr lang="el-GR" sz="2800" dirty="0">
                <a:solidFill>
                  <a:srgbClr val="FFFF00"/>
                </a:solidFill>
                <a:latin typeface="Castellar" pitchFamily="18" charset="0"/>
              </a:rPr>
            </a:br>
            <a:r>
              <a:rPr lang="el-GR" sz="2800" dirty="0">
                <a:solidFill>
                  <a:srgbClr val="FFFF00"/>
                </a:solidFill>
                <a:latin typeface="Castellar" pitchFamily="18" charset="0"/>
              </a:rPr>
              <a:t/>
            </a:r>
            <a:br>
              <a:rPr lang="el-GR" sz="2800" dirty="0">
                <a:solidFill>
                  <a:srgbClr val="FFFF00"/>
                </a:solidFill>
                <a:latin typeface="Castellar" pitchFamily="18" charset="0"/>
              </a:rPr>
            </a:br>
            <a:r>
              <a:rPr lang="el-GR" sz="2800" dirty="0">
                <a:solidFill>
                  <a:srgbClr val="FFFF00"/>
                </a:solidFill>
                <a:latin typeface="Castellar" pitchFamily="18" charset="0"/>
              </a:rPr>
              <a:t>ΤΟΥ ΚΡΑΤΟΥΣ</a:t>
            </a:r>
            <a:r>
              <a:rPr lang="el-GR" sz="1800" dirty="0"/>
              <a:t> </a:t>
            </a:r>
            <a:br>
              <a:rPr lang="el-GR" sz="1800" dirty="0"/>
            </a:br>
            <a:r>
              <a:rPr lang="el-GR" sz="4000" dirty="0"/>
              <a:t/>
            </a:r>
            <a:br>
              <a:rPr lang="el-GR" sz="4000" dirty="0"/>
            </a:br>
            <a:r>
              <a:rPr lang="el-GR" sz="3600" dirty="0">
                <a:solidFill>
                  <a:srgbClr val="FFFF00"/>
                </a:solidFill>
                <a:latin typeface="Castellar" pitchFamily="18" charset="0"/>
              </a:rPr>
              <a:t>1.</a:t>
            </a:r>
            <a:r>
              <a:rPr lang="el-GR" sz="3600" dirty="0">
                <a:latin typeface="Castellar" pitchFamily="18" charset="0"/>
              </a:rPr>
              <a:t> </a:t>
            </a:r>
            <a:r>
              <a:rPr lang="el-GR" sz="3600" dirty="0">
                <a:solidFill>
                  <a:srgbClr val="FFFF00"/>
                </a:solidFill>
                <a:effectLst>
                  <a:outerShdw blurRad="38100" dist="38100" dir="2700000" algn="tl">
                    <a:srgbClr val="000000"/>
                  </a:outerShdw>
                </a:effectLst>
                <a:latin typeface="Castellar" pitchFamily="18" charset="0"/>
              </a:rPr>
              <a:t>Ο ΙΟΥΣΤΙΝΙΑΝΟΣ  Α΄ </a:t>
            </a:r>
            <a:br>
              <a:rPr lang="el-GR" sz="3600" dirty="0">
                <a:solidFill>
                  <a:srgbClr val="FFFF00"/>
                </a:solidFill>
                <a:effectLst>
                  <a:outerShdw blurRad="38100" dist="38100" dir="2700000" algn="tl">
                    <a:srgbClr val="000000"/>
                  </a:outerShdw>
                </a:effectLst>
                <a:latin typeface="Castellar" pitchFamily="18" charset="0"/>
              </a:rPr>
            </a:br>
            <a:r>
              <a:rPr lang="el-GR" sz="3600" dirty="0">
                <a:solidFill>
                  <a:srgbClr val="FFFF00"/>
                </a:solidFill>
                <a:effectLst>
                  <a:outerShdw blurRad="38100" dist="38100" dir="2700000" algn="tl">
                    <a:srgbClr val="000000"/>
                  </a:outerShdw>
                </a:effectLst>
                <a:latin typeface="Castellar" pitchFamily="18" charset="0"/>
              </a:rPr>
              <a:t/>
            </a:r>
            <a:br>
              <a:rPr lang="el-GR" sz="3600" dirty="0">
                <a:solidFill>
                  <a:srgbClr val="FFFF00"/>
                </a:solidFill>
                <a:effectLst>
                  <a:outerShdw blurRad="38100" dist="38100" dir="2700000" algn="tl">
                    <a:srgbClr val="000000"/>
                  </a:outerShdw>
                </a:effectLst>
                <a:latin typeface="Castellar" pitchFamily="18" charset="0"/>
              </a:rPr>
            </a:br>
            <a:r>
              <a:rPr lang="el-GR" sz="3600" dirty="0">
                <a:solidFill>
                  <a:srgbClr val="FFFF00"/>
                </a:solidFill>
                <a:effectLst>
                  <a:outerShdw blurRad="38100" dist="38100" dir="2700000" algn="tl">
                    <a:srgbClr val="000000"/>
                  </a:outerShdw>
                </a:effectLst>
                <a:latin typeface="Castellar" pitchFamily="18" charset="0"/>
              </a:rPr>
              <a:t>ΚΑΙ</a:t>
            </a:r>
            <a:br>
              <a:rPr lang="el-GR" sz="3600" dirty="0">
                <a:solidFill>
                  <a:srgbClr val="FFFF00"/>
                </a:solidFill>
                <a:effectLst>
                  <a:outerShdw blurRad="38100" dist="38100" dir="2700000" algn="tl">
                    <a:srgbClr val="000000"/>
                  </a:outerShdw>
                </a:effectLst>
                <a:latin typeface="Castellar" pitchFamily="18" charset="0"/>
              </a:rPr>
            </a:br>
            <a:r>
              <a:rPr lang="el-GR" sz="3600" dirty="0">
                <a:solidFill>
                  <a:srgbClr val="FFFF00"/>
                </a:solidFill>
                <a:effectLst>
                  <a:outerShdw blurRad="38100" dist="38100" dir="2700000" algn="tl">
                    <a:srgbClr val="000000"/>
                  </a:outerShdw>
                </a:effectLst>
                <a:latin typeface="Castellar" pitchFamily="18" charset="0"/>
              </a:rPr>
              <a:t/>
            </a:r>
            <a:br>
              <a:rPr lang="el-GR" sz="3600" dirty="0">
                <a:solidFill>
                  <a:srgbClr val="FFFF00"/>
                </a:solidFill>
                <a:effectLst>
                  <a:outerShdw blurRad="38100" dist="38100" dir="2700000" algn="tl">
                    <a:srgbClr val="000000"/>
                  </a:outerShdw>
                </a:effectLst>
                <a:latin typeface="Castellar" pitchFamily="18" charset="0"/>
              </a:rPr>
            </a:br>
            <a:r>
              <a:rPr lang="el-GR" sz="3600" dirty="0">
                <a:solidFill>
                  <a:srgbClr val="FFFF00"/>
                </a:solidFill>
                <a:effectLst>
                  <a:outerShdw blurRad="38100" dist="38100" dir="2700000" algn="tl">
                    <a:srgbClr val="000000"/>
                  </a:outerShdw>
                </a:effectLst>
                <a:latin typeface="Castellar" pitchFamily="18" charset="0"/>
              </a:rPr>
              <a:t>ΤΟ ΕΡΓΟ ΤΟΥ</a:t>
            </a:r>
            <a:br>
              <a:rPr lang="el-GR" sz="3600" dirty="0">
                <a:solidFill>
                  <a:srgbClr val="FFFF00"/>
                </a:solidFill>
                <a:effectLst>
                  <a:outerShdw blurRad="38100" dist="38100" dir="2700000" algn="tl">
                    <a:srgbClr val="000000"/>
                  </a:outerShdw>
                </a:effectLst>
                <a:latin typeface="Castellar" pitchFamily="18" charset="0"/>
              </a:rPr>
            </a:br>
            <a:r>
              <a:rPr lang="el-GR" sz="3600" dirty="0">
                <a:solidFill>
                  <a:srgbClr val="FFFF00"/>
                </a:solidFill>
                <a:effectLst>
                  <a:outerShdw blurRad="38100" dist="38100" dir="2700000" algn="tl">
                    <a:srgbClr val="000000"/>
                  </a:outerShdw>
                </a:effectLst>
                <a:latin typeface="Castellar" pitchFamily="18" charset="0"/>
              </a:rPr>
              <a:t/>
            </a:r>
            <a:br>
              <a:rPr lang="el-GR" sz="3600" dirty="0">
                <a:solidFill>
                  <a:srgbClr val="FFFF00"/>
                </a:solidFill>
                <a:effectLst>
                  <a:outerShdw blurRad="38100" dist="38100" dir="2700000" algn="tl">
                    <a:srgbClr val="000000"/>
                  </a:outerShdw>
                </a:effectLst>
                <a:latin typeface="Castellar" pitchFamily="18" charset="0"/>
              </a:rPr>
            </a:br>
            <a:r>
              <a:rPr lang="el-GR" sz="3600" dirty="0">
                <a:solidFill>
                  <a:srgbClr val="FFFF00"/>
                </a:solidFill>
                <a:effectLst>
                  <a:outerShdw blurRad="38100" dist="38100" dir="2700000" algn="tl">
                    <a:srgbClr val="000000"/>
                  </a:outerShdw>
                </a:effectLst>
                <a:latin typeface="Castellar" pitchFamily="18" charset="0"/>
              </a:rPr>
              <a:t>(527 – 565)</a:t>
            </a:r>
          </a:p>
        </p:txBody>
      </p:sp>
      <p:pic>
        <p:nvPicPr>
          <p:cNvPr id="27652" name="Picture 4" descr="pn2bp1sm"/>
          <p:cNvPicPr>
            <a:picLocks noChangeAspect="1" noChangeArrowheads="1"/>
          </p:cNvPicPr>
          <p:nvPr/>
        </p:nvPicPr>
        <p:blipFill>
          <a:blip r:embed="rId2" cstate="print"/>
          <a:srcRect/>
          <a:stretch>
            <a:fillRect/>
          </a:stretch>
        </p:blipFill>
        <p:spPr bwMode="auto">
          <a:xfrm>
            <a:off x="6156325" y="3860800"/>
            <a:ext cx="2590800" cy="2735263"/>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additive="base">
                                        <p:cTn id="7" dur="3000" fill="hold"/>
                                        <p:tgtEl>
                                          <p:spTgt spid="27652"/>
                                        </p:tgtEl>
                                        <p:attrNameLst>
                                          <p:attrName>ppt_x</p:attrName>
                                        </p:attrNameLst>
                                      </p:cBhvr>
                                      <p:tavLst>
                                        <p:tav tm="0">
                                          <p:val>
                                            <p:strVal val="1+#ppt_w/2"/>
                                          </p:val>
                                        </p:tav>
                                        <p:tav tm="100000">
                                          <p:val>
                                            <p:strVal val="#ppt_x"/>
                                          </p:val>
                                        </p:tav>
                                      </p:tavLst>
                                    </p:anim>
                                    <p:anim calcmode="lin" valueType="num">
                                      <p:cBhvr additive="base">
                                        <p:cTn id="8" dur="3000" fill="hold"/>
                                        <p:tgtEl>
                                          <p:spTgt spid="27652"/>
                                        </p:tgtEl>
                                        <p:attrNameLst>
                                          <p:attrName>ppt_y</p:attrName>
                                        </p:attrNameLst>
                                      </p:cBhvr>
                                      <p:tavLst>
                                        <p:tav tm="0">
                                          <p:val>
                                            <p:strVal val="0-#ppt_h/2"/>
                                          </p:val>
                                        </p:tav>
                                        <p:tav tm="100000">
                                          <p:val>
                                            <p:strVal val="#ppt_y"/>
                                          </p:val>
                                        </p:tav>
                                      </p:tavLst>
                                    </p:anim>
                                  </p:childTnLst>
                                </p:cTn>
                              </p:par>
                              <p:par>
                                <p:cTn id="9" presetID="3" presetClass="entr" presetSubtype="10" fill="hold" nodeType="withEffect">
                                  <p:stCondLst>
                                    <p:cond delay="0"/>
                                  </p:stCondLst>
                                  <p:childTnLst>
                                    <p:set>
                                      <p:cBhvr>
                                        <p:cTn id="10" dur="1" fill="hold">
                                          <p:stCondLst>
                                            <p:cond delay="0"/>
                                          </p:stCondLst>
                                        </p:cTn>
                                        <p:tgtEl>
                                          <p:spTgt spid="27650"/>
                                        </p:tgtEl>
                                        <p:attrNameLst>
                                          <p:attrName>style.visibility</p:attrName>
                                        </p:attrNameLst>
                                      </p:cBhvr>
                                      <p:to>
                                        <p:strVal val="visible"/>
                                      </p:to>
                                    </p:set>
                                    <p:animEffect transition="in" filter="blinds(horizontal)">
                                      <p:cBhvr>
                                        <p:cTn id="11" dur="3000"/>
                                        <p:tgtEl>
                                          <p:spTgt spid="27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4638"/>
            <a:ext cx="8229600" cy="922337"/>
          </a:xfrm>
        </p:spPr>
        <p:txBody>
          <a:bodyPr/>
          <a:lstStyle/>
          <a:p>
            <a:pPr eaLnBrk="1" fontAlgn="auto" hangingPunct="1">
              <a:spcAft>
                <a:spcPts val="0"/>
              </a:spcAft>
              <a:defRPr/>
            </a:pPr>
            <a:r>
              <a:rPr lang="el-GR">
                <a:solidFill>
                  <a:srgbClr val="FFFF00"/>
                </a:solidFill>
                <a:effectLst>
                  <a:outerShdw blurRad="38100" dist="38100" dir="2700000" algn="tl">
                    <a:srgbClr val="000000"/>
                  </a:outerShdw>
                </a:effectLst>
                <a:latin typeface="Castellar" pitchFamily="18" charset="0"/>
              </a:rPr>
              <a:t>Γ΄ Εξωτερική πολιτική</a:t>
            </a:r>
          </a:p>
        </p:txBody>
      </p:sp>
      <p:sp>
        <p:nvSpPr>
          <p:cNvPr id="40963" name="Rectangle 3"/>
          <p:cNvSpPr>
            <a:spLocks noGrp="1" noChangeArrowheads="1"/>
          </p:cNvSpPr>
          <p:nvPr>
            <p:ph idx="1"/>
          </p:nvPr>
        </p:nvSpPr>
        <p:spPr>
          <a:xfrm>
            <a:off x="0" y="1341438"/>
            <a:ext cx="9144000" cy="4784725"/>
          </a:xfrm>
          <a:ln w="3175">
            <a:solidFill>
              <a:schemeClr val="tx1"/>
            </a:solidFill>
          </a:ln>
        </p:spPr>
        <p:txBody>
          <a:bodyPr/>
          <a:lstStyle/>
          <a:p>
            <a:pPr eaLnBrk="1" hangingPunct="1">
              <a:lnSpc>
                <a:spcPct val="80000"/>
              </a:lnSpc>
              <a:buFontTx/>
              <a:buNone/>
            </a:pPr>
            <a:r>
              <a:rPr lang="el-GR" sz="2000" b="1" smtClean="0">
                <a:latin typeface="Castellar" pitchFamily="18" charset="0"/>
              </a:rPr>
              <a:t>  </a:t>
            </a:r>
            <a:r>
              <a:rPr lang="el-GR" sz="2400" b="1" smtClean="0">
                <a:solidFill>
                  <a:srgbClr val="FFFF00"/>
                </a:solidFill>
                <a:latin typeface="Castellar" pitchFamily="18" charset="0"/>
              </a:rPr>
              <a:t>ΣΤΟΧΟΣ:</a:t>
            </a:r>
            <a:r>
              <a:rPr lang="el-GR" sz="2400" smtClean="0">
                <a:solidFill>
                  <a:srgbClr val="FFFF00"/>
                </a:solidFill>
                <a:latin typeface="Castellar" pitchFamily="18" charset="0"/>
              </a:rPr>
              <a:t> </a:t>
            </a:r>
            <a:r>
              <a:rPr lang="el-GR" sz="2400" b="1" i="1" smtClean="0">
                <a:solidFill>
                  <a:srgbClr val="FFFF00"/>
                </a:solidFill>
                <a:latin typeface="Castellar" pitchFamily="18" charset="0"/>
              </a:rPr>
              <a:t>Η αποκατάσταση της ρωμαϊκής οικουμένης</a:t>
            </a:r>
          </a:p>
          <a:p>
            <a:pPr eaLnBrk="1" hangingPunct="1">
              <a:lnSpc>
                <a:spcPct val="80000"/>
              </a:lnSpc>
              <a:buFontTx/>
              <a:buNone/>
            </a:pPr>
            <a:endParaRPr lang="el-GR" sz="2000" b="1" i="1" smtClean="0">
              <a:solidFill>
                <a:srgbClr val="FFFF00"/>
              </a:solidFill>
              <a:latin typeface="Castellar" pitchFamily="18" charset="0"/>
            </a:endParaRPr>
          </a:p>
          <a:p>
            <a:pPr eaLnBrk="1" hangingPunct="1">
              <a:lnSpc>
                <a:spcPct val="80000"/>
              </a:lnSpc>
              <a:buFontTx/>
              <a:buNone/>
            </a:pPr>
            <a:r>
              <a:rPr lang="el-GR" sz="2000" b="1" smtClean="0">
                <a:solidFill>
                  <a:srgbClr val="FFFF00"/>
                </a:solidFill>
                <a:latin typeface="Castellar" pitchFamily="18" charset="0"/>
              </a:rPr>
              <a:t>   </a:t>
            </a:r>
            <a:r>
              <a:rPr lang="el-GR" sz="2400" b="1" smtClean="0">
                <a:solidFill>
                  <a:srgbClr val="FFFF00"/>
                </a:solidFill>
                <a:latin typeface="Castellar" pitchFamily="18" charset="0"/>
              </a:rPr>
              <a:t>Δύση:</a:t>
            </a:r>
            <a:r>
              <a:rPr lang="el-GR" sz="2000" b="1" smtClean="0">
                <a:solidFill>
                  <a:srgbClr val="FFFF00"/>
                </a:solidFill>
                <a:latin typeface="Castellar" pitchFamily="18" charset="0"/>
              </a:rPr>
              <a:t>               Επιχειρήσεις κατά ΒΑΝΔΑΛΩΝ</a:t>
            </a:r>
          </a:p>
          <a:p>
            <a:pPr eaLnBrk="1" hangingPunct="1">
              <a:lnSpc>
                <a:spcPct val="80000"/>
              </a:lnSpc>
              <a:buFontTx/>
              <a:buNone/>
            </a:pPr>
            <a:r>
              <a:rPr lang="el-GR" sz="2000" b="1" smtClean="0">
                <a:solidFill>
                  <a:srgbClr val="FFFF00"/>
                </a:solidFill>
                <a:latin typeface="Castellar" pitchFamily="18" charset="0"/>
              </a:rPr>
              <a:t>                                                 ΟΣΤΡΟΓΟΤΘΩΝ</a:t>
            </a:r>
          </a:p>
          <a:p>
            <a:pPr eaLnBrk="1" hangingPunct="1">
              <a:lnSpc>
                <a:spcPct val="80000"/>
              </a:lnSpc>
              <a:buFontTx/>
              <a:buNone/>
            </a:pPr>
            <a:r>
              <a:rPr lang="el-GR" sz="2000" b="1" smtClean="0">
                <a:solidFill>
                  <a:srgbClr val="FFFF00"/>
                </a:solidFill>
                <a:latin typeface="Castellar" pitchFamily="18" charset="0"/>
              </a:rPr>
              <a:t>                                                 ΒΗΣΙΓΟΤΘΩΝ</a:t>
            </a:r>
          </a:p>
          <a:p>
            <a:pPr eaLnBrk="1" hangingPunct="1">
              <a:lnSpc>
                <a:spcPct val="80000"/>
              </a:lnSpc>
              <a:buFontTx/>
              <a:buNone/>
            </a:pPr>
            <a:endParaRPr lang="el-GR" sz="2000" b="1" smtClean="0">
              <a:solidFill>
                <a:srgbClr val="FFFF00"/>
              </a:solidFill>
              <a:latin typeface="Castellar" pitchFamily="18" charset="0"/>
            </a:endParaRPr>
          </a:p>
          <a:p>
            <a:pPr eaLnBrk="1" hangingPunct="1">
              <a:lnSpc>
                <a:spcPct val="80000"/>
              </a:lnSpc>
              <a:buFontTx/>
              <a:buNone/>
            </a:pPr>
            <a:r>
              <a:rPr lang="el-GR" sz="2000" b="1" smtClean="0">
                <a:solidFill>
                  <a:srgbClr val="FFFF00"/>
                </a:solidFill>
                <a:latin typeface="Castellar" pitchFamily="18" charset="0"/>
              </a:rPr>
              <a:t>   </a:t>
            </a:r>
            <a:r>
              <a:rPr lang="el-GR" sz="2400" b="1" smtClean="0">
                <a:solidFill>
                  <a:srgbClr val="FFFF00"/>
                </a:solidFill>
                <a:latin typeface="Castellar" pitchFamily="18" charset="0"/>
              </a:rPr>
              <a:t>Ανατολή:</a:t>
            </a:r>
            <a:r>
              <a:rPr lang="el-GR" sz="2000" b="1" smtClean="0">
                <a:solidFill>
                  <a:srgbClr val="FFFF00"/>
                </a:solidFill>
                <a:latin typeface="Castellar" pitchFamily="18" charset="0"/>
              </a:rPr>
              <a:t>  Χοσρόης Α΄ (Πέρσης) κατάληψη εκτεταμένων περιοχών</a:t>
            </a:r>
          </a:p>
          <a:p>
            <a:pPr eaLnBrk="1" hangingPunct="1">
              <a:lnSpc>
                <a:spcPct val="80000"/>
              </a:lnSpc>
              <a:buFontTx/>
              <a:buNone/>
            </a:pPr>
            <a:r>
              <a:rPr lang="el-GR" sz="2000" b="1" smtClean="0">
                <a:solidFill>
                  <a:srgbClr val="FFFF00"/>
                </a:solidFill>
                <a:latin typeface="Castellar" pitchFamily="18" charset="0"/>
              </a:rPr>
              <a:t>                  562 Συνθήκη – Αποκατάσταση ισορροπίας</a:t>
            </a:r>
          </a:p>
          <a:p>
            <a:pPr eaLnBrk="1" hangingPunct="1">
              <a:lnSpc>
                <a:spcPct val="80000"/>
              </a:lnSpc>
              <a:buFontTx/>
              <a:buNone/>
            </a:pPr>
            <a:endParaRPr lang="el-GR" sz="2000" b="1" smtClean="0">
              <a:solidFill>
                <a:srgbClr val="FFFF00"/>
              </a:solidFill>
              <a:latin typeface="Castellar" pitchFamily="18" charset="0"/>
            </a:endParaRPr>
          </a:p>
          <a:p>
            <a:pPr eaLnBrk="1" hangingPunct="1">
              <a:lnSpc>
                <a:spcPct val="80000"/>
              </a:lnSpc>
              <a:buFontTx/>
              <a:buNone/>
            </a:pPr>
            <a:r>
              <a:rPr lang="el-GR" sz="2000" b="1" smtClean="0">
                <a:solidFill>
                  <a:srgbClr val="FFFF00"/>
                </a:solidFill>
                <a:latin typeface="Castellar" pitchFamily="18" charset="0"/>
              </a:rPr>
              <a:t>   </a:t>
            </a:r>
            <a:r>
              <a:rPr lang="el-GR" sz="2400" b="1" smtClean="0">
                <a:solidFill>
                  <a:srgbClr val="FFFF00"/>
                </a:solidFill>
                <a:latin typeface="Castellar" pitchFamily="18" charset="0"/>
              </a:rPr>
              <a:t>Δούναβης:</a:t>
            </a:r>
            <a:r>
              <a:rPr lang="el-GR" sz="2000" b="1" smtClean="0">
                <a:solidFill>
                  <a:srgbClr val="FFFF00"/>
                </a:solidFill>
                <a:latin typeface="Castellar" pitchFamily="18" charset="0"/>
              </a:rPr>
              <a:t> Οχυρωματικά έργα</a:t>
            </a:r>
          </a:p>
          <a:p>
            <a:pPr eaLnBrk="1" hangingPunct="1">
              <a:lnSpc>
                <a:spcPct val="80000"/>
              </a:lnSpc>
              <a:buFontTx/>
              <a:buNone/>
            </a:pPr>
            <a:endParaRPr lang="el-GR" sz="2000" b="1" smtClean="0">
              <a:solidFill>
                <a:srgbClr val="FFFF00"/>
              </a:solidFill>
              <a:latin typeface="Castellar" pitchFamily="18" charset="0"/>
            </a:endParaRPr>
          </a:p>
          <a:p>
            <a:pPr eaLnBrk="1" hangingPunct="1">
              <a:lnSpc>
                <a:spcPct val="80000"/>
              </a:lnSpc>
              <a:buFontTx/>
              <a:buNone/>
            </a:pPr>
            <a:r>
              <a:rPr lang="el-GR" sz="2000" b="1" smtClean="0">
                <a:solidFill>
                  <a:srgbClr val="FFFF00"/>
                </a:solidFill>
                <a:latin typeface="Castellar" pitchFamily="18" charset="0"/>
              </a:rPr>
              <a:t>   </a:t>
            </a:r>
            <a:r>
              <a:rPr lang="el-GR" sz="2400" b="1" smtClean="0">
                <a:solidFill>
                  <a:srgbClr val="FFFF00"/>
                </a:solidFill>
                <a:latin typeface="Castellar" pitchFamily="18" charset="0"/>
              </a:rPr>
              <a:t>Χερσόνησος Αίμου:</a:t>
            </a:r>
            <a:r>
              <a:rPr lang="el-GR" sz="2000" b="1" smtClean="0">
                <a:solidFill>
                  <a:srgbClr val="FFFF00"/>
                </a:solidFill>
                <a:latin typeface="Castellar" pitchFamily="18" charset="0"/>
              </a:rPr>
              <a:t> Δαπάνες για εξαγορά ειρήνης</a:t>
            </a:r>
          </a:p>
          <a:p>
            <a:pPr eaLnBrk="1" hangingPunct="1">
              <a:lnSpc>
                <a:spcPct val="80000"/>
              </a:lnSpc>
              <a:buFontTx/>
              <a:buNone/>
            </a:pPr>
            <a:endParaRPr lang="el-GR" sz="2000" b="1" smtClean="0">
              <a:solidFill>
                <a:srgbClr val="FFFF00"/>
              </a:solidFill>
              <a:latin typeface="Castellar" pitchFamily="18" charset="0"/>
            </a:endParaRPr>
          </a:p>
          <a:p>
            <a:pPr eaLnBrk="1" hangingPunct="1">
              <a:lnSpc>
                <a:spcPct val="80000"/>
              </a:lnSpc>
              <a:buFontTx/>
              <a:buNone/>
            </a:pPr>
            <a:r>
              <a:rPr lang="el-GR" sz="2000" b="1" smtClean="0">
                <a:solidFill>
                  <a:srgbClr val="FFFF00"/>
                </a:solidFill>
                <a:latin typeface="Castellar" pitchFamily="18" charset="0"/>
              </a:rPr>
              <a:t>                                Αδυναμία αναχαίτισης Σλάβων και άλλων λαών</a:t>
            </a:r>
          </a:p>
          <a:p>
            <a:pPr eaLnBrk="1" hangingPunct="1">
              <a:lnSpc>
                <a:spcPct val="80000"/>
              </a:lnSpc>
              <a:buFontTx/>
              <a:buNone/>
            </a:pPr>
            <a:endParaRPr lang="el-GR" sz="2000" b="1" smtClean="0">
              <a:solidFill>
                <a:srgbClr val="FFFF00"/>
              </a:solidFill>
              <a:latin typeface="Castellar" pitchFamily="18" charset="0"/>
            </a:endParaRPr>
          </a:p>
          <a:p>
            <a:pPr eaLnBrk="1" hangingPunct="1">
              <a:lnSpc>
                <a:spcPct val="80000"/>
              </a:lnSpc>
              <a:buFontTx/>
              <a:buNone/>
            </a:pPr>
            <a:endParaRPr lang="el-GR" sz="2000" b="1" smtClean="0">
              <a:solidFill>
                <a:srgbClr val="FFFF00"/>
              </a:solidFill>
              <a:latin typeface="Castellar"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additive="base">
                                        <p:cTn id="7" dur="3000" fill="hold"/>
                                        <p:tgtEl>
                                          <p:spTgt spid="40963">
                                            <p:txEl>
                                              <p:pRg st="0" end="0"/>
                                            </p:txEl>
                                          </p:spTgt>
                                        </p:tgtEl>
                                        <p:attrNameLst>
                                          <p:attrName>ppt_x</p:attrName>
                                        </p:attrNameLst>
                                      </p:cBhvr>
                                      <p:tavLst>
                                        <p:tav tm="0">
                                          <p:val>
                                            <p:strVal val="0-#ppt_w/2"/>
                                          </p:val>
                                        </p:tav>
                                        <p:tav tm="100000">
                                          <p:val>
                                            <p:strVal val="#ppt_x"/>
                                          </p:val>
                                        </p:tav>
                                      </p:tavLst>
                                    </p:anim>
                                    <p:anim calcmode="lin" valueType="num">
                                      <p:cBhvr additive="base">
                                        <p:cTn id="8" dur="3000" fill="hold"/>
                                        <p:tgtEl>
                                          <p:spTgt spid="4096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00"/>
                            </p:stCondLst>
                            <p:childTnLst>
                              <p:par>
                                <p:cTn id="10" presetID="2" presetClass="entr" presetSubtype="8" fill="hold" nodeType="afterEffect">
                                  <p:stCondLst>
                                    <p:cond delay="0"/>
                                  </p:stCondLst>
                                  <p:childTnLst>
                                    <p:set>
                                      <p:cBhvr>
                                        <p:cTn id="11" dur="1" fill="hold">
                                          <p:stCondLst>
                                            <p:cond delay="0"/>
                                          </p:stCondLst>
                                        </p:cTn>
                                        <p:tgtEl>
                                          <p:spTgt spid="40963">
                                            <p:txEl>
                                              <p:pRg st="2" end="2"/>
                                            </p:txEl>
                                          </p:spTgt>
                                        </p:tgtEl>
                                        <p:attrNameLst>
                                          <p:attrName>style.visibility</p:attrName>
                                        </p:attrNameLst>
                                      </p:cBhvr>
                                      <p:to>
                                        <p:strVal val="visible"/>
                                      </p:to>
                                    </p:set>
                                    <p:anim calcmode="lin" valueType="num">
                                      <p:cBhvr additive="base">
                                        <p:cTn id="12" dur="3000" fill="hold"/>
                                        <p:tgtEl>
                                          <p:spTgt spid="40963">
                                            <p:txEl>
                                              <p:pRg st="2" end="2"/>
                                            </p:txEl>
                                          </p:spTgt>
                                        </p:tgtEl>
                                        <p:attrNameLst>
                                          <p:attrName>ppt_x</p:attrName>
                                        </p:attrNameLst>
                                      </p:cBhvr>
                                      <p:tavLst>
                                        <p:tav tm="0">
                                          <p:val>
                                            <p:strVal val="0-#ppt_w/2"/>
                                          </p:val>
                                        </p:tav>
                                        <p:tav tm="100000">
                                          <p:val>
                                            <p:strVal val="#ppt_x"/>
                                          </p:val>
                                        </p:tav>
                                      </p:tavLst>
                                    </p:anim>
                                    <p:anim calcmode="lin" valueType="num">
                                      <p:cBhvr additive="base">
                                        <p:cTn id="13" dur="3000" fill="hold"/>
                                        <p:tgtEl>
                                          <p:spTgt spid="40963">
                                            <p:txEl>
                                              <p:pRg st="2" end="2"/>
                                            </p:txEl>
                                          </p:spTgt>
                                        </p:tgtEl>
                                        <p:attrNameLst>
                                          <p:attrName>ppt_y</p:attrName>
                                        </p:attrNameLst>
                                      </p:cBhvr>
                                      <p:tavLst>
                                        <p:tav tm="0">
                                          <p:val>
                                            <p:strVal val="#ppt_y"/>
                                          </p:val>
                                        </p:tav>
                                        <p:tav tm="100000">
                                          <p:val>
                                            <p:strVal val="#ppt_y"/>
                                          </p:val>
                                        </p:tav>
                                      </p:tavLst>
                                    </p:anim>
                                  </p:childTnLst>
                                </p:cTn>
                              </p:par>
                            </p:childTnLst>
                          </p:cTn>
                        </p:par>
                        <p:par>
                          <p:cTn id="14" fill="hold">
                            <p:stCondLst>
                              <p:cond delay="6000"/>
                            </p:stCondLst>
                            <p:childTnLst>
                              <p:par>
                                <p:cTn id="15" presetID="2" presetClass="entr" presetSubtype="2" fill="hold" nodeType="afterEffect">
                                  <p:stCondLst>
                                    <p:cond delay="0"/>
                                  </p:stCondLst>
                                  <p:childTnLst>
                                    <p:set>
                                      <p:cBhvr>
                                        <p:cTn id="16" dur="1" fill="hold">
                                          <p:stCondLst>
                                            <p:cond delay="0"/>
                                          </p:stCondLst>
                                        </p:cTn>
                                        <p:tgtEl>
                                          <p:spTgt spid="40963">
                                            <p:txEl>
                                              <p:pRg st="3" end="3"/>
                                            </p:txEl>
                                          </p:spTgt>
                                        </p:tgtEl>
                                        <p:attrNameLst>
                                          <p:attrName>style.visibility</p:attrName>
                                        </p:attrNameLst>
                                      </p:cBhvr>
                                      <p:to>
                                        <p:strVal val="visible"/>
                                      </p:to>
                                    </p:set>
                                    <p:anim calcmode="lin" valueType="num">
                                      <p:cBhvr additive="base">
                                        <p:cTn id="17" dur="3000" fill="hold"/>
                                        <p:tgtEl>
                                          <p:spTgt spid="40963">
                                            <p:txEl>
                                              <p:pRg st="3" end="3"/>
                                            </p:txEl>
                                          </p:spTgt>
                                        </p:tgtEl>
                                        <p:attrNameLst>
                                          <p:attrName>ppt_x</p:attrName>
                                        </p:attrNameLst>
                                      </p:cBhvr>
                                      <p:tavLst>
                                        <p:tav tm="0">
                                          <p:val>
                                            <p:strVal val="1+#ppt_w/2"/>
                                          </p:val>
                                        </p:tav>
                                        <p:tav tm="100000">
                                          <p:val>
                                            <p:strVal val="#ppt_x"/>
                                          </p:val>
                                        </p:tav>
                                      </p:tavLst>
                                    </p:anim>
                                    <p:anim calcmode="lin" valueType="num">
                                      <p:cBhvr additive="base">
                                        <p:cTn id="18" dur="3000" fill="hold"/>
                                        <p:tgtEl>
                                          <p:spTgt spid="40963">
                                            <p:txEl>
                                              <p:pRg st="3" end="3"/>
                                            </p:txEl>
                                          </p:spTgt>
                                        </p:tgtEl>
                                        <p:attrNameLst>
                                          <p:attrName>ppt_y</p:attrName>
                                        </p:attrNameLst>
                                      </p:cBhvr>
                                      <p:tavLst>
                                        <p:tav tm="0">
                                          <p:val>
                                            <p:strVal val="#ppt_y"/>
                                          </p:val>
                                        </p:tav>
                                        <p:tav tm="100000">
                                          <p:val>
                                            <p:strVal val="#ppt_y"/>
                                          </p:val>
                                        </p:tav>
                                      </p:tavLst>
                                    </p:anim>
                                  </p:childTnLst>
                                </p:cTn>
                              </p:par>
                            </p:childTnLst>
                          </p:cTn>
                        </p:par>
                        <p:par>
                          <p:cTn id="19" fill="hold">
                            <p:stCondLst>
                              <p:cond delay="9000"/>
                            </p:stCondLst>
                            <p:childTnLst>
                              <p:par>
                                <p:cTn id="20" presetID="2" presetClass="entr" presetSubtype="8" fill="hold" nodeType="afterEffect">
                                  <p:stCondLst>
                                    <p:cond delay="0"/>
                                  </p:stCondLst>
                                  <p:childTnLst>
                                    <p:set>
                                      <p:cBhvr>
                                        <p:cTn id="21" dur="1" fill="hold">
                                          <p:stCondLst>
                                            <p:cond delay="0"/>
                                          </p:stCondLst>
                                        </p:cTn>
                                        <p:tgtEl>
                                          <p:spTgt spid="40963">
                                            <p:txEl>
                                              <p:pRg st="4" end="4"/>
                                            </p:txEl>
                                          </p:spTgt>
                                        </p:tgtEl>
                                        <p:attrNameLst>
                                          <p:attrName>style.visibility</p:attrName>
                                        </p:attrNameLst>
                                      </p:cBhvr>
                                      <p:to>
                                        <p:strVal val="visible"/>
                                      </p:to>
                                    </p:set>
                                    <p:anim calcmode="lin" valueType="num">
                                      <p:cBhvr additive="base">
                                        <p:cTn id="22" dur="3000" fill="hold"/>
                                        <p:tgtEl>
                                          <p:spTgt spid="40963">
                                            <p:txEl>
                                              <p:pRg st="4" end="4"/>
                                            </p:txEl>
                                          </p:spTgt>
                                        </p:tgtEl>
                                        <p:attrNameLst>
                                          <p:attrName>ppt_x</p:attrName>
                                        </p:attrNameLst>
                                      </p:cBhvr>
                                      <p:tavLst>
                                        <p:tav tm="0">
                                          <p:val>
                                            <p:strVal val="0-#ppt_w/2"/>
                                          </p:val>
                                        </p:tav>
                                        <p:tav tm="100000">
                                          <p:val>
                                            <p:strVal val="#ppt_x"/>
                                          </p:val>
                                        </p:tav>
                                      </p:tavLst>
                                    </p:anim>
                                    <p:anim calcmode="lin" valueType="num">
                                      <p:cBhvr additive="base">
                                        <p:cTn id="23" dur="3000" fill="hold"/>
                                        <p:tgtEl>
                                          <p:spTgt spid="40963">
                                            <p:txEl>
                                              <p:pRg st="4" end="4"/>
                                            </p:txEl>
                                          </p:spTgt>
                                        </p:tgtEl>
                                        <p:attrNameLst>
                                          <p:attrName>ppt_y</p:attrName>
                                        </p:attrNameLst>
                                      </p:cBhvr>
                                      <p:tavLst>
                                        <p:tav tm="0">
                                          <p:val>
                                            <p:strVal val="#ppt_y"/>
                                          </p:val>
                                        </p:tav>
                                        <p:tav tm="100000">
                                          <p:val>
                                            <p:strVal val="#ppt_y"/>
                                          </p:val>
                                        </p:tav>
                                      </p:tavLst>
                                    </p:anim>
                                  </p:childTnLst>
                                </p:cTn>
                              </p:par>
                            </p:childTnLst>
                          </p:cTn>
                        </p:par>
                        <p:par>
                          <p:cTn id="24" fill="hold">
                            <p:stCondLst>
                              <p:cond delay="12000"/>
                            </p:stCondLst>
                            <p:childTnLst>
                              <p:par>
                                <p:cTn id="25" presetID="2" presetClass="entr" presetSubtype="8" fill="hold" nodeType="afterEffect">
                                  <p:stCondLst>
                                    <p:cond delay="0"/>
                                  </p:stCondLst>
                                  <p:childTnLst>
                                    <p:set>
                                      <p:cBhvr>
                                        <p:cTn id="26" dur="1" fill="hold">
                                          <p:stCondLst>
                                            <p:cond delay="0"/>
                                          </p:stCondLst>
                                        </p:cTn>
                                        <p:tgtEl>
                                          <p:spTgt spid="40963">
                                            <p:txEl>
                                              <p:pRg st="6" end="6"/>
                                            </p:txEl>
                                          </p:spTgt>
                                        </p:tgtEl>
                                        <p:attrNameLst>
                                          <p:attrName>style.visibility</p:attrName>
                                        </p:attrNameLst>
                                      </p:cBhvr>
                                      <p:to>
                                        <p:strVal val="visible"/>
                                      </p:to>
                                    </p:set>
                                    <p:anim calcmode="lin" valueType="num">
                                      <p:cBhvr additive="base">
                                        <p:cTn id="27" dur="3000" fill="hold"/>
                                        <p:tgtEl>
                                          <p:spTgt spid="40963">
                                            <p:txEl>
                                              <p:pRg st="6" end="6"/>
                                            </p:txEl>
                                          </p:spTgt>
                                        </p:tgtEl>
                                        <p:attrNameLst>
                                          <p:attrName>ppt_x</p:attrName>
                                        </p:attrNameLst>
                                      </p:cBhvr>
                                      <p:tavLst>
                                        <p:tav tm="0">
                                          <p:val>
                                            <p:strVal val="0-#ppt_w/2"/>
                                          </p:val>
                                        </p:tav>
                                        <p:tav tm="100000">
                                          <p:val>
                                            <p:strVal val="#ppt_x"/>
                                          </p:val>
                                        </p:tav>
                                      </p:tavLst>
                                    </p:anim>
                                    <p:anim calcmode="lin" valueType="num">
                                      <p:cBhvr additive="base">
                                        <p:cTn id="28" dur="3000" fill="hold"/>
                                        <p:tgtEl>
                                          <p:spTgt spid="40963">
                                            <p:txEl>
                                              <p:pRg st="6" end="6"/>
                                            </p:txEl>
                                          </p:spTgt>
                                        </p:tgtEl>
                                        <p:attrNameLst>
                                          <p:attrName>ppt_y</p:attrName>
                                        </p:attrNameLst>
                                      </p:cBhvr>
                                      <p:tavLst>
                                        <p:tav tm="0">
                                          <p:val>
                                            <p:strVal val="#ppt_y"/>
                                          </p:val>
                                        </p:tav>
                                        <p:tav tm="100000">
                                          <p:val>
                                            <p:strVal val="#ppt_y"/>
                                          </p:val>
                                        </p:tav>
                                      </p:tavLst>
                                    </p:anim>
                                  </p:childTnLst>
                                </p:cTn>
                              </p:par>
                            </p:childTnLst>
                          </p:cTn>
                        </p:par>
                        <p:par>
                          <p:cTn id="29" fill="hold">
                            <p:stCondLst>
                              <p:cond delay="15000"/>
                            </p:stCondLst>
                            <p:childTnLst>
                              <p:par>
                                <p:cTn id="30" presetID="2" presetClass="entr" presetSubtype="8" fill="hold" nodeType="afterEffect">
                                  <p:stCondLst>
                                    <p:cond delay="0"/>
                                  </p:stCondLst>
                                  <p:childTnLst>
                                    <p:set>
                                      <p:cBhvr>
                                        <p:cTn id="31" dur="1" fill="hold">
                                          <p:stCondLst>
                                            <p:cond delay="0"/>
                                          </p:stCondLst>
                                        </p:cTn>
                                        <p:tgtEl>
                                          <p:spTgt spid="40963">
                                            <p:txEl>
                                              <p:pRg st="7" end="7"/>
                                            </p:txEl>
                                          </p:spTgt>
                                        </p:tgtEl>
                                        <p:attrNameLst>
                                          <p:attrName>style.visibility</p:attrName>
                                        </p:attrNameLst>
                                      </p:cBhvr>
                                      <p:to>
                                        <p:strVal val="visible"/>
                                      </p:to>
                                    </p:set>
                                    <p:anim calcmode="lin" valueType="num">
                                      <p:cBhvr additive="base">
                                        <p:cTn id="32" dur="3000" fill="hold"/>
                                        <p:tgtEl>
                                          <p:spTgt spid="40963">
                                            <p:txEl>
                                              <p:pRg st="7" end="7"/>
                                            </p:txEl>
                                          </p:spTgt>
                                        </p:tgtEl>
                                        <p:attrNameLst>
                                          <p:attrName>ppt_x</p:attrName>
                                        </p:attrNameLst>
                                      </p:cBhvr>
                                      <p:tavLst>
                                        <p:tav tm="0">
                                          <p:val>
                                            <p:strVal val="0-#ppt_w/2"/>
                                          </p:val>
                                        </p:tav>
                                        <p:tav tm="100000">
                                          <p:val>
                                            <p:strVal val="#ppt_x"/>
                                          </p:val>
                                        </p:tav>
                                      </p:tavLst>
                                    </p:anim>
                                    <p:anim calcmode="lin" valueType="num">
                                      <p:cBhvr additive="base">
                                        <p:cTn id="33" dur="3000" fill="hold"/>
                                        <p:tgtEl>
                                          <p:spTgt spid="40963">
                                            <p:txEl>
                                              <p:pRg st="7" end="7"/>
                                            </p:txEl>
                                          </p:spTgt>
                                        </p:tgtEl>
                                        <p:attrNameLst>
                                          <p:attrName>ppt_y</p:attrName>
                                        </p:attrNameLst>
                                      </p:cBhvr>
                                      <p:tavLst>
                                        <p:tav tm="0">
                                          <p:val>
                                            <p:strVal val="#ppt_y"/>
                                          </p:val>
                                        </p:tav>
                                        <p:tav tm="100000">
                                          <p:val>
                                            <p:strVal val="#ppt_y"/>
                                          </p:val>
                                        </p:tav>
                                      </p:tavLst>
                                    </p:anim>
                                  </p:childTnLst>
                                </p:cTn>
                              </p:par>
                            </p:childTnLst>
                          </p:cTn>
                        </p:par>
                        <p:par>
                          <p:cTn id="34" fill="hold">
                            <p:stCondLst>
                              <p:cond delay="18000"/>
                            </p:stCondLst>
                            <p:childTnLst>
                              <p:par>
                                <p:cTn id="35" presetID="2" presetClass="entr" presetSubtype="2" fill="hold" nodeType="afterEffect">
                                  <p:stCondLst>
                                    <p:cond delay="0"/>
                                  </p:stCondLst>
                                  <p:childTnLst>
                                    <p:set>
                                      <p:cBhvr>
                                        <p:cTn id="36" dur="1" fill="hold">
                                          <p:stCondLst>
                                            <p:cond delay="0"/>
                                          </p:stCondLst>
                                        </p:cTn>
                                        <p:tgtEl>
                                          <p:spTgt spid="40963">
                                            <p:txEl>
                                              <p:pRg st="9" end="9"/>
                                            </p:txEl>
                                          </p:spTgt>
                                        </p:tgtEl>
                                        <p:attrNameLst>
                                          <p:attrName>style.visibility</p:attrName>
                                        </p:attrNameLst>
                                      </p:cBhvr>
                                      <p:to>
                                        <p:strVal val="visible"/>
                                      </p:to>
                                    </p:set>
                                    <p:anim calcmode="lin" valueType="num">
                                      <p:cBhvr additive="base">
                                        <p:cTn id="37" dur="3000" fill="hold"/>
                                        <p:tgtEl>
                                          <p:spTgt spid="40963">
                                            <p:txEl>
                                              <p:pRg st="9" end="9"/>
                                            </p:txEl>
                                          </p:spTgt>
                                        </p:tgtEl>
                                        <p:attrNameLst>
                                          <p:attrName>ppt_x</p:attrName>
                                        </p:attrNameLst>
                                      </p:cBhvr>
                                      <p:tavLst>
                                        <p:tav tm="0">
                                          <p:val>
                                            <p:strVal val="1+#ppt_w/2"/>
                                          </p:val>
                                        </p:tav>
                                        <p:tav tm="100000">
                                          <p:val>
                                            <p:strVal val="#ppt_x"/>
                                          </p:val>
                                        </p:tav>
                                      </p:tavLst>
                                    </p:anim>
                                    <p:anim calcmode="lin" valueType="num">
                                      <p:cBhvr additive="base">
                                        <p:cTn id="38" dur="3000" fill="hold"/>
                                        <p:tgtEl>
                                          <p:spTgt spid="40963">
                                            <p:txEl>
                                              <p:pRg st="9" end="9"/>
                                            </p:txEl>
                                          </p:spTgt>
                                        </p:tgtEl>
                                        <p:attrNameLst>
                                          <p:attrName>ppt_y</p:attrName>
                                        </p:attrNameLst>
                                      </p:cBhvr>
                                      <p:tavLst>
                                        <p:tav tm="0">
                                          <p:val>
                                            <p:strVal val="#ppt_y"/>
                                          </p:val>
                                        </p:tav>
                                        <p:tav tm="100000">
                                          <p:val>
                                            <p:strVal val="#ppt_y"/>
                                          </p:val>
                                        </p:tav>
                                      </p:tavLst>
                                    </p:anim>
                                  </p:childTnLst>
                                </p:cTn>
                              </p:par>
                            </p:childTnLst>
                          </p:cTn>
                        </p:par>
                        <p:par>
                          <p:cTn id="39" fill="hold">
                            <p:stCondLst>
                              <p:cond delay="21000"/>
                            </p:stCondLst>
                            <p:childTnLst>
                              <p:par>
                                <p:cTn id="40" presetID="2" presetClass="entr" presetSubtype="2" fill="hold" nodeType="afterEffect">
                                  <p:stCondLst>
                                    <p:cond delay="0"/>
                                  </p:stCondLst>
                                  <p:childTnLst>
                                    <p:set>
                                      <p:cBhvr>
                                        <p:cTn id="41" dur="1" fill="hold">
                                          <p:stCondLst>
                                            <p:cond delay="0"/>
                                          </p:stCondLst>
                                        </p:cTn>
                                        <p:tgtEl>
                                          <p:spTgt spid="40963">
                                            <p:txEl>
                                              <p:pRg st="11" end="11"/>
                                            </p:txEl>
                                          </p:spTgt>
                                        </p:tgtEl>
                                        <p:attrNameLst>
                                          <p:attrName>style.visibility</p:attrName>
                                        </p:attrNameLst>
                                      </p:cBhvr>
                                      <p:to>
                                        <p:strVal val="visible"/>
                                      </p:to>
                                    </p:set>
                                    <p:anim calcmode="lin" valueType="num">
                                      <p:cBhvr additive="base">
                                        <p:cTn id="42" dur="3000" fill="hold"/>
                                        <p:tgtEl>
                                          <p:spTgt spid="40963">
                                            <p:txEl>
                                              <p:pRg st="11" end="11"/>
                                            </p:txEl>
                                          </p:spTgt>
                                        </p:tgtEl>
                                        <p:attrNameLst>
                                          <p:attrName>ppt_x</p:attrName>
                                        </p:attrNameLst>
                                      </p:cBhvr>
                                      <p:tavLst>
                                        <p:tav tm="0">
                                          <p:val>
                                            <p:strVal val="1+#ppt_w/2"/>
                                          </p:val>
                                        </p:tav>
                                        <p:tav tm="100000">
                                          <p:val>
                                            <p:strVal val="#ppt_x"/>
                                          </p:val>
                                        </p:tav>
                                      </p:tavLst>
                                    </p:anim>
                                    <p:anim calcmode="lin" valueType="num">
                                      <p:cBhvr additive="base">
                                        <p:cTn id="43" dur="3000" fill="hold"/>
                                        <p:tgtEl>
                                          <p:spTgt spid="40963">
                                            <p:txEl>
                                              <p:pRg st="11" end="11"/>
                                            </p:txEl>
                                          </p:spTgt>
                                        </p:tgtEl>
                                        <p:attrNameLst>
                                          <p:attrName>ppt_y</p:attrName>
                                        </p:attrNameLst>
                                      </p:cBhvr>
                                      <p:tavLst>
                                        <p:tav tm="0">
                                          <p:val>
                                            <p:strVal val="#ppt_y"/>
                                          </p:val>
                                        </p:tav>
                                        <p:tav tm="100000">
                                          <p:val>
                                            <p:strVal val="#ppt_y"/>
                                          </p:val>
                                        </p:tav>
                                      </p:tavLst>
                                    </p:anim>
                                  </p:childTnLst>
                                </p:cTn>
                              </p:par>
                            </p:childTnLst>
                          </p:cTn>
                        </p:par>
                        <p:par>
                          <p:cTn id="44" fill="hold">
                            <p:stCondLst>
                              <p:cond delay="24000"/>
                            </p:stCondLst>
                            <p:childTnLst>
                              <p:par>
                                <p:cTn id="45" presetID="2" presetClass="entr" presetSubtype="2" fill="hold" nodeType="afterEffect">
                                  <p:stCondLst>
                                    <p:cond delay="0"/>
                                  </p:stCondLst>
                                  <p:childTnLst>
                                    <p:set>
                                      <p:cBhvr>
                                        <p:cTn id="46" dur="1" fill="hold">
                                          <p:stCondLst>
                                            <p:cond delay="0"/>
                                          </p:stCondLst>
                                        </p:cTn>
                                        <p:tgtEl>
                                          <p:spTgt spid="40963">
                                            <p:txEl>
                                              <p:pRg st="13" end="13"/>
                                            </p:txEl>
                                          </p:spTgt>
                                        </p:tgtEl>
                                        <p:attrNameLst>
                                          <p:attrName>style.visibility</p:attrName>
                                        </p:attrNameLst>
                                      </p:cBhvr>
                                      <p:to>
                                        <p:strVal val="visible"/>
                                      </p:to>
                                    </p:set>
                                    <p:anim calcmode="lin" valueType="num">
                                      <p:cBhvr additive="base">
                                        <p:cTn id="47" dur="3000" fill="hold"/>
                                        <p:tgtEl>
                                          <p:spTgt spid="40963">
                                            <p:txEl>
                                              <p:pRg st="13" end="13"/>
                                            </p:txEl>
                                          </p:spTgt>
                                        </p:tgtEl>
                                        <p:attrNameLst>
                                          <p:attrName>ppt_x</p:attrName>
                                        </p:attrNameLst>
                                      </p:cBhvr>
                                      <p:tavLst>
                                        <p:tav tm="0">
                                          <p:val>
                                            <p:strVal val="1+#ppt_w/2"/>
                                          </p:val>
                                        </p:tav>
                                        <p:tav tm="100000">
                                          <p:val>
                                            <p:strVal val="#ppt_x"/>
                                          </p:val>
                                        </p:tav>
                                      </p:tavLst>
                                    </p:anim>
                                    <p:anim calcmode="lin" valueType="num">
                                      <p:cBhvr additive="base">
                                        <p:cTn id="48" dur="3000" fill="hold"/>
                                        <p:tgtEl>
                                          <p:spTgt spid="40963">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468313" y="5715000"/>
            <a:ext cx="8229600" cy="1143000"/>
          </a:xfrm>
        </p:spPr>
        <p:txBody>
          <a:bodyPr>
            <a:normAutofit fontScale="90000"/>
          </a:bodyPr>
          <a:lstStyle/>
          <a:p>
            <a:pPr eaLnBrk="1" fontAlgn="auto" hangingPunct="1">
              <a:spcAft>
                <a:spcPts val="0"/>
              </a:spcAft>
              <a:defRPr/>
            </a:pPr>
            <a:r>
              <a:rPr lang="el-GR" sz="2000">
                <a:solidFill>
                  <a:srgbClr val="FF9900"/>
                </a:solidFill>
                <a:latin typeface="Garamond" pitchFamily="18" charset="0"/>
              </a:rPr>
              <a:t>Χάρτης με τα σύνορα της βυζαντινής αυτοκρατορίας στο τέλος της βασιλείας του Ιουστινιανού. </a:t>
            </a:r>
            <a:br>
              <a:rPr lang="el-GR" sz="2000">
                <a:solidFill>
                  <a:srgbClr val="FF9900"/>
                </a:solidFill>
                <a:latin typeface="Garamond" pitchFamily="18" charset="0"/>
              </a:rPr>
            </a:br>
            <a:r>
              <a:rPr lang="el-GR" sz="2000">
                <a:solidFill>
                  <a:srgbClr val="FF9900"/>
                </a:solidFill>
                <a:latin typeface="Garamond" pitchFamily="18" charset="0"/>
              </a:rPr>
              <a:t>© ΙΜΕ </a:t>
            </a:r>
            <a:br>
              <a:rPr lang="el-GR" sz="2000">
                <a:solidFill>
                  <a:srgbClr val="FF9900"/>
                </a:solidFill>
                <a:latin typeface="Garamond" pitchFamily="18" charset="0"/>
              </a:rPr>
            </a:br>
            <a:endParaRPr lang="el-GR" sz="4000">
              <a:solidFill>
                <a:srgbClr val="FF9900"/>
              </a:solidFill>
            </a:endParaRPr>
          </a:p>
        </p:txBody>
      </p:sp>
      <p:sp>
        <p:nvSpPr>
          <p:cNvPr id="16387" name="Rectangle 3"/>
          <p:cNvSpPr>
            <a:spLocks noGrp="1" noChangeArrowheads="1"/>
          </p:cNvSpPr>
          <p:nvPr>
            <p:ph idx="1"/>
          </p:nvPr>
        </p:nvSpPr>
        <p:spPr>
          <a:xfrm>
            <a:off x="468313" y="404813"/>
            <a:ext cx="8229600" cy="4525962"/>
          </a:xfrm>
        </p:spPr>
        <p:txBody>
          <a:bodyPr/>
          <a:lstStyle/>
          <a:p>
            <a:pPr eaLnBrk="1" hangingPunct="1"/>
            <a:endParaRPr lang="el-GR" smtClean="0"/>
          </a:p>
        </p:txBody>
      </p:sp>
      <p:pic>
        <p:nvPicPr>
          <p:cNvPr id="16388" name="Picture 4" descr="p6fp1"/>
          <p:cNvPicPr>
            <a:picLocks noChangeAspect="1" noChangeArrowheads="1"/>
          </p:cNvPicPr>
          <p:nvPr/>
        </p:nvPicPr>
        <p:blipFill>
          <a:blip r:embed="rId2" cstate="print"/>
          <a:srcRect/>
          <a:stretch>
            <a:fillRect/>
          </a:stretch>
        </p:blipFill>
        <p:spPr bwMode="auto">
          <a:xfrm>
            <a:off x="0" y="41275"/>
            <a:ext cx="9144000" cy="5449888"/>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6258"/>
                                        </p:tgtEl>
                                        <p:attrNameLst>
                                          <p:attrName>style.visibility</p:attrName>
                                        </p:attrNameLst>
                                      </p:cBhvr>
                                      <p:to>
                                        <p:strVal val="visible"/>
                                      </p:to>
                                    </p:set>
                                    <p:anim calcmode="lin" valueType="num">
                                      <p:cBhvr additive="base">
                                        <p:cTn id="7" dur="5000" fill="hold"/>
                                        <p:tgtEl>
                                          <p:spTgt spid="96258"/>
                                        </p:tgtEl>
                                        <p:attrNameLst>
                                          <p:attrName>ppt_x</p:attrName>
                                        </p:attrNameLst>
                                      </p:cBhvr>
                                      <p:tavLst>
                                        <p:tav tm="0">
                                          <p:val>
                                            <p:strVal val="#ppt_x"/>
                                          </p:val>
                                        </p:tav>
                                        <p:tav tm="100000">
                                          <p:val>
                                            <p:strVal val="#ppt_x"/>
                                          </p:val>
                                        </p:tav>
                                      </p:tavLst>
                                    </p:anim>
                                    <p:anim calcmode="lin" valueType="num">
                                      <p:cBhvr additive="base">
                                        <p:cTn id="8" dur="5000" fill="hold"/>
                                        <p:tgtEl>
                                          <p:spTgt spid="962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8313" y="0"/>
            <a:ext cx="8229600" cy="1143000"/>
          </a:xfrm>
        </p:spPr>
        <p:txBody>
          <a:bodyPr/>
          <a:lstStyle/>
          <a:p>
            <a:pPr eaLnBrk="1" fontAlgn="auto" hangingPunct="1">
              <a:spcAft>
                <a:spcPts val="0"/>
              </a:spcAft>
              <a:defRPr/>
            </a:pPr>
            <a:r>
              <a:rPr lang="el-GR" sz="4000">
                <a:solidFill>
                  <a:srgbClr val="FFFF00"/>
                </a:solidFill>
                <a:effectLst>
                  <a:outerShdw blurRad="38100" dist="38100" dir="2700000" algn="tl">
                    <a:srgbClr val="000000"/>
                  </a:outerShdw>
                </a:effectLst>
                <a:latin typeface="Castellar" pitchFamily="18" charset="0"/>
              </a:rPr>
              <a:t>Αποτίμηση εξωτερικής πολιτικής</a:t>
            </a:r>
          </a:p>
        </p:txBody>
      </p:sp>
      <p:sp>
        <p:nvSpPr>
          <p:cNvPr id="41987" name="Rectangle 3"/>
          <p:cNvSpPr>
            <a:spLocks noGrp="1" noChangeArrowheads="1"/>
          </p:cNvSpPr>
          <p:nvPr>
            <p:ph idx="1"/>
          </p:nvPr>
        </p:nvSpPr>
        <p:spPr>
          <a:xfrm>
            <a:off x="457200" y="1341438"/>
            <a:ext cx="8229600" cy="5183187"/>
          </a:xfrm>
        </p:spPr>
        <p:txBody>
          <a:bodyPr/>
          <a:lstStyle/>
          <a:p>
            <a:pPr eaLnBrk="1" hangingPunct="1">
              <a:lnSpc>
                <a:spcPct val="90000"/>
              </a:lnSpc>
            </a:pPr>
            <a:r>
              <a:rPr lang="el-GR" b="1" i="1" smtClean="0">
                <a:solidFill>
                  <a:srgbClr val="FFFF00"/>
                </a:solidFill>
                <a:latin typeface="Castellar" pitchFamily="18" charset="0"/>
              </a:rPr>
              <a:t>Φιλόδοξη</a:t>
            </a:r>
          </a:p>
          <a:p>
            <a:pPr eaLnBrk="1" hangingPunct="1">
              <a:lnSpc>
                <a:spcPct val="90000"/>
              </a:lnSpc>
            </a:pPr>
            <a:endParaRPr lang="el-GR" b="1" i="1" smtClean="0">
              <a:solidFill>
                <a:srgbClr val="FFFF00"/>
              </a:solidFill>
              <a:latin typeface="Castellar" pitchFamily="18" charset="0"/>
            </a:endParaRPr>
          </a:p>
          <a:p>
            <a:pPr eaLnBrk="1" hangingPunct="1">
              <a:lnSpc>
                <a:spcPct val="90000"/>
              </a:lnSpc>
            </a:pPr>
            <a:r>
              <a:rPr lang="el-GR" b="1" i="1" smtClean="0">
                <a:solidFill>
                  <a:srgbClr val="FFFF00"/>
                </a:solidFill>
                <a:latin typeface="Castellar" pitchFamily="18" charset="0"/>
              </a:rPr>
              <a:t>Απογύμνωση ευρωπαϊκών επαρχιών από στρατεύματα</a:t>
            </a:r>
          </a:p>
          <a:p>
            <a:pPr eaLnBrk="1" hangingPunct="1">
              <a:lnSpc>
                <a:spcPct val="90000"/>
              </a:lnSpc>
            </a:pPr>
            <a:endParaRPr lang="el-GR" b="1" i="1" smtClean="0">
              <a:solidFill>
                <a:srgbClr val="FFFF00"/>
              </a:solidFill>
              <a:latin typeface="Castellar" pitchFamily="18" charset="0"/>
            </a:endParaRPr>
          </a:p>
          <a:p>
            <a:pPr eaLnBrk="1" hangingPunct="1">
              <a:lnSpc>
                <a:spcPct val="90000"/>
              </a:lnSpc>
            </a:pPr>
            <a:r>
              <a:rPr lang="el-GR" b="1" i="1" smtClean="0">
                <a:solidFill>
                  <a:srgbClr val="FFFF00"/>
                </a:solidFill>
                <a:latin typeface="Castellar" pitchFamily="18" charset="0"/>
              </a:rPr>
              <a:t>Οικονομική αιμορραγία</a:t>
            </a:r>
          </a:p>
          <a:p>
            <a:pPr eaLnBrk="1" hangingPunct="1">
              <a:lnSpc>
                <a:spcPct val="90000"/>
              </a:lnSpc>
              <a:buFontTx/>
              <a:buNone/>
            </a:pPr>
            <a:endParaRPr lang="el-GR" b="1" i="1" smtClean="0">
              <a:solidFill>
                <a:srgbClr val="FFFF00"/>
              </a:solidFill>
              <a:latin typeface="Castellar" pitchFamily="18" charset="0"/>
            </a:endParaRPr>
          </a:p>
          <a:p>
            <a:pPr eaLnBrk="1" hangingPunct="1">
              <a:lnSpc>
                <a:spcPct val="90000"/>
              </a:lnSpc>
            </a:pPr>
            <a:r>
              <a:rPr lang="el-GR" b="1" i="1" smtClean="0">
                <a:solidFill>
                  <a:srgbClr val="FFFF00"/>
                </a:solidFill>
                <a:latin typeface="Castellar" pitchFamily="18" charset="0"/>
              </a:rPr>
              <a:t>Εξασθένιση διεθνούς κύρους της αυτοκρατορίας</a:t>
            </a:r>
          </a:p>
          <a:p>
            <a:pPr eaLnBrk="1" hangingPunct="1">
              <a:lnSpc>
                <a:spcPct val="90000"/>
              </a:lnSpc>
            </a:pPr>
            <a:endParaRPr lang="el-GR" b="1" i="1" smtClean="0">
              <a:solidFill>
                <a:srgbClr val="FFFF00"/>
              </a:solidFill>
              <a:latin typeface="Castellar" pitchFamily="18" charset="0"/>
            </a:endParaRPr>
          </a:p>
          <a:p>
            <a:pPr eaLnBrk="1" hangingPunct="1">
              <a:lnSpc>
                <a:spcPct val="90000"/>
              </a:lnSpc>
            </a:pPr>
            <a:r>
              <a:rPr lang="el-GR" b="1" i="1" smtClean="0">
                <a:solidFill>
                  <a:srgbClr val="FFFF00"/>
                </a:solidFill>
                <a:latin typeface="Castellar" pitchFamily="18" charset="0"/>
              </a:rPr>
              <a:t>Επιπτώσεις στην εδαφική ακεραιότητα του κράτους επί διαδόχων</a:t>
            </a:r>
          </a:p>
          <a:p>
            <a:pPr eaLnBrk="1" hangingPunct="1">
              <a:lnSpc>
                <a:spcPct val="90000"/>
              </a:lnSpc>
            </a:pPr>
            <a:endParaRPr lang="el-GR" b="1" i="1" smtClean="0">
              <a:solidFill>
                <a:srgbClr val="FFFF00"/>
              </a:solidFill>
              <a:latin typeface="Castellar"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0" fill="hold"/>
                                        <p:tgtEl>
                                          <p:spTgt spid="41987">
                                            <p:txEl>
                                              <p:pRg st="0" end="0"/>
                                            </p:txEl>
                                          </p:spTgt>
                                        </p:tgtEl>
                                        <p:attrNameLst>
                                          <p:attrName>ppt_x</p:attrName>
                                        </p:attrNameLst>
                                      </p:cBhvr>
                                      <p:tavLst>
                                        <p:tav tm="0">
                                          <p:val>
                                            <p:strVal val="0-#ppt_w/2"/>
                                          </p:val>
                                        </p:tav>
                                        <p:tav tm="100000">
                                          <p:val>
                                            <p:strVal val="#ppt_x"/>
                                          </p:val>
                                        </p:tav>
                                      </p:tavLst>
                                    </p:anim>
                                    <p:anim calcmode="lin" valueType="num">
                                      <p:cBhvr additive="base">
                                        <p:cTn id="8" dur="5000" fill="hold"/>
                                        <p:tgtEl>
                                          <p:spTgt spid="419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1987">
                                            <p:txEl>
                                              <p:pRg st="2" end="2"/>
                                            </p:txEl>
                                          </p:spTgt>
                                        </p:tgtEl>
                                        <p:attrNameLst>
                                          <p:attrName>style.visibility</p:attrName>
                                        </p:attrNameLst>
                                      </p:cBhvr>
                                      <p:to>
                                        <p:strVal val="visible"/>
                                      </p:to>
                                    </p:set>
                                    <p:anim calcmode="lin" valueType="num">
                                      <p:cBhvr additive="base">
                                        <p:cTn id="13" dur="5000" fill="hold"/>
                                        <p:tgtEl>
                                          <p:spTgt spid="41987">
                                            <p:txEl>
                                              <p:pRg st="2" end="2"/>
                                            </p:txEl>
                                          </p:spTgt>
                                        </p:tgtEl>
                                        <p:attrNameLst>
                                          <p:attrName>ppt_x</p:attrName>
                                        </p:attrNameLst>
                                      </p:cBhvr>
                                      <p:tavLst>
                                        <p:tav tm="0">
                                          <p:val>
                                            <p:strVal val="0-#ppt_w/2"/>
                                          </p:val>
                                        </p:tav>
                                        <p:tav tm="100000">
                                          <p:val>
                                            <p:strVal val="#ppt_x"/>
                                          </p:val>
                                        </p:tav>
                                      </p:tavLst>
                                    </p:anim>
                                    <p:anim calcmode="lin" valueType="num">
                                      <p:cBhvr additive="base">
                                        <p:cTn id="14" dur="5000" fill="hold"/>
                                        <p:tgtEl>
                                          <p:spTgt spid="419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1987">
                                            <p:txEl>
                                              <p:pRg st="4" end="4"/>
                                            </p:txEl>
                                          </p:spTgt>
                                        </p:tgtEl>
                                        <p:attrNameLst>
                                          <p:attrName>style.visibility</p:attrName>
                                        </p:attrNameLst>
                                      </p:cBhvr>
                                      <p:to>
                                        <p:strVal val="visible"/>
                                      </p:to>
                                    </p:set>
                                    <p:anim calcmode="lin" valueType="num">
                                      <p:cBhvr additive="base">
                                        <p:cTn id="19" dur="5000" fill="hold"/>
                                        <p:tgtEl>
                                          <p:spTgt spid="41987">
                                            <p:txEl>
                                              <p:pRg st="4" end="4"/>
                                            </p:txEl>
                                          </p:spTgt>
                                        </p:tgtEl>
                                        <p:attrNameLst>
                                          <p:attrName>ppt_x</p:attrName>
                                        </p:attrNameLst>
                                      </p:cBhvr>
                                      <p:tavLst>
                                        <p:tav tm="0">
                                          <p:val>
                                            <p:strVal val="0-#ppt_w/2"/>
                                          </p:val>
                                        </p:tav>
                                        <p:tav tm="100000">
                                          <p:val>
                                            <p:strVal val="#ppt_x"/>
                                          </p:val>
                                        </p:tav>
                                      </p:tavLst>
                                    </p:anim>
                                    <p:anim calcmode="lin" valueType="num">
                                      <p:cBhvr additive="base">
                                        <p:cTn id="20" dur="5000" fill="hold"/>
                                        <p:tgtEl>
                                          <p:spTgt spid="419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41987">
                                            <p:txEl>
                                              <p:pRg st="6" end="6"/>
                                            </p:txEl>
                                          </p:spTgt>
                                        </p:tgtEl>
                                        <p:attrNameLst>
                                          <p:attrName>style.visibility</p:attrName>
                                        </p:attrNameLst>
                                      </p:cBhvr>
                                      <p:to>
                                        <p:strVal val="visible"/>
                                      </p:to>
                                    </p:set>
                                    <p:anim calcmode="lin" valueType="num">
                                      <p:cBhvr additive="base">
                                        <p:cTn id="25" dur="5000" fill="hold"/>
                                        <p:tgtEl>
                                          <p:spTgt spid="41987">
                                            <p:txEl>
                                              <p:pRg st="6" end="6"/>
                                            </p:txEl>
                                          </p:spTgt>
                                        </p:tgtEl>
                                        <p:attrNameLst>
                                          <p:attrName>ppt_x</p:attrName>
                                        </p:attrNameLst>
                                      </p:cBhvr>
                                      <p:tavLst>
                                        <p:tav tm="0">
                                          <p:val>
                                            <p:strVal val="0-#ppt_w/2"/>
                                          </p:val>
                                        </p:tav>
                                        <p:tav tm="100000">
                                          <p:val>
                                            <p:strVal val="#ppt_x"/>
                                          </p:val>
                                        </p:tav>
                                      </p:tavLst>
                                    </p:anim>
                                    <p:anim calcmode="lin" valueType="num">
                                      <p:cBhvr additive="base">
                                        <p:cTn id="26" dur="5000" fill="hold"/>
                                        <p:tgtEl>
                                          <p:spTgt spid="4198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41987">
                                            <p:txEl>
                                              <p:pRg st="8" end="8"/>
                                            </p:txEl>
                                          </p:spTgt>
                                        </p:tgtEl>
                                        <p:attrNameLst>
                                          <p:attrName>style.visibility</p:attrName>
                                        </p:attrNameLst>
                                      </p:cBhvr>
                                      <p:to>
                                        <p:strVal val="visible"/>
                                      </p:to>
                                    </p:set>
                                    <p:anim calcmode="lin" valueType="num">
                                      <p:cBhvr additive="base">
                                        <p:cTn id="31" dur="5000" fill="hold"/>
                                        <p:tgtEl>
                                          <p:spTgt spid="41987">
                                            <p:txEl>
                                              <p:pRg st="8" end="8"/>
                                            </p:txEl>
                                          </p:spTgt>
                                        </p:tgtEl>
                                        <p:attrNameLst>
                                          <p:attrName>ppt_x</p:attrName>
                                        </p:attrNameLst>
                                      </p:cBhvr>
                                      <p:tavLst>
                                        <p:tav tm="0">
                                          <p:val>
                                            <p:strVal val="0-#ppt_w/2"/>
                                          </p:val>
                                        </p:tav>
                                        <p:tav tm="100000">
                                          <p:val>
                                            <p:strVal val="#ppt_x"/>
                                          </p:val>
                                        </p:tav>
                                      </p:tavLst>
                                    </p:anim>
                                    <p:anim calcmode="lin" valueType="num">
                                      <p:cBhvr additive="base">
                                        <p:cTn id="32" dur="5000" fill="hold"/>
                                        <p:tgtEl>
                                          <p:spTgt spid="41987">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type="title"/>
          </p:nvPr>
        </p:nvSpPr>
        <p:spPr/>
        <p:txBody>
          <a:bodyPr/>
          <a:lstStyle/>
          <a:p>
            <a:pPr eaLnBrk="1" fontAlgn="auto" hangingPunct="1">
              <a:spcAft>
                <a:spcPts val="0"/>
              </a:spcAft>
              <a:defRPr/>
            </a:pPr>
            <a:r>
              <a:rPr lang="el-GR">
                <a:solidFill>
                  <a:srgbClr val="FFFF00"/>
                </a:solidFill>
                <a:effectLst>
                  <a:outerShdw blurRad="38100" dist="38100" dir="2700000" algn="tl">
                    <a:srgbClr val="000000"/>
                  </a:outerShdw>
                </a:effectLst>
                <a:latin typeface="Castellar" pitchFamily="18" charset="0"/>
              </a:rPr>
              <a:t>Δ΄ Κτίσματα και Αγία Σοφία</a:t>
            </a:r>
          </a:p>
        </p:txBody>
      </p:sp>
      <p:sp>
        <p:nvSpPr>
          <p:cNvPr id="43015" name="Rectangle 7"/>
          <p:cNvSpPr>
            <a:spLocks noGrp="1" noChangeArrowheads="1"/>
          </p:cNvSpPr>
          <p:nvPr>
            <p:ph idx="1"/>
          </p:nvPr>
        </p:nvSpPr>
        <p:spPr/>
        <p:txBody>
          <a:bodyPr/>
          <a:lstStyle/>
          <a:p>
            <a:pPr algn="ctr" eaLnBrk="1" hangingPunct="1">
              <a:lnSpc>
                <a:spcPct val="90000"/>
              </a:lnSpc>
              <a:buFontTx/>
              <a:buNone/>
            </a:pPr>
            <a:r>
              <a:rPr lang="el-GR" b="1" smtClean="0">
                <a:solidFill>
                  <a:srgbClr val="FFFF00"/>
                </a:solidFill>
                <a:latin typeface="Castellar" pitchFamily="18" charset="0"/>
              </a:rPr>
              <a:t>Οικοδομικό πρόγραμμα</a:t>
            </a:r>
          </a:p>
          <a:p>
            <a:pPr algn="ctr" eaLnBrk="1" hangingPunct="1">
              <a:lnSpc>
                <a:spcPct val="90000"/>
              </a:lnSpc>
              <a:buFontTx/>
              <a:buNone/>
            </a:pPr>
            <a:endParaRPr lang="el-GR" b="1" smtClean="0">
              <a:solidFill>
                <a:srgbClr val="FFFF00"/>
              </a:solidFill>
              <a:latin typeface="Castellar" pitchFamily="18" charset="0"/>
            </a:endParaRPr>
          </a:p>
          <a:p>
            <a:pPr algn="ctr" eaLnBrk="1" hangingPunct="1">
              <a:lnSpc>
                <a:spcPct val="90000"/>
              </a:lnSpc>
              <a:buFontTx/>
              <a:buNone/>
            </a:pPr>
            <a:r>
              <a:rPr lang="el-GR" b="1" i="1" smtClean="0">
                <a:solidFill>
                  <a:srgbClr val="FFFF00"/>
                </a:solidFill>
                <a:latin typeface="Castellar" pitchFamily="18" charset="0"/>
              </a:rPr>
              <a:t>Άμυνα: φρούρια – τείχη</a:t>
            </a:r>
          </a:p>
          <a:p>
            <a:pPr algn="ctr" eaLnBrk="1" hangingPunct="1">
              <a:lnSpc>
                <a:spcPct val="90000"/>
              </a:lnSpc>
              <a:buFontTx/>
              <a:buNone/>
            </a:pPr>
            <a:endParaRPr lang="el-GR" b="1" i="1" smtClean="0">
              <a:solidFill>
                <a:srgbClr val="FFFF00"/>
              </a:solidFill>
              <a:latin typeface="Castellar" pitchFamily="18" charset="0"/>
            </a:endParaRPr>
          </a:p>
          <a:p>
            <a:pPr algn="ctr" eaLnBrk="1" hangingPunct="1">
              <a:lnSpc>
                <a:spcPct val="90000"/>
              </a:lnSpc>
              <a:buFontTx/>
              <a:buNone/>
            </a:pPr>
            <a:r>
              <a:rPr lang="el-GR" b="1" i="1" smtClean="0">
                <a:solidFill>
                  <a:srgbClr val="FFFF00"/>
                </a:solidFill>
                <a:latin typeface="Castellar" pitchFamily="18" charset="0"/>
              </a:rPr>
              <a:t>Θρησκεία: 32 ναοί</a:t>
            </a:r>
          </a:p>
          <a:p>
            <a:pPr algn="ctr" eaLnBrk="1" hangingPunct="1">
              <a:lnSpc>
                <a:spcPct val="90000"/>
              </a:lnSpc>
              <a:buFontTx/>
              <a:buNone/>
            </a:pPr>
            <a:endParaRPr lang="el-GR" b="1" i="1" smtClean="0">
              <a:solidFill>
                <a:srgbClr val="FFFF00"/>
              </a:solidFill>
              <a:latin typeface="Castellar" pitchFamily="18" charset="0"/>
            </a:endParaRPr>
          </a:p>
          <a:p>
            <a:pPr algn="ctr" eaLnBrk="1" hangingPunct="1">
              <a:lnSpc>
                <a:spcPct val="90000"/>
              </a:lnSpc>
              <a:buFontTx/>
              <a:buNone/>
            </a:pPr>
            <a:r>
              <a:rPr lang="el-GR" b="1" i="1" smtClean="0">
                <a:solidFill>
                  <a:srgbClr val="FFFF00"/>
                </a:solidFill>
                <a:latin typeface="Castellar" pitchFamily="18" charset="0"/>
              </a:rPr>
              <a:t>Έργα υποδομής - Έργα κοινής ωφέλειας:</a:t>
            </a:r>
          </a:p>
          <a:p>
            <a:pPr algn="ctr" eaLnBrk="1" hangingPunct="1">
              <a:lnSpc>
                <a:spcPct val="90000"/>
              </a:lnSpc>
              <a:buFontTx/>
              <a:buNone/>
            </a:pPr>
            <a:r>
              <a:rPr lang="el-GR" b="1" i="1" smtClean="0">
                <a:solidFill>
                  <a:srgbClr val="FFFF00"/>
                </a:solidFill>
                <a:latin typeface="Castellar" pitchFamily="18" charset="0"/>
              </a:rPr>
              <a:t>δρόμοι, γέφυρες, υδραγωγεία, αποθήκες</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3015">
                                            <p:txEl>
                                              <p:pRg st="2" end="2"/>
                                            </p:txEl>
                                          </p:spTgt>
                                        </p:tgtEl>
                                        <p:attrNameLst>
                                          <p:attrName>style.visibility</p:attrName>
                                        </p:attrNameLst>
                                      </p:cBhvr>
                                      <p:to>
                                        <p:strVal val="visible"/>
                                      </p:to>
                                    </p:set>
                                    <p:anim calcmode="lin" valueType="num">
                                      <p:cBhvr additive="base">
                                        <p:cTn id="7" dur="5000" fill="hold"/>
                                        <p:tgtEl>
                                          <p:spTgt spid="43015">
                                            <p:txEl>
                                              <p:pRg st="2" end="2"/>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430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3015">
                                            <p:txEl>
                                              <p:pRg st="4" end="4"/>
                                            </p:txEl>
                                          </p:spTgt>
                                        </p:tgtEl>
                                        <p:attrNameLst>
                                          <p:attrName>style.visibility</p:attrName>
                                        </p:attrNameLst>
                                      </p:cBhvr>
                                      <p:to>
                                        <p:strVal val="visible"/>
                                      </p:to>
                                    </p:set>
                                    <p:anim calcmode="lin" valueType="num">
                                      <p:cBhvr additive="base">
                                        <p:cTn id="13" dur="5000" fill="hold"/>
                                        <p:tgtEl>
                                          <p:spTgt spid="43015">
                                            <p:txEl>
                                              <p:pRg st="4" end="4"/>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430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3015">
                                            <p:txEl>
                                              <p:pRg st="6" end="6"/>
                                            </p:txEl>
                                          </p:spTgt>
                                        </p:tgtEl>
                                        <p:attrNameLst>
                                          <p:attrName>style.visibility</p:attrName>
                                        </p:attrNameLst>
                                      </p:cBhvr>
                                      <p:to>
                                        <p:strVal val="visible"/>
                                      </p:to>
                                    </p:set>
                                    <p:anim calcmode="lin" valueType="num">
                                      <p:cBhvr additive="base">
                                        <p:cTn id="19" dur="5000" fill="hold"/>
                                        <p:tgtEl>
                                          <p:spTgt spid="43015">
                                            <p:txEl>
                                              <p:pRg st="6" end="6"/>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4301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3015">
                                            <p:txEl>
                                              <p:pRg st="7" end="7"/>
                                            </p:txEl>
                                          </p:spTgt>
                                        </p:tgtEl>
                                        <p:attrNameLst>
                                          <p:attrName>style.visibility</p:attrName>
                                        </p:attrNameLst>
                                      </p:cBhvr>
                                      <p:to>
                                        <p:strVal val="visible"/>
                                      </p:to>
                                    </p:set>
                                    <p:anim calcmode="lin" valueType="num">
                                      <p:cBhvr additive="base">
                                        <p:cTn id="23" dur="5000" fill="hold"/>
                                        <p:tgtEl>
                                          <p:spTgt spid="43015">
                                            <p:txEl>
                                              <p:pRg st="7" end="7"/>
                                            </p:txEl>
                                          </p:spTgt>
                                        </p:tgtEl>
                                        <p:attrNameLst>
                                          <p:attrName>ppt_x</p:attrName>
                                        </p:attrNameLst>
                                      </p:cBhvr>
                                      <p:tavLst>
                                        <p:tav tm="0">
                                          <p:val>
                                            <p:strVal val="#ppt_x"/>
                                          </p:val>
                                        </p:tav>
                                        <p:tav tm="100000">
                                          <p:val>
                                            <p:strVal val="#ppt_x"/>
                                          </p:val>
                                        </p:tav>
                                      </p:tavLst>
                                    </p:anim>
                                    <p:anim calcmode="lin" valueType="num">
                                      <p:cBhvr additive="base">
                                        <p:cTn id="24" dur="5000" fill="hold"/>
                                        <p:tgtEl>
                                          <p:spTgt spid="4301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fontAlgn="auto" hangingPunct="1">
              <a:spcAft>
                <a:spcPts val="0"/>
              </a:spcAft>
              <a:defRPr/>
            </a:pPr>
            <a:r>
              <a:rPr lang="el-GR">
                <a:solidFill>
                  <a:srgbClr val="FFFF00"/>
                </a:solidFill>
                <a:effectLst>
                  <a:outerShdw blurRad="38100" dist="38100" dir="2700000" algn="tl">
                    <a:srgbClr val="000000"/>
                  </a:outerShdw>
                </a:effectLst>
                <a:latin typeface="Castellar" pitchFamily="18" charset="0"/>
              </a:rPr>
              <a:t>Αγία Σοφία</a:t>
            </a:r>
          </a:p>
        </p:txBody>
      </p:sp>
      <p:sp>
        <p:nvSpPr>
          <p:cNvPr id="19459" name="Rectangle 3"/>
          <p:cNvSpPr>
            <a:spLocks noGrp="1" noChangeArrowheads="1"/>
          </p:cNvSpPr>
          <p:nvPr>
            <p:ph sz="half" idx="1"/>
          </p:nvPr>
        </p:nvSpPr>
        <p:spPr>
          <a:xfrm>
            <a:off x="457200" y="1600200"/>
            <a:ext cx="5338763" cy="5257800"/>
          </a:xfrm>
        </p:spPr>
        <p:txBody>
          <a:bodyPr/>
          <a:lstStyle/>
          <a:p>
            <a:pPr eaLnBrk="1" hangingPunct="1"/>
            <a:r>
              <a:rPr lang="el-GR" sz="2400" b="1" smtClean="0">
                <a:solidFill>
                  <a:srgbClr val="FFFF00"/>
                </a:solidFill>
                <a:latin typeface="Castellar" pitchFamily="18" charset="0"/>
              </a:rPr>
              <a:t>Δημιουργοί: Ανθέμιος (Τράλλεις)</a:t>
            </a:r>
          </a:p>
          <a:p>
            <a:pPr eaLnBrk="1" hangingPunct="1">
              <a:buFontTx/>
              <a:buNone/>
            </a:pPr>
            <a:r>
              <a:rPr lang="el-GR" sz="2400" b="1" smtClean="0">
                <a:solidFill>
                  <a:srgbClr val="FFFF00"/>
                </a:solidFill>
                <a:latin typeface="Castellar" pitchFamily="18" charset="0"/>
              </a:rPr>
              <a:t>                                                                                                                                                                     </a:t>
            </a:r>
          </a:p>
          <a:p>
            <a:pPr eaLnBrk="1" hangingPunct="1">
              <a:buFontTx/>
              <a:buNone/>
            </a:pPr>
            <a:r>
              <a:rPr lang="el-GR" sz="2400" b="1" smtClean="0">
                <a:solidFill>
                  <a:srgbClr val="FFFF00"/>
                </a:solidFill>
                <a:latin typeface="Castellar" pitchFamily="18" charset="0"/>
              </a:rPr>
              <a:t>                    Ισίδωρος (Μίλητος) </a:t>
            </a:r>
          </a:p>
          <a:p>
            <a:pPr eaLnBrk="1" hangingPunct="1">
              <a:buFontTx/>
              <a:buNone/>
            </a:pPr>
            <a:endParaRPr lang="el-GR" sz="2400" b="1" smtClean="0">
              <a:solidFill>
                <a:srgbClr val="FFFF00"/>
              </a:solidFill>
              <a:latin typeface="Castellar" pitchFamily="18" charset="0"/>
            </a:endParaRPr>
          </a:p>
          <a:p>
            <a:pPr eaLnBrk="1" hangingPunct="1">
              <a:buFontTx/>
              <a:buNone/>
            </a:pPr>
            <a:endParaRPr lang="el-GR" sz="2400" b="1" smtClean="0">
              <a:solidFill>
                <a:srgbClr val="FFFF00"/>
              </a:solidFill>
              <a:latin typeface="Castellar" pitchFamily="18" charset="0"/>
            </a:endParaRPr>
          </a:p>
          <a:p>
            <a:pPr eaLnBrk="1" hangingPunct="1">
              <a:buFontTx/>
              <a:buNone/>
            </a:pPr>
            <a:endParaRPr lang="el-GR" sz="2400" b="1" smtClean="0">
              <a:solidFill>
                <a:srgbClr val="FFFF00"/>
              </a:solidFill>
              <a:latin typeface="Castellar" pitchFamily="18" charset="0"/>
            </a:endParaRPr>
          </a:p>
          <a:p>
            <a:pPr eaLnBrk="1" hangingPunct="1">
              <a:buFontTx/>
              <a:buNone/>
            </a:pPr>
            <a:endParaRPr lang="el-GR" sz="2400" b="1" smtClean="0">
              <a:solidFill>
                <a:srgbClr val="FFFF00"/>
              </a:solidFill>
              <a:latin typeface="Castellar" pitchFamily="18" charset="0"/>
            </a:endParaRPr>
          </a:p>
          <a:p>
            <a:pPr eaLnBrk="1" hangingPunct="1">
              <a:buFontTx/>
              <a:buNone/>
            </a:pPr>
            <a:endParaRPr lang="el-GR" sz="2400" b="1" smtClean="0">
              <a:solidFill>
                <a:srgbClr val="FFFF00"/>
              </a:solidFill>
              <a:latin typeface="Castellar" pitchFamily="18" charset="0"/>
            </a:endParaRPr>
          </a:p>
          <a:p>
            <a:pPr eaLnBrk="1" hangingPunct="1"/>
            <a:r>
              <a:rPr lang="el-GR" sz="2400" b="1" smtClean="0">
                <a:solidFill>
                  <a:srgbClr val="FFFF00"/>
                </a:solidFill>
                <a:latin typeface="Castellar" pitchFamily="18" charset="0"/>
              </a:rPr>
              <a:t>Διάρκεια εργασιών: 532 - 537   </a:t>
            </a:r>
          </a:p>
          <a:p>
            <a:pPr eaLnBrk="1" hangingPunct="1">
              <a:buFontTx/>
              <a:buNone/>
            </a:pPr>
            <a:endParaRPr lang="el-GR" sz="2400" b="1" smtClean="0">
              <a:solidFill>
                <a:srgbClr val="FFFF00"/>
              </a:solidFill>
              <a:latin typeface="Castellar" pitchFamily="18" charset="0"/>
            </a:endParaRPr>
          </a:p>
          <a:p>
            <a:pPr eaLnBrk="1" hangingPunct="1">
              <a:buFontTx/>
              <a:buNone/>
            </a:pPr>
            <a:endParaRPr lang="el-GR" sz="2400" b="1" smtClean="0">
              <a:solidFill>
                <a:srgbClr val="FFFF00"/>
              </a:solidFill>
              <a:latin typeface="Castellar" pitchFamily="18" charset="0"/>
            </a:endParaRPr>
          </a:p>
        </p:txBody>
      </p:sp>
      <p:sp>
        <p:nvSpPr>
          <p:cNvPr id="19460" name="Rectangle 5"/>
          <p:cNvSpPr>
            <a:spLocks noGrp="1" noChangeArrowheads="1"/>
          </p:cNvSpPr>
          <p:nvPr>
            <p:ph sz="half" idx="2"/>
          </p:nvPr>
        </p:nvSpPr>
        <p:spPr/>
        <p:txBody>
          <a:bodyPr/>
          <a:lstStyle/>
          <a:p>
            <a:pPr eaLnBrk="1" hangingPunct="1"/>
            <a:endParaRPr lang="el-GR" smtClean="0"/>
          </a:p>
          <a:p>
            <a:pPr eaLnBrk="1" hangingPunct="1">
              <a:buFontTx/>
              <a:buNone/>
            </a:pPr>
            <a:r>
              <a:rPr lang="el-GR" smtClean="0"/>
              <a:t>                    </a:t>
            </a:r>
            <a:r>
              <a:rPr lang="el-GR" smtClean="0">
                <a:solidFill>
                  <a:srgbClr val="FFFF00"/>
                </a:solidFill>
                <a:latin typeface="Castellar" pitchFamily="18" charset="0"/>
              </a:rPr>
              <a:t>αρχιτέκτονες</a:t>
            </a:r>
          </a:p>
        </p:txBody>
      </p:sp>
      <p:sp>
        <p:nvSpPr>
          <p:cNvPr id="19461" name="AutoShape 4"/>
          <p:cNvSpPr>
            <a:spLocks/>
          </p:cNvSpPr>
          <p:nvPr/>
        </p:nvSpPr>
        <p:spPr bwMode="auto">
          <a:xfrm>
            <a:off x="5867400" y="1700213"/>
            <a:ext cx="360363" cy="1368425"/>
          </a:xfrm>
          <a:prstGeom prst="rightBrace">
            <a:avLst>
              <a:gd name="adj1" fmla="val 31645"/>
              <a:gd name="adj2" fmla="val 50000"/>
            </a:avLst>
          </a:prstGeom>
          <a:noFill/>
          <a:ln w="57150">
            <a:solidFill>
              <a:srgbClr val="FFFF00"/>
            </a:solidFill>
            <a:round/>
            <a:headEnd/>
            <a:tailEnd/>
          </a:ln>
        </p:spPr>
        <p:txBody>
          <a:bodyPr wrap="none" anchor="ctr"/>
          <a:lstStyle/>
          <a:p>
            <a:endParaRPr lang="el-GR"/>
          </a:p>
        </p:txBody>
      </p:sp>
      <p:pic>
        <p:nvPicPr>
          <p:cNvPr id="46087" name="Picture 7" descr="350px-Hagia_Sophia_1877">
            <a:hlinkClick r:id="rId2"/>
          </p:cNvPr>
          <p:cNvPicPr>
            <a:picLocks noChangeAspect="1" noChangeArrowheads="1"/>
          </p:cNvPicPr>
          <p:nvPr/>
        </p:nvPicPr>
        <p:blipFill>
          <a:blip r:embed="rId3" cstate="print"/>
          <a:srcRect/>
          <a:stretch>
            <a:fillRect/>
          </a:stretch>
        </p:blipFill>
        <p:spPr bwMode="auto">
          <a:xfrm>
            <a:off x="5508625" y="3284538"/>
            <a:ext cx="3333750" cy="2133600"/>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4608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40" name="Rectangle 12"/>
          <p:cNvSpPr>
            <a:spLocks noGrp="1" noChangeArrowheads="1"/>
          </p:cNvSpPr>
          <p:nvPr>
            <p:ph type="body" sz="half" idx="1"/>
          </p:nvPr>
        </p:nvSpPr>
        <p:spPr>
          <a:xfrm>
            <a:off x="0" y="260350"/>
            <a:ext cx="4316413" cy="6597650"/>
          </a:xfrm>
        </p:spPr>
        <p:txBody>
          <a:bodyPr>
            <a:normAutofit/>
          </a:bodyPr>
          <a:lstStyle/>
          <a:p>
            <a:pPr marL="548640" indent="-411480" eaLnBrk="1" fontAlgn="auto" hangingPunct="1">
              <a:lnSpc>
                <a:spcPct val="90000"/>
              </a:lnSpc>
              <a:spcAft>
                <a:spcPts val="0"/>
              </a:spcAft>
              <a:buClr>
                <a:schemeClr val="tx1">
                  <a:shade val="95000"/>
                </a:schemeClr>
              </a:buClr>
              <a:buFontTx/>
              <a:buNone/>
              <a:defRPr/>
            </a:pPr>
            <a:r>
              <a:rPr lang="el-GR" b="1">
                <a:solidFill>
                  <a:srgbClr val="FFFF00"/>
                </a:solidFill>
                <a:effectLst>
                  <a:outerShdw blurRad="38100" dist="38100" dir="2700000" algn="tl">
                    <a:srgbClr val="000000"/>
                  </a:outerShdw>
                </a:effectLst>
                <a:latin typeface="Castellar" pitchFamily="18" charset="0"/>
              </a:rPr>
              <a:t>Βασιλική με τρούλο</a:t>
            </a:r>
            <a:r>
              <a:rPr lang="el-GR" sz="2400" b="1">
                <a:solidFill>
                  <a:srgbClr val="FFFF00"/>
                </a:solidFill>
                <a:latin typeface="Castellar" pitchFamily="18" charset="0"/>
              </a:rPr>
              <a:t>  </a:t>
            </a:r>
          </a:p>
          <a:p>
            <a:pPr marL="548640" indent="-411480" eaLnBrk="1" fontAlgn="auto" hangingPunct="1">
              <a:lnSpc>
                <a:spcPct val="90000"/>
              </a:lnSpc>
              <a:spcAft>
                <a:spcPts val="0"/>
              </a:spcAft>
              <a:buClr>
                <a:schemeClr val="tx1">
                  <a:shade val="95000"/>
                </a:schemeClr>
              </a:buClr>
              <a:buFontTx/>
              <a:buNone/>
              <a:defRPr/>
            </a:pPr>
            <a:endParaRPr lang="el-GR" sz="2400" b="1">
              <a:solidFill>
                <a:srgbClr val="FFFF00"/>
              </a:solidFill>
              <a:latin typeface="Castellar" pitchFamily="18" charset="0"/>
            </a:endParaRPr>
          </a:p>
          <a:p>
            <a:pPr marL="548640" indent="-411480" eaLnBrk="1" fontAlgn="auto" hangingPunct="1">
              <a:lnSpc>
                <a:spcPct val="90000"/>
              </a:lnSpc>
              <a:spcAft>
                <a:spcPts val="0"/>
              </a:spcAft>
              <a:buClr>
                <a:schemeClr val="tx1">
                  <a:shade val="95000"/>
                </a:schemeClr>
              </a:buClr>
              <a:buFont typeface="Wingdings 2"/>
              <a:buChar char=""/>
              <a:defRPr/>
            </a:pPr>
            <a:r>
              <a:rPr lang="el-GR" sz="2400" b="1">
                <a:solidFill>
                  <a:srgbClr val="FFFF00"/>
                </a:solidFill>
                <a:latin typeface="Castellar" pitchFamily="18" charset="0"/>
              </a:rPr>
              <a:t>κτίριο σχεδόν τετράγωνο (76</a:t>
            </a:r>
            <a:r>
              <a:rPr lang="en-US" sz="2400" b="1">
                <a:solidFill>
                  <a:srgbClr val="FFFF00"/>
                </a:solidFill>
                <a:latin typeface="Castellar" pitchFamily="18" charset="0"/>
              </a:rPr>
              <a:t>*</a:t>
            </a:r>
            <a:r>
              <a:rPr lang="el-GR" sz="2400" b="1">
                <a:solidFill>
                  <a:srgbClr val="FFFF00"/>
                </a:solidFill>
                <a:latin typeface="Castellar" pitchFamily="18" charset="0"/>
              </a:rPr>
              <a:t>71)</a:t>
            </a:r>
          </a:p>
          <a:p>
            <a:pPr marL="548640" indent="-411480" eaLnBrk="1" fontAlgn="auto" hangingPunct="1">
              <a:lnSpc>
                <a:spcPct val="90000"/>
              </a:lnSpc>
              <a:spcAft>
                <a:spcPts val="0"/>
              </a:spcAft>
              <a:buClr>
                <a:schemeClr val="tx1">
                  <a:shade val="95000"/>
                </a:schemeClr>
              </a:buClr>
              <a:buFontTx/>
              <a:buNone/>
              <a:defRPr/>
            </a:pPr>
            <a:endParaRPr lang="el-GR" sz="2400" b="1">
              <a:solidFill>
                <a:srgbClr val="FFFF00"/>
              </a:solidFill>
              <a:latin typeface="Castellar" pitchFamily="18" charset="0"/>
            </a:endParaRPr>
          </a:p>
          <a:p>
            <a:pPr marL="548640" indent="-411480" eaLnBrk="1" fontAlgn="auto" hangingPunct="1">
              <a:lnSpc>
                <a:spcPct val="90000"/>
              </a:lnSpc>
              <a:spcAft>
                <a:spcPts val="0"/>
              </a:spcAft>
              <a:buClr>
                <a:schemeClr val="tx1">
                  <a:shade val="95000"/>
                </a:schemeClr>
              </a:buClr>
              <a:buFont typeface="Wingdings 2"/>
              <a:buChar char=""/>
              <a:defRPr/>
            </a:pPr>
            <a:r>
              <a:rPr lang="el-GR" sz="2400" b="1">
                <a:solidFill>
                  <a:srgbClr val="FFFF00"/>
                </a:solidFill>
                <a:latin typeface="Castellar" pitchFamily="18" charset="0"/>
              </a:rPr>
              <a:t>τέσσερις </a:t>
            </a:r>
            <a:r>
              <a:rPr lang="el-GR" b="1">
                <a:solidFill>
                  <a:srgbClr val="FFFF00"/>
                </a:solidFill>
                <a:latin typeface="Castellar" pitchFamily="18" charset="0"/>
              </a:rPr>
              <a:t>πεσσοί</a:t>
            </a:r>
            <a:r>
              <a:rPr lang="el-GR" sz="2400" b="1">
                <a:solidFill>
                  <a:srgbClr val="FFFF00"/>
                </a:solidFill>
                <a:latin typeface="Castellar" pitchFamily="18" charset="0"/>
              </a:rPr>
              <a:t> συνδέονται με τόξα που σχηματίζουν ημισφαιρικά τρίγωνα</a:t>
            </a:r>
          </a:p>
          <a:p>
            <a:pPr marL="548640" indent="-411480" eaLnBrk="1" fontAlgn="auto" hangingPunct="1">
              <a:lnSpc>
                <a:spcPct val="90000"/>
              </a:lnSpc>
              <a:spcAft>
                <a:spcPts val="0"/>
              </a:spcAft>
              <a:buClr>
                <a:schemeClr val="tx1">
                  <a:shade val="95000"/>
                </a:schemeClr>
              </a:buClr>
              <a:buFont typeface="Wingdings 2"/>
              <a:buChar char=""/>
              <a:defRPr/>
            </a:pPr>
            <a:endParaRPr lang="el-GR" sz="2400" b="1">
              <a:solidFill>
                <a:srgbClr val="FFFF00"/>
              </a:solidFill>
              <a:latin typeface="Castellar" pitchFamily="18" charset="0"/>
            </a:endParaRPr>
          </a:p>
          <a:p>
            <a:pPr marL="548640" indent="-411480" eaLnBrk="1" fontAlgn="auto" hangingPunct="1">
              <a:lnSpc>
                <a:spcPct val="90000"/>
              </a:lnSpc>
              <a:spcAft>
                <a:spcPts val="0"/>
              </a:spcAft>
              <a:buClr>
                <a:schemeClr val="tx1">
                  <a:shade val="95000"/>
                </a:schemeClr>
              </a:buClr>
              <a:buFont typeface="Wingdings 2"/>
              <a:buChar char=""/>
              <a:defRPr/>
            </a:pPr>
            <a:r>
              <a:rPr lang="el-GR" b="1">
                <a:solidFill>
                  <a:srgbClr val="FFFF00"/>
                </a:solidFill>
                <a:latin typeface="Castellar" pitchFamily="18" charset="0"/>
              </a:rPr>
              <a:t>Ο τρούλος</a:t>
            </a:r>
            <a:r>
              <a:rPr lang="el-GR" sz="2400" b="1">
                <a:solidFill>
                  <a:srgbClr val="FFFF00"/>
                </a:solidFill>
                <a:latin typeface="Castellar" pitchFamily="18" charset="0"/>
              </a:rPr>
              <a:t> (διάμετρος 30 μ.) εδράζεται στο στεφάνι που δημιουργούν τα ημισφαιρικά τρίγωνα</a:t>
            </a:r>
          </a:p>
          <a:p>
            <a:pPr marL="548640" indent="-411480" eaLnBrk="1" fontAlgn="auto" hangingPunct="1">
              <a:lnSpc>
                <a:spcPct val="90000"/>
              </a:lnSpc>
              <a:spcAft>
                <a:spcPts val="0"/>
              </a:spcAft>
              <a:buClr>
                <a:schemeClr val="tx1">
                  <a:shade val="95000"/>
                </a:schemeClr>
              </a:buClr>
              <a:buFontTx/>
              <a:buNone/>
              <a:defRPr/>
            </a:pPr>
            <a:r>
              <a:rPr lang="el-GR" sz="2400" b="1">
                <a:solidFill>
                  <a:srgbClr val="FFFF00"/>
                </a:solidFill>
                <a:latin typeface="Castellar" pitchFamily="18" charset="0"/>
              </a:rPr>
              <a:t>   Στη βάση του 40 παράθυρα</a:t>
            </a:r>
          </a:p>
          <a:p>
            <a:pPr marL="548640" indent="-411480" eaLnBrk="1" fontAlgn="auto" hangingPunct="1">
              <a:lnSpc>
                <a:spcPct val="90000"/>
              </a:lnSpc>
              <a:spcAft>
                <a:spcPts val="0"/>
              </a:spcAft>
              <a:buClr>
                <a:schemeClr val="tx1">
                  <a:shade val="95000"/>
                </a:schemeClr>
              </a:buClr>
              <a:buFontTx/>
              <a:buNone/>
              <a:defRPr/>
            </a:pPr>
            <a:r>
              <a:rPr lang="el-GR" sz="2400" b="1">
                <a:solidFill>
                  <a:srgbClr val="FFFF00"/>
                </a:solidFill>
                <a:latin typeface="Castellar" pitchFamily="18" charset="0"/>
              </a:rPr>
              <a:t>   (άπλετο φως)</a:t>
            </a:r>
          </a:p>
        </p:txBody>
      </p:sp>
      <p:sp>
        <p:nvSpPr>
          <p:cNvPr id="20483" name="Rectangle 13"/>
          <p:cNvSpPr>
            <a:spLocks noGrp="1" noChangeArrowheads="1"/>
          </p:cNvSpPr>
          <p:nvPr>
            <p:ph sz="half" idx="2"/>
          </p:nvPr>
        </p:nvSpPr>
        <p:spPr/>
        <p:txBody>
          <a:bodyPr/>
          <a:lstStyle/>
          <a:p>
            <a:pPr eaLnBrk="1" hangingPunct="1">
              <a:lnSpc>
                <a:spcPct val="90000"/>
              </a:lnSpc>
            </a:pPr>
            <a:endParaRPr lang="el-GR" smtClean="0"/>
          </a:p>
        </p:txBody>
      </p:sp>
      <p:pic>
        <p:nvPicPr>
          <p:cNvPr id="20484" name="Picture 15" descr="310px-Constantinople_Hagia_Sophia">
            <a:hlinkClick r:id="rId2"/>
          </p:cNvPr>
          <p:cNvPicPr>
            <a:picLocks noChangeAspect="1" noChangeArrowheads="1"/>
          </p:cNvPicPr>
          <p:nvPr/>
        </p:nvPicPr>
        <p:blipFill>
          <a:blip r:embed="rId3" cstate="print"/>
          <a:srcRect/>
          <a:stretch>
            <a:fillRect/>
          </a:stretch>
        </p:blipFill>
        <p:spPr bwMode="auto">
          <a:xfrm>
            <a:off x="4140200" y="1128713"/>
            <a:ext cx="5003800" cy="3679825"/>
          </a:xfrm>
          <a:prstGeom prst="rect">
            <a:avLst/>
          </a:prstGeom>
          <a:noFill/>
          <a:ln w="9525">
            <a:noFill/>
            <a:miter lim="800000"/>
            <a:headEnd/>
            <a:tailEnd/>
          </a:ln>
        </p:spPr>
      </p:pic>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8140">
                                            <p:txEl>
                                              <p:pRg st="0" end="0"/>
                                            </p:txEl>
                                          </p:spTgt>
                                        </p:tgtEl>
                                        <p:attrNameLst>
                                          <p:attrName>style.visibility</p:attrName>
                                        </p:attrNameLst>
                                      </p:cBhvr>
                                      <p:to>
                                        <p:strVal val="visible"/>
                                      </p:to>
                                    </p:set>
                                    <p:anim calcmode="lin" valueType="num">
                                      <p:cBhvr additive="base">
                                        <p:cTn id="7" dur="3000" fill="hold"/>
                                        <p:tgtEl>
                                          <p:spTgt spid="48140">
                                            <p:txEl>
                                              <p:pRg st="0" end="0"/>
                                            </p:txEl>
                                          </p:spTgt>
                                        </p:tgtEl>
                                        <p:attrNameLst>
                                          <p:attrName>ppt_x</p:attrName>
                                        </p:attrNameLst>
                                      </p:cBhvr>
                                      <p:tavLst>
                                        <p:tav tm="0">
                                          <p:val>
                                            <p:strVal val="0-#ppt_w/2"/>
                                          </p:val>
                                        </p:tav>
                                        <p:tav tm="100000">
                                          <p:val>
                                            <p:strVal val="#ppt_x"/>
                                          </p:val>
                                        </p:tav>
                                      </p:tavLst>
                                    </p:anim>
                                    <p:anim calcmode="lin" valueType="num">
                                      <p:cBhvr additive="base">
                                        <p:cTn id="8" dur="3000" fill="hold"/>
                                        <p:tgtEl>
                                          <p:spTgt spid="4814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8140">
                                            <p:txEl>
                                              <p:pRg st="2" end="2"/>
                                            </p:txEl>
                                          </p:spTgt>
                                        </p:tgtEl>
                                        <p:attrNameLst>
                                          <p:attrName>style.visibility</p:attrName>
                                        </p:attrNameLst>
                                      </p:cBhvr>
                                      <p:to>
                                        <p:strVal val="visible"/>
                                      </p:to>
                                    </p:set>
                                    <p:anim calcmode="lin" valueType="num">
                                      <p:cBhvr additive="base">
                                        <p:cTn id="13" dur="5000" fill="hold"/>
                                        <p:tgtEl>
                                          <p:spTgt spid="48140">
                                            <p:txEl>
                                              <p:pRg st="2" end="2"/>
                                            </p:txEl>
                                          </p:spTgt>
                                        </p:tgtEl>
                                        <p:attrNameLst>
                                          <p:attrName>ppt_x</p:attrName>
                                        </p:attrNameLst>
                                      </p:cBhvr>
                                      <p:tavLst>
                                        <p:tav tm="0">
                                          <p:val>
                                            <p:strVal val="0-#ppt_w/2"/>
                                          </p:val>
                                        </p:tav>
                                        <p:tav tm="100000">
                                          <p:val>
                                            <p:strVal val="#ppt_x"/>
                                          </p:val>
                                        </p:tav>
                                      </p:tavLst>
                                    </p:anim>
                                    <p:anim calcmode="lin" valueType="num">
                                      <p:cBhvr additive="base">
                                        <p:cTn id="14" dur="5000" fill="hold"/>
                                        <p:tgtEl>
                                          <p:spTgt spid="4814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8140">
                                            <p:txEl>
                                              <p:pRg st="4" end="4"/>
                                            </p:txEl>
                                          </p:spTgt>
                                        </p:tgtEl>
                                        <p:attrNameLst>
                                          <p:attrName>style.visibility</p:attrName>
                                        </p:attrNameLst>
                                      </p:cBhvr>
                                      <p:to>
                                        <p:strVal val="visible"/>
                                      </p:to>
                                    </p:set>
                                    <p:anim calcmode="lin" valueType="num">
                                      <p:cBhvr additive="base">
                                        <p:cTn id="19" dur="5000" fill="hold"/>
                                        <p:tgtEl>
                                          <p:spTgt spid="48140">
                                            <p:txEl>
                                              <p:pRg st="4" end="4"/>
                                            </p:txEl>
                                          </p:spTgt>
                                        </p:tgtEl>
                                        <p:attrNameLst>
                                          <p:attrName>ppt_x</p:attrName>
                                        </p:attrNameLst>
                                      </p:cBhvr>
                                      <p:tavLst>
                                        <p:tav tm="0">
                                          <p:val>
                                            <p:strVal val="0-#ppt_w/2"/>
                                          </p:val>
                                        </p:tav>
                                        <p:tav tm="100000">
                                          <p:val>
                                            <p:strVal val="#ppt_x"/>
                                          </p:val>
                                        </p:tav>
                                      </p:tavLst>
                                    </p:anim>
                                    <p:anim calcmode="lin" valueType="num">
                                      <p:cBhvr additive="base">
                                        <p:cTn id="20" dur="5000" fill="hold"/>
                                        <p:tgtEl>
                                          <p:spTgt spid="4814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48140">
                                            <p:txEl>
                                              <p:pRg st="6" end="6"/>
                                            </p:txEl>
                                          </p:spTgt>
                                        </p:tgtEl>
                                        <p:attrNameLst>
                                          <p:attrName>style.visibility</p:attrName>
                                        </p:attrNameLst>
                                      </p:cBhvr>
                                      <p:to>
                                        <p:strVal val="visible"/>
                                      </p:to>
                                    </p:set>
                                    <p:anim calcmode="lin" valueType="num">
                                      <p:cBhvr additive="base">
                                        <p:cTn id="25" dur="5000" fill="hold"/>
                                        <p:tgtEl>
                                          <p:spTgt spid="48140">
                                            <p:txEl>
                                              <p:pRg st="6" end="6"/>
                                            </p:txEl>
                                          </p:spTgt>
                                        </p:tgtEl>
                                        <p:attrNameLst>
                                          <p:attrName>ppt_x</p:attrName>
                                        </p:attrNameLst>
                                      </p:cBhvr>
                                      <p:tavLst>
                                        <p:tav tm="0">
                                          <p:val>
                                            <p:strVal val="0-#ppt_w/2"/>
                                          </p:val>
                                        </p:tav>
                                        <p:tav tm="100000">
                                          <p:val>
                                            <p:strVal val="#ppt_x"/>
                                          </p:val>
                                        </p:tav>
                                      </p:tavLst>
                                    </p:anim>
                                    <p:anim calcmode="lin" valueType="num">
                                      <p:cBhvr additive="base">
                                        <p:cTn id="26" dur="5000" fill="hold"/>
                                        <p:tgtEl>
                                          <p:spTgt spid="48140">
                                            <p:txEl>
                                              <p:pRg st="6" end="6"/>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48140">
                                            <p:txEl>
                                              <p:pRg st="7" end="7"/>
                                            </p:txEl>
                                          </p:spTgt>
                                        </p:tgtEl>
                                        <p:attrNameLst>
                                          <p:attrName>style.visibility</p:attrName>
                                        </p:attrNameLst>
                                      </p:cBhvr>
                                      <p:to>
                                        <p:strVal val="visible"/>
                                      </p:to>
                                    </p:set>
                                    <p:anim calcmode="lin" valueType="num">
                                      <p:cBhvr additive="base">
                                        <p:cTn id="29" dur="5000" fill="hold"/>
                                        <p:tgtEl>
                                          <p:spTgt spid="48140">
                                            <p:txEl>
                                              <p:pRg st="7" end="7"/>
                                            </p:txEl>
                                          </p:spTgt>
                                        </p:tgtEl>
                                        <p:attrNameLst>
                                          <p:attrName>ppt_x</p:attrName>
                                        </p:attrNameLst>
                                      </p:cBhvr>
                                      <p:tavLst>
                                        <p:tav tm="0">
                                          <p:val>
                                            <p:strVal val="0-#ppt_w/2"/>
                                          </p:val>
                                        </p:tav>
                                        <p:tav tm="100000">
                                          <p:val>
                                            <p:strVal val="#ppt_x"/>
                                          </p:val>
                                        </p:tav>
                                      </p:tavLst>
                                    </p:anim>
                                    <p:anim calcmode="lin" valueType="num">
                                      <p:cBhvr additive="base">
                                        <p:cTn id="30" dur="5000" fill="hold"/>
                                        <p:tgtEl>
                                          <p:spTgt spid="48140">
                                            <p:txEl>
                                              <p:pRg st="7" end="7"/>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48140">
                                            <p:txEl>
                                              <p:pRg st="8" end="8"/>
                                            </p:txEl>
                                          </p:spTgt>
                                        </p:tgtEl>
                                        <p:attrNameLst>
                                          <p:attrName>style.visibility</p:attrName>
                                        </p:attrNameLst>
                                      </p:cBhvr>
                                      <p:to>
                                        <p:strVal val="visible"/>
                                      </p:to>
                                    </p:set>
                                    <p:anim calcmode="lin" valueType="num">
                                      <p:cBhvr additive="base">
                                        <p:cTn id="33" dur="5000" fill="hold"/>
                                        <p:tgtEl>
                                          <p:spTgt spid="48140">
                                            <p:txEl>
                                              <p:pRg st="8" end="8"/>
                                            </p:txEl>
                                          </p:spTgt>
                                        </p:tgtEl>
                                        <p:attrNameLst>
                                          <p:attrName>ppt_x</p:attrName>
                                        </p:attrNameLst>
                                      </p:cBhvr>
                                      <p:tavLst>
                                        <p:tav tm="0">
                                          <p:val>
                                            <p:strVal val="0-#ppt_w/2"/>
                                          </p:val>
                                        </p:tav>
                                        <p:tav tm="100000">
                                          <p:val>
                                            <p:strVal val="#ppt_x"/>
                                          </p:val>
                                        </p:tav>
                                      </p:tavLst>
                                    </p:anim>
                                    <p:anim calcmode="lin" valueType="num">
                                      <p:cBhvr additive="base">
                                        <p:cTn id="34" dur="5000" fill="hold"/>
                                        <p:tgtEl>
                                          <p:spTgt spid="48140">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4"/>
          <p:cNvSpPr>
            <a:spLocks noGrp="1" noChangeArrowheads="1"/>
          </p:cNvSpPr>
          <p:nvPr>
            <p:ph type="title"/>
          </p:nvPr>
        </p:nvSpPr>
        <p:spPr>
          <a:xfrm>
            <a:off x="323850" y="5715000"/>
            <a:ext cx="8229600" cy="1143000"/>
          </a:xfrm>
        </p:spPr>
        <p:txBody>
          <a:bodyPr/>
          <a:lstStyle/>
          <a:p>
            <a:pPr eaLnBrk="1" fontAlgn="auto" hangingPunct="1">
              <a:spcAft>
                <a:spcPts val="0"/>
              </a:spcAft>
              <a:defRPr/>
            </a:pPr>
            <a:r>
              <a:rPr lang="el-GR" sz="2800">
                <a:solidFill>
                  <a:srgbClr val="FF9900"/>
                </a:solidFill>
                <a:latin typeface="Garamond" pitchFamily="18" charset="0"/>
              </a:rPr>
              <a:t>Η Αγία Σοφία σήμερα</a:t>
            </a:r>
          </a:p>
        </p:txBody>
      </p:sp>
      <p:sp>
        <p:nvSpPr>
          <p:cNvPr id="21507" name="Rectangle 5"/>
          <p:cNvSpPr>
            <a:spLocks noGrp="1" noChangeArrowheads="1"/>
          </p:cNvSpPr>
          <p:nvPr>
            <p:ph idx="1"/>
          </p:nvPr>
        </p:nvSpPr>
        <p:spPr/>
        <p:txBody>
          <a:bodyPr/>
          <a:lstStyle/>
          <a:p>
            <a:pPr eaLnBrk="1" hangingPunct="1"/>
            <a:endParaRPr lang="el-GR" smtClean="0"/>
          </a:p>
        </p:txBody>
      </p:sp>
      <p:pic>
        <p:nvPicPr>
          <p:cNvPr id="109575" name="Picture 7" descr="350px-Aya_sofya">
            <a:hlinkClick r:id="rId2"/>
          </p:cNvPr>
          <p:cNvPicPr>
            <a:picLocks noChangeAspect="1" noChangeArrowheads="1"/>
          </p:cNvPicPr>
          <p:nvPr/>
        </p:nvPicPr>
        <p:blipFill>
          <a:blip r:embed="rId3" cstate="print"/>
          <a:srcRect/>
          <a:stretch>
            <a:fillRect/>
          </a:stretch>
        </p:blipFill>
        <p:spPr bwMode="auto">
          <a:xfrm>
            <a:off x="684213" y="188913"/>
            <a:ext cx="7920037" cy="5318125"/>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10957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381000" y="6080125"/>
            <a:ext cx="4419600" cy="701675"/>
          </a:xfrm>
          <a:prstGeom prst="rect">
            <a:avLst/>
          </a:prstGeom>
          <a:noFill/>
          <a:ln w="9525">
            <a:noFill/>
            <a:miter lim="800000"/>
            <a:headEnd/>
            <a:tailEnd/>
          </a:ln>
        </p:spPr>
        <p:txBody>
          <a:bodyPr>
            <a:spAutoFit/>
          </a:bodyPr>
          <a:lstStyle/>
          <a:p>
            <a:pPr>
              <a:spcBef>
                <a:spcPct val="50000"/>
              </a:spcBef>
            </a:pPr>
            <a:r>
              <a:rPr lang="en-US" sz="1000" b="1"/>
              <a:t>Title</a:t>
            </a:r>
            <a:r>
              <a:rPr lang="en-US" sz="1000"/>
              <a:t>:  Exterior, Hagia Sophia, Istanbul</a:t>
            </a:r>
          </a:p>
          <a:p>
            <a:pPr>
              <a:spcBef>
                <a:spcPct val="50000"/>
              </a:spcBef>
            </a:pPr>
            <a:r>
              <a:rPr lang="en-US" sz="1000" b="1"/>
              <a:t>Artist</a:t>
            </a:r>
            <a:r>
              <a:rPr lang="en-US" sz="1000"/>
              <a:t>:  n/a</a:t>
            </a:r>
          </a:p>
          <a:p>
            <a:pPr>
              <a:spcBef>
                <a:spcPct val="50000"/>
              </a:spcBef>
            </a:pPr>
            <a:r>
              <a:rPr lang="en-US" sz="1000" b="1"/>
              <a:t>Date</a:t>
            </a:r>
            <a:r>
              <a:rPr lang="en-US" sz="1000"/>
              <a:t>:  n/a</a:t>
            </a:r>
          </a:p>
        </p:txBody>
      </p:sp>
      <p:sp>
        <p:nvSpPr>
          <p:cNvPr id="22531" name="Text Box 3"/>
          <p:cNvSpPr txBox="1">
            <a:spLocks noChangeArrowheads="1"/>
          </p:cNvSpPr>
          <p:nvPr/>
        </p:nvSpPr>
        <p:spPr bwMode="auto">
          <a:xfrm>
            <a:off x="5029200" y="6080125"/>
            <a:ext cx="3962400" cy="701675"/>
          </a:xfrm>
          <a:prstGeom prst="rect">
            <a:avLst/>
          </a:prstGeom>
          <a:noFill/>
          <a:ln w="9525">
            <a:noFill/>
            <a:miter lim="800000"/>
            <a:headEnd/>
            <a:tailEnd/>
          </a:ln>
        </p:spPr>
        <p:txBody>
          <a:bodyPr>
            <a:spAutoFit/>
          </a:bodyPr>
          <a:lstStyle/>
          <a:p>
            <a:pPr>
              <a:spcBef>
                <a:spcPct val="50000"/>
              </a:spcBef>
            </a:pPr>
            <a:r>
              <a:rPr lang="en-US" sz="1000" b="1"/>
              <a:t>Source/ Museum:  </a:t>
            </a:r>
            <a:r>
              <a:rPr lang="en-US" sz="1000"/>
              <a:t>n/a</a:t>
            </a:r>
          </a:p>
          <a:p>
            <a:pPr>
              <a:spcBef>
                <a:spcPct val="50000"/>
              </a:spcBef>
            </a:pPr>
            <a:r>
              <a:rPr lang="en-US" sz="1000" b="1"/>
              <a:t>Medium</a:t>
            </a:r>
            <a:r>
              <a:rPr lang="en-US" sz="1000"/>
              <a:t>:  n/a</a:t>
            </a:r>
          </a:p>
          <a:p>
            <a:pPr>
              <a:spcBef>
                <a:spcPct val="50000"/>
              </a:spcBef>
            </a:pPr>
            <a:r>
              <a:rPr lang="en-US" sz="1000" b="1"/>
              <a:t>Size</a:t>
            </a:r>
            <a:r>
              <a:rPr lang="en-US" sz="1000"/>
              <a:t>:  n/a</a:t>
            </a:r>
          </a:p>
        </p:txBody>
      </p:sp>
      <p:sp>
        <p:nvSpPr>
          <p:cNvPr id="22532" name="Line 4"/>
          <p:cNvSpPr>
            <a:spLocks noChangeShapeType="1"/>
          </p:cNvSpPr>
          <p:nvPr/>
        </p:nvSpPr>
        <p:spPr bwMode="auto">
          <a:xfrm>
            <a:off x="0" y="6019800"/>
            <a:ext cx="9144000" cy="0"/>
          </a:xfrm>
          <a:prstGeom prst="line">
            <a:avLst/>
          </a:prstGeom>
          <a:noFill/>
          <a:ln w="57150" cmpd="thickThin">
            <a:solidFill>
              <a:srgbClr val="FFFFFF"/>
            </a:solidFill>
            <a:round/>
            <a:headEnd/>
            <a:tailEnd/>
          </a:ln>
        </p:spPr>
        <p:txBody>
          <a:bodyPr/>
          <a:lstStyle/>
          <a:p>
            <a:endParaRPr lang="el-GR"/>
          </a:p>
        </p:txBody>
      </p:sp>
      <p:pic>
        <p:nvPicPr>
          <p:cNvPr id="22533" name="Picture 5" descr="ph-logo"/>
          <p:cNvPicPr>
            <a:picLocks noChangeAspect="1" noChangeArrowheads="1"/>
          </p:cNvPicPr>
          <p:nvPr/>
        </p:nvPicPr>
        <p:blipFill>
          <a:blip r:embed="rId2" cstate="print"/>
          <a:srcRect/>
          <a:stretch>
            <a:fillRect/>
          </a:stretch>
        </p:blipFill>
        <p:spPr bwMode="auto">
          <a:xfrm>
            <a:off x="8534400" y="6399213"/>
            <a:ext cx="609600" cy="458787"/>
          </a:xfrm>
          <a:prstGeom prst="rect">
            <a:avLst/>
          </a:prstGeom>
          <a:noFill/>
          <a:ln w="9525">
            <a:noFill/>
            <a:miter lim="800000"/>
            <a:headEnd/>
            <a:tailEnd/>
          </a:ln>
        </p:spPr>
      </p:pic>
      <p:sp>
        <p:nvSpPr>
          <p:cNvPr id="22534" name="Rectangle 6"/>
          <p:cNvSpPr>
            <a:spLocks noChangeArrowheads="1"/>
          </p:cNvSpPr>
          <p:nvPr/>
        </p:nvSpPr>
        <p:spPr bwMode="auto">
          <a:xfrm>
            <a:off x="0" y="0"/>
            <a:ext cx="9144000" cy="6019800"/>
          </a:xfrm>
          <a:prstGeom prst="rect">
            <a:avLst/>
          </a:prstGeom>
          <a:solidFill>
            <a:schemeClr val="tx1"/>
          </a:solidFill>
          <a:ln w="9525">
            <a:solidFill>
              <a:schemeClr val="tx1"/>
            </a:solidFill>
            <a:miter lim="800000"/>
            <a:headEnd/>
            <a:tailEnd/>
          </a:ln>
        </p:spPr>
        <p:txBody>
          <a:bodyPr wrap="none" anchor="ctr"/>
          <a:lstStyle/>
          <a:p>
            <a:endParaRPr lang="el-GR"/>
          </a:p>
        </p:txBody>
      </p:sp>
      <p:pic>
        <p:nvPicPr>
          <p:cNvPr id="22535" name="Picture 7" descr="AAEHXDN1"/>
          <p:cNvPicPr>
            <a:picLocks noChangeAspect="1" noChangeArrowheads="1"/>
          </p:cNvPicPr>
          <p:nvPr/>
        </p:nvPicPr>
        <p:blipFill>
          <a:blip r:embed="rId3" cstate="print"/>
          <a:srcRect/>
          <a:stretch>
            <a:fillRect/>
          </a:stretch>
        </p:blipFill>
        <p:spPr bwMode="auto">
          <a:xfrm>
            <a:off x="-1476375" y="0"/>
            <a:ext cx="11125200" cy="6858000"/>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type="ctrTitle"/>
          </p:nvPr>
        </p:nvSpPr>
        <p:spPr>
          <a:xfrm>
            <a:off x="684213" y="765175"/>
            <a:ext cx="7772400" cy="1470025"/>
          </a:xfrm>
        </p:spPr>
        <p:txBody>
          <a:bodyPr/>
          <a:lstStyle/>
          <a:p>
            <a:pPr eaLnBrk="1" fontAlgn="auto" hangingPunct="1">
              <a:spcAft>
                <a:spcPts val="0"/>
              </a:spcAft>
              <a:defRPr/>
            </a:pPr>
            <a:r>
              <a:rPr lang="el-GR">
                <a:solidFill>
                  <a:srgbClr val="FFFF00"/>
                </a:solidFill>
                <a:effectLst>
                  <a:outerShdw blurRad="38100" dist="38100" dir="2700000" algn="tl">
                    <a:srgbClr val="000000"/>
                  </a:outerShdw>
                </a:effectLst>
                <a:latin typeface="Castellar" pitchFamily="18" charset="0"/>
              </a:rPr>
              <a:t>Α΄ ΟΙ ΑΞΟΝΕΣ ΤΗΣ ΠΟΛΙΤΙΚΗΣ ΤΟΥ</a:t>
            </a:r>
          </a:p>
        </p:txBody>
      </p:sp>
      <p:sp>
        <p:nvSpPr>
          <p:cNvPr id="29701" name="Rectangle 5"/>
          <p:cNvSpPr>
            <a:spLocks noGrp="1" noChangeArrowheads="1"/>
          </p:cNvSpPr>
          <p:nvPr>
            <p:ph type="subTitle" idx="1"/>
          </p:nvPr>
        </p:nvSpPr>
        <p:spPr>
          <a:xfrm>
            <a:off x="3059113" y="2636838"/>
            <a:ext cx="6400800" cy="2736850"/>
          </a:xfrm>
        </p:spPr>
        <p:txBody>
          <a:bodyPr/>
          <a:lstStyle/>
          <a:p>
            <a:pPr algn="l" eaLnBrk="1" hangingPunct="1">
              <a:lnSpc>
                <a:spcPct val="90000"/>
              </a:lnSpc>
              <a:buFontTx/>
              <a:buChar char="•"/>
            </a:pPr>
            <a:r>
              <a:rPr lang="el-GR" b="1" smtClean="0">
                <a:solidFill>
                  <a:srgbClr val="FFFF00"/>
                </a:solidFill>
                <a:latin typeface="Castellar" pitchFamily="18" charset="0"/>
              </a:rPr>
              <a:t> ένα κράτος</a:t>
            </a:r>
          </a:p>
          <a:p>
            <a:pPr algn="l" eaLnBrk="1" hangingPunct="1">
              <a:lnSpc>
                <a:spcPct val="90000"/>
              </a:lnSpc>
              <a:buFontTx/>
              <a:buChar char="•"/>
            </a:pPr>
            <a:endParaRPr lang="el-GR" b="1" smtClean="0">
              <a:solidFill>
                <a:srgbClr val="FFFF00"/>
              </a:solidFill>
              <a:latin typeface="Castellar" pitchFamily="18" charset="0"/>
            </a:endParaRPr>
          </a:p>
          <a:p>
            <a:pPr algn="l" eaLnBrk="1" hangingPunct="1">
              <a:lnSpc>
                <a:spcPct val="90000"/>
              </a:lnSpc>
              <a:buFontTx/>
              <a:buChar char="•"/>
            </a:pPr>
            <a:r>
              <a:rPr lang="el-GR" b="1" smtClean="0">
                <a:solidFill>
                  <a:srgbClr val="FFFF00"/>
                </a:solidFill>
                <a:latin typeface="Castellar" pitchFamily="18" charset="0"/>
              </a:rPr>
              <a:t> μία εκκλησία</a:t>
            </a:r>
          </a:p>
          <a:p>
            <a:pPr algn="l" eaLnBrk="1" hangingPunct="1">
              <a:lnSpc>
                <a:spcPct val="90000"/>
              </a:lnSpc>
              <a:buFontTx/>
              <a:buChar char="•"/>
            </a:pPr>
            <a:endParaRPr lang="el-GR" b="1" smtClean="0">
              <a:solidFill>
                <a:srgbClr val="FFFF00"/>
              </a:solidFill>
              <a:latin typeface="Castellar" pitchFamily="18" charset="0"/>
            </a:endParaRPr>
          </a:p>
          <a:p>
            <a:pPr algn="l" eaLnBrk="1" hangingPunct="1">
              <a:lnSpc>
                <a:spcPct val="90000"/>
              </a:lnSpc>
              <a:buFontTx/>
              <a:buChar char="•"/>
            </a:pPr>
            <a:r>
              <a:rPr lang="el-GR" b="1" smtClean="0">
                <a:solidFill>
                  <a:srgbClr val="FFFF00"/>
                </a:solidFill>
                <a:latin typeface="Castellar" pitchFamily="18" charset="0"/>
              </a:rPr>
              <a:t> μία νομοθεσία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9701">
                                            <p:txEl>
                                              <p:pRg st="0" end="0"/>
                                            </p:txEl>
                                          </p:spTgt>
                                        </p:tgtEl>
                                        <p:attrNameLst>
                                          <p:attrName>style.visibility</p:attrName>
                                        </p:attrNameLst>
                                      </p:cBhvr>
                                      <p:to>
                                        <p:strVal val="visible"/>
                                      </p:to>
                                    </p:set>
                                    <p:anim calcmode="lin" valueType="num">
                                      <p:cBhvr additive="base">
                                        <p:cTn id="7" dur="5000" fill="hold"/>
                                        <p:tgtEl>
                                          <p:spTgt spid="29701">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2970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9701">
                                            <p:txEl>
                                              <p:pRg st="2" end="2"/>
                                            </p:txEl>
                                          </p:spTgt>
                                        </p:tgtEl>
                                        <p:attrNameLst>
                                          <p:attrName>style.visibility</p:attrName>
                                        </p:attrNameLst>
                                      </p:cBhvr>
                                      <p:to>
                                        <p:strVal val="visible"/>
                                      </p:to>
                                    </p:set>
                                    <p:anim calcmode="lin" valueType="num">
                                      <p:cBhvr additive="base">
                                        <p:cTn id="11" dur="5000" fill="hold"/>
                                        <p:tgtEl>
                                          <p:spTgt spid="29701">
                                            <p:txEl>
                                              <p:pRg st="2" end="2"/>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29701">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9701">
                                            <p:txEl>
                                              <p:pRg st="4" end="4"/>
                                            </p:txEl>
                                          </p:spTgt>
                                        </p:tgtEl>
                                        <p:attrNameLst>
                                          <p:attrName>style.visibility</p:attrName>
                                        </p:attrNameLst>
                                      </p:cBhvr>
                                      <p:to>
                                        <p:strVal val="visible"/>
                                      </p:to>
                                    </p:set>
                                    <p:anim calcmode="lin" valueType="num">
                                      <p:cBhvr additive="base">
                                        <p:cTn id="15" dur="5000" fill="hold"/>
                                        <p:tgtEl>
                                          <p:spTgt spid="29701">
                                            <p:txEl>
                                              <p:pRg st="4" end="4"/>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2970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fontAlgn="auto" hangingPunct="1">
              <a:spcAft>
                <a:spcPts val="0"/>
              </a:spcAft>
              <a:defRPr/>
            </a:pPr>
            <a:r>
              <a:rPr lang="el-GR">
                <a:solidFill>
                  <a:srgbClr val="FFFF00"/>
                </a:solidFill>
                <a:effectLst>
                  <a:outerShdw blurRad="38100" dist="38100" dir="2700000" algn="tl">
                    <a:srgbClr val="000000"/>
                  </a:outerShdw>
                </a:effectLst>
                <a:latin typeface="Castellar" pitchFamily="18" charset="0"/>
              </a:rPr>
              <a:t>Β΄ Εσωτερική πολιτική</a:t>
            </a:r>
          </a:p>
        </p:txBody>
      </p:sp>
      <p:sp>
        <p:nvSpPr>
          <p:cNvPr id="31747" name="Rectangle 3"/>
          <p:cNvSpPr>
            <a:spLocks noGrp="1" noChangeArrowheads="1"/>
          </p:cNvSpPr>
          <p:nvPr>
            <p:ph idx="1"/>
          </p:nvPr>
        </p:nvSpPr>
        <p:spPr/>
        <p:txBody>
          <a:bodyPr>
            <a:normAutofit/>
          </a:bodyPr>
          <a:lstStyle/>
          <a:p>
            <a:pPr marL="548640" indent="-411480" algn="ctr" eaLnBrk="1" fontAlgn="auto" hangingPunct="1">
              <a:lnSpc>
                <a:spcPct val="80000"/>
              </a:lnSpc>
              <a:spcAft>
                <a:spcPts val="0"/>
              </a:spcAft>
              <a:buClr>
                <a:schemeClr val="tx1">
                  <a:shade val="95000"/>
                </a:schemeClr>
              </a:buClr>
              <a:buFontTx/>
              <a:buNone/>
              <a:defRPr/>
            </a:pPr>
            <a:r>
              <a:rPr lang="el-GR" b="1" i="1">
                <a:solidFill>
                  <a:srgbClr val="FFFF00"/>
                </a:solidFill>
                <a:effectLst>
                  <a:outerShdw blurRad="38100" dist="38100" dir="2700000" algn="tl">
                    <a:srgbClr val="000000"/>
                  </a:outerShdw>
                </a:effectLst>
                <a:latin typeface="Castellar" pitchFamily="18" charset="0"/>
              </a:rPr>
              <a:t>Στάση του Νίκα (532)</a:t>
            </a:r>
          </a:p>
          <a:p>
            <a:pPr marL="548640" indent="-411480" algn="ctr" eaLnBrk="1" fontAlgn="auto" hangingPunct="1">
              <a:lnSpc>
                <a:spcPct val="80000"/>
              </a:lnSpc>
              <a:spcAft>
                <a:spcPts val="0"/>
              </a:spcAft>
              <a:buClr>
                <a:schemeClr val="tx1">
                  <a:shade val="95000"/>
                </a:schemeClr>
              </a:buClr>
              <a:buFontTx/>
              <a:buNone/>
              <a:defRPr/>
            </a:pPr>
            <a:endParaRPr lang="el-GR" b="1" i="1">
              <a:solidFill>
                <a:srgbClr val="339966"/>
              </a:solidFill>
              <a:effectLst>
                <a:outerShdw blurRad="38100" dist="38100" dir="2700000" algn="tl">
                  <a:srgbClr val="000000"/>
                </a:outerShdw>
              </a:effectLst>
              <a:latin typeface="Castellar" pitchFamily="18" charset="0"/>
            </a:endParaRPr>
          </a:p>
          <a:p>
            <a:pPr marL="548640" indent="-411480" algn="ctr" eaLnBrk="1" fontAlgn="auto" hangingPunct="1">
              <a:lnSpc>
                <a:spcPct val="80000"/>
              </a:lnSpc>
              <a:spcAft>
                <a:spcPts val="0"/>
              </a:spcAft>
              <a:buClr>
                <a:schemeClr val="tx1">
                  <a:shade val="95000"/>
                </a:schemeClr>
              </a:buClr>
              <a:buFontTx/>
              <a:buNone/>
              <a:defRPr/>
            </a:pPr>
            <a:r>
              <a:rPr lang="el-GR" b="1" i="1">
                <a:solidFill>
                  <a:srgbClr val="339966"/>
                </a:solidFill>
                <a:effectLst>
                  <a:outerShdw blurRad="38100" dist="38100" dir="2700000" algn="tl">
                    <a:srgbClr val="000000"/>
                  </a:outerShdw>
                </a:effectLst>
                <a:latin typeface="Castellar" pitchFamily="18" charset="0"/>
              </a:rPr>
              <a:t>Πράσινοι </a:t>
            </a:r>
            <a:r>
              <a:rPr lang="el-GR" b="1" i="1">
                <a:solidFill>
                  <a:srgbClr val="FFFF00"/>
                </a:solidFill>
                <a:effectLst>
                  <a:outerShdw blurRad="38100" dist="38100" dir="2700000" algn="tl">
                    <a:srgbClr val="000000"/>
                  </a:outerShdw>
                </a:effectLst>
                <a:latin typeface="Castellar" pitchFamily="18" charset="0"/>
              </a:rPr>
              <a:t>+</a:t>
            </a:r>
            <a:r>
              <a:rPr lang="el-GR" b="1" i="1">
                <a:solidFill>
                  <a:srgbClr val="339966"/>
                </a:solidFill>
                <a:effectLst>
                  <a:outerShdw blurRad="38100" dist="38100" dir="2700000" algn="tl">
                    <a:srgbClr val="000000"/>
                  </a:outerShdw>
                </a:effectLst>
                <a:latin typeface="Castellar" pitchFamily="18" charset="0"/>
              </a:rPr>
              <a:t> </a:t>
            </a:r>
            <a:r>
              <a:rPr lang="el-GR" b="1" i="1">
                <a:solidFill>
                  <a:srgbClr val="3399FF"/>
                </a:solidFill>
                <a:effectLst>
                  <a:outerShdw blurRad="38100" dist="38100" dir="2700000" algn="tl">
                    <a:srgbClr val="000000"/>
                  </a:outerShdw>
                </a:effectLst>
                <a:latin typeface="Castellar" pitchFamily="18" charset="0"/>
              </a:rPr>
              <a:t>βένετοι </a:t>
            </a:r>
            <a:r>
              <a:rPr lang="el-GR" b="1" i="1">
                <a:solidFill>
                  <a:srgbClr val="FFFF00"/>
                </a:solidFill>
                <a:effectLst>
                  <a:outerShdw blurRad="38100" dist="38100" dir="2700000" algn="tl">
                    <a:srgbClr val="000000"/>
                  </a:outerShdw>
                </a:effectLst>
                <a:latin typeface="Castellar" pitchFamily="18" charset="0"/>
              </a:rPr>
              <a:t>(δήμοι)</a:t>
            </a:r>
          </a:p>
          <a:p>
            <a:pPr marL="548640" indent="-411480" algn="ctr" eaLnBrk="1" fontAlgn="auto" hangingPunct="1">
              <a:lnSpc>
                <a:spcPct val="80000"/>
              </a:lnSpc>
              <a:spcAft>
                <a:spcPts val="0"/>
              </a:spcAft>
              <a:buClr>
                <a:schemeClr val="tx1">
                  <a:shade val="95000"/>
                </a:schemeClr>
              </a:buClr>
              <a:buFontTx/>
              <a:buNone/>
              <a:defRPr/>
            </a:pPr>
            <a:endParaRPr lang="el-GR" b="1" i="1">
              <a:solidFill>
                <a:srgbClr val="FFFF00"/>
              </a:solidFill>
              <a:effectLst>
                <a:outerShdw blurRad="38100" dist="38100" dir="2700000" algn="tl">
                  <a:srgbClr val="000000"/>
                </a:outerShdw>
              </a:effectLst>
              <a:latin typeface="Castellar" pitchFamily="18" charset="0"/>
            </a:endParaRPr>
          </a:p>
          <a:p>
            <a:pPr marL="548640" indent="-411480" algn="ctr" eaLnBrk="1" fontAlgn="auto" hangingPunct="1">
              <a:lnSpc>
                <a:spcPct val="80000"/>
              </a:lnSpc>
              <a:spcAft>
                <a:spcPts val="0"/>
              </a:spcAft>
              <a:buClr>
                <a:schemeClr val="tx1">
                  <a:shade val="95000"/>
                </a:schemeClr>
              </a:buClr>
              <a:buFontTx/>
              <a:buNone/>
              <a:defRPr/>
            </a:pPr>
            <a:endParaRPr lang="el-GR" b="1" i="1">
              <a:solidFill>
                <a:srgbClr val="FFFF00"/>
              </a:solidFill>
              <a:effectLst>
                <a:outerShdw blurRad="38100" dist="38100" dir="2700000" algn="tl">
                  <a:srgbClr val="000000"/>
                </a:outerShdw>
              </a:effectLst>
              <a:latin typeface="Castellar" pitchFamily="18" charset="0"/>
            </a:endParaRPr>
          </a:p>
          <a:p>
            <a:pPr marL="548640" indent="-411480" algn="ctr" eaLnBrk="1" fontAlgn="auto" hangingPunct="1">
              <a:lnSpc>
                <a:spcPct val="80000"/>
              </a:lnSpc>
              <a:spcAft>
                <a:spcPts val="0"/>
              </a:spcAft>
              <a:buClr>
                <a:schemeClr val="tx1">
                  <a:shade val="95000"/>
                </a:schemeClr>
              </a:buClr>
              <a:buFontTx/>
              <a:buNone/>
              <a:defRPr/>
            </a:pPr>
            <a:r>
              <a:rPr lang="el-GR" b="1" i="1">
                <a:solidFill>
                  <a:srgbClr val="FFFF00"/>
                </a:solidFill>
                <a:effectLst>
                  <a:outerShdw blurRad="38100" dist="38100" dir="2700000" algn="tl">
                    <a:srgbClr val="000000"/>
                  </a:outerShdw>
                </a:effectLst>
                <a:latin typeface="Castellar" pitchFamily="18" charset="0"/>
              </a:rPr>
              <a:t>καταστολή της εξέγερσης των δήμων</a:t>
            </a:r>
          </a:p>
          <a:p>
            <a:pPr marL="548640" indent="-411480" algn="ctr" eaLnBrk="1" fontAlgn="auto" hangingPunct="1">
              <a:lnSpc>
                <a:spcPct val="80000"/>
              </a:lnSpc>
              <a:spcAft>
                <a:spcPts val="0"/>
              </a:spcAft>
              <a:buClr>
                <a:schemeClr val="tx1">
                  <a:shade val="95000"/>
                </a:schemeClr>
              </a:buClr>
              <a:buFontTx/>
              <a:buNone/>
              <a:defRPr/>
            </a:pPr>
            <a:endParaRPr lang="el-GR" b="1" i="1">
              <a:solidFill>
                <a:srgbClr val="FFFF00"/>
              </a:solidFill>
              <a:effectLst>
                <a:outerShdw blurRad="38100" dist="38100" dir="2700000" algn="tl">
                  <a:srgbClr val="000000"/>
                </a:outerShdw>
              </a:effectLst>
              <a:latin typeface="Castellar" pitchFamily="18" charset="0"/>
            </a:endParaRPr>
          </a:p>
          <a:p>
            <a:pPr marL="548640" indent="-411480" eaLnBrk="1" fontAlgn="auto" hangingPunct="1">
              <a:lnSpc>
                <a:spcPct val="80000"/>
              </a:lnSpc>
              <a:spcAft>
                <a:spcPts val="0"/>
              </a:spcAft>
              <a:buClr>
                <a:schemeClr val="tx1">
                  <a:shade val="95000"/>
                </a:schemeClr>
              </a:buClr>
              <a:buFontTx/>
              <a:buNone/>
              <a:defRPr/>
            </a:pPr>
            <a:endParaRPr lang="el-GR" b="1" i="1">
              <a:solidFill>
                <a:srgbClr val="339966"/>
              </a:solidFill>
              <a:effectLst>
                <a:outerShdw blurRad="38100" dist="38100" dir="2700000" algn="tl">
                  <a:srgbClr val="000000"/>
                </a:outerShdw>
              </a:effectLst>
              <a:latin typeface="Castellar" pitchFamily="18" charset="0"/>
            </a:endParaRPr>
          </a:p>
          <a:p>
            <a:pPr marL="548640" indent="-411480" algn="ctr" eaLnBrk="1" fontAlgn="auto" hangingPunct="1">
              <a:lnSpc>
                <a:spcPct val="80000"/>
              </a:lnSpc>
              <a:spcAft>
                <a:spcPts val="0"/>
              </a:spcAft>
              <a:buClr>
                <a:schemeClr val="tx1">
                  <a:shade val="95000"/>
                </a:schemeClr>
              </a:buClr>
              <a:buFontTx/>
              <a:buNone/>
              <a:defRPr/>
            </a:pPr>
            <a:endParaRPr lang="el-GR" b="1" i="1">
              <a:solidFill>
                <a:srgbClr val="FFFF00"/>
              </a:solidFill>
              <a:effectLst>
                <a:outerShdw blurRad="38100" dist="38100" dir="2700000" algn="tl">
                  <a:srgbClr val="000000"/>
                </a:outerShdw>
              </a:effectLst>
              <a:latin typeface="Castellar" pitchFamily="18" charset="0"/>
            </a:endParaRPr>
          </a:p>
          <a:p>
            <a:pPr marL="548640" indent="-411480" algn="ctr" eaLnBrk="1" fontAlgn="auto" hangingPunct="1">
              <a:lnSpc>
                <a:spcPct val="80000"/>
              </a:lnSpc>
              <a:spcAft>
                <a:spcPts val="0"/>
              </a:spcAft>
              <a:buClr>
                <a:schemeClr val="tx1">
                  <a:shade val="95000"/>
                </a:schemeClr>
              </a:buClr>
              <a:buFontTx/>
              <a:buNone/>
              <a:defRPr/>
            </a:pPr>
            <a:r>
              <a:rPr lang="el-GR" b="1" i="1">
                <a:solidFill>
                  <a:srgbClr val="FFFF00"/>
                </a:solidFill>
                <a:effectLst>
                  <a:outerShdw blurRad="38100" dist="38100" dir="2700000" algn="tl">
                    <a:srgbClr val="000000"/>
                  </a:outerShdw>
                </a:effectLst>
                <a:latin typeface="Castellar" pitchFamily="18" charset="0"/>
              </a:rPr>
              <a:t>Ενίσχυση της αυτοκρατορικής δύναμης</a:t>
            </a:r>
          </a:p>
        </p:txBody>
      </p:sp>
      <p:sp>
        <p:nvSpPr>
          <p:cNvPr id="8196" name="Line 4"/>
          <p:cNvSpPr>
            <a:spLocks noChangeShapeType="1"/>
          </p:cNvSpPr>
          <p:nvPr/>
        </p:nvSpPr>
        <p:spPr bwMode="auto">
          <a:xfrm>
            <a:off x="4140200" y="3141663"/>
            <a:ext cx="0" cy="649287"/>
          </a:xfrm>
          <a:prstGeom prst="line">
            <a:avLst/>
          </a:prstGeom>
          <a:noFill/>
          <a:ln w="76200">
            <a:solidFill>
              <a:srgbClr val="FFFF00"/>
            </a:solidFill>
            <a:round/>
            <a:headEnd/>
            <a:tailEnd type="triangle" w="med" len="med"/>
          </a:ln>
        </p:spPr>
        <p:txBody>
          <a:bodyPr/>
          <a:lstStyle/>
          <a:p>
            <a:endParaRPr lang="el-GR"/>
          </a:p>
        </p:txBody>
      </p:sp>
      <p:sp>
        <p:nvSpPr>
          <p:cNvPr id="8197" name="Line 5"/>
          <p:cNvSpPr>
            <a:spLocks noChangeShapeType="1"/>
          </p:cNvSpPr>
          <p:nvPr/>
        </p:nvSpPr>
        <p:spPr bwMode="auto">
          <a:xfrm>
            <a:off x="4140200" y="4652963"/>
            <a:ext cx="0" cy="720725"/>
          </a:xfrm>
          <a:prstGeom prst="line">
            <a:avLst/>
          </a:prstGeom>
          <a:noFill/>
          <a:ln w="76200">
            <a:solidFill>
              <a:srgbClr val="FFFF00"/>
            </a:solidFill>
            <a:round/>
            <a:headEnd/>
            <a:tailEnd type="triangle" w="med" len="med"/>
          </a:ln>
        </p:spPr>
        <p:txBody>
          <a:bodyPr/>
          <a:lstStyle/>
          <a:p>
            <a:endParaRPr lang="el-G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with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1747">
                                            <p:txEl>
                                              <p:pRg st="0" end="0"/>
                                            </p:txEl>
                                          </p:spTgt>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31747">
                                            <p:txEl>
                                              <p:pRg st="2" end="2"/>
                                            </p:txEl>
                                          </p:spTgt>
                                        </p:tgtEl>
                                        <p:attrNameLst>
                                          <p:attrName>style.visibility</p:attrName>
                                        </p:attrNameLst>
                                      </p:cBhvr>
                                      <p:to>
                                        <p:strVal val="visible"/>
                                      </p:to>
                                    </p:set>
                                    <p:anim calcmode="lin" valueType="num">
                                      <p:cBhvr additive="base">
                                        <p:cTn id="11" dur="50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31747">
                                            <p:txEl>
                                              <p:pRg st="2" end="2"/>
                                            </p:txEl>
                                          </p:spTgt>
                                        </p:tgtEl>
                                        <p:attrNameLst>
                                          <p:attrName>ppt_y</p:attrName>
                                        </p:attrNameLst>
                                      </p:cBhvr>
                                      <p:tavLst>
                                        <p:tav tm="0">
                                          <p:val>
                                            <p:strVal val="1+#ppt_h/2"/>
                                          </p:val>
                                        </p:tav>
                                        <p:tav tm="100000">
                                          <p:val>
                                            <p:strVal val="#ppt_y"/>
                                          </p:val>
                                        </p:tav>
                                      </p:tavLst>
                                    </p:anim>
                                  </p:childTnLst>
                                </p:cTn>
                              </p:par>
                              <p:par>
                                <p:cTn id="13" presetID="7" presetClass="entr" presetSubtype="4" fill="hold" nodeType="withEffect">
                                  <p:stCondLst>
                                    <p:cond delay="0"/>
                                  </p:stCondLst>
                                  <p:childTnLst>
                                    <p:set>
                                      <p:cBhvr>
                                        <p:cTn id="14" dur="1" fill="hold">
                                          <p:stCondLst>
                                            <p:cond delay="0"/>
                                          </p:stCondLst>
                                        </p:cTn>
                                        <p:tgtEl>
                                          <p:spTgt spid="31747">
                                            <p:txEl>
                                              <p:pRg st="5" end="5"/>
                                            </p:txEl>
                                          </p:spTgt>
                                        </p:tgtEl>
                                        <p:attrNameLst>
                                          <p:attrName>style.visibility</p:attrName>
                                        </p:attrNameLst>
                                      </p:cBhvr>
                                      <p:to>
                                        <p:strVal val="visible"/>
                                      </p:to>
                                    </p:set>
                                    <p:anim calcmode="lin" valueType="num">
                                      <p:cBhvr additive="base">
                                        <p:cTn id="15" dur="5000" fill="hold"/>
                                        <p:tgtEl>
                                          <p:spTgt spid="31747">
                                            <p:txEl>
                                              <p:pRg st="5" end="5"/>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31747">
                                            <p:txEl>
                                              <p:pRg st="5" end="5"/>
                                            </p:txEl>
                                          </p:spTgt>
                                        </p:tgtEl>
                                        <p:attrNameLst>
                                          <p:attrName>ppt_y</p:attrName>
                                        </p:attrNameLst>
                                      </p:cBhvr>
                                      <p:tavLst>
                                        <p:tav tm="0">
                                          <p:val>
                                            <p:strVal val="1+#ppt_h/2"/>
                                          </p:val>
                                        </p:tav>
                                        <p:tav tm="100000">
                                          <p:val>
                                            <p:strVal val="#ppt_y"/>
                                          </p:val>
                                        </p:tav>
                                      </p:tavLst>
                                    </p:anim>
                                  </p:childTnLst>
                                </p:cTn>
                              </p:par>
                              <p:par>
                                <p:cTn id="17" presetID="7" presetClass="entr" presetSubtype="4" fill="hold" nodeType="withEffect">
                                  <p:stCondLst>
                                    <p:cond delay="0"/>
                                  </p:stCondLst>
                                  <p:childTnLst>
                                    <p:set>
                                      <p:cBhvr>
                                        <p:cTn id="18" dur="1" fill="hold">
                                          <p:stCondLst>
                                            <p:cond delay="0"/>
                                          </p:stCondLst>
                                        </p:cTn>
                                        <p:tgtEl>
                                          <p:spTgt spid="31747">
                                            <p:txEl>
                                              <p:pRg st="9" end="9"/>
                                            </p:txEl>
                                          </p:spTgt>
                                        </p:tgtEl>
                                        <p:attrNameLst>
                                          <p:attrName>style.visibility</p:attrName>
                                        </p:attrNameLst>
                                      </p:cBhvr>
                                      <p:to>
                                        <p:strVal val="visible"/>
                                      </p:to>
                                    </p:set>
                                    <p:anim calcmode="lin" valueType="num">
                                      <p:cBhvr additive="base">
                                        <p:cTn id="19" dur="5000" fill="hold"/>
                                        <p:tgtEl>
                                          <p:spTgt spid="31747">
                                            <p:txEl>
                                              <p:pRg st="9" end="9"/>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174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sz="half" idx="1"/>
          </p:nvPr>
        </p:nvSpPr>
        <p:spPr/>
        <p:txBody>
          <a:bodyPr/>
          <a:lstStyle/>
          <a:p>
            <a:pPr eaLnBrk="1" hangingPunct="1">
              <a:lnSpc>
                <a:spcPct val="90000"/>
              </a:lnSpc>
            </a:pPr>
            <a:endParaRPr lang="el-GR" sz="2000" smtClean="0"/>
          </a:p>
        </p:txBody>
      </p:sp>
      <p:sp>
        <p:nvSpPr>
          <p:cNvPr id="69635" name="Rectangle 3"/>
          <p:cNvSpPr>
            <a:spLocks noGrp="1" noChangeArrowheads="1"/>
          </p:cNvSpPr>
          <p:nvPr>
            <p:ph type="body" sz="half" idx="2"/>
          </p:nvPr>
        </p:nvSpPr>
        <p:spPr>
          <a:xfrm>
            <a:off x="5435600" y="0"/>
            <a:ext cx="3251200" cy="6858000"/>
          </a:xfrm>
        </p:spPr>
        <p:txBody>
          <a:bodyPr>
            <a:normAutofit lnSpcReduction="10000"/>
          </a:bodyPr>
          <a:lstStyle/>
          <a:p>
            <a:pPr marL="548640" indent="-411480" eaLnBrk="1" fontAlgn="auto" hangingPunct="1">
              <a:lnSpc>
                <a:spcPct val="90000"/>
              </a:lnSpc>
              <a:spcAft>
                <a:spcPts val="0"/>
              </a:spcAft>
              <a:buClr>
                <a:schemeClr val="tx1">
                  <a:shade val="95000"/>
                </a:schemeClr>
              </a:buClr>
              <a:buFontTx/>
              <a:buNone/>
              <a:defRPr/>
            </a:pPr>
            <a:r>
              <a:rPr lang="el-GR" sz="2400">
                <a:solidFill>
                  <a:srgbClr val="FF9900"/>
                </a:solidFill>
                <a:latin typeface="Garamond" pitchFamily="18" charset="0"/>
              </a:rPr>
              <a:t>    Οι δήμοι ξεκίνησαν ως κοινωνικές και θρησκευτικές οργανώσεις και μετά τον 5ο αιώνα απέκτησαν πολιτική συγκρότηση. Στην εικόνα, ανάγλυφη παράσταση θηριομαχιών στον Ιππόδρομο. Λεπτομέρεια από το ελεφάντινο υπατικό δίπτυχο του Αρεοβίνου που χρονολογείται στα 506. </a:t>
            </a:r>
            <a:br>
              <a:rPr lang="el-GR" sz="2400">
                <a:solidFill>
                  <a:srgbClr val="FF9900"/>
                </a:solidFill>
                <a:latin typeface="Garamond" pitchFamily="18" charset="0"/>
              </a:rPr>
            </a:br>
            <a:r>
              <a:rPr lang="el-GR" sz="2000">
                <a:solidFill>
                  <a:srgbClr val="FF9900"/>
                </a:solidFill>
                <a:latin typeface="Garamond" pitchFamily="18" charset="0"/>
              </a:rPr>
              <a:t>Zurich, Schweizerisches Landesmuseum Inv.Nr. 129269</a:t>
            </a:r>
            <a:br>
              <a:rPr lang="el-GR" sz="2000">
                <a:solidFill>
                  <a:srgbClr val="FF9900"/>
                </a:solidFill>
                <a:latin typeface="Garamond" pitchFamily="18" charset="0"/>
              </a:rPr>
            </a:br>
            <a:r>
              <a:rPr lang="el-GR" sz="2000">
                <a:solidFill>
                  <a:srgbClr val="FF9900"/>
                </a:solidFill>
                <a:latin typeface="Garamond" pitchFamily="18" charset="0"/>
              </a:rPr>
              <a:t>© Schweizerisches Landesmuseum, Zurich</a:t>
            </a:r>
            <a:r>
              <a:rPr lang="el-GR" sz="2400">
                <a:solidFill>
                  <a:srgbClr val="FF9900"/>
                </a:solidFill>
                <a:latin typeface="Garamond" pitchFamily="18" charset="0"/>
              </a:rPr>
              <a:t> </a:t>
            </a:r>
          </a:p>
        </p:txBody>
      </p:sp>
      <p:pic>
        <p:nvPicPr>
          <p:cNvPr id="69636" name="Picture 4" descr="k3a2p1"/>
          <p:cNvPicPr>
            <a:picLocks noChangeAspect="1" noChangeArrowheads="1"/>
          </p:cNvPicPr>
          <p:nvPr/>
        </p:nvPicPr>
        <p:blipFill>
          <a:blip r:embed="rId2" cstate="print"/>
          <a:srcRect/>
          <a:stretch>
            <a:fillRect/>
          </a:stretch>
        </p:blipFill>
        <p:spPr bwMode="auto">
          <a:xfrm>
            <a:off x="0" y="0"/>
            <a:ext cx="5337175" cy="6858000"/>
          </a:xfrm>
          <a:prstGeom prst="rect">
            <a:avLst/>
          </a:prstGeom>
          <a:noFill/>
          <a:ln w="9525">
            <a:noFill/>
            <a:miter lim="800000"/>
            <a:headEnd/>
            <a:tailEnd/>
          </a:ln>
        </p:spPr>
      </p:pic>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69636"/>
                                        </p:tgtEl>
                                        <p:attrNameLst>
                                          <p:attrName>style.visibility</p:attrName>
                                        </p:attrNameLst>
                                      </p:cBhvr>
                                      <p:to>
                                        <p:strVal val="visible"/>
                                      </p:to>
                                    </p:set>
                                    <p:anim calcmode="lin" valueType="num">
                                      <p:cBhvr additive="base">
                                        <p:cTn id="7" dur="3000" fill="hold"/>
                                        <p:tgtEl>
                                          <p:spTgt spid="69636"/>
                                        </p:tgtEl>
                                        <p:attrNameLst>
                                          <p:attrName>ppt_x</p:attrName>
                                        </p:attrNameLst>
                                      </p:cBhvr>
                                      <p:tavLst>
                                        <p:tav tm="0">
                                          <p:val>
                                            <p:strVal val="0-#ppt_w/2"/>
                                          </p:val>
                                        </p:tav>
                                        <p:tav tm="100000">
                                          <p:val>
                                            <p:strVal val="#ppt_x"/>
                                          </p:val>
                                        </p:tav>
                                      </p:tavLst>
                                    </p:anim>
                                    <p:anim calcmode="lin" valueType="num">
                                      <p:cBhvr additive="base">
                                        <p:cTn id="8" dur="3000" fill="hold"/>
                                        <p:tgtEl>
                                          <p:spTgt spid="6963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a:xfrm>
            <a:off x="395288" y="2420938"/>
            <a:ext cx="8229600" cy="1143000"/>
          </a:xfrm>
        </p:spPr>
        <p:txBody>
          <a:bodyPr>
            <a:normAutofit fontScale="90000"/>
          </a:bodyPr>
          <a:lstStyle/>
          <a:p>
            <a:pPr eaLnBrk="1" fontAlgn="auto" hangingPunct="1">
              <a:spcAft>
                <a:spcPts val="0"/>
              </a:spcAft>
              <a:defRPr/>
            </a:pPr>
            <a:r>
              <a:rPr lang="el-GR" sz="4000" i="1" dirty="0">
                <a:solidFill>
                  <a:srgbClr val="FFFF00"/>
                </a:solidFill>
                <a:effectLst>
                  <a:outerShdw blurRad="38100" dist="38100" dir="2700000" algn="tl">
                    <a:srgbClr val="000000"/>
                  </a:outerShdw>
                </a:effectLst>
                <a:latin typeface="Castellar" pitchFamily="18" charset="0"/>
              </a:rPr>
              <a:t>Περιορισμός της δύναμης των μεγάλων γαιοκτημόνων</a:t>
            </a:r>
            <a:br>
              <a:rPr lang="el-GR" sz="4000" i="1" dirty="0">
                <a:solidFill>
                  <a:srgbClr val="FFFF00"/>
                </a:solidFill>
                <a:effectLst>
                  <a:outerShdw blurRad="38100" dist="38100" dir="2700000" algn="tl">
                    <a:srgbClr val="000000"/>
                  </a:outerShdw>
                </a:effectLst>
                <a:latin typeface="Castellar" pitchFamily="18" charset="0"/>
              </a:rPr>
            </a:br>
            <a:r>
              <a:rPr lang="el-GR" sz="4000" i="1" dirty="0">
                <a:solidFill>
                  <a:srgbClr val="FFFF00"/>
                </a:solidFill>
                <a:effectLst>
                  <a:outerShdw blurRad="38100" dist="38100" dir="2700000" algn="tl">
                    <a:srgbClr val="000000"/>
                  </a:outerShdw>
                </a:effectLst>
                <a:latin typeface="Castellar" pitchFamily="18" charset="0"/>
              </a:rPr>
              <a:t/>
            </a:r>
            <a:br>
              <a:rPr lang="el-GR" sz="4000" i="1" dirty="0">
                <a:solidFill>
                  <a:srgbClr val="FFFF00"/>
                </a:solidFill>
                <a:effectLst>
                  <a:outerShdw blurRad="38100" dist="38100" dir="2700000" algn="tl">
                    <a:srgbClr val="000000"/>
                  </a:outerShdw>
                </a:effectLst>
                <a:latin typeface="Castellar" pitchFamily="18" charset="0"/>
              </a:rPr>
            </a:br>
            <a:r>
              <a:rPr lang="el-GR" sz="4000" i="1" dirty="0">
                <a:solidFill>
                  <a:srgbClr val="FFFF00"/>
                </a:solidFill>
                <a:effectLst>
                  <a:outerShdw blurRad="38100" dist="38100" dir="2700000" algn="tl">
                    <a:srgbClr val="000000"/>
                  </a:outerShdw>
                </a:effectLst>
                <a:latin typeface="Castellar" pitchFamily="18" charset="0"/>
              </a:rPr>
              <a:t/>
            </a:r>
            <a:br>
              <a:rPr lang="el-GR" sz="4000" i="1" dirty="0">
                <a:solidFill>
                  <a:srgbClr val="FFFF00"/>
                </a:solidFill>
                <a:effectLst>
                  <a:outerShdw blurRad="38100" dist="38100" dir="2700000" algn="tl">
                    <a:srgbClr val="000000"/>
                  </a:outerShdw>
                </a:effectLst>
                <a:latin typeface="Castellar" pitchFamily="18" charset="0"/>
              </a:rPr>
            </a:br>
            <a:r>
              <a:rPr lang="el-GR" sz="4000" i="1" dirty="0">
                <a:solidFill>
                  <a:srgbClr val="FFFF00"/>
                </a:solidFill>
                <a:effectLst>
                  <a:outerShdw blurRad="38100" dist="38100" dir="2700000" algn="tl">
                    <a:srgbClr val="000000"/>
                  </a:outerShdw>
                </a:effectLst>
                <a:latin typeface="Castellar" pitchFamily="18" charset="0"/>
              </a:rPr>
              <a:t>Προστασία των </a:t>
            </a:r>
            <a:br>
              <a:rPr lang="el-GR" sz="4000" i="1" dirty="0">
                <a:solidFill>
                  <a:srgbClr val="FFFF00"/>
                </a:solidFill>
                <a:effectLst>
                  <a:outerShdw blurRad="38100" dist="38100" dir="2700000" algn="tl">
                    <a:srgbClr val="000000"/>
                  </a:outerShdw>
                </a:effectLst>
                <a:latin typeface="Castellar" pitchFamily="18" charset="0"/>
              </a:rPr>
            </a:br>
            <a:r>
              <a:rPr lang="el-GR" sz="4000" i="1" dirty="0">
                <a:solidFill>
                  <a:srgbClr val="FFFF00"/>
                </a:solidFill>
                <a:effectLst>
                  <a:outerShdw blurRad="38100" dist="38100" dir="2700000" algn="tl">
                    <a:srgbClr val="000000"/>
                  </a:outerShdw>
                </a:effectLst>
                <a:latin typeface="Castellar" pitchFamily="18" charset="0"/>
              </a:rPr>
              <a:t>ελεύθερων αγροτών</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withEffect">
                                  <p:stCondLst>
                                    <p:cond delay="0"/>
                                  </p:stCondLst>
                                  <p:childTnLst>
                                    <p:set>
                                      <p:cBhvr>
                                        <p:cTn id="6" dur="1" fill="hold">
                                          <p:stCondLst>
                                            <p:cond delay="0"/>
                                          </p:stCondLst>
                                        </p:cTn>
                                        <p:tgtEl>
                                          <p:spTgt spid="32772"/>
                                        </p:tgtEl>
                                        <p:attrNameLst>
                                          <p:attrName>style.visibility</p:attrName>
                                        </p:attrNameLst>
                                      </p:cBhvr>
                                      <p:to>
                                        <p:strVal val="visible"/>
                                      </p:to>
                                    </p:set>
                                    <p:anim calcmode="lin" valueType="num">
                                      <p:cBhvr additive="base">
                                        <p:cTn id="7" dur="5000" fill="hold"/>
                                        <p:tgtEl>
                                          <p:spTgt spid="32772"/>
                                        </p:tgtEl>
                                        <p:attrNameLst>
                                          <p:attrName>ppt_x</p:attrName>
                                        </p:attrNameLst>
                                      </p:cBhvr>
                                      <p:tavLst>
                                        <p:tav tm="0">
                                          <p:val>
                                            <p:strVal val="#ppt_x"/>
                                          </p:val>
                                        </p:tav>
                                        <p:tav tm="100000">
                                          <p:val>
                                            <p:strVal val="#ppt_x"/>
                                          </p:val>
                                        </p:tav>
                                      </p:tavLst>
                                    </p:anim>
                                    <p:anim calcmode="lin" valueType="num">
                                      <p:cBhvr additive="base">
                                        <p:cTn id="8" dur="5000" fill="hold"/>
                                        <p:tgtEl>
                                          <p:spTgt spid="327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fontAlgn="auto" hangingPunct="1">
              <a:spcAft>
                <a:spcPts val="0"/>
              </a:spcAft>
              <a:defRPr/>
            </a:pPr>
            <a:r>
              <a:rPr lang="el-GR">
                <a:solidFill>
                  <a:srgbClr val="FFFF00"/>
                </a:solidFill>
                <a:effectLst>
                  <a:outerShdw blurRad="38100" dist="38100" dir="2700000" algn="tl">
                    <a:srgbClr val="000000"/>
                  </a:outerShdw>
                </a:effectLst>
                <a:latin typeface="Castellar" pitchFamily="18" charset="0"/>
              </a:rPr>
              <a:t>Θρησκευτική πολιτική</a:t>
            </a:r>
          </a:p>
        </p:txBody>
      </p:sp>
      <p:sp>
        <p:nvSpPr>
          <p:cNvPr id="34819" name="Rectangle 3"/>
          <p:cNvSpPr>
            <a:spLocks noGrp="1" noChangeArrowheads="1"/>
          </p:cNvSpPr>
          <p:nvPr>
            <p:ph idx="1"/>
          </p:nvPr>
        </p:nvSpPr>
        <p:spPr>
          <a:xfrm>
            <a:off x="395288" y="1989138"/>
            <a:ext cx="8229600" cy="4525962"/>
          </a:xfrm>
        </p:spPr>
        <p:txBody>
          <a:bodyPr/>
          <a:lstStyle/>
          <a:p>
            <a:pPr eaLnBrk="1" hangingPunct="1"/>
            <a:r>
              <a:rPr lang="el-GR" b="1" i="1" smtClean="0">
                <a:solidFill>
                  <a:srgbClr val="FFFF00"/>
                </a:solidFill>
                <a:latin typeface="Castellar" pitchFamily="18" charset="0"/>
              </a:rPr>
              <a:t>Διωγμός των εθνικών + οπαδών των αιρέσεων</a:t>
            </a:r>
          </a:p>
          <a:p>
            <a:pPr eaLnBrk="1" hangingPunct="1"/>
            <a:endParaRPr lang="el-GR" b="1" i="1" smtClean="0">
              <a:solidFill>
                <a:srgbClr val="FFFF00"/>
              </a:solidFill>
              <a:latin typeface="Castellar" pitchFamily="18" charset="0"/>
            </a:endParaRPr>
          </a:p>
          <a:p>
            <a:pPr eaLnBrk="1" hangingPunct="1"/>
            <a:r>
              <a:rPr lang="el-GR" b="1" i="1" smtClean="0">
                <a:solidFill>
                  <a:srgbClr val="FFFF00"/>
                </a:solidFill>
                <a:latin typeface="Castellar" pitchFamily="18" charset="0"/>
              </a:rPr>
              <a:t>Αναστολή λειτουργίας της Νεοπλατωνικής Σχολής στην Αθήνα (529)</a:t>
            </a:r>
          </a:p>
          <a:p>
            <a:pPr eaLnBrk="1" hangingPunct="1"/>
            <a:endParaRPr lang="el-GR" b="1" i="1" smtClean="0">
              <a:solidFill>
                <a:srgbClr val="FFFF00"/>
              </a:solidFill>
              <a:latin typeface="Castellar" pitchFamily="18" charset="0"/>
            </a:endParaRPr>
          </a:p>
          <a:p>
            <a:pPr eaLnBrk="1" hangingPunct="1"/>
            <a:r>
              <a:rPr lang="el-GR" b="1" i="1" smtClean="0">
                <a:solidFill>
                  <a:srgbClr val="FFFF00"/>
                </a:solidFill>
                <a:latin typeface="Castellar" pitchFamily="18" charset="0"/>
              </a:rPr>
              <a:t>Διάδοση του Χριστιανισμού (Καύκασος, Ανατολική Αφρική)</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48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nodeType="clickEffect">
                                  <p:stCondLst>
                                    <p:cond delay="0"/>
                                  </p:stCondLst>
                                  <p:childTnLst>
                                    <p:set>
                                      <p:cBhvr>
                                        <p:cTn id="12" dur="1" fill="hold">
                                          <p:stCondLst>
                                            <p:cond delay="0"/>
                                          </p:stCondLst>
                                        </p:cTn>
                                        <p:tgtEl>
                                          <p:spTgt spid="34819">
                                            <p:txEl>
                                              <p:pRg st="2" end="2"/>
                                            </p:txEl>
                                          </p:spTgt>
                                        </p:tgtEl>
                                        <p:attrNameLst>
                                          <p:attrName>style.visibility</p:attrName>
                                        </p:attrNameLst>
                                      </p:cBhvr>
                                      <p:to>
                                        <p:strVal val="visible"/>
                                      </p:to>
                                    </p:set>
                                    <p:anim calcmode="lin" valueType="num">
                                      <p:cBhvr additive="base">
                                        <p:cTn id="13" dur="50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48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nodeType="clickEffect">
                                  <p:stCondLst>
                                    <p:cond delay="0"/>
                                  </p:stCondLst>
                                  <p:childTnLst>
                                    <p:set>
                                      <p:cBhvr>
                                        <p:cTn id="18" dur="1" fill="hold">
                                          <p:stCondLst>
                                            <p:cond delay="0"/>
                                          </p:stCondLst>
                                        </p:cTn>
                                        <p:tgtEl>
                                          <p:spTgt spid="34819">
                                            <p:txEl>
                                              <p:pRg st="4" end="4"/>
                                            </p:txEl>
                                          </p:spTgt>
                                        </p:tgtEl>
                                        <p:attrNameLst>
                                          <p:attrName>style.visibility</p:attrName>
                                        </p:attrNameLst>
                                      </p:cBhvr>
                                      <p:to>
                                        <p:strVal val="visible"/>
                                      </p:to>
                                    </p:set>
                                    <p:anim calcmode="lin" valueType="num">
                                      <p:cBhvr additive="base">
                                        <p:cTn id="19" dur="5000" fill="hold"/>
                                        <p:tgtEl>
                                          <p:spTgt spid="34819">
                                            <p:txEl>
                                              <p:pRg st="4" end="4"/>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481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Grp="1" noChangeArrowheads="1"/>
          </p:cNvSpPr>
          <p:nvPr>
            <p:ph type="title"/>
          </p:nvPr>
        </p:nvSpPr>
        <p:spPr>
          <a:xfrm>
            <a:off x="457200" y="274638"/>
            <a:ext cx="8229600" cy="777875"/>
          </a:xfrm>
        </p:spPr>
        <p:txBody>
          <a:bodyPr/>
          <a:lstStyle/>
          <a:p>
            <a:pPr eaLnBrk="1" fontAlgn="auto" hangingPunct="1">
              <a:spcAft>
                <a:spcPts val="0"/>
              </a:spcAft>
              <a:defRPr/>
            </a:pPr>
            <a:r>
              <a:rPr lang="el-GR">
                <a:solidFill>
                  <a:srgbClr val="FFFF00"/>
                </a:solidFill>
                <a:effectLst>
                  <a:outerShdw blurRad="38100" dist="38100" dir="2700000" algn="tl">
                    <a:srgbClr val="000000"/>
                  </a:outerShdw>
                </a:effectLst>
                <a:latin typeface="Castellar" pitchFamily="18" charset="0"/>
              </a:rPr>
              <a:t>Νομοθεσία</a:t>
            </a:r>
          </a:p>
        </p:txBody>
      </p:sp>
      <p:sp>
        <p:nvSpPr>
          <p:cNvPr id="35845" name="Rectangle 5"/>
          <p:cNvSpPr>
            <a:spLocks noGrp="1" noChangeArrowheads="1"/>
          </p:cNvSpPr>
          <p:nvPr>
            <p:ph sz="half" idx="1"/>
          </p:nvPr>
        </p:nvSpPr>
        <p:spPr>
          <a:xfrm>
            <a:off x="0" y="1412875"/>
            <a:ext cx="9144000" cy="4032250"/>
          </a:xfrm>
        </p:spPr>
        <p:txBody>
          <a:bodyPr>
            <a:normAutofit fontScale="92500"/>
          </a:bodyPr>
          <a:lstStyle/>
          <a:p>
            <a:pPr marL="548640" indent="-411480" eaLnBrk="1" fontAlgn="auto" hangingPunct="1">
              <a:spcAft>
                <a:spcPts val="0"/>
              </a:spcAft>
              <a:buClr>
                <a:schemeClr val="tx1">
                  <a:shade val="95000"/>
                </a:schemeClr>
              </a:buClr>
              <a:buFont typeface="Wingdings 2"/>
              <a:buChar char=""/>
              <a:defRPr/>
            </a:pPr>
            <a:r>
              <a:rPr lang="el-GR" sz="3200" b="1" i="1">
                <a:solidFill>
                  <a:srgbClr val="FFFF00"/>
                </a:solidFill>
                <a:latin typeface="Castellar" pitchFamily="18" charset="0"/>
              </a:rPr>
              <a:t>Αναθεώρηση &amp; κωδικοποίηση Ρωμαϊκού Δικαίου</a:t>
            </a:r>
          </a:p>
          <a:p>
            <a:pPr marL="548640" indent="-411480" eaLnBrk="1" fontAlgn="auto" hangingPunct="1">
              <a:spcAft>
                <a:spcPts val="0"/>
              </a:spcAft>
              <a:buClr>
                <a:schemeClr val="tx1">
                  <a:shade val="95000"/>
                </a:schemeClr>
              </a:buClr>
              <a:buFontTx/>
              <a:buNone/>
              <a:defRPr/>
            </a:pPr>
            <a:endParaRPr lang="el-GR" sz="3200" b="1" i="1">
              <a:solidFill>
                <a:srgbClr val="FFFF00"/>
              </a:solidFill>
              <a:latin typeface="Castellar" pitchFamily="18" charset="0"/>
            </a:endParaRPr>
          </a:p>
          <a:p>
            <a:pPr marL="548640" indent="-411480" eaLnBrk="1" fontAlgn="auto" hangingPunct="1">
              <a:spcAft>
                <a:spcPts val="0"/>
              </a:spcAft>
              <a:buClr>
                <a:schemeClr val="tx1">
                  <a:shade val="95000"/>
                </a:schemeClr>
              </a:buClr>
              <a:buFont typeface="Wingdings 2"/>
              <a:buChar char=""/>
              <a:defRPr/>
            </a:pPr>
            <a:r>
              <a:rPr lang="el-GR" sz="3200" b="1" i="1">
                <a:solidFill>
                  <a:srgbClr val="FFFF00"/>
                </a:solidFill>
                <a:latin typeface="Castellar" pitchFamily="18" charset="0"/>
              </a:rPr>
              <a:t>Νέες συνθήκες (κυρίως επίδραση χριστιανισμού)</a:t>
            </a:r>
          </a:p>
          <a:p>
            <a:pPr marL="548640" indent="-411480" eaLnBrk="1" fontAlgn="auto" hangingPunct="1">
              <a:spcAft>
                <a:spcPts val="0"/>
              </a:spcAft>
              <a:buClr>
                <a:schemeClr val="tx1">
                  <a:shade val="95000"/>
                </a:schemeClr>
              </a:buClr>
              <a:buFontTx/>
              <a:buNone/>
              <a:defRPr/>
            </a:pPr>
            <a:endParaRPr lang="el-GR" sz="3200" b="1" i="1">
              <a:solidFill>
                <a:srgbClr val="FFFF00"/>
              </a:solidFill>
              <a:latin typeface="Castellar" pitchFamily="18" charset="0"/>
            </a:endParaRPr>
          </a:p>
          <a:p>
            <a:pPr marL="548640" indent="-411480" eaLnBrk="1" fontAlgn="auto" hangingPunct="1">
              <a:spcAft>
                <a:spcPts val="0"/>
              </a:spcAft>
              <a:buClr>
                <a:schemeClr val="tx1">
                  <a:shade val="95000"/>
                </a:schemeClr>
              </a:buClr>
              <a:buFont typeface="Wingdings 2"/>
              <a:buChar char=""/>
              <a:defRPr/>
            </a:pPr>
            <a:r>
              <a:rPr lang="el-GR" sz="3200" b="1" i="1">
                <a:solidFill>
                  <a:srgbClr val="FFFF00"/>
                </a:solidFill>
                <a:latin typeface="Castellar" pitchFamily="18" charset="0"/>
              </a:rPr>
              <a:t>Πολλοί νόμοι + αταξία ρωμαϊκού δικαίου</a:t>
            </a:r>
          </a:p>
          <a:p>
            <a:pPr marL="548640" indent="-411480" eaLnBrk="1" fontAlgn="auto" hangingPunct="1">
              <a:spcAft>
                <a:spcPts val="0"/>
              </a:spcAft>
              <a:buClr>
                <a:schemeClr val="tx1">
                  <a:shade val="95000"/>
                </a:schemeClr>
              </a:buClr>
              <a:buFontTx/>
              <a:buNone/>
              <a:defRPr/>
            </a:pPr>
            <a:endParaRPr lang="el-GR" sz="3200" b="1" i="1">
              <a:solidFill>
                <a:srgbClr val="FFFF00"/>
              </a:solidFill>
              <a:latin typeface="Castellar" pitchFamily="18" charset="0"/>
            </a:endParaRPr>
          </a:p>
          <a:p>
            <a:pPr marL="548640" indent="-411480" eaLnBrk="1" fontAlgn="auto" hangingPunct="1">
              <a:spcAft>
                <a:spcPts val="0"/>
              </a:spcAft>
              <a:buClr>
                <a:schemeClr val="tx1">
                  <a:shade val="95000"/>
                </a:schemeClr>
              </a:buClr>
              <a:buFont typeface="Wingdings 2"/>
              <a:buChar char=""/>
              <a:defRPr/>
            </a:pPr>
            <a:r>
              <a:rPr lang="el-GR" sz="3200" b="1" i="1">
                <a:solidFill>
                  <a:srgbClr val="FFFF00"/>
                </a:solidFill>
                <a:latin typeface="Castellar" pitchFamily="18" charset="0"/>
              </a:rPr>
              <a:t>Δυσκολία στην απονομή δικαιοσύνης</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35845">
                                            <p:txEl>
                                              <p:pRg st="0" end="0"/>
                                            </p:txEl>
                                          </p:spTgt>
                                        </p:tgtEl>
                                        <p:attrNameLst>
                                          <p:attrName>style.visibility</p:attrName>
                                        </p:attrNameLst>
                                      </p:cBhvr>
                                      <p:to>
                                        <p:strVal val="visible"/>
                                      </p:to>
                                    </p:set>
                                    <p:anim calcmode="lin" valueType="num">
                                      <p:cBhvr additive="base">
                                        <p:cTn id="7" dur="5000" fill="hold"/>
                                        <p:tgtEl>
                                          <p:spTgt spid="35845">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584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nodeType="clickEffect">
                                  <p:stCondLst>
                                    <p:cond delay="0"/>
                                  </p:stCondLst>
                                  <p:childTnLst>
                                    <p:set>
                                      <p:cBhvr>
                                        <p:cTn id="12" dur="1" fill="hold">
                                          <p:stCondLst>
                                            <p:cond delay="0"/>
                                          </p:stCondLst>
                                        </p:cTn>
                                        <p:tgtEl>
                                          <p:spTgt spid="35845">
                                            <p:txEl>
                                              <p:pRg st="2" end="2"/>
                                            </p:txEl>
                                          </p:spTgt>
                                        </p:tgtEl>
                                        <p:attrNameLst>
                                          <p:attrName>style.visibility</p:attrName>
                                        </p:attrNameLst>
                                      </p:cBhvr>
                                      <p:to>
                                        <p:strVal val="visible"/>
                                      </p:to>
                                    </p:set>
                                    <p:anim calcmode="lin" valueType="num">
                                      <p:cBhvr additive="base">
                                        <p:cTn id="13" dur="5000" fill="hold"/>
                                        <p:tgtEl>
                                          <p:spTgt spid="35845">
                                            <p:txEl>
                                              <p:pRg st="2" end="2"/>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584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nodeType="clickEffect">
                                  <p:stCondLst>
                                    <p:cond delay="0"/>
                                  </p:stCondLst>
                                  <p:childTnLst>
                                    <p:set>
                                      <p:cBhvr>
                                        <p:cTn id="18" dur="1" fill="hold">
                                          <p:stCondLst>
                                            <p:cond delay="0"/>
                                          </p:stCondLst>
                                        </p:cTn>
                                        <p:tgtEl>
                                          <p:spTgt spid="35845">
                                            <p:txEl>
                                              <p:pRg st="4" end="4"/>
                                            </p:txEl>
                                          </p:spTgt>
                                        </p:tgtEl>
                                        <p:attrNameLst>
                                          <p:attrName>style.visibility</p:attrName>
                                        </p:attrNameLst>
                                      </p:cBhvr>
                                      <p:to>
                                        <p:strVal val="visible"/>
                                      </p:to>
                                    </p:set>
                                    <p:anim calcmode="lin" valueType="num">
                                      <p:cBhvr additive="base">
                                        <p:cTn id="19" dur="5000" fill="hold"/>
                                        <p:tgtEl>
                                          <p:spTgt spid="35845">
                                            <p:txEl>
                                              <p:pRg st="4" end="4"/>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584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nodeType="clickEffect">
                                  <p:stCondLst>
                                    <p:cond delay="0"/>
                                  </p:stCondLst>
                                  <p:childTnLst>
                                    <p:set>
                                      <p:cBhvr>
                                        <p:cTn id="24" dur="1" fill="hold">
                                          <p:stCondLst>
                                            <p:cond delay="0"/>
                                          </p:stCondLst>
                                        </p:cTn>
                                        <p:tgtEl>
                                          <p:spTgt spid="35845">
                                            <p:txEl>
                                              <p:pRg st="6" end="6"/>
                                            </p:txEl>
                                          </p:spTgt>
                                        </p:tgtEl>
                                        <p:attrNameLst>
                                          <p:attrName>style.visibility</p:attrName>
                                        </p:attrNameLst>
                                      </p:cBhvr>
                                      <p:to>
                                        <p:strVal val="visible"/>
                                      </p:to>
                                    </p:set>
                                    <p:anim calcmode="lin" valueType="num">
                                      <p:cBhvr additive="base">
                                        <p:cTn id="25" dur="5000" fill="hold"/>
                                        <p:tgtEl>
                                          <p:spTgt spid="35845">
                                            <p:txEl>
                                              <p:pRg st="6" end="6"/>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584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Rectangle 6"/>
          <p:cNvSpPr>
            <a:spLocks noGrp="1" noChangeArrowheads="1"/>
          </p:cNvSpPr>
          <p:nvPr>
            <p:ph idx="1"/>
          </p:nvPr>
        </p:nvSpPr>
        <p:spPr>
          <a:xfrm>
            <a:off x="395288" y="620713"/>
            <a:ext cx="8229600" cy="5721350"/>
          </a:xfrm>
        </p:spPr>
        <p:txBody>
          <a:bodyPr>
            <a:normAutofit/>
          </a:bodyPr>
          <a:lstStyle/>
          <a:p>
            <a:pPr marL="548640" indent="-411480" eaLnBrk="1" fontAlgn="auto" hangingPunct="1">
              <a:lnSpc>
                <a:spcPct val="90000"/>
              </a:lnSpc>
              <a:spcAft>
                <a:spcPts val="0"/>
              </a:spcAft>
              <a:buClr>
                <a:schemeClr val="tx1">
                  <a:shade val="95000"/>
                </a:schemeClr>
              </a:buClr>
              <a:buFont typeface="Wingdings 2"/>
              <a:buChar char=""/>
              <a:defRPr/>
            </a:pPr>
            <a:r>
              <a:rPr lang="el-GR" b="1">
                <a:solidFill>
                  <a:srgbClr val="FFFF00"/>
                </a:solidFill>
                <a:effectLst>
                  <a:outerShdw blurRad="38100" dist="38100" dir="2700000" algn="tl">
                    <a:srgbClr val="000000"/>
                  </a:outerShdw>
                </a:effectLst>
                <a:latin typeface="Castellar" pitchFamily="18" charset="0"/>
              </a:rPr>
              <a:t>Ιουστινιάνειος Κώδικας: </a:t>
            </a:r>
          </a:p>
          <a:p>
            <a:pPr marL="548640" indent="-411480" eaLnBrk="1" fontAlgn="auto" hangingPunct="1">
              <a:lnSpc>
                <a:spcPct val="90000"/>
              </a:lnSpc>
              <a:spcAft>
                <a:spcPts val="0"/>
              </a:spcAft>
              <a:buClr>
                <a:schemeClr val="tx1">
                  <a:shade val="95000"/>
                </a:schemeClr>
              </a:buClr>
              <a:buFontTx/>
              <a:buNone/>
              <a:defRPr/>
            </a:pPr>
            <a:r>
              <a:rPr lang="el-GR" b="1" i="1">
                <a:solidFill>
                  <a:srgbClr val="FFFF00"/>
                </a:solidFill>
                <a:effectLst>
                  <a:outerShdw blurRad="38100" dist="38100" dir="2700000" algn="tl">
                    <a:srgbClr val="000000"/>
                  </a:outerShdw>
                </a:effectLst>
                <a:latin typeface="Castellar" pitchFamily="18" charset="0"/>
              </a:rPr>
              <a:t>  οι πριν τον Ιουστινιανό αυτοκρατορικοί νόμοι</a:t>
            </a:r>
          </a:p>
          <a:p>
            <a:pPr marL="548640" indent="-411480" eaLnBrk="1" fontAlgn="auto" hangingPunct="1">
              <a:lnSpc>
                <a:spcPct val="90000"/>
              </a:lnSpc>
              <a:spcAft>
                <a:spcPts val="0"/>
              </a:spcAft>
              <a:buClr>
                <a:schemeClr val="tx1">
                  <a:shade val="95000"/>
                </a:schemeClr>
              </a:buClr>
              <a:buFontTx/>
              <a:buNone/>
              <a:defRPr/>
            </a:pPr>
            <a:endParaRPr lang="el-GR" b="1" i="1">
              <a:solidFill>
                <a:srgbClr val="FFFF00"/>
              </a:solidFill>
              <a:effectLst>
                <a:outerShdw blurRad="38100" dist="38100" dir="2700000" algn="tl">
                  <a:srgbClr val="000000"/>
                </a:outerShdw>
              </a:effectLst>
              <a:latin typeface="Castellar" pitchFamily="18" charset="0"/>
            </a:endParaRPr>
          </a:p>
          <a:p>
            <a:pPr marL="548640" indent="-411480" eaLnBrk="1" fontAlgn="auto" hangingPunct="1">
              <a:lnSpc>
                <a:spcPct val="90000"/>
              </a:lnSpc>
              <a:spcAft>
                <a:spcPts val="0"/>
              </a:spcAft>
              <a:buClr>
                <a:schemeClr val="tx1">
                  <a:shade val="95000"/>
                </a:schemeClr>
              </a:buClr>
              <a:buFont typeface="Wingdings 2"/>
              <a:buChar char=""/>
              <a:defRPr/>
            </a:pPr>
            <a:r>
              <a:rPr lang="el-GR" b="1">
                <a:solidFill>
                  <a:srgbClr val="FFFF00"/>
                </a:solidFill>
                <a:effectLst>
                  <a:outerShdw blurRad="38100" dist="38100" dir="2700000" algn="tl">
                    <a:srgbClr val="000000"/>
                  </a:outerShdw>
                </a:effectLst>
                <a:latin typeface="Castellar" pitchFamily="18" charset="0"/>
              </a:rPr>
              <a:t>Πανδέκτης:</a:t>
            </a:r>
          </a:p>
          <a:p>
            <a:pPr marL="548640" indent="-411480" eaLnBrk="1" fontAlgn="auto" hangingPunct="1">
              <a:lnSpc>
                <a:spcPct val="90000"/>
              </a:lnSpc>
              <a:spcAft>
                <a:spcPts val="0"/>
              </a:spcAft>
              <a:buClr>
                <a:schemeClr val="tx1">
                  <a:shade val="95000"/>
                </a:schemeClr>
              </a:buClr>
              <a:buFontTx/>
              <a:buNone/>
              <a:defRPr/>
            </a:pPr>
            <a:r>
              <a:rPr lang="el-GR" b="1" i="1">
                <a:solidFill>
                  <a:srgbClr val="FFFF00"/>
                </a:solidFill>
                <a:effectLst>
                  <a:outerShdw blurRad="38100" dist="38100" dir="2700000" algn="tl">
                    <a:srgbClr val="000000"/>
                  </a:outerShdw>
                </a:effectLst>
                <a:latin typeface="Castellar" pitchFamily="18" charset="0"/>
              </a:rPr>
              <a:t>  γνώμες Ρωμαίων νομικών</a:t>
            </a:r>
          </a:p>
          <a:p>
            <a:pPr marL="548640" indent="-411480" eaLnBrk="1" fontAlgn="auto" hangingPunct="1">
              <a:lnSpc>
                <a:spcPct val="90000"/>
              </a:lnSpc>
              <a:spcAft>
                <a:spcPts val="0"/>
              </a:spcAft>
              <a:buClr>
                <a:schemeClr val="tx1">
                  <a:shade val="95000"/>
                </a:schemeClr>
              </a:buClr>
              <a:buFontTx/>
              <a:buNone/>
              <a:defRPr/>
            </a:pPr>
            <a:endParaRPr lang="el-GR" b="1" i="1">
              <a:solidFill>
                <a:srgbClr val="FFFF00"/>
              </a:solidFill>
              <a:effectLst>
                <a:outerShdw blurRad="38100" dist="38100" dir="2700000" algn="tl">
                  <a:srgbClr val="000000"/>
                </a:outerShdw>
              </a:effectLst>
              <a:latin typeface="Castellar" pitchFamily="18" charset="0"/>
            </a:endParaRPr>
          </a:p>
          <a:p>
            <a:pPr marL="548640" indent="-411480" eaLnBrk="1" fontAlgn="auto" hangingPunct="1">
              <a:lnSpc>
                <a:spcPct val="90000"/>
              </a:lnSpc>
              <a:spcAft>
                <a:spcPts val="0"/>
              </a:spcAft>
              <a:buClr>
                <a:schemeClr val="tx1">
                  <a:shade val="95000"/>
                </a:schemeClr>
              </a:buClr>
              <a:buFont typeface="Wingdings 2"/>
              <a:buChar char=""/>
              <a:defRPr/>
            </a:pPr>
            <a:r>
              <a:rPr lang="el-GR" b="1">
                <a:solidFill>
                  <a:srgbClr val="FFFF00"/>
                </a:solidFill>
                <a:effectLst>
                  <a:outerShdw blurRad="38100" dist="38100" dir="2700000" algn="tl">
                    <a:srgbClr val="000000"/>
                  </a:outerShdw>
                </a:effectLst>
                <a:latin typeface="Castellar" pitchFamily="18" charset="0"/>
              </a:rPr>
              <a:t>Εισηγήσεις:</a:t>
            </a:r>
          </a:p>
          <a:p>
            <a:pPr marL="548640" indent="-411480" eaLnBrk="1" fontAlgn="auto" hangingPunct="1">
              <a:lnSpc>
                <a:spcPct val="90000"/>
              </a:lnSpc>
              <a:spcAft>
                <a:spcPts val="0"/>
              </a:spcAft>
              <a:buClr>
                <a:schemeClr val="tx1">
                  <a:shade val="95000"/>
                </a:schemeClr>
              </a:buClr>
              <a:buFontTx/>
              <a:buNone/>
              <a:defRPr/>
            </a:pPr>
            <a:r>
              <a:rPr lang="el-GR" b="1" i="1">
                <a:solidFill>
                  <a:srgbClr val="FFFF00"/>
                </a:solidFill>
                <a:effectLst>
                  <a:outerShdw blurRad="38100" dist="38100" dir="2700000" algn="tl">
                    <a:srgbClr val="000000"/>
                  </a:outerShdw>
                </a:effectLst>
                <a:latin typeface="Castellar" pitchFamily="18" charset="0"/>
              </a:rPr>
              <a:t>  εγχειρίδιο για αρχάριους φοιτητές νομικής</a:t>
            </a:r>
          </a:p>
          <a:p>
            <a:pPr marL="548640" indent="-411480" eaLnBrk="1" fontAlgn="auto" hangingPunct="1">
              <a:lnSpc>
                <a:spcPct val="90000"/>
              </a:lnSpc>
              <a:spcAft>
                <a:spcPts val="0"/>
              </a:spcAft>
              <a:buClr>
                <a:schemeClr val="tx1">
                  <a:shade val="95000"/>
                </a:schemeClr>
              </a:buClr>
              <a:buFontTx/>
              <a:buNone/>
              <a:defRPr/>
            </a:pPr>
            <a:endParaRPr lang="el-GR" b="1" i="1">
              <a:solidFill>
                <a:srgbClr val="FFFF00"/>
              </a:solidFill>
              <a:effectLst>
                <a:outerShdw blurRad="38100" dist="38100" dir="2700000" algn="tl">
                  <a:srgbClr val="000000"/>
                </a:outerShdw>
              </a:effectLst>
              <a:latin typeface="Castellar" pitchFamily="18" charset="0"/>
            </a:endParaRPr>
          </a:p>
          <a:p>
            <a:pPr marL="548640" indent="-411480" eaLnBrk="1" fontAlgn="auto" hangingPunct="1">
              <a:lnSpc>
                <a:spcPct val="90000"/>
              </a:lnSpc>
              <a:spcAft>
                <a:spcPts val="0"/>
              </a:spcAft>
              <a:buClr>
                <a:schemeClr val="tx1">
                  <a:shade val="95000"/>
                </a:schemeClr>
              </a:buClr>
              <a:buFont typeface="Wingdings 2"/>
              <a:buChar char=""/>
              <a:defRPr/>
            </a:pPr>
            <a:r>
              <a:rPr lang="el-GR" b="1">
                <a:solidFill>
                  <a:srgbClr val="FFFF00"/>
                </a:solidFill>
                <a:effectLst>
                  <a:outerShdw blurRad="38100" dist="38100" dir="2700000" algn="tl">
                    <a:srgbClr val="000000"/>
                  </a:outerShdw>
                </a:effectLst>
                <a:latin typeface="Castellar" pitchFamily="18" charset="0"/>
              </a:rPr>
              <a:t>Νεαραί:</a:t>
            </a:r>
          </a:p>
          <a:p>
            <a:pPr marL="548640" indent="-411480" eaLnBrk="1" fontAlgn="auto" hangingPunct="1">
              <a:lnSpc>
                <a:spcPct val="90000"/>
              </a:lnSpc>
              <a:spcAft>
                <a:spcPts val="0"/>
              </a:spcAft>
              <a:buClr>
                <a:schemeClr val="tx1">
                  <a:shade val="95000"/>
                </a:schemeClr>
              </a:buClr>
              <a:buFontTx/>
              <a:buNone/>
              <a:defRPr/>
            </a:pPr>
            <a:r>
              <a:rPr lang="el-GR" b="1" i="1">
                <a:solidFill>
                  <a:srgbClr val="FFFF00"/>
                </a:solidFill>
                <a:effectLst>
                  <a:outerShdw blurRad="38100" dist="38100" dir="2700000" algn="tl">
                    <a:srgbClr val="000000"/>
                  </a:outerShdw>
                </a:effectLst>
                <a:latin typeface="Castellar" pitchFamily="18" charset="0"/>
              </a:rPr>
              <a:t>  νέοι νόμοι (στα ελληνικά)</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childTnLst>
                                    <p:set>
                                      <p:cBhvr>
                                        <p:cTn id="6" dur="1" fill="hold">
                                          <p:stCondLst>
                                            <p:cond delay="0"/>
                                          </p:stCondLst>
                                        </p:cTn>
                                        <p:tgtEl>
                                          <p:spTgt spid="37894">
                                            <p:txEl>
                                              <p:pRg st="0" end="0"/>
                                            </p:txEl>
                                          </p:spTgt>
                                        </p:tgtEl>
                                        <p:attrNameLst>
                                          <p:attrName>style.visibility</p:attrName>
                                        </p:attrNameLst>
                                      </p:cBhvr>
                                      <p:to>
                                        <p:strVal val="visible"/>
                                      </p:to>
                                    </p:set>
                                    <p:anim calcmode="lin" valueType="num">
                                      <p:cBhvr additive="base">
                                        <p:cTn id="7" dur="5000" fill="hold"/>
                                        <p:tgtEl>
                                          <p:spTgt spid="37894">
                                            <p:txEl>
                                              <p:pRg st="0" end="0"/>
                                            </p:txEl>
                                          </p:spTgt>
                                        </p:tgtEl>
                                        <p:attrNameLst>
                                          <p:attrName>ppt_x</p:attrName>
                                        </p:attrNameLst>
                                      </p:cBhvr>
                                      <p:tavLst>
                                        <p:tav tm="0">
                                          <p:val>
                                            <p:strVal val="0-#ppt_w/2"/>
                                          </p:val>
                                        </p:tav>
                                        <p:tav tm="100000">
                                          <p:val>
                                            <p:strVal val="#ppt_x"/>
                                          </p:val>
                                        </p:tav>
                                      </p:tavLst>
                                    </p:anim>
                                    <p:anim calcmode="lin" valueType="num">
                                      <p:cBhvr additive="base">
                                        <p:cTn id="8" dur="5000" fill="hold"/>
                                        <p:tgtEl>
                                          <p:spTgt spid="3789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nodeType="clickEffect">
                                  <p:stCondLst>
                                    <p:cond delay="0"/>
                                  </p:stCondLst>
                                  <p:childTnLst>
                                    <p:set>
                                      <p:cBhvr>
                                        <p:cTn id="12" dur="1" fill="hold">
                                          <p:stCondLst>
                                            <p:cond delay="0"/>
                                          </p:stCondLst>
                                        </p:cTn>
                                        <p:tgtEl>
                                          <p:spTgt spid="37894">
                                            <p:txEl>
                                              <p:pRg st="1" end="1"/>
                                            </p:txEl>
                                          </p:spTgt>
                                        </p:tgtEl>
                                        <p:attrNameLst>
                                          <p:attrName>style.visibility</p:attrName>
                                        </p:attrNameLst>
                                      </p:cBhvr>
                                      <p:to>
                                        <p:strVal val="visible"/>
                                      </p:to>
                                    </p:set>
                                    <p:anim calcmode="lin" valueType="num">
                                      <p:cBhvr additive="base">
                                        <p:cTn id="13" dur="5000" fill="hold"/>
                                        <p:tgtEl>
                                          <p:spTgt spid="37894">
                                            <p:txEl>
                                              <p:pRg st="1" end="1"/>
                                            </p:txEl>
                                          </p:spTgt>
                                        </p:tgtEl>
                                        <p:attrNameLst>
                                          <p:attrName>ppt_x</p:attrName>
                                        </p:attrNameLst>
                                      </p:cBhvr>
                                      <p:tavLst>
                                        <p:tav tm="0">
                                          <p:val>
                                            <p:strVal val="0-#ppt_w/2"/>
                                          </p:val>
                                        </p:tav>
                                        <p:tav tm="100000">
                                          <p:val>
                                            <p:strVal val="#ppt_x"/>
                                          </p:val>
                                        </p:tav>
                                      </p:tavLst>
                                    </p:anim>
                                    <p:anim calcmode="lin" valueType="num">
                                      <p:cBhvr additive="base">
                                        <p:cTn id="14" dur="5000" fill="hold"/>
                                        <p:tgtEl>
                                          <p:spTgt spid="3789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2" fill="hold" nodeType="clickEffect">
                                  <p:stCondLst>
                                    <p:cond delay="0"/>
                                  </p:stCondLst>
                                  <p:childTnLst>
                                    <p:set>
                                      <p:cBhvr>
                                        <p:cTn id="18" dur="1" fill="hold">
                                          <p:stCondLst>
                                            <p:cond delay="0"/>
                                          </p:stCondLst>
                                        </p:cTn>
                                        <p:tgtEl>
                                          <p:spTgt spid="37894">
                                            <p:txEl>
                                              <p:pRg st="3" end="3"/>
                                            </p:txEl>
                                          </p:spTgt>
                                        </p:tgtEl>
                                        <p:attrNameLst>
                                          <p:attrName>style.visibility</p:attrName>
                                        </p:attrNameLst>
                                      </p:cBhvr>
                                      <p:to>
                                        <p:strVal val="visible"/>
                                      </p:to>
                                    </p:set>
                                    <p:anim calcmode="lin" valueType="num">
                                      <p:cBhvr additive="base">
                                        <p:cTn id="19" dur="5000" fill="hold"/>
                                        <p:tgtEl>
                                          <p:spTgt spid="37894">
                                            <p:txEl>
                                              <p:pRg st="3" end="3"/>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3789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2" fill="hold" nodeType="clickEffect">
                                  <p:stCondLst>
                                    <p:cond delay="0"/>
                                  </p:stCondLst>
                                  <p:childTnLst>
                                    <p:set>
                                      <p:cBhvr>
                                        <p:cTn id="24" dur="1" fill="hold">
                                          <p:stCondLst>
                                            <p:cond delay="0"/>
                                          </p:stCondLst>
                                        </p:cTn>
                                        <p:tgtEl>
                                          <p:spTgt spid="37894">
                                            <p:txEl>
                                              <p:pRg st="4" end="4"/>
                                            </p:txEl>
                                          </p:spTgt>
                                        </p:tgtEl>
                                        <p:attrNameLst>
                                          <p:attrName>style.visibility</p:attrName>
                                        </p:attrNameLst>
                                      </p:cBhvr>
                                      <p:to>
                                        <p:strVal val="visible"/>
                                      </p:to>
                                    </p:set>
                                    <p:anim calcmode="lin" valueType="num">
                                      <p:cBhvr additive="base">
                                        <p:cTn id="25" dur="5000" fill="hold"/>
                                        <p:tgtEl>
                                          <p:spTgt spid="37894">
                                            <p:txEl>
                                              <p:pRg st="4" end="4"/>
                                            </p:txEl>
                                          </p:spTgt>
                                        </p:tgtEl>
                                        <p:attrNameLst>
                                          <p:attrName>ppt_x</p:attrName>
                                        </p:attrNameLst>
                                      </p:cBhvr>
                                      <p:tavLst>
                                        <p:tav tm="0">
                                          <p:val>
                                            <p:strVal val="1+#ppt_w/2"/>
                                          </p:val>
                                        </p:tav>
                                        <p:tav tm="100000">
                                          <p:val>
                                            <p:strVal val="#ppt_x"/>
                                          </p:val>
                                        </p:tav>
                                      </p:tavLst>
                                    </p:anim>
                                    <p:anim calcmode="lin" valueType="num">
                                      <p:cBhvr additive="base">
                                        <p:cTn id="26" dur="5000" fill="hold"/>
                                        <p:tgtEl>
                                          <p:spTgt spid="3789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8" fill="hold" nodeType="clickEffect">
                                  <p:stCondLst>
                                    <p:cond delay="0"/>
                                  </p:stCondLst>
                                  <p:childTnLst>
                                    <p:set>
                                      <p:cBhvr>
                                        <p:cTn id="30" dur="1" fill="hold">
                                          <p:stCondLst>
                                            <p:cond delay="0"/>
                                          </p:stCondLst>
                                        </p:cTn>
                                        <p:tgtEl>
                                          <p:spTgt spid="37894">
                                            <p:txEl>
                                              <p:pRg st="6" end="6"/>
                                            </p:txEl>
                                          </p:spTgt>
                                        </p:tgtEl>
                                        <p:attrNameLst>
                                          <p:attrName>style.visibility</p:attrName>
                                        </p:attrNameLst>
                                      </p:cBhvr>
                                      <p:to>
                                        <p:strVal val="visible"/>
                                      </p:to>
                                    </p:set>
                                    <p:anim calcmode="lin" valueType="num">
                                      <p:cBhvr additive="base">
                                        <p:cTn id="31" dur="5000" fill="hold"/>
                                        <p:tgtEl>
                                          <p:spTgt spid="37894">
                                            <p:txEl>
                                              <p:pRg st="6" end="6"/>
                                            </p:txEl>
                                          </p:spTgt>
                                        </p:tgtEl>
                                        <p:attrNameLst>
                                          <p:attrName>ppt_x</p:attrName>
                                        </p:attrNameLst>
                                      </p:cBhvr>
                                      <p:tavLst>
                                        <p:tav tm="0">
                                          <p:val>
                                            <p:strVal val="0-#ppt_w/2"/>
                                          </p:val>
                                        </p:tav>
                                        <p:tav tm="100000">
                                          <p:val>
                                            <p:strVal val="#ppt_x"/>
                                          </p:val>
                                        </p:tav>
                                      </p:tavLst>
                                    </p:anim>
                                    <p:anim calcmode="lin" valueType="num">
                                      <p:cBhvr additive="base">
                                        <p:cTn id="32" dur="5000" fill="hold"/>
                                        <p:tgtEl>
                                          <p:spTgt spid="3789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8" fill="hold" nodeType="clickEffect">
                                  <p:stCondLst>
                                    <p:cond delay="0"/>
                                  </p:stCondLst>
                                  <p:childTnLst>
                                    <p:set>
                                      <p:cBhvr>
                                        <p:cTn id="36" dur="1" fill="hold">
                                          <p:stCondLst>
                                            <p:cond delay="0"/>
                                          </p:stCondLst>
                                        </p:cTn>
                                        <p:tgtEl>
                                          <p:spTgt spid="37894">
                                            <p:txEl>
                                              <p:pRg st="7" end="7"/>
                                            </p:txEl>
                                          </p:spTgt>
                                        </p:tgtEl>
                                        <p:attrNameLst>
                                          <p:attrName>style.visibility</p:attrName>
                                        </p:attrNameLst>
                                      </p:cBhvr>
                                      <p:to>
                                        <p:strVal val="visible"/>
                                      </p:to>
                                    </p:set>
                                    <p:anim calcmode="lin" valueType="num">
                                      <p:cBhvr additive="base">
                                        <p:cTn id="37" dur="5000" fill="hold"/>
                                        <p:tgtEl>
                                          <p:spTgt spid="37894">
                                            <p:txEl>
                                              <p:pRg st="7" end="7"/>
                                            </p:txEl>
                                          </p:spTgt>
                                        </p:tgtEl>
                                        <p:attrNameLst>
                                          <p:attrName>ppt_x</p:attrName>
                                        </p:attrNameLst>
                                      </p:cBhvr>
                                      <p:tavLst>
                                        <p:tav tm="0">
                                          <p:val>
                                            <p:strVal val="0-#ppt_w/2"/>
                                          </p:val>
                                        </p:tav>
                                        <p:tav tm="100000">
                                          <p:val>
                                            <p:strVal val="#ppt_x"/>
                                          </p:val>
                                        </p:tav>
                                      </p:tavLst>
                                    </p:anim>
                                    <p:anim calcmode="lin" valueType="num">
                                      <p:cBhvr additive="base">
                                        <p:cTn id="38" dur="5000" fill="hold"/>
                                        <p:tgtEl>
                                          <p:spTgt spid="37894">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2" fill="hold" nodeType="clickEffect">
                                  <p:stCondLst>
                                    <p:cond delay="0"/>
                                  </p:stCondLst>
                                  <p:childTnLst>
                                    <p:set>
                                      <p:cBhvr>
                                        <p:cTn id="42" dur="1" fill="hold">
                                          <p:stCondLst>
                                            <p:cond delay="0"/>
                                          </p:stCondLst>
                                        </p:cTn>
                                        <p:tgtEl>
                                          <p:spTgt spid="37894">
                                            <p:txEl>
                                              <p:pRg st="9" end="9"/>
                                            </p:txEl>
                                          </p:spTgt>
                                        </p:tgtEl>
                                        <p:attrNameLst>
                                          <p:attrName>style.visibility</p:attrName>
                                        </p:attrNameLst>
                                      </p:cBhvr>
                                      <p:to>
                                        <p:strVal val="visible"/>
                                      </p:to>
                                    </p:set>
                                    <p:anim calcmode="lin" valueType="num">
                                      <p:cBhvr additive="base">
                                        <p:cTn id="43" dur="5000" fill="hold"/>
                                        <p:tgtEl>
                                          <p:spTgt spid="37894">
                                            <p:txEl>
                                              <p:pRg st="9" end="9"/>
                                            </p:txEl>
                                          </p:spTgt>
                                        </p:tgtEl>
                                        <p:attrNameLst>
                                          <p:attrName>ppt_x</p:attrName>
                                        </p:attrNameLst>
                                      </p:cBhvr>
                                      <p:tavLst>
                                        <p:tav tm="0">
                                          <p:val>
                                            <p:strVal val="1+#ppt_w/2"/>
                                          </p:val>
                                        </p:tav>
                                        <p:tav tm="100000">
                                          <p:val>
                                            <p:strVal val="#ppt_x"/>
                                          </p:val>
                                        </p:tav>
                                      </p:tavLst>
                                    </p:anim>
                                    <p:anim calcmode="lin" valueType="num">
                                      <p:cBhvr additive="base">
                                        <p:cTn id="44" dur="5000" fill="hold"/>
                                        <p:tgtEl>
                                          <p:spTgt spid="37894">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2" fill="hold" nodeType="clickEffect">
                                  <p:stCondLst>
                                    <p:cond delay="0"/>
                                  </p:stCondLst>
                                  <p:childTnLst>
                                    <p:set>
                                      <p:cBhvr>
                                        <p:cTn id="48" dur="1" fill="hold">
                                          <p:stCondLst>
                                            <p:cond delay="0"/>
                                          </p:stCondLst>
                                        </p:cTn>
                                        <p:tgtEl>
                                          <p:spTgt spid="37894">
                                            <p:txEl>
                                              <p:pRg st="10" end="10"/>
                                            </p:txEl>
                                          </p:spTgt>
                                        </p:tgtEl>
                                        <p:attrNameLst>
                                          <p:attrName>style.visibility</p:attrName>
                                        </p:attrNameLst>
                                      </p:cBhvr>
                                      <p:to>
                                        <p:strVal val="visible"/>
                                      </p:to>
                                    </p:set>
                                    <p:anim calcmode="lin" valueType="num">
                                      <p:cBhvr additive="base">
                                        <p:cTn id="49" dur="5000" fill="hold"/>
                                        <p:tgtEl>
                                          <p:spTgt spid="37894">
                                            <p:txEl>
                                              <p:pRg st="10" end="10"/>
                                            </p:txEl>
                                          </p:spTgt>
                                        </p:tgtEl>
                                        <p:attrNameLst>
                                          <p:attrName>ppt_x</p:attrName>
                                        </p:attrNameLst>
                                      </p:cBhvr>
                                      <p:tavLst>
                                        <p:tav tm="0">
                                          <p:val>
                                            <p:strVal val="1+#ppt_w/2"/>
                                          </p:val>
                                        </p:tav>
                                        <p:tav tm="100000">
                                          <p:val>
                                            <p:strVal val="#ppt_x"/>
                                          </p:val>
                                        </p:tav>
                                      </p:tavLst>
                                    </p:anim>
                                    <p:anim calcmode="lin" valueType="num">
                                      <p:cBhvr additive="base">
                                        <p:cTn id="50" dur="5000" fill="hold"/>
                                        <p:tgtEl>
                                          <p:spTgt spid="37894">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0" descr="ANd9GcT1bIa7wi6V_hb2arBgcIMOGtej9Ck9cVodekBH-Fgfbsr5JrAJ4CrEHg">
            <a:hlinkClick r:id="rId2"/>
          </p:cNvPr>
          <p:cNvPicPr>
            <a:picLocks noChangeAspect="1" noChangeArrowheads="1"/>
          </p:cNvPicPr>
          <p:nvPr/>
        </p:nvPicPr>
        <p:blipFill>
          <a:blip r:embed="rId3" cstate="print"/>
          <a:srcRect/>
          <a:stretch>
            <a:fillRect/>
          </a:stretch>
        </p:blipFill>
        <p:spPr bwMode="auto">
          <a:xfrm rot="1943990">
            <a:off x="5837238" y="466725"/>
            <a:ext cx="2695575" cy="3770313"/>
          </a:xfrm>
          <a:prstGeom prst="rect">
            <a:avLst/>
          </a:prstGeom>
          <a:noFill/>
          <a:ln w="9525">
            <a:noFill/>
            <a:miter lim="800000"/>
            <a:headEnd/>
            <a:tailEnd/>
          </a:ln>
        </p:spPr>
      </p:pic>
      <p:pic>
        <p:nvPicPr>
          <p:cNvPr id="14339" name="Picture 12" descr="%CE%A0%CE%B1%CE%BD%CE%B4%CE%AD%CE%BA%CF%84%CE%B7%CF%82"/>
          <p:cNvPicPr>
            <a:picLocks noChangeAspect="1" noChangeArrowheads="1"/>
          </p:cNvPicPr>
          <p:nvPr/>
        </p:nvPicPr>
        <p:blipFill>
          <a:blip r:embed="rId4" cstate="print"/>
          <a:srcRect/>
          <a:stretch>
            <a:fillRect/>
          </a:stretch>
        </p:blipFill>
        <p:spPr bwMode="auto">
          <a:xfrm rot="-1098905">
            <a:off x="468313" y="260350"/>
            <a:ext cx="2576512" cy="4321175"/>
          </a:xfrm>
          <a:prstGeom prst="rect">
            <a:avLst/>
          </a:prstGeom>
          <a:noFill/>
          <a:ln w="9525">
            <a:noFill/>
            <a:miter lim="800000"/>
            <a:headEnd/>
            <a:tailEnd/>
          </a:ln>
        </p:spPr>
      </p:pic>
      <p:pic>
        <p:nvPicPr>
          <p:cNvPr id="14340" name="Picture 14" descr="%CE%95%CE%B9%CF%83%CE%B7%CE%B3%CE%AE%CF%83%CE%B5%CE%B9%CF%82"/>
          <p:cNvPicPr>
            <a:picLocks noChangeAspect="1" noChangeArrowheads="1"/>
          </p:cNvPicPr>
          <p:nvPr/>
        </p:nvPicPr>
        <p:blipFill>
          <a:blip r:embed="rId5" cstate="print"/>
          <a:srcRect/>
          <a:stretch>
            <a:fillRect/>
          </a:stretch>
        </p:blipFill>
        <p:spPr bwMode="auto">
          <a:xfrm>
            <a:off x="3419475" y="404813"/>
            <a:ext cx="2028825" cy="3097212"/>
          </a:xfrm>
          <a:prstGeom prst="rect">
            <a:avLst/>
          </a:prstGeom>
          <a:noFill/>
          <a:ln w="9525">
            <a:noFill/>
            <a:miter lim="800000"/>
            <a:headEnd/>
            <a:tailEnd/>
          </a:ln>
        </p:spPr>
      </p:pic>
      <p:pic>
        <p:nvPicPr>
          <p:cNvPr id="14341" name="Picture 16" descr="%CE%9D%CE%B5%CE%B1%CF%81%CE%B1%CE%AF"/>
          <p:cNvPicPr>
            <a:picLocks noChangeAspect="1" noChangeArrowheads="1"/>
          </p:cNvPicPr>
          <p:nvPr/>
        </p:nvPicPr>
        <p:blipFill>
          <a:blip r:embed="rId6" cstate="print"/>
          <a:srcRect/>
          <a:stretch>
            <a:fillRect/>
          </a:stretch>
        </p:blipFill>
        <p:spPr bwMode="auto">
          <a:xfrm>
            <a:off x="3203575" y="3860800"/>
            <a:ext cx="3168650" cy="2646363"/>
          </a:xfrm>
          <a:prstGeom prst="rect">
            <a:avLst/>
          </a:prstGeom>
          <a:noFill/>
          <a:ln w="9525">
            <a:noFill/>
            <a:miter lim="800000"/>
            <a:headEnd/>
            <a:tailEnd/>
          </a:ln>
        </p:spPr>
      </p:pic>
      <p:sp>
        <p:nvSpPr>
          <p:cNvPr id="14342" name="Rectangle 17"/>
          <p:cNvSpPr>
            <a:spLocks noChangeArrowheads="1"/>
          </p:cNvSpPr>
          <p:nvPr/>
        </p:nvSpPr>
        <p:spPr bwMode="auto">
          <a:xfrm>
            <a:off x="4356100" y="6461125"/>
            <a:ext cx="949325" cy="396875"/>
          </a:xfrm>
          <a:prstGeom prst="rect">
            <a:avLst/>
          </a:prstGeom>
          <a:noFill/>
          <a:ln w="9525">
            <a:noFill/>
            <a:miter lim="800000"/>
            <a:headEnd/>
            <a:tailEnd/>
          </a:ln>
        </p:spPr>
        <p:txBody>
          <a:bodyPr wrap="none">
            <a:spAutoFit/>
          </a:bodyPr>
          <a:lstStyle/>
          <a:p>
            <a:r>
              <a:rPr lang="el-GR" sz="2000" b="1">
                <a:solidFill>
                  <a:srgbClr val="FF9900"/>
                </a:solidFill>
                <a:latin typeface="Garamond" pitchFamily="18" charset="0"/>
              </a:rPr>
              <a:t>Νεαραί</a:t>
            </a:r>
          </a:p>
        </p:txBody>
      </p:sp>
      <p:sp>
        <p:nvSpPr>
          <p:cNvPr id="14343" name="Rectangle 18"/>
          <p:cNvSpPr>
            <a:spLocks noChangeArrowheads="1"/>
          </p:cNvSpPr>
          <p:nvPr/>
        </p:nvSpPr>
        <p:spPr bwMode="auto">
          <a:xfrm rot="-1342572">
            <a:off x="1476375" y="4581525"/>
            <a:ext cx="1320800" cy="396875"/>
          </a:xfrm>
          <a:prstGeom prst="rect">
            <a:avLst/>
          </a:prstGeom>
          <a:noFill/>
          <a:ln w="9525">
            <a:noFill/>
            <a:miter lim="800000"/>
            <a:headEnd/>
            <a:tailEnd/>
          </a:ln>
        </p:spPr>
        <p:txBody>
          <a:bodyPr wrap="none">
            <a:spAutoFit/>
          </a:bodyPr>
          <a:lstStyle/>
          <a:p>
            <a:r>
              <a:rPr lang="el-GR" sz="2000" b="1">
                <a:solidFill>
                  <a:srgbClr val="FF9900"/>
                </a:solidFill>
                <a:latin typeface="Garamond" pitchFamily="18" charset="0"/>
              </a:rPr>
              <a:t>Πανδέκτης</a:t>
            </a:r>
          </a:p>
        </p:txBody>
      </p:sp>
      <p:sp>
        <p:nvSpPr>
          <p:cNvPr id="14344" name="Rectangle 19"/>
          <p:cNvSpPr>
            <a:spLocks noChangeArrowheads="1"/>
          </p:cNvSpPr>
          <p:nvPr/>
        </p:nvSpPr>
        <p:spPr bwMode="auto">
          <a:xfrm>
            <a:off x="3924300" y="0"/>
            <a:ext cx="1311275" cy="396875"/>
          </a:xfrm>
          <a:prstGeom prst="rect">
            <a:avLst/>
          </a:prstGeom>
          <a:noFill/>
          <a:ln w="9525">
            <a:noFill/>
            <a:miter lim="800000"/>
            <a:headEnd/>
            <a:tailEnd/>
          </a:ln>
        </p:spPr>
        <p:txBody>
          <a:bodyPr wrap="none">
            <a:spAutoFit/>
          </a:bodyPr>
          <a:lstStyle/>
          <a:p>
            <a:r>
              <a:rPr lang="el-GR" sz="2000" b="1">
                <a:solidFill>
                  <a:srgbClr val="FF9900"/>
                </a:solidFill>
                <a:latin typeface="Garamond" pitchFamily="18" charset="0"/>
              </a:rPr>
              <a:t>Εισηγήσεις</a:t>
            </a:r>
          </a:p>
        </p:txBody>
      </p:sp>
      <p:sp>
        <p:nvSpPr>
          <p:cNvPr id="14345" name="Rectangle 20"/>
          <p:cNvSpPr>
            <a:spLocks noChangeArrowheads="1"/>
          </p:cNvSpPr>
          <p:nvPr/>
        </p:nvSpPr>
        <p:spPr bwMode="auto">
          <a:xfrm rot="-3250074">
            <a:off x="7088188" y="3541712"/>
            <a:ext cx="2247900" cy="701675"/>
          </a:xfrm>
          <a:prstGeom prst="rect">
            <a:avLst/>
          </a:prstGeom>
          <a:noFill/>
          <a:ln w="9525">
            <a:noFill/>
            <a:miter lim="800000"/>
            <a:headEnd/>
            <a:tailEnd/>
          </a:ln>
        </p:spPr>
        <p:txBody>
          <a:bodyPr wrap="none">
            <a:spAutoFit/>
          </a:bodyPr>
          <a:lstStyle/>
          <a:p>
            <a:r>
              <a:rPr lang="el-GR" sz="2000" b="1">
                <a:solidFill>
                  <a:srgbClr val="FF9900"/>
                </a:solidFill>
                <a:latin typeface="Garamond" pitchFamily="18" charset="0"/>
              </a:rPr>
              <a:t>Corpus juris civillis</a:t>
            </a:r>
            <a:r>
              <a:rPr lang="el-GR" sz="2000">
                <a:solidFill>
                  <a:schemeClr val="tx2"/>
                </a:solidFill>
                <a:latin typeface="Garamond" pitchFamily="18" charset="0"/>
              </a:rPr>
              <a:t/>
            </a:r>
            <a:br>
              <a:rPr lang="el-GR" sz="2000">
                <a:solidFill>
                  <a:schemeClr val="tx2"/>
                </a:solidFill>
                <a:latin typeface="Garamond" pitchFamily="18" charset="0"/>
              </a:rPr>
            </a:br>
            <a:endParaRPr lang="el-GR" sz="2000">
              <a:solidFill>
                <a:schemeClr val="tx2"/>
              </a:solidFill>
              <a:latin typeface="Garamond" pitchFamily="18" charset="0"/>
            </a:endParaRPr>
          </a:p>
        </p:txBody>
      </p:sp>
    </p:spTree>
  </p:cSld>
  <p:clrMapOvr>
    <a:masterClrMapping/>
  </p:clrMapOvr>
  <p:transition spd="slow">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688</TotalTime>
  <Words>408</Words>
  <Application>Microsoft Office PowerPoint</Application>
  <PresentationFormat>Προβολή στην οθόνη (4:3)</PresentationFormat>
  <Paragraphs>112</Paragraphs>
  <Slides>17</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17</vt:i4>
      </vt:variant>
    </vt:vector>
  </HeadingPairs>
  <TitlesOfParts>
    <vt:vector size="26" baseType="lpstr">
      <vt:lpstr>Arial</vt:lpstr>
      <vt:lpstr>Times New Roman</vt:lpstr>
      <vt:lpstr>Wingdings 2</vt:lpstr>
      <vt:lpstr>Wingdings</vt:lpstr>
      <vt:lpstr>Wingdings 3</vt:lpstr>
      <vt:lpstr>Calibri</vt:lpstr>
      <vt:lpstr>Castellar</vt:lpstr>
      <vt:lpstr>Garamond</vt:lpstr>
      <vt:lpstr>Αποκορύφωμα</vt:lpstr>
      <vt:lpstr>     ΙΙ. ΕΞΩΤΕΡΙΚΑ ΠΡΟΒΛΗΜΑΤΑ   ΚΑΙ ΑΝΑΔΙΩΡΓΑΝΩΣΗ   ΤΟΥ ΚΡΑΤΟΥΣ   1. Ο ΙΟΥΣΤΙΝΙΑΝΟΣ  Α΄   ΚΑΙ  ΤΟ ΕΡΓΟ ΤΟΥ  (527 – 565)</vt:lpstr>
      <vt:lpstr>Α΄ ΟΙ ΑΞΟΝΕΣ ΤΗΣ ΠΟΛΙΤΙΚΗΣ ΤΟΥ</vt:lpstr>
      <vt:lpstr>Β΄ Εσωτερική πολιτική</vt:lpstr>
      <vt:lpstr>Διαφάνεια 4</vt:lpstr>
      <vt:lpstr>Περιορισμός της δύναμης των μεγάλων γαιοκτημόνων   Προστασία των  ελεύθερων αγροτών</vt:lpstr>
      <vt:lpstr>Θρησκευτική πολιτική</vt:lpstr>
      <vt:lpstr>Νομοθεσία</vt:lpstr>
      <vt:lpstr>Διαφάνεια 8</vt:lpstr>
      <vt:lpstr>Διαφάνεια 9</vt:lpstr>
      <vt:lpstr>Γ΄ Εξωτερική πολιτική</vt:lpstr>
      <vt:lpstr>Χάρτης με τα σύνορα της βυζαντινής αυτοκρατορίας στο τέλος της βασιλείας του Ιουστινιανού.  © ΙΜΕ  </vt:lpstr>
      <vt:lpstr>Αποτίμηση εξωτερικής πολιτικής</vt:lpstr>
      <vt:lpstr>Δ΄ Κτίσματα και Αγία Σοφία</vt:lpstr>
      <vt:lpstr>Αγία Σοφία</vt:lpstr>
      <vt:lpstr>Διαφάνεια 15</vt:lpstr>
      <vt:lpstr>Η Αγία Σοφία σήμερα</vt:lpstr>
      <vt:lpstr>Διαφάνεια 17</vt:lpstr>
    </vt:vector>
  </TitlesOfParts>
  <Company>ΟΙΚΙΑ</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ΙΟΥΣΤΙΝΙΑΝΟΣ  Α΄   ΚΑΙ  ΤΟ ΕΡΓΟ ΤΟΥ  (527 – 565)</dc:title>
  <dc:creator>ΚΑΤΕΡΙΝΑ ΑΠΟΣΤΟΛΟΠΟΥΛΟΥ</dc:creator>
  <cp:lastModifiedBy>κωνσταντινα</cp:lastModifiedBy>
  <cp:revision>14</cp:revision>
  <dcterms:created xsi:type="dcterms:W3CDTF">2011-10-03T14:00:11Z</dcterms:created>
  <dcterms:modified xsi:type="dcterms:W3CDTF">2014-09-15T13:19:48Z</dcterms:modified>
</cp:coreProperties>
</file>