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6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7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Ενότητα χωρίς τίτλο" id="{2D85AF60-84ED-4169-9AB4-4D87062A123D}">
          <p14:sldIdLst>
            <p14:sldId id="267"/>
            <p14:sldId id="271"/>
            <p14:sldId id="258"/>
            <p14:sldId id="259"/>
            <p14:sldId id="260"/>
            <p14:sldId id="261"/>
            <p14:sldId id="262"/>
            <p14:sldId id="263"/>
            <p14:sldId id="269"/>
            <p14:sldId id="264"/>
            <p14:sldId id="265"/>
            <p14:sldId id="272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Κατερίνα" initials="Κ" lastIdx="1" clrIdx="0">
    <p:extLst>
      <p:ext uri="{19B8F6BF-5375-455C-9EA6-DF929625EA0E}">
        <p15:presenceInfo xmlns:p15="http://schemas.microsoft.com/office/powerpoint/2012/main" userId="38c82f50710f805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703C65-0E24-4F1B-9788-BF06EC7D19E1}" type="doc">
      <dgm:prSet loTypeId="urn:microsoft.com/office/officeart/2005/8/layout/gear1" loCatId="cycle" qsTypeId="urn:microsoft.com/office/officeart/2005/8/quickstyle/simple1" qsCatId="simple" csTypeId="urn:microsoft.com/office/officeart/2005/8/colors/accent6_3" csCatId="accent6" phldr="1"/>
      <dgm:spPr/>
    </dgm:pt>
    <dgm:pt modelId="{838B2CC3-A8EF-4F31-803D-67399F08F018}">
      <dgm:prSet phldrT="[Κείμενο]" custT="1"/>
      <dgm:spPr/>
      <dgm:t>
        <a:bodyPr/>
        <a:lstStyle/>
        <a:p>
          <a:r>
            <a:rPr lang="el-G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ΣΕΞΟΥΑΛΙΚΟΤΗΤΑ</a:t>
          </a:r>
          <a:endParaRPr lang="el-G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A48E45-789C-401E-8733-4E4AF388AB81}" type="parTrans" cxnId="{00AA9C08-3B81-4146-B352-BC8A2533FA22}">
      <dgm:prSet/>
      <dgm:spPr/>
      <dgm:t>
        <a:bodyPr/>
        <a:lstStyle/>
        <a:p>
          <a:endParaRPr lang="el-GR"/>
        </a:p>
      </dgm:t>
    </dgm:pt>
    <dgm:pt modelId="{497F2FCB-7358-4ABD-8D50-76709158F3B5}" type="sibTrans" cxnId="{00AA9C08-3B81-4146-B352-BC8A2533FA22}">
      <dgm:prSet/>
      <dgm:spPr/>
      <dgm:t>
        <a:bodyPr/>
        <a:lstStyle/>
        <a:p>
          <a:endParaRPr lang="el-GR"/>
        </a:p>
      </dgm:t>
    </dgm:pt>
    <dgm:pt modelId="{57A4281C-16DA-4DFA-AA96-905403877548}">
      <dgm:prSet phldrT="[Κείμενο]" custT="1"/>
      <dgm:spPr/>
      <dgm:t>
        <a:bodyPr/>
        <a:lstStyle/>
        <a:p>
          <a:r>
            <a:rPr lang="el-G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ΕΦΗΒΕΙΑ</a:t>
          </a:r>
          <a:endParaRPr lang="el-G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25374C-A03A-40D6-A7AA-9E7EF7D38DF2}" type="parTrans" cxnId="{34EBB1EB-C886-4485-8D4D-A43149F360E7}">
      <dgm:prSet/>
      <dgm:spPr/>
      <dgm:t>
        <a:bodyPr/>
        <a:lstStyle/>
        <a:p>
          <a:endParaRPr lang="el-GR"/>
        </a:p>
      </dgm:t>
    </dgm:pt>
    <dgm:pt modelId="{2DED9558-ED5A-40B1-92C1-A92D946B66C5}" type="sibTrans" cxnId="{34EBB1EB-C886-4485-8D4D-A43149F360E7}">
      <dgm:prSet/>
      <dgm:spPr/>
      <dgm:t>
        <a:bodyPr/>
        <a:lstStyle/>
        <a:p>
          <a:endParaRPr lang="el-GR"/>
        </a:p>
      </dgm:t>
    </dgm:pt>
    <dgm:pt modelId="{D071D227-1493-4DB0-84C8-14E3FE7AA527}">
      <dgm:prSet phldrT="[Κείμενο]" custT="1"/>
      <dgm:spPr/>
      <dgm:t>
        <a:bodyPr/>
        <a:lstStyle/>
        <a:p>
          <a:r>
            <a:rPr lang="el-GR" sz="2000" b="1" dirty="0" smtClean="0">
              <a:latin typeface="Arial" panose="020B0604020202020204" pitchFamily="34" charset="0"/>
              <a:cs typeface="Arial" panose="020B0604020202020204" pitchFamily="34" charset="0"/>
            </a:rPr>
            <a:t>ΗΒΗ</a:t>
          </a:r>
          <a:endParaRPr lang="el-GR" sz="20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E7541DC-E110-4976-A8D9-8B7F37D2585A}" type="parTrans" cxnId="{72D96541-DC6D-4C3A-8A49-195310638F1B}">
      <dgm:prSet/>
      <dgm:spPr/>
      <dgm:t>
        <a:bodyPr/>
        <a:lstStyle/>
        <a:p>
          <a:endParaRPr lang="el-GR"/>
        </a:p>
      </dgm:t>
    </dgm:pt>
    <dgm:pt modelId="{FDC0C77D-D896-4A8B-AA63-37587DBDF13D}" type="sibTrans" cxnId="{72D96541-DC6D-4C3A-8A49-195310638F1B}">
      <dgm:prSet/>
      <dgm:spPr/>
      <dgm:t>
        <a:bodyPr/>
        <a:lstStyle/>
        <a:p>
          <a:endParaRPr lang="el-GR"/>
        </a:p>
      </dgm:t>
    </dgm:pt>
    <dgm:pt modelId="{8996745C-C354-4352-A3BC-016F7AF777E9}">
      <dgm:prSet phldrT="[Κείμενο]"/>
      <dgm:spPr/>
      <dgm:t>
        <a:bodyPr/>
        <a:lstStyle/>
        <a:p>
          <a:endParaRPr lang="el-GR" dirty="0"/>
        </a:p>
      </dgm:t>
    </dgm:pt>
    <dgm:pt modelId="{134DC4A4-8FFF-4C91-8FEE-AB7EDAD4814C}" type="parTrans" cxnId="{B3226804-78EA-4AE5-A0E2-8AD50DB6D3BD}">
      <dgm:prSet/>
      <dgm:spPr/>
      <dgm:t>
        <a:bodyPr/>
        <a:lstStyle/>
        <a:p>
          <a:endParaRPr lang="el-GR"/>
        </a:p>
      </dgm:t>
    </dgm:pt>
    <dgm:pt modelId="{CCCDC481-D1C2-4374-BC59-151FA5E0088A}" type="sibTrans" cxnId="{B3226804-78EA-4AE5-A0E2-8AD50DB6D3BD}">
      <dgm:prSet/>
      <dgm:spPr/>
      <dgm:t>
        <a:bodyPr/>
        <a:lstStyle/>
        <a:p>
          <a:endParaRPr lang="el-GR"/>
        </a:p>
      </dgm:t>
    </dgm:pt>
    <dgm:pt modelId="{C2DC735C-706E-4C3E-93FB-5C0972440689}" type="pres">
      <dgm:prSet presAssocID="{F2703C65-0E24-4F1B-9788-BF06EC7D19E1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FC1C3CCE-F78D-4707-95E6-EE976B46EED6}" type="pres">
      <dgm:prSet presAssocID="{838B2CC3-A8EF-4F31-803D-67399F08F018}" presName="gear1" presStyleLbl="node1" presStyleIdx="0" presStyleCnt="3" custScaleX="93677" custLinFactNeighborX="12571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D0729F01-7F17-4B7A-A460-4A1FD5104715}" type="pres">
      <dgm:prSet presAssocID="{838B2CC3-A8EF-4F31-803D-67399F08F018}" presName="gear1srcNode" presStyleLbl="node1" presStyleIdx="0" presStyleCnt="3"/>
      <dgm:spPr/>
      <dgm:t>
        <a:bodyPr/>
        <a:lstStyle/>
        <a:p>
          <a:endParaRPr lang="el-GR"/>
        </a:p>
      </dgm:t>
    </dgm:pt>
    <dgm:pt modelId="{8A1650D3-E235-424D-BD42-710B6D4B37CC}" type="pres">
      <dgm:prSet presAssocID="{838B2CC3-A8EF-4F31-803D-67399F08F018}" presName="gear1dstNode" presStyleLbl="node1" presStyleIdx="0" presStyleCnt="3"/>
      <dgm:spPr/>
      <dgm:t>
        <a:bodyPr/>
        <a:lstStyle/>
        <a:p>
          <a:endParaRPr lang="el-GR"/>
        </a:p>
      </dgm:t>
    </dgm:pt>
    <dgm:pt modelId="{14D0D2E3-C377-4EA7-96D1-351E218CC958}" type="pres">
      <dgm:prSet presAssocID="{57A4281C-16DA-4DFA-AA96-905403877548}" presName="gear2" presStyleLbl="node1" presStyleIdx="1" presStyleCnt="3" custScaleX="129285" custLinFactNeighborX="-5578" custLinFactNeighborY="137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E48DE09-9E58-4DD1-9582-D88D026BBBDA}" type="pres">
      <dgm:prSet presAssocID="{57A4281C-16DA-4DFA-AA96-905403877548}" presName="gear2srcNode" presStyleLbl="node1" presStyleIdx="1" presStyleCnt="3"/>
      <dgm:spPr/>
      <dgm:t>
        <a:bodyPr/>
        <a:lstStyle/>
        <a:p>
          <a:endParaRPr lang="el-GR"/>
        </a:p>
      </dgm:t>
    </dgm:pt>
    <dgm:pt modelId="{2B18C808-128C-4E3B-B070-B03CBC2CC069}" type="pres">
      <dgm:prSet presAssocID="{57A4281C-16DA-4DFA-AA96-905403877548}" presName="gear2dstNode" presStyleLbl="node1" presStyleIdx="1" presStyleCnt="3"/>
      <dgm:spPr/>
      <dgm:t>
        <a:bodyPr/>
        <a:lstStyle/>
        <a:p>
          <a:endParaRPr lang="el-GR"/>
        </a:p>
      </dgm:t>
    </dgm:pt>
    <dgm:pt modelId="{84F5FE30-89DC-4F8B-B9D1-8311F0E64BC2}" type="pres">
      <dgm:prSet presAssocID="{D071D227-1493-4DB0-84C8-14E3FE7AA527}" presName="gear3" presStyleLbl="node1" presStyleIdx="2" presStyleCnt="3" custLinFactNeighborX="9817" custLinFactNeighborY="-2412"/>
      <dgm:spPr/>
      <dgm:t>
        <a:bodyPr/>
        <a:lstStyle/>
        <a:p>
          <a:endParaRPr lang="el-GR"/>
        </a:p>
      </dgm:t>
    </dgm:pt>
    <dgm:pt modelId="{70EA01ED-2F34-4FB8-9CD1-91D806007E04}" type="pres">
      <dgm:prSet presAssocID="{D071D227-1493-4DB0-84C8-14E3FE7AA527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C7D1469-A970-471D-9CD4-37DA4323B5C9}" type="pres">
      <dgm:prSet presAssocID="{D071D227-1493-4DB0-84C8-14E3FE7AA527}" presName="gear3srcNode" presStyleLbl="node1" presStyleIdx="2" presStyleCnt="3"/>
      <dgm:spPr/>
      <dgm:t>
        <a:bodyPr/>
        <a:lstStyle/>
        <a:p>
          <a:endParaRPr lang="el-GR"/>
        </a:p>
      </dgm:t>
    </dgm:pt>
    <dgm:pt modelId="{D9BA8659-6EEC-438F-9973-2FCD2C441E41}" type="pres">
      <dgm:prSet presAssocID="{D071D227-1493-4DB0-84C8-14E3FE7AA527}" presName="gear3dstNode" presStyleLbl="node1" presStyleIdx="2" presStyleCnt="3"/>
      <dgm:spPr/>
      <dgm:t>
        <a:bodyPr/>
        <a:lstStyle/>
        <a:p>
          <a:endParaRPr lang="el-GR"/>
        </a:p>
      </dgm:t>
    </dgm:pt>
    <dgm:pt modelId="{B59A0025-036A-427F-9855-966B5EEA2AAC}" type="pres">
      <dgm:prSet presAssocID="{497F2FCB-7358-4ABD-8D50-76709158F3B5}" presName="connector1" presStyleLbl="sibTrans2D1" presStyleIdx="0" presStyleCnt="3"/>
      <dgm:spPr/>
      <dgm:t>
        <a:bodyPr/>
        <a:lstStyle/>
        <a:p>
          <a:endParaRPr lang="el-GR"/>
        </a:p>
      </dgm:t>
    </dgm:pt>
    <dgm:pt modelId="{D63D0B8C-E3A0-4F85-9861-F61B0B0961D1}" type="pres">
      <dgm:prSet presAssocID="{2DED9558-ED5A-40B1-92C1-A92D946B66C5}" presName="connector2" presStyleLbl="sibTrans2D1" presStyleIdx="1" presStyleCnt="3" custLinFactNeighborX="0" custLinFactNeighborY="-5906"/>
      <dgm:spPr/>
      <dgm:t>
        <a:bodyPr/>
        <a:lstStyle/>
        <a:p>
          <a:endParaRPr lang="el-GR"/>
        </a:p>
      </dgm:t>
    </dgm:pt>
    <dgm:pt modelId="{FC96E660-84EC-4C4B-B715-F199BCF794D4}" type="pres">
      <dgm:prSet presAssocID="{FDC0C77D-D896-4A8B-AA63-37587DBDF13D}" presName="connector3" presStyleLbl="sibTrans2D1" presStyleIdx="2" presStyleCnt="3"/>
      <dgm:spPr/>
      <dgm:t>
        <a:bodyPr/>
        <a:lstStyle/>
        <a:p>
          <a:endParaRPr lang="el-GR"/>
        </a:p>
      </dgm:t>
    </dgm:pt>
  </dgm:ptLst>
  <dgm:cxnLst>
    <dgm:cxn modelId="{32D48F0F-7275-43F9-A891-F4BD65615675}" type="presOf" srcId="{838B2CC3-A8EF-4F31-803D-67399F08F018}" destId="{8A1650D3-E235-424D-BD42-710B6D4B37CC}" srcOrd="2" destOrd="0" presId="urn:microsoft.com/office/officeart/2005/8/layout/gear1"/>
    <dgm:cxn modelId="{B3226804-78EA-4AE5-A0E2-8AD50DB6D3BD}" srcId="{F2703C65-0E24-4F1B-9788-BF06EC7D19E1}" destId="{8996745C-C354-4352-A3BC-016F7AF777E9}" srcOrd="3" destOrd="0" parTransId="{134DC4A4-8FFF-4C91-8FEE-AB7EDAD4814C}" sibTransId="{CCCDC481-D1C2-4374-BC59-151FA5E0088A}"/>
    <dgm:cxn modelId="{D21F2585-668B-433D-9B2D-952758E3DB12}" type="presOf" srcId="{497F2FCB-7358-4ABD-8D50-76709158F3B5}" destId="{B59A0025-036A-427F-9855-966B5EEA2AAC}" srcOrd="0" destOrd="0" presId="urn:microsoft.com/office/officeart/2005/8/layout/gear1"/>
    <dgm:cxn modelId="{76A4D579-C716-476C-AA54-224B9543658E}" type="presOf" srcId="{D071D227-1493-4DB0-84C8-14E3FE7AA527}" destId="{70EA01ED-2F34-4FB8-9CD1-91D806007E04}" srcOrd="1" destOrd="0" presId="urn:microsoft.com/office/officeart/2005/8/layout/gear1"/>
    <dgm:cxn modelId="{01C9F7B6-A8F4-4EB5-8BFF-D6253164CBDA}" type="presOf" srcId="{D071D227-1493-4DB0-84C8-14E3FE7AA527}" destId="{D9BA8659-6EEC-438F-9973-2FCD2C441E41}" srcOrd="3" destOrd="0" presId="urn:microsoft.com/office/officeart/2005/8/layout/gear1"/>
    <dgm:cxn modelId="{44FE118A-741F-416E-B663-9F67E46AEFA9}" type="presOf" srcId="{D071D227-1493-4DB0-84C8-14E3FE7AA527}" destId="{84F5FE30-89DC-4F8B-B9D1-8311F0E64BC2}" srcOrd="0" destOrd="0" presId="urn:microsoft.com/office/officeart/2005/8/layout/gear1"/>
    <dgm:cxn modelId="{34EBB1EB-C886-4485-8D4D-A43149F360E7}" srcId="{F2703C65-0E24-4F1B-9788-BF06EC7D19E1}" destId="{57A4281C-16DA-4DFA-AA96-905403877548}" srcOrd="1" destOrd="0" parTransId="{CA25374C-A03A-40D6-A7AA-9E7EF7D38DF2}" sibTransId="{2DED9558-ED5A-40B1-92C1-A92D946B66C5}"/>
    <dgm:cxn modelId="{9D62100B-3121-4C7E-A28D-2326EE16B855}" type="presOf" srcId="{838B2CC3-A8EF-4F31-803D-67399F08F018}" destId="{D0729F01-7F17-4B7A-A460-4A1FD5104715}" srcOrd="1" destOrd="0" presId="urn:microsoft.com/office/officeart/2005/8/layout/gear1"/>
    <dgm:cxn modelId="{7CDAC66A-6AB9-4850-B2FE-A7A4284F67E5}" type="presOf" srcId="{D071D227-1493-4DB0-84C8-14E3FE7AA527}" destId="{3C7D1469-A970-471D-9CD4-37DA4323B5C9}" srcOrd="2" destOrd="0" presId="urn:microsoft.com/office/officeart/2005/8/layout/gear1"/>
    <dgm:cxn modelId="{218322DF-FB7D-4FCC-ACC6-B04DFCE3E7D9}" type="presOf" srcId="{F2703C65-0E24-4F1B-9788-BF06EC7D19E1}" destId="{C2DC735C-706E-4C3E-93FB-5C0972440689}" srcOrd="0" destOrd="0" presId="urn:microsoft.com/office/officeart/2005/8/layout/gear1"/>
    <dgm:cxn modelId="{D516751D-5BA6-4E19-86F7-9CC84DE946BC}" type="presOf" srcId="{838B2CC3-A8EF-4F31-803D-67399F08F018}" destId="{FC1C3CCE-F78D-4707-95E6-EE976B46EED6}" srcOrd="0" destOrd="0" presId="urn:microsoft.com/office/officeart/2005/8/layout/gear1"/>
    <dgm:cxn modelId="{F3661FD1-48A3-4B41-9AC8-2ECC8FECBE9A}" type="presOf" srcId="{57A4281C-16DA-4DFA-AA96-905403877548}" destId="{2B18C808-128C-4E3B-B070-B03CBC2CC069}" srcOrd="2" destOrd="0" presId="urn:microsoft.com/office/officeart/2005/8/layout/gear1"/>
    <dgm:cxn modelId="{00AA9C08-3B81-4146-B352-BC8A2533FA22}" srcId="{F2703C65-0E24-4F1B-9788-BF06EC7D19E1}" destId="{838B2CC3-A8EF-4F31-803D-67399F08F018}" srcOrd="0" destOrd="0" parTransId="{18A48E45-789C-401E-8733-4E4AF388AB81}" sibTransId="{497F2FCB-7358-4ABD-8D50-76709158F3B5}"/>
    <dgm:cxn modelId="{72D96541-DC6D-4C3A-8A49-195310638F1B}" srcId="{F2703C65-0E24-4F1B-9788-BF06EC7D19E1}" destId="{D071D227-1493-4DB0-84C8-14E3FE7AA527}" srcOrd="2" destOrd="0" parTransId="{EE7541DC-E110-4976-A8D9-8B7F37D2585A}" sibTransId="{FDC0C77D-D896-4A8B-AA63-37587DBDF13D}"/>
    <dgm:cxn modelId="{32D11C01-8302-41A8-86D8-3C0E1C96B2F3}" type="presOf" srcId="{2DED9558-ED5A-40B1-92C1-A92D946B66C5}" destId="{D63D0B8C-E3A0-4F85-9861-F61B0B0961D1}" srcOrd="0" destOrd="0" presId="urn:microsoft.com/office/officeart/2005/8/layout/gear1"/>
    <dgm:cxn modelId="{9513485F-4F03-4BF1-AE0A-2E0F555C0D19}" type="presOf" srcId="{FDC0C77D-D896-4A8B-AA63-37587DBDF13D}" destId="{FC96E660-84EC-4C4B-B715-F199BCF794D4}" srcOrd="0" destOrd="0" presId="urn:microsoft.com/office/officeart/2005/8/layout/gear1"/>
    <dgm:cxn modelId="{D301CD46-666E-4E35-9C02-67FB91187C2C}" type="presOf" srcId="{57A4281C-16DA-4DFA-AA96-905403877548}" destId="{CE48DE09-9E58-4DD1-9582-D88D026BBBDA}" srcOrd="1" destOrd="0" presId="urn:microsoft.com/office/officeart/2005/8/layout/gear1"/>
    <dgm:cxn modelId="{986A856E-8D99-4AFB-ACB3-A87EB62274AE}" type="presOf" srcId="{57A4281C-16DA-4DFA-AA96-905403877548}" destId="{14D0D2E3-C377-4EA7-96D1-351E218CC958}" srcOrd="0" destOrd="0" presId="urn:microsoft.com/office/officeart/2005/8/layout/gear1"/>
    <dgm:cxn modelId="{8B202B1B-1213-41FA-883D-D3B16C5D07FB}" type="presParOf" srcId="{C2DC735C-706E-4C3E-93FB-5C0972440689}" destId="{FC1C3CCE-F78D-4707-95E6-EE976B46EED6}" srcOrd="0" destOrd="0" presId="urn:microsoft.com/office/officeart/2005/8/layout/gear1"/>
    <dgm:cxn modelId="{C4B21EC4-F529-4F43-AF94-5BD292D8A5B4}" type="presParOf" srcId="{C2DC735C-706E-4C3E-93FB-5C0972440689}" destId="{D0729F01-7F17-4B7A-A460-4A1FD5104715}" srcOrd="1" destOrd="0" presId="urn:microsoft.com/office/officeart/2005/8/layout/gear1"/>
    <dgm:cxn modelId="{D964B4B9-C390-4D05-85BB-2BD136113EE2}" type="presParOf" srcId="{C2DC735C-706E-4C3E-93FB-5C0972440689}" destId="{8A1650D3-E235-424D-BD42-710B6D4B37CC}" srcOrd="2" destOrd="0" presId="urn:microsoft.com/office/officeart/2005/8/layout/gear1"/>
    <dgm:cxn modelId="{727D69B9-ED17-495C-BA52-C0105B54E734}" type="presParOf" srcId="{C2DC735C-706E-4C3E-93FB-5C0972440689}" destId="{14D0D2E3-C377-4EA7-96D1-351E218CC958}" srcOrd="3" destOrd="0" presId="urn:microsoft.com/office/officeart/2005/8/layout/gear1"/>
    <dgm:cxn modelId="{7F9B64D4-78FA-4434-8773-5E3FDC4E6379}" type="presParOf" srcId="{C2DC735C-706E-4C3E-93FB-5C0972440689}" destId="{CE48DE09-9E58-4DD1-9582-D88D026BBBDA}" srcOrd="4" destOrd="0" presId="urn:microsoft.com/office/officeart/2005/8/layout/gear1"/>
    <dgm:cxn modelId="{C58F8228-C37B-4164-BAB9-865E98019F3D}" type="presParOf" srcId="{C2DC735C-706E-4C3E-93FB-5C0972440689}" destId="{2B18C808-128C-4E3B-B070-B03CBC2CC069}" srcOrd="5" destOrd="0" presId="urn:microsoft.com/office/officeart/2005/8/layout/gear1"/>
    <dgm:cxn modelId="{F66C5AB9-386D-47AC-9B0B-170D633B36E0}" type="presParOf" srcId="{C2DC735C-706E-4C3E-93FB-5C0972440689}" destId="{84F5FE30-89DC-4F8B-B9D1-8311F0E64BC2}" srcOrd="6" destOrd="0" presId="urn:microsoft.com/office/officeart/2005/8/layout/gear1"/>
    <dgm:cxn modelId="{A3ABA618-775C-46BE-83A2-990474A99AB9}" type="presParOf" srcId="{C2DC735C-706E-4C3E-93FB-5C0972440689}" destId="{70EA01ED-2F34-4FB8-9CD1-91D806007E04}" srcOrd="7" destOrd="0" presId="urn:microsoft.com/office/officeart/2005/8/layout/gear1"/>
    <dgm:cxn modelId="{BDBCA5C4-FEEE-4DE1-A9FE-C07E48D6A9D7}" type="presParOf" srcId="{C2DC735C-706E-4C3E-93FB-5C0972440689}" destId="{3C7D1469-A970-471D-9CD4-37DA4323B5C9}" srcOrd="8" destOrd="0" presId="urn:microsoft.com/office/officeart/2005/8/layout/gear1"/>
    <dgm:cxn modelId="{83CE24C5-D3E6-4575-80F8-99ADA9525BB5}" type="presParOf" srcId="{C2DC735C-706E-4C3E-93FB-5C0972440689}" destId="{D9BA8659-6EEC-438F-9973-2FCD2C441E41}" srcOrd="9" destOrd="0" presId="urn:microsoft.com/office/officeart/2005/8/layout/gear1"/>
    <dgm:cxn modelId="{F3DEA453-9B2D-49EF-B785-8E20B4683ABD}" type="presParOf" srcId="{C2DC735C-706E-4C3E-93FB-5C0972440689}" destId="{B59A0025-036A-427F-9855-966B5EEA2AAC}" srcOrd="10" destOrd="0" presId="urn:microsoft.com/office/officeart/2005/8/layout/gear1"/>
    <dgm:cxn modelId="{7E7820BB-9B3D-48FA-8678-54EBC849A6BC}" type="presParOf" srcId="{C2DC735C-706E-4C3E-93FB-5C0972440689}" destId="{D63D0B8C-E3A0-4F85-9861-F61B0B0961D1}" srcOrd="11" destOrd="0" presId="urn:microsoft.com/office/officeart/2005/8/layout/gear1"/>
    <dgm:cxn modelId="{F154BEE5-40A4-4C77-9D82-32566B963603}" type="presParOf" srcId="{C2DC735C-706E-4C3E-93FB-5C0972440689}" destId="{FC96E660-84EC-4C4B-B715-F199BCF794D4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1C3CCE-F78D-4707-95E6-EE976B46EED6}">
      <dsp:nvSpPr>
        <dsp:cNvPr id="0" name=""/>
        <dsp:cNvSpPr/>
      </dsp:nvSpPr>
      <dsp:spPr>
        <a:xfrm>
          <a:off x="3193667" y="2075553"/>
          <a:ext cx="2226127" cy="2536787"/>
        </a:xfrm>
        <a:prstGeom prst="gear9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ΣΕΞΟΥΑΛΙΚΟΤΗΤΑ</a:t>
          </a:r>
          <a:endParaRPr lang="el-G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41218" y="2649143"/>
        <a:ext cx="1331025" cy="1343883"/>
      </dsp:txXfrm>
    </dsp:sp>
    <dsp:sp modelId="{14D0D2E3-C377-4EA7-96D1-351E218CC958}">
      <dsp:nvSpPr>
        <dsp:cNvPr id="0" name=""/>
        <dsp:cNvSpPr/>
      </dsp:nvSpPr>
      <dsp:spPr>
        <a:xfrm>
          <a:off x="970798" y="1501280"/>
          <a:ext cx="2385226" cy="1844936"/>
        </a:xfrm>
        <a:prstGeom prst="gear6">
          <a:avLst/>
        </a:prstGeom>
        <a:solidFill>
          <a:schemeClr val="accent6">
            <a:shade val="80000"/>
            <a:hueOff val="148040"/>
            <a:satOff val="4090"/>
            <a:lumOff val="1351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ΕΦΗΒΕΙΑ</a:t>
          </a:r>
          <a:endParaRPr lang="el-G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13804" y="1968555"/>
        <a:ext cx="1299214" cy="910386"/>
      </dsp:txXfrm>
    </dsp:sp>
    <dsp:sp modelId="{84F5FE30-89DC-4F8B-B9D1-8311F0E64BC2}">
      <dsp:nvSpPr>
        <dsp:cNvPr id="0" name=""/>
        <dsp:cNvSpPr/>
      </dsp:nvSpPr>
      <dsp:spPr>
        <a:xfrm rot="20700000">
          <a:off x="2594547" y="203131"/>
          <a:ext cx="1807661" cy="1807661"/>
        </a:xfrm>
        <a:prstGeom prst="gear6">
          <a:avLst/>
        </a:prstGeom>
        <a:solidFill>
          <a:schemeClr val="accent6">
            <a:shade val="80000"/>
            <a:hueOff val="296080"/>
            <a:satOff val="8181"/>
            <a:lumOff val="27027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ΗΒΗ</a:t>
          </a:r>
          <a:endParaRPr lang="el-GR" sz="20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-20700000">
        <a:off x="2991020" y="599604"/>
        <a:ext cx="1014715" cy="1014715"/>
      </dsp:txXfrm>
    </dsp:sp>
    <dsp:sp modelId="{B59A0025-036A-427F-9855-966B5EEA2AAC}">
      <dsp:nvSpPr>
        <dsp:cNvPr id="0" name=""/>
        <dsp:cNvSpPr/>
      </dsp:nvSpPr>
      <dsp:spPr>
        <a:xfrm>
          <a:off x="2629353" y="1690128"/>
          <a:ext cx="3247088" cy="3247088"/>
        </a:xfrm>
        <a:prstGeom prst="circularArrow">
          <a:avLst>
            <a:gd name="adj1" fmla="val 4687"/>
            <a:gd name="adj2" fmla="val 299029"/>
            <a:gd name="adj3" fmla="val 2525328"/>
            <a:gd name="adj4" fmla="val 15841678"/>
            <a:gd name="adj5" fmla="val 5469"/>
          </a:avLst>
        </a:prstGeom>
        <a:solidFill>
          <a:schemeClr val="accent6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3D0B8C-E3A0-4F85-9861-F61B0B0961D1}">
      <dsp:nvSpPr>
        <dsp:cNvPr id="0" name=""/>
        <dsp:cNvSpPr/>
      </dsp:nvSpPr>
      <dsp:spPr>
        <a:xfrm>
          <a:off x="1017119" y="926605"/>
          <a:ext cx="2359212" cy="2359212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6">
            <a:shade val="90000"/>
            <a:hueOff val="148045"/>
            <a:satOff val="444"/>
            <a:lumOff val="121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96E660-84EC-4C4B-B715-F199BCF794D4}">
      <dsp:nvSpPr>
        <dsp:cNvPr id="0" name=""/>
        <dsp:cNvSpPr/>
      </dsp:nvSpPr>
      <dsp:spPr>
        <a:xfrm>
          <a:off x="1959075" y="-194608"/>
          <a:ext cx="2543706" cy="254370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6">
            <a:shade val="90000"/>
            <a:hueOff val="296091"/>
            <a:satOff val="888"/>
            <a:lumOff val="2423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09974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5888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1332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6001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6997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81461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91069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8314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2973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105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65165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955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1486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142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922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32915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F10E92-9C71-4724-B9E5-1599CB89084E}" type="datetimeFigureOut">
              <a:rPr lang="el-GR" smtClean="0"/>
              <a:t>13/3/2022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39EAF4ED-095D-43B4-AB97-A270E3436603}" type="slidenum">
              <a:rPr lang="el-GR" smtClean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0167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f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f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fif"/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f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jf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55045" y="624110"/>
            <a:ext cx="8911687" cy="613019"/>
          </a:xfrm>
        </p:spPr>
        <p:txBody>
          <a:bodyPr>
            <a:noAutofit/>
          </a:bodyPr>
          <a:lstStyle/>
          <a:p>
            <a:pPr algn="ctr"/>
            <a:r>
              <a:rPr lang="el-G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ΣΕΞΟΥΑΛΙΚΗ ΑΓΩΓΗ</a:t>
            </a:r>
            <a:endParaRPr lang="el-G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366" y="1573306"/>
            <a:ext cx="12030634" cy="5177116"/>
          </a:xfrm>
        </p:spPr>
      </p:pic>
    </p:spTree>
    <p:extLst>
      <p:ext uri="{BB962C8B-B14F-4D97-AF65-F5344CB8AC3E}">
        <p14:creationId xmlns:p14="http://schemas.microsoft.com/office/powerpoint/2010/main" val="396281256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78526" y="408958"/>
            <a:ext cx="10222121" cy="1258478"/>
          </a:xfrm>
        </p:spPr>
        <p:txBody>
          <a:bodyPr>
            <a:noAutofit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Ασφαλές σεξ απαιτεί </a:t>
            </a:r>
            <a:b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υπεύθυνη &amp; ώριμη στάση</a:t>
            </a: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6106" y="2026024"/>
            <a:ext cx="5163670" cy="4684058"/>
          </a:xfrm>
        </p:spPr>
        <p:txBody>
          <a:bodyPr>
            <a:noAutofit/>
          </a:bodyPr>
          <a:lstStyle/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Προστατεύεις την υγειά σου &amp; του/της συντρόφου σου.</a:t>
            </a:r>
          </a:p>
          <a:p>
            <a:pPr marL="0" indent="0">
              <a:buNone/>
            </a:pP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Κανόνες  ατομικής υγιεινής.</a:t>
            </a:r>
          </a:p>
          <a:p>
            <a:pPr marL="0" indent="0">
              <a:buNone/>
            </a:pP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Αναζητάς την κατάλληλη ενημέρωση από τους ειδικούς.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8035" y="2672443"/>
            <a:ext cx="5628716" cy="285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80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34174" y="1249158"/>
            <a:ext cx="9010187" cy="5608842"/>
          </a:xfrm>
        </p:spPr>
        <p:txBody>
          <a:bodyPr>
            <a:noAutofit/>
          </a:bodyPr>
          <a:lstStyle/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Δεν μπορώ να μείνω έγκυος  αν κάνω μπάνιο μετά την επαφή.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ΜΥΘΟΣ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ΤΟ ΜΠΑΝΙΟ ΔΕΝ ΕΊΝΑΙ  ΜΕΘΟΔΟΣ ΑΝΤΙΣΥΛΛΗΨΗΣ</a:t>
            </a:r>
          </a:p>
          <a:p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Δεν μπορώ να μείνω έγκυος  αν ο σύντροφος μου τραβηχτεί .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ΜΥΘΟΣ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μέθοδος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υτή δεν είναι αποτελεσματική γιατί τα υγρά  πριν την εκσπερμάτιση μπορεί να περιέχουν σπερματοζωάρια.</a:t>
            </a:r>
          </a:p>
          <a:p>
            <a:pPr marL="0" indent="0">
              <a:buNone/>
            </a:pPr>
            <a:endParaRPr lang="el-G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η πρώτη μου φορά οπότε δεν μπορώ να μείνω έγκυος</a:t>
            </a:r>
          </a:p>
          <a:p>
            <a:r>
              <a:rPr lang="el-G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ΜΥΘΟΣ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Μια γυναικά μπορεί να μείνει έγκυος από τη στιγμή που έχει έμμηνο ρύση.</a:t>
            </a: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4361" y="1985134"/>
            <a:ext cx="2947639" cy="3467811"/>
          </a:xfrm>
          <a:prstGeom prst="rect">
            <a:avLst/>
          </a:prstGeom>
        </p:spPr>
      </p:pic>
      <p:sp>
        <p:nvSpPr>
          <p:cNvPr id="5" name="Τίτλος 1"/>
          <p:cNvSpPr txBox="1">
            <a:spLocks/>
          </p:cNvSpPr>
          <p:nvPr/>
        </p:nvSpPr>
        <p:spPr>
          <a:xfrm>
            <a:off x="1639230" y="649586"/>
            <a:ext cx="9089940" cy="5995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ΜΥΘΟΙ</a:t>
            </a: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178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72683" y="691016"/>
            <a:ext cx="9831929" cy="647129"/>
          </a:xfrm>
        </p:spPr>
        <p:txBody>
          <a:bodyPr>
            <a:noAutofit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ΜΥΘΟΙ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72683" y="1576039"/>
            <a:ext cx="6824546" cy="5036633"/>
          </a:xfrm>
        </p:spPr>
        <p:txBody>
          <a:bodyPr>
            <a:noAutofit/>
          </a:bodyPr>
          <a:lstStyle/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Είμαι προστατευμένη από μια ανεπιθύμητη εγκυμοσύνη αμέσως μόλις αρχίσω να παίρνω αντισυλληπτικά χάπια. </a:t>
            </a:r>
          </a:p>
          <a:p>
            <a:r>
              <a:rPr lang="el-G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ΜΥΘΟΣ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Χρειάζεται να περάσει κάποιος καιρός για να είναι αποτελεσματικό το χάπι . Πρέπει να τηρούνται οι οδηγίες που έχει δώσει ο ιατρός ή που υπάρχουν στο ενημερωτικό φυλλάδιο μέσα στην συσκευασία του φαρμάκου.</a:t>
            </a:r>
          </a:p>
          <a:p>
            <a:pPr marL="0" indent="0">
              <a:buNone/>
            </a:pP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Μπορώ να χρησιμοποιήσω κάποια αυτοσχέδια προστασία που θα δράσει το ίδιο σαν προφυλακτικό.</a:t>
            </a:r>
          </a:p>
          <a:p>
            <a:r>
              <a:rPr lang="el-GR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ΜΥΘΟΣ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Τα προφυλακτικά αντέχουν δεν  σχίζονται  περνάνε από πολλούς ελέγχους για τη διαπίστωση της ασφάλειας τους και της λειτουργικότητας τους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7229" y="2784086"/>
            <a:ext cx="3603470" cy="262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4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583473" y="415187"/>
            <a:ext cx="10392937" cy="1458217"/>
          </a:xfrm>
        </p:spPr>
        <p:txBody>
          <a:bodyPr>
            <a:noAutofit/>
          </a:bodyPr>
          <a:lstStyle/>
          <a:p>
            <a:r>
              <a:rPr lang="el-GR" sz="3200" dirty="0" smtClean="0">
                <a:solidFill>
                  <a:srgbClr val="00B050"/>
                </a:solidFill>
              </a:rPr>
              <a:t>Οι νέοι,</a:t>
            </a:r>
            <a:br>
              <a:rPr lang="el-GR" sz="3200" dirty="0" smtClean="0">
                <a:solidFill>
                  <a:srgbClr val="00B050"/>
                </a:solidFill>
              </a:rPr>
            </a:br>
            <a:r>
              <a:rPr lang="el-GR" sz="3200" dirty="0" smtClean="0">
                <a:solidFill>
                  <a:srgbClr val="00B050"/>
                </a:solidFill>
              </a:rPr>
              <a:t>ξέρουν τι δεν θέλουν πριν να ξέρουν τι θέλουν.</a:t>
            </a:r>
            <a:r>
              <a:rPr lang="el-GR" sz="3200" dirty="0">
                <a:solidFill>
                  <a:srgbClr val="00B050"/>
                </a:solidFill>
              </a:rPr>
              <a:t> </a:t>
            </a:r>
            <a:r>
              <a:rPr lang="el-GR" sz="3200" dirty="0" smtClean="0">
                <a:solidFill>
                  <a:srgbClr val="00B050"/>
                </a:solidFill>
              </a:rPr>
              <a:t/>
            </a:r>
            <a:br>
              <a:rPr lang="el-GR" sz="3200" dirty="0" smtClean="0">
                <a:solidFill>
                  <a:srgbClr val="00B050"/>
                </a:solidFill>
              </a:rPr>
            </a:br>
            <a:r>
              <a:rPr lang="en-US" sz="3200" dirty="0" smtClean="0">
                <a:solidFill>
                  <a:srgbClr val="00B050"/>
                </a:solidFill>
              </a:rPr>
              <a:t>JEAN COCTEAU</a:t>
            </a:r>
            <a:endParaRPr lang="el-GR" sz="3200" dirty="0">
              <a:solidFill>
                <a:srgbClr val="00B050"/>
              </a:solidFill>
            </a:endParaRPr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1836" y="2003612"/>
            <a:ext cx="7194176" cy="430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237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990165" y="423857"/>
            <a:ext cx="9514447" cy="1280890"/>
          </a:xfrm>
        </p:spPr>
        <p:txBody>
          <a:bodyPr>
            <a:prstTxWarp prst="textWave4">
              <a:avLst/>
            </a:prstTxWarp>
          </a:bodyPr>
          <a:lstStyle/>
          <a:p>
            <a:r>
              <a:rPr lang="el-G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ερωτήματα</a:t>
            </a:r>
            <a:endParaRPr lang="el-GR" dirty="0"/>
          </a:p>
        </p:txBody>
      </p:sp>
      <p:graphicFrame>
        <p:nvGraphicFramePr>
          <p:cNvPr id="5" name="Θέση περιεχομένου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3119373"/>
              </p:ext>
            </p:extLst>
          </p:nvPr>
        </p:nvGraphicFramePr>
        <p:xfrm>
          <a:off x="271182" y="2124635"/>
          <a:ext cx="6008593" cy="4612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Εικόνα 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776" y="2380129"/>
            <a:ext cx="5912223" cy="435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20881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30327" y="624110"/>
            <a:ext cx="9774286" cy="667875"/>
          </a:xfrm>
        </p:spPr>
        <p:txBody>
          <a:bodyPr>
            <a:noAutofit/>
          </a:bodyPr>
          <a:lstStyle/>
          <a:p>
            <a:r>
              <a:rPr lang="el-G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ΗΒΗ</a:t>
            </a:r>
            <a:endParaRPr lang="el-G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02133" y="1407458"/>
            <a:ext cx="7180302" cy="5450541"/>
          </a:xfrm>
        </p:spPr>
        <p:txBody>
          <a:bodyPr>
            <a:noAutofit/>
          </a:bodyPr>
          <a:lstStyle/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Η περίοδος μετάβασης από την παιδική  ηλικία στην ενήλικο ζωή. 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Χαρακτηρίζεται  από  σημαντικές  ορμονικές  αλλαγές  που οδηγούν στην εμφάνιση των δευτερογενών  χαρακτηριστικών του φύλου κ στην απόκτηση της ικανότητας για αναπαραγωγή.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μια εξελικτική διαδικασία  που </a:t>
            </a:r>
            <a:r>
              <a:rPr lang="el-G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αρχίζει περίπου στην ηλικία των 10 ετών και ολοκληρώνεται στα 18 έτη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Το κάθε παιδί  έχει το δικό του  ρυθμό ανάπτυξης  που εξαρτάται από την κληρονομικότητά και το περιβάλλον  οπού ζει και αναπτύσσεται.</a:t>
            </a: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590" y="1496038"/>
            <a:ext cx="4921410" cy="536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95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53989" y="624110"/>
            <a:ext cx="9850624" cy="693702"/>
          </a:xfrm>
        </p:spPr>
        <p:txBody>
          <a:bodyPr>
            <a:normAutofit fontScale="90000"/>
          </a:bodyPr>
          <a:lstStyle/>
          <a:p>
            <a:r>
              <a:rPr lang="el-GR" sz="44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ΕΦΗΒΕΙΑ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31135" y="1668278"/>
            <a:ext cx="9703652" cy="9549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ΤΟ  ΣΥΝΟΛΛΟ ΤΩΝ  ΣΩΜΑΤΙΚΩΝ  ΑΛΛΑΓΩΝ  ΛΟΓΩ  ΤΗΣ  ΗΒΗΣ   ΚΑΘΩΣ </a:t>
            </a:r>
          </a:p>
          <a:p>
            <a:pPr marL="0" indent="0">
              <a:buNone/>
            </a:pP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ΚΑΙ  ΤΩΝ  ΨΥΧΟΛΟΓΙΚΩΝ  ΣΥΝΑΙΣΘΗΜΑΤΙΚΩΝ  ΚΑΙ  ΚΟΙΝΩΝΙΚΩΝ  ΑΛΛΑΓΩΝ .</a:t>
            </a:r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493" y="2817546"/>
            <a:ext cx="9354030" cy="374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265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73832" y="586009"/>
            <a:ext cx="9554462" cy="682176"/>
          </a:xfrm>
        </p:spPr>
        <p:txBody>
          <a:bodyPr>
            <a:noAutofit/>
          </a:bodyPr>
          <a:lstStyle/>
          <a:p>
            <a:r>
              <a:rPr lang="el-GR" sz="4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ΣΕΞΟΥΑΛΙΚΟΤΗΤΑ</a:t>
            </a:r>
            <a:endParaRPr lang="el-GR" sz="4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686842" y="1324428"/>
            <a:ext cx="8388618" cy="5533572"/>
          </a:xfrm>
        </p:spPr>
        <p:txBody>
          <a:bodyPr>
            <a:noAutofit/>
          </a:bodyPr>
          <a:lstStyle/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Η Σεξουαλικότητα  είναι παρούσα από την παιδική ηλικία και συνεχίζει να εξελίσσεται κατά την διάρκεια της ζωής 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Αφορά, όχι 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μόνο 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τις σεξουαλικές σχέσεις  αλλά και τον τρόπο  με τον οποίο το άτομο βιώνει  και εκφράζει τα αισθήματα του προς ένα  άλλο  άτομο. Αυτά τα αισθήματα μπορεί να είναι αγάπης , τρυφερότητας, ρομαντισμού, ερωτικής έλξης 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Είναι  λοιπόν μια φυσιολογική αναστάτωση  που για τον καθένα είναι διαφορετική.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Όλα αυτά προϋποθέτουν  την καλή υγειά  και φυσιολογική ανάπτυξη του ατόμου.</a:t>
            </a:r>
          </a:p>
          <a:p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Υπάρχει  κατάλληλη ηλικία για την έναρξη των σεξουαλικών σχέσεων </a:t>
            </a:r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2400" dirty="0">
              <a:solidFill>
                <a:schemeClr val="accent6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657" y="1848860"/>
            <a:ext cx="3527185" cy="4379686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0788" y="5647765"/>
            <a:ext cx="1851212" cy="121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9809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>
          <a:xfrm>
            <a:off x="1651428" y="588604"/>
            <a:ext cx="9893526" cy="734042"/>
          </a:xfrm>
        </p:spPr>
        <p:txBody>
          <a:bodyPr>
            <a:normAutofit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ΑΝΤΙΣΥΛΛΗΨΗ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557298" y="1809681"/>
            <a:ext cx="6430962" cy="4057997"/>
          </a:xfrm>
        </p:spPr>
        <p:txBody>
          <a:bodyPr>
            <a:normAutofit/>
          </a:bodyPr>
          <a:lstStyle/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Τη πιθανότητα μιας ανεπιθύμητης εγκυμοσύνης</a:t>
            </a:r>
          </a:p>
          <a:p>
            <a:pPr marL="0" indent="0">
              <a:buNone/>
            </a:pP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Τη  χρήση αντισυλληπτικής μεθόδου</a:t>
            </a:r>
          </a:p>
          <a:p>
            <a:pPr marL="0" indent="0">
              <a:buNone/>
            </a:pPr>
            <a:endParaRPr lang="el-G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Τ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ις </a:t>
            </a:r>
            <a:r>
              <a:rPr lang="el-GR" sz="28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l-G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εξουαλικώς μεταδιδόμενες  ασθένειες </a:t>
            </a:r>
            <a:endParaRPr lang="el-G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2048" y="1556203"/>
            <a:ext cx="4149952" cy="4311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1824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81056" y="593021"/>
            <a:ext cx="8911687" cy="697895"/>
          </a:xfrm>
        </p:spPr>
        <p:txBody>
          <a:bodyPr>
            <a:noAutofit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ΑΝΤΙΣΥΛΛΗΨΗ</a:t>
            </a: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681055" y="1437994"/>
            <a:ext cx="6333392" cy="5344765"/>
          </a:xfrm>
        </p:spPr>
        <p:txBody>
          <a:bodyPr>
            <a:normAutofit fontScale="85000" lnSpcReduction="20000"/>
          </a:bodyPr>
          <a:lstStyle/>
          <a:p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Αντισυλληπτικά   χάπια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(ορμόνες – ιατρός- χρήση)</a:t>
            </a:r>
          </a:p>
          <a:p>
            <a:pPr marL="0" indent="0">
              <a:buNone/>
            </a:pPr>
            <a:endParaRPr lang="el-G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Προφυλακτικό   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latex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κόστος -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χρήση </a:t>
            </a:r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600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ΧΡΥΣΟΣ ΚΑΝΟΝΑΣ</a:t>
            </a:r>
            <a:endParaRPr lang="en-US" sz="2600" u="sng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Σήμανση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της Ευρωπαϊκής Ένωσης (</a:t>
            </a: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CE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Ημερομηνία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λήξης/Συσκευασία</a:t>
            </a:r>
          </a:p>
          <a:p>
            <a:pPr marL="0" indent="0">
              <a:buNone/>
            </a:pPr>
            <a:r>
              <a:rPr lang="el-G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Συνθήκες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φύλαξης/Φαρμακεία</a:t>
            </a: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Χάπι  επομένης  μέρας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sz="2600" dirty="0">
                <a:latin typeface="Arial" panose="020B0604020202020204" pitchFamily="34" charset="0"/>
                <a:cs typeface="Arial" panose="020B0604020202020204" pitchFamily="34" charset="0"/>
              </a:rPr>
              <a:t>Φυσικές μέθοδοι  (διακοπτόμενη συνουσία/ μέθοδος του ρυθμού)</a:t>
            </a:r>
            <a:endParaRPr lang="en-US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</p:txBody>
      </p:sp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7482" y="4053764"/>
            <a:ext cx="3232260" cy="2728995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8918" y="1437994"/>
            <a:ext cx="3850824" cy="235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85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78529" y="624110"/>
            <a:ext cx="8911687" cy="680255"/>
          </a:xfrm>
        </p:spPr>
        <p:txBody>
          <a:bodyPr>
            <a:normAutofit fontScale="90000"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ΣΕΞΟΥΑΛΙΚΑ ΜΕΤΑΔΙΔΟΜΕΝΑ ΝΟΣΗΜΑΤΑ</a:t>
            </a: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15483" y="1409512"/>
            <a:ext cx="7192536" cy="5300571"/>
          </a:xfrm>
        </p:spPr>
        <p:txBody>
          <a:bodyPr>
            <a:normAutofit lnSpcReduction="10000"/>
          </a:bodyPr>
          <a:lstStyle/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Νοσήματα που μεταδίδονται με την σεξουαλική επαφή.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Πάνω από το 50% των ανθρώπων θα έρθουν σε επαφή με κάποιο σεξουαλικό νόσημα στη διάρκεια της ζωής τους.</a:t>
            </a: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Από  αυτούς το </a:t>
            </a:r>
            <a:r>
              <a:rPr lang="el-GR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50% είναι ηλικίας 15 - 24 ετών.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Συχνά δεν έχουν συμπτώματα οπότε μεταδίδονται πολύ ευκολά.</a:t>
            </a: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Μερικές από αυτές  προκαλούν σοβαρή νόσηση.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ΦΑΡΜΑΚΑ</a:t>
            </a:r>
          </a:p>
          <a:p>
            <a:r>
              <a:rPr lang="el-GR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Κίνδυνος</a:t>
            </a: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Η μη χρήση προφυλακτικού / συχνή αλλαγή συντρόφων</a:t>
            </a:r>
            <a:r>
              <a:rPr lang="el-GR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019" y="1409512"/>
            <a:ext cx="3748121" cy="5405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418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67435" y="697891"/>
            <a:ext cx="7447196" cy="660261"/>
          </a:xfrm>
        </p:spPr>
        <p:txBody>
          <a:bodyPr>
            <a:noAutofit/>
          </a:bodyPr>
          <a:lstStyle/>
          <a:p>
            <a:r>
              <a:rPr lang="el-G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ΑΙΤΙΑ</a:t>
            </a:r>
            <a:endParaRPr lang="el-GR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922705" y="1789459"/>
            <a:ext cx="6064621" cy="490717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sz="3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Βακτήρια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 B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λεννόρροια , Χλαμύδια , Σύφιλη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ΙΟΙ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Η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iv/Aids ,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HPV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(Κονδυλώματα), Ερπης, Ηπατίτιδες  Β &amp;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el-G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Πρωτόζωα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ριχομονάδες</a:t>
            </a:r>
          </a:p>
          <a:p>
            <a:pPr marL="0" indent="0">
              <a:buNone/>
            </a:pPr>
            <a:endParaRPr lang="el-G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0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Παράσιτα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l-G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Ψώρα , Ψείρες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l-GR" sz="32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631" y="4276165"/>
            <a:ext cx="3077369" cy="2581835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084" y="2232212"/>
            <a:ext cx="2126316" cy="2496051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7106" y="0"/>
            <a:ext cx="3074894" cy="246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1894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Προσαρμοσμένο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940</TotalTime>
  <Words>549</Words>
  <Application>Microsoft Office PowerPoint</Application>
  <PresentationFormat>Ευρεία οθόνη</PresentationFormat>
  <Paragraphs>84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Franklin Gothic Medium</vt:lpstr>
      <vt:lpstr>Wingdings 3</vt:lpstr>
      <vt:lpstr>Θρόισμα</vt:lpstr>
      <vt:lpstr>ΣΕΞΟΥΑΛΙΚΗ ΑΓΩΓΗ</vt:lpstr>
      <vt:lpstr>ερωτήματα</vt:lpstr>
      <vt:lpstr>ΗΒΗ</vt:lpstr>
      <vt:lpstr>ΕΦΗΒΕΙΑ </vt:lpstr>
      <vt:lpstr>ΣΕΞΟΥΑΛΙΚΟΤΗΤΑ</vt:lpstr>
      <vt:lpstr>ΑΝΤΙΣΥΛΛΗΨΗ</vt:lpstr>
      <vt:lpstr>ΑΝΤΙΣΥΛΛΗΨΗ</vt:lpstr>
      <vt:lpstr>ΣΕΞΟΥΑΛΙΚΑ ΜΕΤΑΔΙΔΟΜΕΝΑ ΝΟΣΗΜΑΤΑ</vt:lpstr>
      <vt:lpstr>ΑΙΤΙΑ</vt:lpstr>
      <vt:lpstr>Ασφαλές σεξ απαιτεί  υπεύθυνη &amp; ώριμη στάση</vt:lpstr>
      <vt:lpstr>Παρουσίαση του PowerPoint</vt:lpstr>
      <vt:lpstr>ΜΥΘΟΙ</vt:lpstr>
      <vt:lpstr>Οι νέοι, ξέρουν τι δεν θέλουν πριν να ξέρουν τι θέλουν.  JEAN COCTEAU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ΣΕΞΟΥΑΛΙΚΗ ΑΓΩΓΗ</dc:title>
  <dc:creator>Κατερίνα</dc:creator>
  <cp:lastModifiedBy>Κατερίνα</cp:lastModifiedBy>
  <cp:revision>98</cp:revision>
  <dcterms:created xsi:type="dcterms:W3CDTF">2022-03-09T12:51:10Z</dcterms:created>
  <dcterms:modified xsi:type="dcterms:W3CDTF">2022-03-13T19:44:51Z</dcterms:modified>
</cp:coreProperties>
</file>