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59" r:id="rId7"/>
    <p:sldId id="260" r:id="rId8"/>
    <p:sldId id="263" r:id="rId9"/>
    <p:sldId id="264" r:id="rId10"/>
    <p:sldId id="261" r:id="rId11"/>
    <p:sldId id="262" r:id="rId12"/>
    <p:sldId id="271" r:id="rId13"/>
    <p:sldId id="272" r:id="rId14"/>
    <p:sldId id="273" r:id="rId15"/>
    <p:sldId id="274" r:id="rId16"/>
    <p:sldId id="275" r:id="rId17"/>
    <p:sldId id="277" r:id="rId18"/>
    <p:sldId id="279" r:id="rId19"/>
    <p:sldId id="276" r:id="rId20"/>
    <p:sldId id="278" r:id="rId21"/>
    <p:sldId id="265" r:id="rId22"/>
    <p:sldId id="266" r:id="rId23"/>
    <p:sldId id="267" r:id="rId24"/>
    <p:sldId id="268" r:id="rId25"/>
    <p:sldId id="289" r:id="rId26"/>
    <p:sldId id="290" r:id="rId27"/>
    <p:sldId id="291" r:id="rId28"/>
    <p:sldId id="292" r:id="rId29"/>
    <p:sldId id="293" r:id="rId30"/>
    <p:sldId id="294" r:id="rId31"/>
    <p:sldId id="295" r:id="rId32"/>
    <p:sldId id="296" r:id="rId33"/>
    <p:sldId id="280" r:id="rId34"/>
    <p:sldId id="281" r:id="rId35"/>
    <p:sldId id="282" r:id="rId36"/>
    <p:sldId id="288" r:id="rId37"/>
    <p:sldId id="283" r:id="rId38"/>
    <p:sldId id="284" r:id="rId39"/>
    <p:sldId id="285" r:id="rId40"/>
    <p:sldId id="286" r:id="rId41"/>
    <p:sldId id="287" r:id="rId42"/>
    <p:sldId id="298" r:id="rId43"/>
    <p:sldId id="297"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03" autoAdjust="0"/>
    <p:restoredTop sz="86364" autoAdjust="0"/>
  </p:normalViewPr>
  <p:slideViewPr>
    <p:cSldViewPr snapToGrid="0">
      <p:cViewPr varScale="1">
        <p:scale>
          <a:sx n="94" d="100"/>
          <a:sy n="94" d="100"/>
        </p:scale>
        <p:origin x="108" y="426"/>
      </p:cViewPr>
      <p:guideLst/>
    </p:cSldViewPr>
  </p:slideViewPr>
  <p:outlineViewPr>
    <p:cViewPr>
      <p:scale>
        <a:sx n="33" d="100"/>
        <a:sy n="33" d="100"/>
      </p:scale>
      <p:origin x="0" y="-15546"/>
    </p:cViewPr>
  </p:outlineViewPr>
  <p:notesTextViewPr>
    <p:cViewPr>
      <p:scale>
        <a:sx n="1" d="1"/>
        <a:sy n="1" d="1"/>
      </p:scale>
      <p:origin x="0" y="0"/>
    </p:cViewPr>
  </p:notesTextViewPr>
  <p:sorterViewPr>
    <p:cViewPr>
      <p:scale>
        <a:sx n="100" d="100"/>
        <a:sy n="100" d="100"/>
      </p:scale>
      <p:origin x="0" y="-7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F35E07-73AE-0351-CB9B-F5820A7F189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3C2F4AF-11BC-76C7-3731-7898E81C2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83B1561-E5B9-EEA5-F13E-EE6061DEFC9F}"/>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5" name="Θέση υποσέλιδου 4">
            <a:extLst>
              <a:ext uri="{FF2B5EF4-FFF2-40B4-BE49-F238E27FC236}">
                <a16:creationId xmlns:a16="http://schemas.microsoft.com/office/drawing/2014/main" id="{EEA44129-4215-1E1E-18C2-B872AA68878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997162D-BDE0-9D64-BF81-0B0CD83D1C67}"/>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185242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7EF01B-EEA0-A8AD-E66C-BAAD64EFDC3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24A6ADCF-ADCD-6CEB-56EB-450A2A5B7E2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55868E5-9AA1-95B3-F698-622DC78777A4}"/>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5" name="Θέση υποσέλιδου 4">
            <a:extLst>
              <a:ext uri="{FF2B5EF4-FFF2-40B4-BE49-F238E27FC236}">
                <a16:creationId xmlns:a16="http://schemas.microsoft.com/office/drawing/2014/main" id="{28B1E5AE-A984-8322-3E4B-DE3311074B8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AD755D5-83D6-1A01-DDCA-5CEDB8470E98}"/>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16961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C32C64C-F822-FE5C-CB31-183C75CE1DB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A980C03-EB8A-3A7A-8D76-846C48065DB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CD12CCD1-D88A-A118-86CD-E16016526E6C}"/>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5" name="Θέση υποσέλιδου 4">
            <a:extLst>
              <a:ext uri="{FF2B5EF4-FFF2-40B4-BE49-F238E27FC236}">
                <a16:creationId xmlns:a16="http://schemas.microsoft.com/office/drawing/2014/main" id="{BB2EA79B-D825-1204-248C-D21CC4DD324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B56D47C-4715-3B4D-D5FB-E6D167D50739}"/>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153621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A5F6B-73C8-B874-7BFB-11224AE4091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115D893-AC28-885D-70D9-35A32148E03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FF1ECF4-B57A-DD52-3C7C-DE0F92C75926}"/>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5" name="Θέση υποσέλιδου 4">
            <a:extLst>
              <a:ext uri="{FF2B5EF4-FFF2-40B4-BE49-F238E27FC236}">
                <a16:creationId xmlns:a16="http://schemas.microsoft.com/office/drawing/2014/main" id="{EA56D9B3-970E-D4AB-4798-0C1A233E0D0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70BE494-9E59-A76A-C33B-371D5A43C475}"/>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254579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91FBE-A15C-5DF3-BBCD-B36010A0CF9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576BF9D-2D8E-0CC2-9F3A-5925A866F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C5A3972-D2F1-D922-94EE-4C78E727FA56}"/>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5" name="Θέση υποσέλιδου 4">
            <a:extLst>
              <a:ext uri="{FF2B5EF4-FFF2-40B4-BE49-F238E27FC236}">
                <a16:creationId xmlns:a16="http://schemas.microsoft.com/office/drawing/2014/main" id="{94161ABE-FE71-93BF-1852-DD9E0C66743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60FCF4A-FBA3-9C5C-EEB7-DE91C2D0F7BD}"/>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386821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0BBD5E-0030-928A-8CAE-4EF30FF1801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CEDF5E7-0A76-0ACF-8511-C6ECB59A36D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E80215F0-4F6F-4B5B-1642-C073F49322D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554064E3-8E38-D2F4-A9FB-D31F11E2E676}"/>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6" name="Θέση υποσέλιδου 5">
            <a:extLst>
              <a:ext uri="{FF2B5EF4-FFF2-40B4-BE49-F238E27FC236}">
                <a16:creationId xmlns:a16="http://schemas.microsoft.com/office/drawing/2014/main" id="{4E64C553-23B9-E62A-EF4F-A53331CF9F1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8E50C9F-DEBD-AC6C-9EC6-E724BE4198AE}"/>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3888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92E803-77F1-3687-D978-A5F224A8555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ADF1756-E7C5-139C-1DAB-EBA71ACB0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EE84B18-2100-A073-20AF-7D9BD476F65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A63419D2-48AD-51D4-2480-CDB65CB44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21C188D-17D9-BEAE-0242-D6018494385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A306F883-EA99-D8C9-DBFC-597AF5B99A7D}"/>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8" name="Θέση υποσέλιδου 7">
            <a:extLst>
              <a:ext uri="{FF2B5EF4-FFF2-40B4-BE49-F238E27FC236}">
                <a16:creationId xmlns:a16="http://schemas.microsoft.com/office/drawing/2014/main" id="{32F503D0-E348-B507-C7ED-9FC590AA6309}"/>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8A67364A-A9FA-8DF6-35A2-6BFDA7606222}"/>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285052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AB22D1-54F0-C18D-F15E-7B7A6623B64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7F34BC7B-DB1F-254F-F381-635E4B5547A9}"/>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4" name="Θέση υποσέλιδου 3">
            <a:extLst>
              <a:ext uri="{FF2B5EF4-FFF2-40B4-BE49-F238E27FC236}">
                <a16:creationId xmlns:a16="http://schemas.microsoft.com/office/drawing/2014/main" id="{B1B336FA-0873-42D0-AC02-F6A1215BD890}"/>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4411848D-7E05-716E-5F91-AC6A12A5EEA1}"/>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411022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37CFC21-DB67-1BB0-9711-6F6BE1D1C232}"/>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3" name="Θέση υποσέλιδου 2">
            <a:extLst>
              <a:ext uri="{FF2B5EF4-FFF2-40B4-BE49-F238E27FC236}">
                <a16:creationId xmlns:a16="http://schemas.microsoft.com/office/drawing/2014/main" id="{FE655D69-92FA-9C67-74B8-222D79F872A4}"/>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67A7B40C-C37C-8350-2428-011FCFDFD279}"/>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177657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640C7F-AFAC-71DB-81A2-2D4A650E0B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BA88FCE-D1EB-B1A9-5DD8-84C3B7944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92DC68E5-4299-FF6C-D28A-4C1F04CB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68B31A2-79C4-7ED7-7618-83D290E19CA2}"/>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6" name="Θέση υποσέλιδου 5">
            <a:extLst>
              <a:ext uri="{FF2B5EF4-FFF2-40B4-BE49-F238E27FC236}">
                <a16:creationId xmlns:a16="http://schemas.microsoft.com/office/drawing/2014/main" id="{B94F1AA8-EA58-B10C-23A1-D03AE396879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BE875575-041E-E497-F646-86C53E7EE31D}"/>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103368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873069-B8B2-EC27-C110-9041CFBD24F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6775FD17-9B32-909A-58D3-F926834F7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E4A4A42D-A5BF-EEB7-778C-426AD9FA3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1E6B5F3-81A3-E6BD-7E93-5D18E42DC66B}"/>
              </a:ext>
            </a:extLst>
          </p:cNvPr>
          <p:cNvSpPr>
            <a:spLocks noGrp="1"/>
          </p:cNvSpPr>
          <p:nvPr>
            <p:ph type="dt" sz="half" idx="10"/>
          </p:nvPr>
        </p:nvSpPr>
        <p:spPr/>
        <p:txBody>
          <a:bodyPr/>
          <a:lstStyle/>
          <a:p>
            <a:fld id="{39D4CEA4-9FAB-41DA-BDC9-2E5523F1A419}" type="datetimeFigureOut">
              <a:rPr lang="en-US" smtClean="0"/>
              <a:t>3/27/2025</a:t>
            </a:fld>
            <a:endParaRPr lang="en-US"/>
          </a:p>
        </p:txBody>
      </p:sp>
      <p:sp>
        <p:nvSpPr>
          <p:cNvPr id="6" name="Θέση υποσέλιδου 5">
            <a:extLst>
              <a:ext uri="{FF2B5EF4-FFF2-40B4-BE49-F238E27FC236}">
                <a16:creationId xmlns:a16="http://schemas.microsoft.com/office/drawing/2014/main" id="{3A16E52E-BB1F-16A3-67F7-F4CC816CF25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AD261C1-6754-99DA-4168-1A02E252D998}"/>
              </a:ext>
            </a:extLst>
          </p:cNvPr>
          <p:cNvSpPr>
            <a:spLocks noGrp="1"/>
          </p:cNvSpPr>
          <p:nvPr>
            <p:ph type="sldNum" sz="quarter" idx="12"/>
          </p:nvPr>
        </p:nvSpPr>
        <p:spPr/>
        <p:txBody>
          <a:bodyPr/>
          <a:lstStyle/>
          <a:p>
            <a:fld id="{417C60A2-FBE6-47F2-ADA7-68B325B36757}" type="slidenum">
              <a:rPr lang="en-US" smtClean="0"/>
              <a:t>‹#›</a:t>
            </a:fld>
            <a:endParaRPr lang="en-US"/>
          </a:p>
        </p:txBody>
      </p:sp>
    </p:spTree>
    <p:extLst>
      <p:ext uri="{BB962C8B-B14F-4D97-AF65-F5344CB8AC3E}">
        <p14:creationId xmlns:p14="http://schemas.microsoft.com/office/powerpoint/2010/main" val="228187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B7F1324-7405-9DDB-570A-54F4F15E8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5FB8576-0D1F-D2BA-21C7-A1D5B14D0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EA7736C-0532-0D55-8B27-676E728BA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4CEA4-9FAB-41DA-BDC9-2E5523F1A419}" type="datetimeFigureOut">
              <a:rPr lang="en-US" smtClean="0"/>
              <a:t>3/27/2025</a:t>
            </a:fld>
            <a:endParaRPr lang="en-US"/>
          </a:p>
        </p:txBody>
      </p:sp>
      <p:sp>
        <p:nvSpPr>
          <p:cNvPr id="5" name="Θέση υποσέλιδου 4">
            <a:extLst>
              <a:ext uri="{FF2B5EF4-FFF2-40B4-BE49-F238E27FC236}">
                <a16:creationId xmlns:a16="http://schemas.microsoft.com/office/drawing/2014/main" id="{06535731-16DB-81A8-F42F-71C8DD3A1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B0944826-2CE0-7465-22B7-7C1AD9E72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C60A2-FBE6-47F2-ADA7-68B325B36757}" type="slidenum">
              <a:rPr lang="en-US" smtClean="0"/>
              <a:t>‹#›</a:t>
            </a:fld>
            <a:endParaRPr lang="en-US"/>
          </a:p>
        </p:txBody>
      </p:sp>
    </p:spTree>
    <p:extLst>
      <p:ext uri="{BB962C8B-B14F-4D97-AF65-F5344CB8AC3E}">
        <p14:creationId xmlns:p14="http://schemas.microsoft.com/office/powerpoint/2010/main" val="342296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M0tWGO_MsI" TargetMode="External"/><Relationship Id="rId2" Type="http://schemas.openxmlformats.org/officeDocument/2006/relationships/hyperlink" Target="https://www.youtube.com/watch?v=YYypoSomYXo"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9CBhKSUgR-M" TargetMode="External"/><Relationship Id="rId7" Type="http://schemas.openxmlformats.org/officeDocument/2006/relationships/hyperlink" Target="https://www.youtube.com/watch?v=faEVmOvBGSU" TargetMode="External"/><Relationship Id="rId2" Type="http://schemas.openxmlformats.org/officeDocument/2006/relationships/hyperlink" Target="https://www.youtube.com/watch?v=7-bVt3leses" TargetMode="External"/><Relationship Id="rId1" Type="http://schemas.openxmlformats.org/officeDocument/2006/relationships/slideLayout" Target="../slideLayouts/slideLayout2.xml"/><Relationship Id="rId6" Type="http://schemas.openxmlformats.org/officeDocument/2006/relationships/hyperlink" Target="https://www.youtube.com/watch?v=lwlz3hAwQQk" TargetMode="External"/><Relationship Id="rId5" Type="http://schemas.openxmlformats.org/officeDocument/2006/relationships/hyperlink" Target="https://www.youtube.com/watch?v=tcdqH3iNk20" TargetMode="External"/><Relationship Id="rId4" Type="http://schemas.openxmlformats.org/officeDocument/2006/relationships/hyperlink" Target="https://www.youtube.com/watch?v=mcRWy-0bJ0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ga.nz/file/4JNgyQxL#r8XoeqgSC4nl-p19SmHwi4vl81-7n2yEbDL-PxicbC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81E1CF-2871-486E-1996-E4A1872FD129}"/>
              </a:ext>
            </a:extLst>
          </p:cNvPr>
          <p:cNvSpPr>
            <a:spLocks noGrp="1"/>
          </p:cNvSpPr>
          <p:nvPr>
            <p:ph type="ctrTitle"/>
          </p:nvPr>
        </p:nvSpPr>
        <p:spPr/>
        <p:txBody>
          <a:bodyPr>
            <a:normAutofit/>
          </a:bodyPr>
          <a:lstStyle/>
          <a:p>
            <a:r>
              <a:rPr lang="el-GR" b="1" kern="0" dirty="0">
                <a:solidFill>
                  <a:srgbClr val="FF0000"/>
                </a:solidFill>
                <a:effectLst/>
                <a:latin typeface="Times New Roman" panose="02020603050405020304" pitchFamily="18" charset="0"/>
                <a:ea typeface="Times New Roman" panose="02020603050405020304" pitchFamily="18" charset="0"/>
              </a:rPr>
              <a:t>Τα κρυφά μηνύματα των διαφημίσεων</a:t>
            </a:r>
            <a:endParaRPr lang="en-US" dirty="0"/>
          </a:p>
        </p:txBody>
      </p:sp>
    </p:spTree>
    <p:extLst>
      <p:ext uri="{BB962C8B-B14F-4D97-AF65-F5344CB8AC3E}">
        <p14:creationId xmlns:p14="http://schemas.microsoft.com/office/powerpoint/2010/main" val="380413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4E30A5-B908-AF1F-602A-B4BC4DCE3B5B}"/>
              </a:ext>
            </a:extLst>
          </p:cNvPr>
          <p:cNvSpPr>
            <a:spLocks noGrp="1"/>
          </p:cNvSpPr>
          <p:nvPr>
            <p:ph idx="1"/>
          </p:nvPr>
        </p:nvSpPr>
        <p:spPr>
          <a:xfrm>
            <a:off x="838200" y="583660"/>
            <a:ext cx="10515600" cy="5992238"/>
          </a:xfrm>
        </p:spPr>
        <p:txBody>
          <a:bodyPr>
            <a:normAutofit fontScale="25000" lnSpcReduction="20000"/>
          </a:bodyPr>
          <a:lstStyle/>
          <a:p>
            <a:pPr indent="457200">
              <a:buNone/>
            </a:pPr>
            <a:r>
              <a:rPr lang="el-GR" sz="14000" dirty="0">
                <a:effectLst/>
                <a:latin typeface="Times New Roman" panose="02020603050405020304" pitchFamily="18" charset="0"/>
                <a:ea typeface="Times New Roman" panose="02020603050405020304" pitchFamily="18" charset="0"/>
              </a:rPr>
              <a:t>Τα παιδιά θα πρέπει να εκπαιδευθούν σε ορισμένες αλήθειες για τα διαφημιστικά μηνύματα και θα πρέπει να γνωρίζουν ότι: </a:t>
            </a:r>
            <a:endParaRPr lang="en-US" sz="14000" dirty="0">
              <a:effectLst/>
              <a:latin typeface="Times New Roman" panose="02020603050405020304" pitchFamily="18" charset="0"/>
              <a:ea typeface="Times New Roman" panose="02020603050405020304" pitchFamily="18" charset="0"/>
            </a:endParaRPr>
          </a:p>
          <a:p>
            <a:pPr algn="just">
              <a:buNone/>
            </a:pPr>
            <a:r>
              <a:rPr lang="el-GR" sz="14000" dirty="0">
                <a:effectLst/>
                <a:latin typeface="Times New Roman" panose="02020603050405020304" pitchFamily="18" charset="0"/>
                <a:ea typeface="Times New Roman" panose="02020603050405020304" pitchFamily="18" charset="0"/>
              </a:rPr>
              <a:t>* Μια ομάδα ανθρώπων δημιουργεί τα διαφημιστικά μηνύματα στα μέσα μαζικής ενημέρωσης. </a:t>
            </a:r>
            <a:endParaRPr lang="en-US" sz="14000" dirty="0">
              <a:effectLst/>
              <a:latin typeface="Times New Roman" panose="02020603050405020304" pitchFamily="18" charset="0"/>
              <a:ea typeface="Times New Roman" panose="02020603050405020304" pitchFamily="18" charset="0"/>
            </a:endParaRPr>
          </a:p>
          <a:p>
            <a:pPr algn="just"/>
            <a:r>
              <a:rPr lang="el-GR" sz="14000" dirty="0">
                <a:effectLst/>
                <a:latin typeface="Times New Roman" panose="02020603050405020304" pitchFamily="18" charset="0"/>
                <a:ea typeface="Times New Roman" panose="02020603050405020304" pitchFamily="18" charset="0"/>
              </a:rPr>
              <a:t>* Το κάθε μέσο ενημέρωσης (τηλεόραση, έντυπος τύπος, διαδίκτυο, ραδιόφωνο) χρησιμοποιεί τη δική του γλώσσα και τον δικό του τρόπο παρουσίασης. Μεγάλοι τίτλοι στις εφημερίδες τραβούν την προσοχή του αναγνώστη σε ένα θέμα, ενώ η μουσική στις τηλεοπτικές ή ραδιοφωνικές διαφημίσεις δημιουργεί γκάμα συναισθημάτων. Όταν τα παιδιά γνωρίσουν αυτές τις τεχνικές, θα καταλάβουν το πώς/γιατί μεταδίδεται ένα μήνυμα αντί να επηρεαστούν απλώς από αυτό. </a:t>
            </a:r>
            <a:endParaRPr lang="en-US" sz="14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7113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F0CF0-5A1E-B6DA-7FFD-663EBA8B2A5E}"/>
              </a:ext>
            </a:extLst>
          </p:cNvPr>
          <p:cNvSpPr>
            <a:spLocks noChangeArrowheads="1"/>
          </p:cNvSpPr>
          <p:nvPr/>
        </p:nvSpPr>
        <p:spPr bwMode="auto">
          <a:xfrm>
            <a:off x="307227" y="781022"/>
            <a:ext cx="1180456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κάθε άνθρωπος ερμηνεύει διαφορετικά το ίδιο διαφημιστικό μήνυμα, </a:t>
            </a:r>
          </a:p>
          <a:p>
            <a:pPr marR="0" lvl="0" algn="just" defTabSz="914400" rtl="0" eaLnBrk="0" fontAlgn="base" latinLnBrk="0" hangingPunct="0">
              <a:lnSpc>
                <a:spcPct val="100000"/>
              </a:lnSpc>
              <a:spcBef>
                <a:spcPct val="0"/>
              </a:spcBef>
              <a:spcAft>
                <a:spcPct val="0"/>
              </a:spcAft>
              <a:buClrTx/>
              <a:buSzTx/>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ανάλογα με τις εμπειρίες, την προσωπικότητα και τις ιδιομορφίες της ζωής του. </a:t>
            </a:r>
            <a:endParaRPr lang="el-GR" altLang="en-US" sz="2200" dirty="0">
              <a:latin typeface="Arial" panose="020B0604020202020204" pitchFamily="34" charset="0"/>
              <a:ea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Τα διαφημιστικά μηνύματα προβάλλουν συγκεκριμένες αξίες και απόψεις.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Τα παιδιά θα πρέπει να μάθουν να συγκρίνουν τις διαφημιστικές αξίες με τις δικές τους </a:t>
            </a:r>
          </a:p>
          <a:p>
            <a:pPr marR="0" lvl="0" algn="just" defTabSz="914400" rtl="0" eaLnBrk="0" fontAlgn="base" latinLnBrk="0" hangingPunct="0">
              <a:lnSpc>
                <a:spcPct val="100000"/>
              </a:lnSpc>
              <a:spcBef>
                <a:spcPct val="0"/>
              </a:spcBef>
              <a:spcAft>
                <a:spcPct val="0"/>
              </a:spcAft>
              <a:buClrTx/>
              <a:buSzTx/>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αλλά και τις αξίες της οικογένειάς τους, ώστε να μάθουν ότι έχουν επιλογή στο τι θα δεχθούν. </a:t>
            </a:r>
          </a:p>
          <a:p>
            <a:pPr marR="0" lvl="0" algn="just" defTabSz="914400" rtl="0" eaLnBrk="0" fontAlgn="base" latinLnBrk="0" hangingPunct="0">
              <a:lnSpc>
                <a:spcPct val="100000"/>
              </a:lnSpc>
              <a:spcBef>
                <a:spcPct val="0"/>
              </a:spcBef>
              <a:spcAft>
                <a:spcPct val="0"/>
              </a:spcAft>
              <a:buClrTx/>
              <a:buSzTx/>
              <a:tabLst/>
            </a:pPr>
            <a:endPar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κόσμος της διαφήμισης διαφέρει από την πραγματικότητα.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 χρήση συγκεκριμένου προϊόντος δεν σημαίνει απαραίτητα ότι η ζωή του χρήστη </a:t>
            </a:r>
            <a:endParaRPr kumimoji="0" lang="en-US"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kumimoji="0" lang="el-GR"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θα αλλάξει ριζικά και θα γίνει σαν αυτή του πρωταγωνιστή της διαφήμισης. </a:t>
            </a:r>
            <a:endParaRPr kumimoji="0" lang="el-GR" altLang="en-US" sz="22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EB4B71D-E9ED-EE2E-0346-41961B869734}"/>
              </a:ext>
            </a:extLst>
          </p:cNvPr>
          <p:cNvSpPr>
            <a:spLocks noChangeArrowheads="1"/>
          </p:cNvSpPr>
          <p:nvPr/>
        </p:nvSpPr>
        <p:spPr bwMode="auto">
          <a:xfrm>
            <a:off x="0" y="18774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4399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E8CDCE-7C8F-E031-4412-06FA35A750CC}"/>
              </a:ext>
            </a:extLst>
          </p:cNvPr>
          <p:cNvSpPr>
            <a:spLocks noGrp="1"/>
          </p:cNvSpPr>
          <p:nvPr>
            <p:ph idx="1"/>
          </p:nvPr>
        </p:nvSpPr>
        <p:spPr/>
        <p:txBody>
          <a:bodyPr>
            <a:normAutofit/>
          </a:bodyPr>
          <a:lstStyle/>
          <a:p>
            <a:pPr marL="0" indent="0" algn="ctr">
              <a:buNone/>
            </a:pPr>
            <a:r>
              <a:rPr lang="el-GR" sz="6000" b="1" kern="0" dirty="0">
                <a:solidFill>
                  <a:srgbClr val="FF0000"/>
                </a:solidFill>
                <a:effectLst/>
                <a:latin typeface="Times New Roman" panose="02020603050405020304" pitchFamily="18" charset="0"/>
                <a:ea typeface="Times New Roman" panose="02020603050405020304" pitchFamily="18" charset="0"/>
              </a:rPr>
              <a:t>Διαφημίσεις τραπεζών</a:t>
            </a:r>
            <a:endParaRPr lang="en-US" sz="6000" dirty="0"/>
          </a:p>
        </p:txBody>
      </p:sp>
    </p:spTree>
    <p:extLst>
      <p:ext uri="{BB962C8B-B14F-4D97-AF65-F5344CB8AC3E}">
        <p14:creationId xmlns:p14="http://schemas.microsoft.com/office/powerpoint/2010/main" val="70002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858A00-1161-DC90-09AE-0848BC85A1D3}"/>
              </a:ext>
            </a:extLst>
          </p:cNvPr>
          <p:cNvSpPr>
            <a:spLocks noGrp="1"/>
          </p:cNvSpPr>
          <p:nvPr>
            <p:ph idx="1"/>
          </p:nvPr>
        </p:nvSpPr>
        <p:spPr>
          <a:xfrm>
            <a:off x="838200" y="1414145"/>
            <a:ext cx="10515600" cy="4351338"/>
          </a:xfrm>
        </p:spPr>
        <p:txBody>
          <a:bodyPr>
            <a:normAutofit lnSpcReduction="10000"/>
          </a:bodyPr>
          <a:lstStyle/>
          <a:p>
            <a:r>
              <a:rPr lang="el-GR" dirty="0">
                <a:effectLst/>
                <a:latin typeface="Times New Roman" panose="02020603050405020304" pitchFamily="18" charset="0"/>
                <a:ea typeface="Times New Roman" panose="02020603050405020304" pitchFamily="18" charset="0"/>
              </a:rPr>
              <a:t>Αν κανείς αναλύσει τις τραπεζικές διαφημίσεις, μπορεί να βγάλει πολλά συμπεράσματα για τον τρόπο με τον οποίο οι τράπεζες αντιμετωπίζουν τους πελάτες τους. </a:t>
            </a:r>
            <a:endParaRPr lang="en-US" dirty="0">
              <a:effectLst/>
              <a:latin typeface="Times New Roman" panose="02020603050405020304" pitchFamily="18" charset="0"/>
              <a:ea typeface="Times New Roman" panose="02020603050405020304" pitchFamily="18" charset="0"/>
            </a:endParaRPr>
          </a:p>
          <a:p>
            <a:r>
              <a:rPr lang="el-GR" dirty="0">
                <a:effectLst/>
                <a:latin typeface="Times New Roman" panose="02020603050405020304" pitchFamily="18" charset="0"/>
                <a:ea typeface="Times New Roman" panose="02020603050405020304" pitchFamily="18" charset="0"/>
              </a:rPr>
              <a:t>Στην πλειοψηφία των περιπτώσεων παρουσιάζεται ένας κακομοίρης πελάτης, με ηλίθιο χαμόγελο, φοβισμένος και «ψαρωμένος», να μιλά με στέλεχος της τράπεζας. </a:t>
            </a:r>
            <a:endParaRPr lang="en-US" dirty="0">
              <a:effectLst/>
              <a:latin typeface="Times New Roman" panose="02020603050405020304" pitchFamily="18" charset="0"/>
              <a:ea typeface="Times New Roman" panose="02020603050405020304" pitchFamily="18" charset="0"/>
            </a:endParaRPr>
          </a:p>
          <a:p>
            <a:r>
              <a:rPr lang="el-GR" dirty="0">
                <a:effectLst/>
                <a:latin typeface="Times New Roman" panose="02020603050405020304" pitchFamily="18" charset="0"/>
                <a:ea typeface="Times New Roman" panose="02020603050405020304" pitchFamily="18" charset="0"/>
              </a:rPr>
              <a:t>Το στέλεχος είναι το αντίθετο του πελάτη: άνετος, με σταθερή ματιά, αυτάρεσκο χαμόγελο, λιτές κινήσεις, η επιτομή του επαγγελματισμού και του </a:t>
            </a:r>
            <a:r>
              <a:rPr lang="el-GR" dirty="0" err="1">
                <a:effectLst/>
                <a:latin typeface="Times New Roman" panose="02020603050405020304" pitchFamily="18" charset="0"/>
                <a:ea typeface="Times New Roman" panose="02020603050405020304" pitchFamily="18" charset="0"/>
              </a:rPr>
              <a:t>cool</a:t>
            </a:r>
            <a:r>
              <a:rPr lang="el-GR" dirty="0">
                <a:effectLst/>
                <a:latin typeface="Times New Roman" panose="02020603050405020304" pitchFamily="18" charset="0"/>
                <a:ea typeface="Times New Roman" panose="02020603050405020304" pitchFamily="18" charset="0"/>
              </a:rPr>
              <a:t> («είσαι ανόητος αλλά για μένα είσαι πελάτης και θα σου πω το σωστό παρ’ όλο που δεν έχεις μυαλό για να το κρίνεις», αυτό είναι το κρυφό μήνυμα της εικόνας αυτής). </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4257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54D1DA-818D-2058-8A5A-CCCECD5E5B21}"/>
              </a:ext>
            </a:extLst>
          </p:cNvPr>
          <p:cNvSpPr>
            <a:spLocks noGrp="1"/>
          </p:cNvSpPr>
          <p:nvPr>
            <p:ph idx="1"/>
          </p:nvPr>
        </p:nvSpPr>
        <p:spPr>
          <a:xfrm>
            <a:off x="838200" y="1825625"/>
            <a:ext cx="4343400" cy="4351338"/>
          </a:xfrm>
        </p:spPr>
        <p:txBody>
          <a:bodyPr/>
          <a:lstStyle/>
          <a:p>
            <a:pPr marL="0" indent="0">
              <a:buNone/>
            </a:pPr>
            <a:r>
              <a:rPr lang="el-GR" sz="4800" dirty="0"/>
              <a:t>ΠΕΛΑΤΗΣ</a:t>
            </a:r>
          </a:p>
          <a:p>
            <a:r>
              <a:rPr lang="el-GR" sz="4000" kern="0" dirty="0">
                <a:effectLst/>
                <a:latin typeface="Times New Roman" panose="02020603050405020304" pitchFamily="18" charset="0"/>
                <a:ea typeface="Times New Roman" panose="02020603050405020304" pitchFamily="18" charset="0"/>
              </a:rPr>
              <a:t>ικανοποιημένος </a:t>
            </a:r>
          </a:p>
          <a:p>
            <a:r>
              <a:rPr lang="el-GR" sz="4000" kern="0" dirty="0">
                <a:effectLst/>
                <a:latin typeface="Times New Roman" panose="02020603050405020304" pitchFamily="18" charset="0"/>
                <a:ea typeface="Times New Roman" panose="02020603050405020304" pitchFamily="18" charset="0"/>
              </a:rPr>
              <a:t>ανακουφισμένος</a:t>
            </a:r>
          </a:p>
          <a:p>
            <a:r>
              <a:rPr lang="el-GR" sz="4000" kern="0" dirty="0">
                <a:effectLst/>
                <a:latin typeface="Times New Roman" panose="02020603050405020304" pitchFamily="18" charset="0"/>
                <a:ea typeface="Times New Roman" panose="02020603050405020304" pitchFamily="18" charset="0"/>
              </a:rPr>
              <a:t>ευτυχισμένος</a:t>
            </a:r>
          </a:p>
          <a:p>
            <a:r>
              <a:rPr lang="el-GR" sz="4000" kern="0" dirty="0">
                <a:effectLst/>
                <a:latin typeface="Times New Roman" panose="02020603050405020304" pitchFamily="18" charset="0"/>
                <a:ea typeface="Times New Roman" panose="02020603050405020304" pitchFamily="18" charset="0"/>
              </a:rPr>
              <a:t>ευδιάθετος </a:t>
            </a:r>
            <a:endParaRPr lang="en-US" sz="4000" dirty="0"/>
          </a:p>
        </p:txBody>
      </p:sp>
      <p:sp>
        <p:nvSpPr>
          <p:cNvPr id="4" name="Θέση περιεχομένου 2">
            <a:extLst>
              <a:ext uri="{FF2B5EF4-FFF2-40B4-BE49-F238E27FC236}">
                <a16:creationId xmlns:a16="http://schemas.microsoft.com/office/drawing/2014/main" id="{3D85CEFC-96D6-CCE3-268A-50962041294E}"/>
              </a:ext>
            </a:extLst>
          </p:cNvPr>
          <p:cNvSpPr txBox="1">
            <a:spLocks/>
          </p:cNvSpPr>
          <p:nvPr/>
        </p:nvSpPr>
        <p:spPr>
          <a:xfrm>
            <a:off x="5486400" y="1825625"/>
            <a:ext cx="611124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4800" dirty="0"/>
              <a:t>ΥΠΑΛΛΗΛΟΣ ΤΡΑΠΕΖΑΣ</a:t>
            </a:r>
          </a:p>
          <a:p>
            <a:r>
              <a:rPr lang="el-GR" sz="4000" kern="0" dirty="0">
                <a:effectLst/>
                <a:latin typeface="Times New Roman" panose="02020603050405020304" pitchFamily="18" charset="0"/>
                <a:ea typeface="Times New Roman" panose="02020603050405020304" pitchFamily="18" charset="0"/>
              </a:rPr>
              <a:t>άνετοι, επαγγελματίες</a:t>
            </a:r>
          </a:p>
          <a:p>
            <a:r>
              <a:rPr lang="el-GR" sz="4000" kern="0" dirty="0">
                <a:effectLst/>
                <a:latin typeface="Times New Roman" panose="02020603050405020304" pitchFamily="18" charset="0"/>
                <a:ea typeface="Times New Roman" panose="02020603050405020304" pitchFamily="18" charset="0"/>
              </a:rPr>
              <a:t>Σίγουροι</a:t>
            </a:r>
            <a:endParaRPr lang="el-GR" sz="4000" kern="0" dirty="0">
              <a:latin typeface="Times New Roman" panose="02020603050405020304" pitchFamily="18" charset="0"/>
              <a:ea typeface="Times New Roman" panose="02020603050405020304" pitchFamily="18" charset="0"/>
            </a:endParaRPr>
          </a:p>
          <a:p>
            <a:r>
              <a:rPr lang="el-GR" sz="4000" kern="0" dirty="0">
                <a:effectLst/>
                <a:latin typeface="Times New Roman" panose="02020603050405020304" pitchFamily="18" charset="0"/>
                <a:ea typeface="Times New Roman" panose="02020603050405020304" pitchFamily="18" charset="0"/>
              </a:rPr>
              <a:t> έξυπνοι</a:t>
            </a:r>
          </a:p>
          <a:p>
            <a:r>
              <a:rPr lang="el-GR" sz="4000" kern="0" dirty="0">
                <a:effectLst/>
                <a:latin typeface="Times New Roman" panose="02020603050405020304" pitchFamily="18" charset="0"/>
                <a:ea typeface="Times New Roman" panose="02020603050405020304" pitchFamily="18" charset="0"/>
              </a:rPr>
              <a:t>με αίσθηση του χιούμορ </a:t>
            </a:r>
          </a:p>
          <a:p>
            <a:r>
              <a:rPr lang="el-GR" sz="4000" kern="0" dirty="0">
                <a:effectLst/>
                <a:latin typeface="Times New Roman" panose="02020603050405020304" pitchFamily="18" charset="0"/>
                <a:ea typeface="Times New Roman" panose="02020603050405020304" pitchFamily="18" charset="0"/>
              </a:rPr>
              <a:t>γεμάτοι αυτοεκτίμηση </a:t>
            </a:r>
          </a:p>
          <a:p>
            <a:r>
              <a:rPr lang="el-GR" sz="4000" kern="0" dirty="0">
                <a:effectLst/>
                <a:latin typeface="Times New Roman" panose="02020603050405020304" pitchFamily="18" charset="0"/>
                <a:ea typeface="Times New Roman" panose="02020603050405020304" pitchFamily="18" charset="0"/>
              </a:rPr>
              <a:t>φιλικοί </a:t>
            </a:r>
            <a:endParaRPr lang="en-US" sz="4000" dirty="0"/>
          </a:p>
        </p:txBody>
      </p:sp>
    </p:spTree>
    <p:extLst>
      <p:ext uri="{BB962C8B-B14F-4D97-AF65-F5344CB8AC3E}">
        <p14:creationId xmlns:p14="http://schemas.microsoft.com/office/powerpoint/2010/main" val="420875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AAFB82-5858-8D0F-567B-7E0A22D17C07}"/>
              </a:ext>
            </a:extLst>
          </p:cNvPr>
          <p:cNvSpPr>
            <a:spLocks noGrp="1"/>
          </p:cNvSpPr>
          <p:nvPr>
            <p:ph type="title"/>
          </p:nvPr>
        </p:nvSpPr>
        <p:spPr/>
        <p:txBody>
          <a:bodyPr>
            <a:normAutofit/>
          </a:bodyPr>
          <a:lstStyle/>
          <a:p>
            <a:r>
              <a:rPr lang="el-GR" sz="4800" kern="0" dirty="0">
                <a:latin typeface="Times New Roman" panose="02020603050405020304" pitchFamily="18" charset="0"/>
                <a:ea typeface="Times New Roman" panose="02020603050405020304" pitchFamily="18" charset="0"/>
              </a:rPr>
              <a:t>Ας </a:t>
            </a:r>
            <a:r>
              <a:rPr lang="el-GR" sz="4800" kern="0" dirty="0">
                <a:effectLst/>
                <a:latin typeface="Times New Roman" panose="02020603050405020304" pitchFamily="18" charset="0"/>
                <a:ea typeface="Times New Roman" panose="02020603050405020304" pitchFamily="18" charset="0"/>
              </a:rPr>
              <a:t>σχολιάσουμε τις επόμενες προτάσεις:</a:t>
            </a:r>
            <a:endParaRPr lang="en-US" sz="4800" dirty="0"/>
          </a:p>
        </p:txBody>
      </p:sp>
      <p:sp>
        <p:nvSpPr>
          <p:cNvPr id="3" name="Θέση περιεχομένου 2">
            <a:extLst>
              <a:ext uri="{FF2B5EF4-FFF2-40B4-BE49-F238E27FC236}">
                <a16:creationId xmlns:a16="http://schemas.microsoft.com/office/drawing/2014/main" id="{B18EEF2B-5D1E-8FFC-15D3-D16CD4022822}"/>
              </a:ext>
            </a:extLst>
          </p:cNvPr>
          <p:cNvSpPr>
            <a:spLocks noGrp="1"/>
          </p:cNvSpPr>
          <p:nvPr>
            <p:ph idx="1"/>
          </p:nvPr>
        </p:nvSpPr>
        <p:spPr/>
        <p:txBody>
          <a:bodyPr>
            <a:normAutofit lnSpcReduction="10000"/>
          </a:bodyPr>
          <a:lstStyle/>
          <a:p>
            <a:pPr marL="342900" lvl="0" indent="-342900" algn="just">
              <a:buFont typeface="Times New Roman" panose="02020603050405020304" pitchFamily="18" charset="0"/>
              <a:buChar char="-"/>
              <a:tabLst>
                <a:tab pos="457200" algn="l"/>
              </a:tabLst>
            </a:pPr>
            <a:r>
              <a:rPr lang="el-GR" sz="3600" dirty="0">
                <a:effectLst/>
                <a:latin typeface="Times New Roman" panose="02020603050405020304" pitchFamily="18" charset="0"/>
                <a:ea typeface="Times New Roman" panose="02020603050405020304" pitchFamily="18" charset="0"/>
              </a:rPr>
              <a:t>Οι μισοί Έλληνες δανειολήπτες αντιμετωπίζουν δυσκολίες να πληρώσουν τα δάνειά τους (</a:t>
            </a:r>
            <a:r>
              <a:rPr lang="en-US" sz="3600" dirty="0">
                <a:effectLst/>
                <a:latin typeface="Times New Roman" panose="02020603050405020304" pitchFamily="18" charset="0"/>
                <a:ea typeface="Times New Roman" panose="02020603050405020304" pitchFamily="18" charset="0"/>
              </a:rPr>
              <a:t>Eurostat</a:t>
            </a:r>
            <a:r>
              <a:rPr lang="el-GR" sz="3600" dirty="0">
                <a:effectLst/>
                <a:latin typeface="Times New Roman" panose="02020603050405020304" pitchFamily="18" charset="0"/>
                <a:ea typeface="Times New Roman" panose="02020603050405020304" pitchFamily="18" charset="0"/>
              </a:rPr>
              <a:t>, 2019)</a:t>
            </a:r>
            <a:endParaRPr lang="en-US" sz="36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3600" dirty="0">
                <a:effectLst/>
                <a:latin typeface="Times New Roman" panose="02020603050405020304" pitchFamily="18" charset="0"/>
                <a:ea typeface="Times New Roman" panose="02020603050405020304" pitchFamily="18" charset="0"/>
              </a:rPr>
              <a:t>20.000 ακίνητα κάθε χρόνο πωλούνται σε πλειστηριασμούς από τράπεζες επειδή οι ιδιοκτήτες τους δεν μπορούν να πληρώσουν τις δόσεις τους.</a:t>
            </a:r>
            <a:endParaRPr lang="en-US" sz="36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3600" dirty="0">
                <a:effectLst/>
                <a:latin typeface="Times New Roman" panose="02020603050405020304" pitchFamily="18" charset="0"/>
                <a:ea typeface="Times New Roman" panose="02020603050405020304" pitchFamily="18" charset="0"/>
              </a:rPr>
              <a:t>Το 1990 υπήρχαν σε όλη τη χώρα 300 καταστήματα τραπεζών και σήμερα (2020) έχουν ξεπεράσει τις 2.000!!!</a:t>
            </a:r>
            <a:endParaRPr lang="en-US" sz="36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2365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5E7CEFB-CE59-AD9F-419F-D40BA8DF0B7F}"/>
              </a:ext>
            </a:extLst>
          </p:cNvPr>
          <p:cNvSpPr>
            <a:spLocks noGrp="1"/>
          </p:cNvSpPr>
          <p:nvPr>
            <p:ph idx="1"/>
          </p:nvPr>
        </p:nvSpPr>
        <p:spPr/>
        <p:txBody>
          <a:bodyPr>
            <a:normAutofit lnSpcReduction="10000"/>
          </a:bodyPr>
          <a:lstStyle/>
          <a:p>
            <a:pPr marL="0" indent="0">
              <a:buNone/>
            </a:pPr>
            <a:r>
              <a:rPr lang="el-GR" dirty="0">
                <a:effectLst/>
                <a:latin typeface="Times New Roman" panose="02020603050405020304" pitchFamily="18" charset="0"/>
                <a:ea typeface="Times New Roman" panose="02020603050405020304" pitchFamily="18" charset="0"/>
              </a:rPr>
              <a:t>Έχουν όλοι αυτοί τα χαρακτηριστικά των πελατών των τραπεζών όπως τουλάχιστον φαίνονται στις διαφημίσεις;</a:t>
            </a:r>
          </a:p>
          <a:p>
            <a:pPr marL="0" indent="0">
              <a:buNone/>
            </a:pPr>
            <a:r>
              <a:rPr lang="el-GR" dirty="0">
                <a:effectLst/>
                <a:latin typeface="Times New Roman" panose="02020603050405020304" pitchFamily="18" charset="0"/>
                <a:ea typeface="Times New Roman" panose="02020603050405020304" pitchFamily="18" charset="0"/>
              </a:rPr>
              <a:t> Γιατί στις περισσότερες τηλεοπτικές διαφημίσεις τραπεζών περνούν πληροφορίες (ψιλά γράμματα) με μεγάλη ταχύτητα. </a:t>
            </a:r>
          </a:p>
          <a:p>
            <a:pPr marL="0" indent="0">
              <a:buNone/>
            </a:pPr>
            <a:endParaRPr lang="el-GR" dirty="0">
              <a:latin typeface="Times New Roman" panose="02020603050405020304" pitchFamily="18" charset="0"/>
              <a:ea typeface="Times New Roman" panose="02020603050405020304" pitchFamily="18" charset="0"/>
            </a:endParaRPr>
          </a:p>
          <a:p>
            <a:pPr marL="0" indent="0">
              <a:buNone/>
            </a:pPr>
            <a:r>
              <a:rPr lang="el-GR" dirty="0">
                <a:effectLst/>
                <a:latin typeface="Times New Roman" panose="02020603050405020304" pitchFamily="18" charset="0"/>
                <a:ea typeface="Times New Roman" panose="02020603050405020304" pitchFamily="18" charset="0"/>
              </a:rPr>
              <a:t>Τι πληροφορίες είναι αυτές;</a:t>
            </a:r>
          </a:p>
          <a:p>
            <a:pPr marL="0" indent="0">
              <a:buNone/>
            </a:pPr>
            <a:r>
              <a:rPr lang="el-GR" dirty="0">
                <a:effectLst/>
                <a:latin typeface="Times New Roman" panose="02020603050405020304" pitchFamily="18" charset="0"/>
                <a:ea typeface="Times New Roman" panose="02020603050405020304" pitchFamily="18" charset="0"/>
              </a:rPr>
              <a:t> Στις περισσότερες διαφημίσεις άλλο είναι το ονομαστικό επιτόκιο του δανείου και άλλο είναι το ΣΕΠΠΕ, δηλαδή το πραγματικό επιτόκιο. Ακόμη στα ψιλά γράμματα υπάρχουν ενδεικτικά παραδείγματα για τις δόσεις καθώς και τα έξοδα δανείου που συνήθως δε προβάλλονται. </a:t>
            </a:r>
            <a:endParaRPr lang="en-US"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080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Η Frank &amp; Fame για το Rebranding της Eθνικής Τράπεζας">
            <a:extLst>
              <a:ext uri="{FF2B5EF4-FFF2-40B4-BE49-F238E27FC236}">
                <a16:creationId xmlns:a16="http://schemas.microsoft.com/office/drawing/2014/main" id="{AA3F2865-F3E0-B859-BBE7-6422804C60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5240" y="-50438"/>
            <a:ext cx="4495800" cy="6888819"/>
          </a:xfrm>
          <a:prstGeom prst="rect">
            <a:avLst/>
          </a:prstGeom>
          <a:noFill/>
          <a:ln>
            <a:noFill/>
          </a:ln>
        </p:spPr>
      </p:pic>
    </p:spTree>
    <p:extLst>
      <p:ext uri="{BB962C8B-B14F-4D97-AF65-F5344CB8AC3E}">
        <p14:creationId xmlns:p14="http://schemas.microsoft.com/office/powerpoint/2010/main" val="235841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Η Frank &amp; Fame για το Rebranding της Eθνικής Τράπεζας">
            <a:extLst>
              <a:ext uri="{FF2B5EF4-FFF2-40B4-BE49-F238E27FC236}">
                <a16:creationId xmlns:a16="http://schemas.microsoft.com/office/drawing/2014/main" id="{087B90A7-0495-0C07-4696-C8AEF5759C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5470" y="-38060"/>
            <a:ext cx="4525010" cy="6912780"/>
          </a:xfrm>
          <a:prstGeom prst="rect">
            <a:avLst/>
          </a:prstGeom>
          <a:noFill/>
          <a:ln>
            <a:noFill/>
          </a:ln>
        </p:spPr>
      </p:pic>
    </p:spTree>
    <p:extLst>
      <p:ext uri="{BB962C8B-B14F-4D97-AF65-F5344CB8AC3E}">
        <p14:creationId xmlns:p14="http://schemas.microsoft.com/office/powerpoint/2010/main" val="395695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Η Frank &amp; Fame για το Rebranding της Eθνικής Τράπεζας">
            <a:extLst>
              <a:ext uri="{FF2B5EF4-FFF2-40B4-BE49-F238E27FC236}">
                <a16:creationId xmlns:a16="http://schemas.microsoft.com/office/drawing/2014/main" id="{D1CFFC5B-F332-5A67-C6DF-5296648C0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861" y="0"/>
            <a:ext cx="4519900" cy="6890964"/>
          </a:xfrm>
          <a:prstGeom prst="rect">
            <a:avLst/>
          </a:prstGeom>
          <a:noFill/>
          <a:ln>
            <a:noFill/>
          </a:ln>
        </p:spPr>
      </p:pic>
    </p:spTree>
    <p:extLst>
      <p:ext uri="{BB962C8B-B14F-4D97-AF65-F5344CB8AC3E}">
        <p14:creationId xmlns:p14="http://schemas.microsoft.com/office/powerpoint/2010/main" val="62448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5833D2-3DA4-AA89-7FCF-0822CDC0D047}"/>
              </a:ext>
            </a:extLst>
          </p:cNvPr>
          <p:cNvSpPr>
            <a:spLocks noGrp="1"/>
          </p:cNvSpPr>
          <p:nvPr>
            <p:ph type="title"/>
          </p:nvPr>
        </p:nvSpPr>
        <p:spPr>
          <a:xfrm>
            <a:off x="838200" y="365125"/>
            <a:ext cx="10515600" cy="6074586"/>
          </a:xfrm>
        </p:spPr>
        <p:txBody>
          <a:bodyPr>
            <a:noAutofit/>
          </a:bodyPr>
          <a:lstStyle/>
          <a:p>
            <a:pPr indent="457200"/>
            <a:r>
              <a:rPr lang="el-GR" sz="4800" dirty="0">
                <a:effectLst/>
                <a:latin typeface="Times New Roman" panose="02020603050405020304" pitchFamily="18" charset="0"/>
                <a:ea typeface="Times New Roman" panose="02020603050405020304" pitchFamily="18" charset="0"/>
              </a:rPr>
              <a:t>Ποια είναι τα φανερά και κρυφά μηνύματα των διαφημίσεων που βλέπουμε στις μικρές μας οθόνες; </a:t>
            </a:r>
            <a:br>
              <a:rPr lang="en-US" sz="4800" dirty="0">
                <a:effectLst/>
                <a:latin typeface="Times New Roman" panose="02020603050405020304" pitchFamily="18" charset="0"/>
                <a:ea typeface="Times New Roman" panose="02020603050405020304" pitchFamily="18" charset="0"/>
              </a:rPr>
            </a:br>
            <a:br>
              <a:rPr lang="en-US" sz="4800" dirty="0">
                <a:effectLst/>
                <a:latin typeface="Times New Roman" panose="02020603050405020304" pitchFamily="18" charset="0"/>
                <a:ea typeface="Times New Roman" panose="02020603050405020304" pitchFamily="18" charset="0"/>
              </a:rPr>
            </a:br>
            <a:r>
              <a:rPr lang="el-GR" sz="4800" dirty="0">
                <a:effectLst/>
                <a:latin typeface="Times New Roman" panose="02020603050405020304" pitchFamily="18" charset="0"/>
                <a:ea typeface="Times New Roman" panose="02020603050405020304" pitchFamily="18" charset="0"/>
              </a:rPr>
              <a:t>Ας δούμε ορισμένα </a:t>
            </a:r>
            <a:r>
              <a:rPr lang="el-GR" sz="4800" kern="0" dirty="0">
                <a:effectLst/>
                <a:latin typeface="Times New Roman" panose="02020603050405020304" pitchFamily="18" charset="0"/>
                <a:ea typeface="Times New Roman" panose="02020603050405020304" pitchFamily="18" charset="0"/>
              </a:rPr>
              <a:t>παραδείγματα.</a:t>
            </a:r>
            <a:endParaRPr lang="en-US" sz="4800" dirty="0"/>
          </a:p>
        </p:txBody>
      </p:sp>
    </p:spTree>
    <p:extLst>
      <p:ext uri="{BB962C8B-B14F-4D97-AF65-F5344CB8AC3E}">
        <p14:creationId xmlns:p14="http://schemas.microsoft.com/office/powerpoint/2010/main" val="96949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3AA3EA2-2604-07A5-F0C2-55F5B205CA63}"/>
              </a:ext>
            </a:extLst>
          </p:cNvPr>
          <p:cNvSpPr>
            <a:spLocks noGrp="1"/>
          </p:cNvSpPr>
          <p:nvPr>
            <p:ph idx="1"/>
          </p:nvPr>
        </p:nvSpPr>
        <p:spPr/>
        <p:txBody>
          <a:bodyPr/>
          <a:lstStyle/>
          <a:p>
            <a:pPr>
              <a:buNone/>
            </a:pPr>
            <a:endParaRPr lang="el-GR" sz="1800" u="sng" dirty="0">
              <a:solidFill>
                <a:srgbClr val="0563C1"/>
              </a:solidFill>
              <a:effectLst/>
              <a:latin typeface="Times New Roman" panose="02020603050405020304" pitchFamily="18" charset="0"/>
              <a:ea typeface="Times New Roman" panose="02020603050405020304" pitchFamily="18" charset="0"/>
              <a:hlinkClick r:id="rId2"/>
            </a:endParaRPr>
          </a:p>
          <a:p>
            <a:pPr>
              <a:buNone/>
            </a:pPr>
            <a:endParaRPr lang="el-GR" sz="1800" u="sng" dirty="0">
              <a:solidFill>
                <a:srgbClr val="0563C1"/>
              </a:solidFill>
              <a:latin typeface="Times New Roman" panose="02020603050405020304" pitchFamily="18" charset="0"/>
              <a:ea typeface="Times New Roman" panose="02020603050405020304" pitchFamily="18" charset="0"/>
              <a:hlinkClick r:id="rId2"/>
            </a:endParaRPr>
          </a:p>
          <a:p>
            <a:pPr>
              <a:buNone/>
            </a:pPr>
            <a:endParaRPr lang="el-GR" sz="1800" u="sng" dirty="0">
              <a:solidFill>
                <a:srgbClr val="0563C1"/>
              </a:solidFill>
              <a:effectLst/>
              <a:latin typeface="Times New Roman" panose="02020603050405020304" pitchFamily="18" charset="0"/>
              <a:ea typeface="Times New Roman" panose="02020603050405020304" pitchFamily="18" charset="0"/>
              <a:hlinkClick r:id="rId2"/>
            </a:endParaRPr>
          </a:p>
          <a:p>
            <a:pPr>
              <a:buNone/>
            </a:pPr>
            <a:endParaRPr lang="el-GR" sz="1800" u="sng" dirty="0">
              <a:solidFill>
                <a:srgbClr val="0563C1"/>
              </a:solidFill>
              <a:latin typeface="Times New Roman" panose="02020603050405020304" pitchFamily="18" charset="0"/>
              <a:ea typeface="Times New Roman" panose="02020603050405020304" pitchFamily="18" charset="0"/>
              <a:hlinkClick r:id="rId2"/>
            </a:endParaRPr>
          </a:p>
          <a:p>
            <a:pPr>
              <a:buNone/>
            </a:pPr>
            <a:endParaRPr lang="el-GR" sz="1800" u="sng" dirty="0">
              <a:solidFill>
                <a:srgbClr val="0563C1"/>
              </a:solidFill>
              <a:effectLst/>
              <a:latin typeface="Times New Roman" panose="02020603050405020304" pitchFamily="18" charset="0"/>
              <a:ea typeface="Times New Roman" panose="02020603050405020304" pitchFamily="18" charset="0"/>
              <a:hlinkClick r:id="rId2"/>
            </a:endParaRPr>
          </a:p>
          <a:p>
            <a:pPr>
              <a:buNone/>
            </a:pPr>
            <a:endParaRPr lang="el-GR" sz="1800" u="sng" dirty="0">
              <a:solidFill>
                <a:srgbClr val="0563C1"/>
              </a:solidFill>
              <a:latin typeface="Times New Roman" panose="02020603050405020304" pitchFamily="18" charset="0"/>
              <a:ea typeface="Times New Roman" panose="02020603050405020304" pitchFamily="18" charset="0"/>
              <a:hlinkClick r:id="rId2"/>
            </a:endParaRPr>
          </a:p>
          <a:p>
            <a:pPr>
              <a:buNone/>
            </a:pPr>
            <a:r>
              <a:rPr lang="en-US" sz="1800" u="sng" dirty="0">
                <a:solidFill>
                  <a:srgbClr val="0563C1"/>
                </a:solidFill>
                <a:effectLst/>
                <a:latin typeface="Times New Roman" panose="02020603050405020304" pitchFamily="18" charset="0"/>
                <a:ea typeface="Times New Roman" panose="02020603050405020304" pitchFamily="18" charset="0"/>
                <a:hlinkClick r:id="rId2"/>
              </a:rPr>
              <a:t>https://www.youtube.com/watch?v=YYypoSomYXo</a:t>
            </a:r>
            <a:endParaRPr lang="en-US" sz="1800" dirty="0">
              <a:effectLst/>
              <a:latin typeface="Times New Roman" panose="02020603050405020304" pitchFamily="18" charset="0"/>
              <a:ea typeface="Times New Roman" panose="02020603050405020304" pitchFamily="18" charset="0"/>
            </a:endParaRPr>
          </a:p>
          <a:p>
            <a:pPr marL="0" indent="0">
              <a:buNone/>
            </a:pPr>
            <a:endParaRPr lang="el-GR" sz="1800" u="sng" dirty="0">
              <a:solidFill>
                <a:srgbClr val="0563C1"/>
              </a:solidFill>
              <a:effectLst/>
              <a:latin typeface="Times New Roman" panose="02020603050405020304" pitchFamily="18" charset="0"/>
              <a:ea typeface="Times New Roman" panose="02020603050405020304" pitchFamily="18" charset="0"/>
              <a:hlinkClick r:id="rId3"/>
            </a:endParaRPr>
          </a:p>
          <a:p>
            <a:pPr marL="0" indent="0">
              <a:buNone/>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https://www.youtube.com/watch?v=BM0tWGO_MsI</a:t>
            </a:r>
            <a:endParaRPr lang="en-US" sz="1800" dirty="0">
              <a:effectLst/>
              <a:latin typeface="Times New Roman" panose="02020603050405020304" pitchFamily="18" charset="0"/>
              <a:ea typeface="Times New Roman" panose="02020603050405020304" pitchFamily="18" charset="0"/>
            </a:endParaRPr>
          </a:p>
          <a:p>
            <a:endParaRPr lang="el-GR" dirty="0"/>
          </a:p>
          <a:p>
            <a:endParaRPr lang="el-GR" dirty="0"/>
          </a:p>
          <a:p>
            <a:pPr marL="0" indent="0">
              <a:buNone/>
            </a:pPr>
            <a:endParaRPr lang="el-GR" dirty="0"/>
          </a:p>
          <a:p>
            <a:endParaRPr lang="en-US" dirty="0"/>
          </a:p>
        </p:txBody>
      </p:sp>
      <p:pic>
        <p:nvPicPr>
          <p:cNvPr id="4" name="Εικόνα 3" descr="Home | Συνεταιριστική Τράπεζα Θεσσαλίας">
            <a:extLst>
              <a:ext uri="{FF2B5EF4-FFF2-40B4-BE49-F238E27FC236}">
                <a16:creationId xmlns:a16="http://schemas.microsoft.com/office/drawing/2014/main" id="{A5624B5C-42C1-A548-A73B-42CF6FCAC4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721281" cy="3150870"/>
          </a:xfrm>
          <a:prstGeom prst="rect">
            <a:avLst/>
          </a:prstGeom>
          <a:noFill/>
          <a:ln>
            <a:noFill/>
          </a:ln>
        </p:spPr>
      </p:pic>
      <p:pic>
        <p:nvPicPr>
          <p:cNvPr id="5" name="Εικόνα 4" descr="Κοινή διαφημιστική καμπάνια Alpha Bank &amp; Generali">
            <a:extLst>
              <a:ext uri="{FF2B5EF4-FFF2-40B4-BE49-F238E27FC236}">
                <a16:creationId xmlns:a16="http://schemas.microsoft.com/office/drawing/2014/main" id="{5902D495-B409-F768-13A8-C03C7237D788}"/>
              </a:ext>
            </a:extLst>
          </p:cNvPr>
          <p:cNvPicPr>
            <a:picLocks noChangeAspect="1"/>
          </p:cNvPicPr>
          <p:nvPr/>
        </p:nvPicPr>
        <p:blipFill>
          <a:blip r:embed="rId5" cstate="print">
            <a:extLst>
              <a:ext uri="{28A0092B-C50C-407E-A947-70E740481C1C}">
                <a14:useLocalDpi xmlns:a14="http://schemas.microsoft.com/office/drawing/2010/main" val="0"/>
              </a:ext>
            </a:extLst>
          </a:blip>
          <a:srcRect l="19146" r="21026"/>
          <a:stretch/>
        </p:blipFill>
        <p:spPr bwMode="auto">
          <a:xfrm>
            <a:off x="6696210" y="1690689"/>
            <a:ext cx="5495790" cy="5167312"/>
          </a:xfrm>
          <a:prstGeom prst="rect">
            <a:avLst/>
          </a:prstGeom>
          <a:noFill/>
          <a:ln>
            <a:noFill/>
          </a:ln>
        </p:spPr>
      </p:pic>
    </p:spTree>
    <p:extLst>
      <p:ext uri="{BB962C8B-B14F-4D97-AF65-F5344CB8AC3E}">
        <p14:creationId xmlns:p14="http://schemas.microsoft.com/office/powerpoint/2010/main" val="266015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B91DE-0855-8097-087F-36DEC6DABE6A}"/>
              </a:ext>
            </a:extLst>
          </p:cNvPr>
          <p:cNvSpPr>
            <a:spLocks noGrp="1"/>
          </p:cNvSpPr>
          <p:nvPr>
            <p:ph type="title"/>
          </p:nvPr>
        </p:nvSpPr>
        <p:spPr/>
        <p:txBody>
          <a:bodyPr>
            <a:normAutofit/>
          </a:bodyPr>
          <a:lstStyle/>
          <a:p>
            <a:pPr algn="ctr"/>
            <a:r>
              <a:rPr lang="el-GR" sz="3600" b="1" kern="0" dirty="0">
                <a:solidFill>
                  <a:srgbClr val="FF0000"/>
                </a:solidFill>
                <a:effectLst/>
                <a:latin typeface="Times New Roman" panose="02020603050405020304" pitchFamily="18" charset="0"/>
                <a:ea typeface="Times New Roman" panose="02020603050405020304" pitchFamily="18" charset="0"/>
              </a:rPr>
              <a:t>Η εμφάνιση των τροφών στις διαφημίσεις</a:t>
            </a:r>
            <a:endParaRPr lang="en-US" sz="3600" dirty="0"/>
          </a:p>
        </p:txBody>
      </p:sp>
    </p:spTree>
    <p:extLst>
      <p:ext uri="{BB962C8B-B14F-4D97-AF65-F5344CB8AC3E}">
        <p14:creationId xmlns:p14="http://schemas.microsoft.com/office/powerpoint/2010/main" val="111422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EF1D185-4F5A-9866-93D0-878078891E52}"/>
              </a:ext>
            </a:extLst>
          </p:cNvPr>
          <p:cNvSpPr>
            <a:spLocks noGrp="1"/>
          </p:cNvSpPr>
          <p:nvPr>
            <p:ph idx="1"/>
          </p:nvPr>
        </p:nvSpPr>
        <p:spPr/>
        <p:txBody>
          <a:bodyPr/>
          <a:lstStyle/>
          <a:p>
            <a:pPr indent="457200" algn="just">
              <a:buNone/>
            </a:pPr>
            <a:r>
              <a:rPr lang="el-GR" sz="1800" dirty="0">
                <a:effectLst/>
                <a:latin typeface="Times New Roman" panose="02020603050405020304" pitchFamily="18" charset="0"/>
                <a:ea typeface="Times New Roman" panose="02020603050405020304" pitchFamily="18" charset="0"/>
              </a:rPr>
              <a:t>Η φωτογράφιση τροφών έχει εξελιχθεί τα τελευταία χρόνια σε μια ιδιαίτερη, από άποψη τεχνικής, παράμετρος της βιομηχανίας του θεάματος. Σκοπός μιας τέτοιας φωτογράφισης, είναι να φαίνεται η τροφή τόσο ελκυστική, ώστε ο τηλεθεατής να πεινάσει απλώς κοιτάζοντας τη διαφήμιση και να επιδιώξει την αγορά του συγκεκριμένου προϊόντος. Η τέχνης της φωτογραφίας και η φωτογράφιση τροφών για περιοδικά και τηλεόραση εξελίχθηκε σε ιδιαίτερο κομμάτι γιατί:</a:t>
            </a:r>
            <a:endParaRPr lang="en-US" sz="1800" dirty="0">
              <a:effectLst/>
              <a:latin typeface="Times New Roman" panose="02020603050405020304" pitchFamily="18" charset="0"/>
              <a:ea typeface="Times New Roman" panose="02020603050405020304" pitchFamily="18" charset="0"/>
            </a:endParaRPr>
          </a:p>
          <a:p>
            <a:pPr>
              <a:buNone/>
            </a:pPr>
            <a:r>
              <a:rPr lang="el-GR" sz="1800" dirty="0">
                <a:effectLst/>
                <a:latin typeface="Times New Roman" panose="02020603050405020304" pitchFamily="18" charset="0"/>
                <a:ea typeface="Times New Roman" panose="02020603050405020304" pitchFamily="18" charset="0"/>
              </a:rPr>
              <a:t>- Οι τροφές λιώνουν εξαιτίας της θερμοκρασίας  από τους δυνατούς προβολείς της φωτογράφισης ή του γυρίσματος. </a:t>
            </a:r>
            <a:endParaRPr lang="en-US" sz="1800" dirty="0">
              <a:effectLst/>
              <a:latin typeface="Times New Roman" panose="02020603050405020304" pitchFamily="18" charset="0"/>
              <a:ea typeface="Times New Roman" panose="02020603050405020304" pitchFamily="18" charset="0"/>
            </a:endParaRPr>
          </a:p>
          <a:p>
            <a:pPr>
              <a:buNone/>
            </a:pPr>
            <a:r>
              <a:rPr lang="el-GR" sz="1800" dirty="0">
                <a:effectLst/>
                <a:latin typeface="Times New Roman" panose="02020603050405020304" pitchFamily="18" charset="0"/>
                <a:ea typeface="Times New Roman" panose="02020603050405020304" pitchFamily="18" charset="0"/>
              </a:rPr>
              <a:t>- Οι τροφές χάνουν το χρώμα τους λόγω οξείδωσης</a:t>
            </a:r>
            <a:endParaRPr lang="en-US" sz="1800" dirty="0">
              <a:effectLst/>
              <a:latin typeface="Times New Roman" panose="02020603050405020304" pitchFamily="18" charset="0"/>
              <a:ea typeface="Times New Roman" panose="02020603050405020304" pitchFamily="18" charset="0"/>
            </a:endParaRPr>
          </a:p>
          <a:p>
            <a:pPr marL="0" indent="0">
              <a:buNone/>
            </a:pPr>
            <a:r>
              <a:rPr lang="el-GR" sz="1800" dirty="0">
                <a:effectLst/>
                <a:latin typeface="Times New Roman" panose="02020603050405020304" pitchFamily="18" charset="0"/>
                <a:ea typeface="Times New Roman" panose="02020603050405020304" pitchFamily="18" charset="0"/>
              </a:rPr>
              <a:t>- Χάνουν τον όγκο τους επειδή στεγνώνουν όση ώρα κρατάει η φωτογράφιση.</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74072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76F1C14-8DB5-701A-1F47-3D589282DD77}"/>
              </a:ext>
            </a:extLst>
          </p:cNvPr>
          <p:cNvSpPr>
            <a:spLocks noGrp="1"/>
          </p:cNvSpPr>
          <p:nvPr>
            <p:ph idx="1"/>
          </p:nvPr>
        </p:nvSpPr>
        <p:spPr/>
        <p:txBody>
          <a:bodyPr/>
          <a:lstStyle/>
          <a:p>
            <a:pPr algn="just">
              <a:buNone/>
            </a:pPr>
            <a:r>
              <a:rPr lang="el-GR" dirty="0">
                <a:effectLst/>
                <a:latin typeface="Times New Roman" panose="02020603050405020304" pitchFamily="18" charset="0"/>
                <a:ea typeface="Times New Roman" panose="02020603050405020304" pitchFamily="18" charset="0"/>
              </a:rPr>
              <a:t>Ποιες τεχνικές έχουν οι φωτογράφοι για να βελτιώσουν το τελικό προϊόν;</a:t>
            </a:r>
            <a:endParaRPr lang="en-US"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l-GR" dirty="0">
                <a:effectLst/>
                <a:latin typeface="Times New Roman" panose="02020603050405020304" pitchFamily="18" charset="0"/>
                <a:ea typeface="Times New Roman" panose="02020603050405020304" pitchFamily="18" charset="0"/>
              </a:rPr>
              <a:t>Φωτισμός</a:t>
            </a:r>
            <a:endParaRPr lang="en-US"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l-GR" dirty="0">
                <a:effectLst/>
                <a:latin typeface="Times New Roman" panose="02020603050405020304" pitchFamily="18" charset="0"/>
                <a:ea typeface="Times New Roman" panose="02020603050405020304" pitchFamily="18" charset="0"/>
              </a:rPr>
              <a:t>Γωνία λήψης</a:t>
            </a:r>
            <a:endParaRPr lang="en-US"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l-GR" dirty="0">
                <a:effectLst/>
                <a:latin typeface="Times New Roman" panose="02020603050405020304" pitchFamily="18" charset="0"/>
                <a:ea typeface="Times New Roman" panose="02020603050405020304" pitchFamily="18" charset="0"/>
              </a:rPr>
              <a:t>Φόντο</a:t>
            </a:r>
            <a:endParaRPr lang="en-US"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l-GR" dirty="0">
                <a:effectLst/>
                <a:latin typeface="Times New Roman" panose="02020603050405020304" pitchFamily="18" charset="0"/>
                <a:ea typeface="Times New Roman" panose="02020603050405020304" pitchFamily="18" charset="0"/>
              </a:rPr>
              <a:t>Επεξεργασία στον υπολογιστή</a:t>
            </a:r>
            <a:endParaRPr lang="en-US"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l-GR" dirty="0" err="1">
                <a:effectLst/>
                <a:latin typeface="Times New Roman" panose="02020603050405020304" pitchFamily="18" charset="0"/>
                <a:ea typeface="Times New Roman" panose="02020603050405020304" pitchFamily="18" charset="0"/>
              </a:rPr>
              <a:t>Ξαναμαγείρεμα</a:t>
            </a:r>
            <a:r>
              <a:rPr lang="el-GR" dirty="0">
                <a:effectLst/>
                <a:latin typeface="Times New Roman" panose="02020603050405020304" pitchFamily="18" charset="0"/>
                <a:ea typeface="Times New Roman" panose="02020603050405020304" pitchFamily="18" charset="0"/>
              </a:rPr>
              <a:t> τροφής ή φρεσκάρισμά της κατά τη διάρκεια της φωτογράφισης</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9315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8">
            <a:extLst>
              <a:ext uri="{FF2B5EF4-FFF2-40B4-BE49-F238E27FC236}">
                <a16:creationId xmlns:a16="http://schemas.microsoft.com/office/drawing/2014/main" id="{15D53A23-A341-EDEB-76C4-40FF68461C02}"/>
              </a:ext>
            </a:extLst>
          </p:cNvPr>
          <p:cNvSpPr>
            <a:spLocks noChangeArrowheads="1"/>
          </p:cNvSpPr>
          <p:nvPr/>
        </p:nvSpPr>
        <p:spPr bwMode="auto">
          <a:xfrm>
            <a:off x="711868" y="298868"/>
            <a:ext cx="2352173" cy="2548606"/>
          </a:xfrm>
          <a:prstGeom prst="wedgeRoundRectCallout">
            <a:avLst>
              <a:gd name="adj1" fmla="val -43736"/>
              <a:gd name="adj2" fmla="val 58241"/>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buNone/>
            </a:pPr>
            <a:r>
              <a:rPr lang="el-GR" sz="1600" dirty="0">
                <a:effectLst/>
                <a:latin typeface="Times New Roman" panose="02020603050405020304" pitchFamily="18" charset="0"/>
                <a:ea typeface="Times New Roman" panose="02020603050405020304" pitchFamily="18" charset="0"/>
              </a:rPr>
              <a:t>Κόλλα (χειροτεχνίας) αντί για γάλα ή </a:t>
            </a:r>
            <a:r>
              <a:rPr lang="el-GR" sz="1600" dirty="0" err="1">
                <a:effectLst/>
                <a:latin typeface="Times New Roman" panose="02020603050405020304" pitchFamily="18" charset="0"/>
                <a:ea typeface="Times New Roman" panose="02020603050405020304" pitchFamily="18" charset="0"/>
              </a:rPr>
              <a:t>σαντιγύ</a:t>
            </a:r>
            <a:r>
              <a:rPr lang="el-GR" sz="1600" dirty="0">
                <a:effectLst/>
                <a:latin typeface="Times New Roman" panose="02020603050405020304" pitchFamily="18" charset="0"/>
                <a:ea typeface="Times New Roman" panose="02020603050405020304" pitchFamily="18" charset="0"/>
              </a:rPr>
              <a:t> και λάδι μηχανής αντί για σιρόπι, είναι δύο άλλες δημοφιλείς τεχνικές!! </a:t>
            </a:r>
            <a:r>
              <a:rPr lang="el-GR" sz="1600" u="sng" dirty="0">
                <a:solidFill>
                  <a:srgbClr val="0563C1"/>
                </a:solidFill>
                <a:effectLst/>
                <a:latin typeface="Times New Roman" panose="02020603050405020304" pitchFamily="18" charset="0"/>
                <a:ea typeface="Times New Roman" panose="02020603050405020304" pitchFamily="18" charset="0"/>
                <a:hlinkClick r:id="rId2"/>
              </a:rPr>
              <a:t>https://www.youtube.com/watch?v=7-bVt3leses</a:t>
            </a:r>
            <a:endParaRPr lang="en-US" sz="1600" dirty="0">
              <a:effectLst/>
              <a:latin typeface="Times New Roman" panose="02020603050405020304" pitchFamily="18" charset="0"/>
              <a:ea typeface="Times New Roman" panose="02020603050405020304" pitchFamily="18" charset="0"/>
            </a:endParaRPr>
          </a:p>
          <a:p>
            <a:r>
              <a:rPr lang="el-GR"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5" name="AutoShape 59">
            <a:extLst>
              <a:ext uri="{FF2B5EF4-FFF2-40B4-BE49-F238E27FC236}">
                <a16:creationId xmlns:a16="http://schemas.microsoft.com/office/drawing/2014/main" id="{D993AABC-2D1C-9732-2662-3449D279E949}"/>
              </a:ext>
            </a:extLst>
          </p:cNvPr>
          <p:cNvSpPr>
            <a:spLocks noChangeArrowheads="1"/>
          </p:cNvSpPr>
          <p:nvPr/>
        </p:nvSpPr>
        <p:spPr bwMode="auto">
          <a:xfrm>
            <a:off x="616618" y="3315535"/>
            <a:ext cx="2672013" cy="2548605"/>
          </a:xfrm>
          <a:prstGeom prst="wedgeRoundRectCallout">
            <a:avLst>
              <a:gd name="adj1" fmla="val -37384"/>
              <a:gd name="adj2" fmla="val 62611"/>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buNone/>
            </a:pPr>
            <a:r>
              <a:rPr lang="el-GR" sz="1600" dirty="0">
                <a:effectLst/>
                <a:latin typeface="Times New Roman" panose="02020603050405020304" pitchFamily="18" charset="0"/>
                <a:ea typeface="Times New Roman" panose="02020603050405020304" pitchFamily="18" charset="0"/>
              </a:rPr>
              <a:t>Φρούτα που δείχνουν φρεσκοκομμένα. Οι φωτογράφοι αναμιγνύουν γλυκερίνη με νερό και φτιάχνουν αυτές τις σταγόνες που δίνουν την εντύπωση φρέσκου. </a:t>
            </a:r>
            <a:endParaRPr lang="en-US" sz="1600" dirty="0">
              <a:effectLst/>
              <a:latin typeface="Times New Roman" panose="02020603050405020304" pitchFamily="18" charset="0"/>
              <a:ea typeface="Times New Roman" panose="02020603050405020304" pitchFamily="18" charset="0"/>
            </a:endParaRPr>
          </a:p>
          <a:p>
            <a:pPr>
              <a:buNone/>
            </a:pPr>
            <a:r>
              <a:rPr lang="el-GR" sz="1600" u="sng" dirty="0">
                <a:solidFill>
                  <a:srgbClr val="0563C1"/>
                </a:solidFill>
                <a:effectLst/>
                <a:latin typeface="Times New Roman" panose="02020603050405020304" pitchFamily="18" charset="0"/>
                <a:ea typeface="Times New Roman" panose="02020603050405020304" pitchFamily="18" charset="0"/>
                <a:hlinkClick r:id="rId3"/>
              </a:rPr>
              <a:t>https://www.youtube.com/watch?v=9CBhKSUgR-M</a:t>
            </a:r>
            <a:endParaRPr lang="en-US" sz="1600" dirty="0">
              <a:effectLst/>
              <a:latin typeface="Times New Roman" panose="02020603050405020304" pitchFamily="18" charset="0"/>
              <a:ea typeface="Times New Roman" panose="02020603050405020304" pitchFamily="18" charset="0"/>
            </a:endParaRPr>
          </a:p>
          <a:p>
            <a:r>
              <a:rPr lang="el-GR"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6" name="AutoShape 57">
            <a:extLst>
              <a:ext uri="{FF2B5EF4-FFF2-40B4-BE49-F238E27FC236}">
                <a16:creationId xmlns:a16="http://schemas.microsoft.com/office/drawing/2014/main" id="{8EE0229D-B792-9244-BCE8-BAC9FCA7A602}"/>
              </a:ext>
            </a:extLst>
          </p:cNvPr>
          <p:cNvSpPr>
            <a:spLocks noChangeArrowheads="1"/>
          </p:cNvSpPr>
          <p:nvPr/>
        </p:nvSpPr>
        <p:spPr bwMode="auto">
          <a:xfrm>
            <a:off x="4083717" y="436478"/>
            <a:ext cx="2419349" cy="4015205"/>
          </a:xfrm>
          <a:prstGeom prst="wedgeRoundRectCallout">
            <a:avLst>
              <a:gd name="adj1" fmla="val -43741"/>
              <a:gd name="adj2" fmla="val -11819"/>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buNone/>
            </a:pPr>
            <a:r>
              <a:rPr lang="el-GR" sz="1600" dirty="0">
                <a:effectLst/>
                <a:latin typeface="Times New Roman" panose="02020603050405020304" pitchFamily="18" charset="0"/>
                <a:ea typeface="Times New Roman" panose="02020603050405020304" pitchFamily="18" charset="0"/>
              </a:rPr>
              <a:t>Σε μια διαφήμιση, μια ομάδα ζαχαροπλαστών φτιάχνουν ένα ολόκληρο αυτοκίνητο από κέικ και </a:t>
            </a:r>
            <a:r>
              <a:rPr lang="el-GR" sz="1600" dirty="0" err="1">
                <a:effectLst/>
                <a:latin typeface="Times New Roman" panose="02020603050405020304" pitchFamily="18" charset="0"/>
                <a:ea typeface="Times New Roman" panose="02020603050405020304" pitchFamily="18" charset="0"/>
              </a:rPr>
              <a:t>σαντιγύ</a:t>
            </a:r>
            <a:r>
              <a:rPr lang="el-GR" sz="1600" dirty="0">
                <a:effectLst/>
                <a:latin typeface="Times New Roman" panose="02020603050405020304" pitchFamily="18" charset="0"/>
                <a:ea typeface="Times New Roman" panose="02020603050405020304" pitchFamily="18" charset="0"/>
              </a:rPr>
              <a:t>!! Στις διαφημίσεις αυτές χρησιμοποιείται ειδική </a:t>
            </a:r>
            <a:r>
              <a:rPr lang="el-GR" sz="1600" dirty="0" err="1">
                <a:effectLst/>
                <a:latin typeface="Times New Roman" panose="02020603050405020304" pitchFamily="18" charset="0"/>
                <a:ea typeface="Times New Roman" panose="02020603050405020304" pitchFamily="18" charset="0"/>
              </a:rPr>
              <a:t>σαντιγύ</a:t>
            </a:r>
            <a:r>
              <a:rPr lang="el-GR" sz="1600" dirty="0">
                <a:effectLst/>
                <a:latin typeface="Times New Roman" panose="02020603050405020304" pitchFamily="18" charset="0"/>
                <a:ea typeface="Times New Roman" panose="02020603050405020304" pitchFamily="18" charset="0"/>
              </a:rPr>
              <a:t> με 10πλάσια ποσότητα ζελατίνης ώστε να μη λιώνει.</a:t>
            </a:r>
            <a:endParaRPr lang="en-US" sz="1600" dirty="0">
              <a:effectLst/>
              <a:latin typeface="Times New Roman" panose="02020603050405020304" pitchFamily="18" charset="0"/>
              <a:ea typeface="Times New Roman" panose="02020603050405020304" pitchFamily="18" charset="0"/>
            </a:endParaRPr>
          </a:p>
          <a:p>
            <a:pPr>
              <a:buNone/>
            </a:pPr>
            <a:r>
              <a:rPr lang="el-GR" sz="1600" u="sng" dirty="0">
                <a:solidFill>
                  <a:srgbClr val="0563C1"/>
                </a:solidFill>
                <a:effectLst/>
                <a:latin typeface="Times New Roman" panose="02020603050405020304" pitchFamily="18" charset="0"/>
                <a:ea typeface="Times New Roman" panose="02020603050405020304" pitchFamily="18" charset="0"/>
                <a:hlinkClick r:id="rId4"/>
              </a:rPr>
              <a:t>https://www.youtube.com/watch?v=mcRWy-0bJ0U</a:t>
            </a:r>
            <a:endParaRPr lang="en-US" sz="1600" dirty="0">
              <a:effectLst/>
              <a:latin typeface="Times New Roman" panose="02020603050405020304" pitchFamily="18" charset="0"/>
              <a:ea typeface="Times New Roman" panose="02020603050405020304" pitchFamily="18" charset="0"/>
            </a:endParaRPr>
          </a:p>
          <a:p>
            <a:r>
              <a:rPr lang="el-GR"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AutoShape 56">
            <a:extLst>
              <a:ext uri="{FF2B5EF4-FFF2-40B4-BE49-F238E27FC236}">
                <a16:creationId xmlns:a16="http://schemas.microsoft.com/office/drawing/2014/main" id="{FA771976-4481-A8EE-B452-0D78B586F3D7}"/>
              </a:ext>
            </a:extLst>
          </p:cNvPr>
          <p:cNvSpPr>
            <a:spLocks noChangeArrowheads="1"/>
          </p:cNvSpPr>
          <p:nvPr/>
        </p:nvSpPr>
        <p:spPr bwMode="auto">
          <a:xfrm>
            <a:off x="7052008" y="436479"/>
            <a:ext cx="3247023" cy="2467142"/>
          </a:xfrm>
          <a:prstGeom prst="wedgeRoundRectCallout">
            <a:avLst>
              <a:gd name="adj1" fmla="val -35030"/>
              <a:gd name="adj2" fmla="val 68230"/>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buNone/>
            </a:pPr>
            <a:r>
              <a:rPr lang="el-GR" sz="1600" dirty="0">
                <a:effectLst/>
                <a:latin typeface="Times New Roman" panose="02020603050405020304" pitchFamily="18" charset="0"/>
                <a:ea typeface="Times New Roman" panose="02020603050405020304" pitchFamily="18" charset="0"/>
              </a:rPr>
              <a:t>Τα κοτόπουλα στις διαφημίσεις πλένονται σε πλυντήριο πιάτων, ψήνονται ελάχιστα (για να μη χάσουν τον όγκο τους) και ψεκάζονται 10 φορές !! με ειδικό χρώμα. (για βερνίκια ξύλων!!)</a:t>
            </a:r>
            <a:endParaRPr lang="en-US" sz="1600" dirty="0">
              <a:effectLst/>
              <a:latin typeface="Times New Roman" panose="02020603050405020304" pitchFamily="18" charset="0"/>
              <a:ea typeface="Times New Roman" panose="02020603050405020304" pitchFamily="18" charset="0"/>
            </a:endParaRPr>
          </a:p>
          <a:p>
            <a:pPr>
              <a:buNone/>
            </a:pPr>
            <a:r>
              <a:rPr lang="en-US" sz="1600" u="sng" dirty="0">
                <a:solidFill>
                  <a:srgbClr val="0563C1"/>
                </a:solidFill>
                <a:effectLst/>
                <a:latin typeface="Times New Roman" panose="02020603050405020304" pitchFamily="18" charset="0"/>
                <a:ea typeface="Times New Roman" panose="02020603050405020304" pitchFamily="18" charset="0"/>
                <a:hlinkClick r:id="rId5"/>
              </a:rPr>
              <a:t>https://www.youtube.com/watch?v=tcdqH3iNk20</a:t>
            </a:r>
            <a:endParaRPr lang="en-US" sz="1600" dirty="0">
              <a:effectLst/>
              <a:latin typeface="Times New Roman" panose="02020603050405020304" pitchFamily="18" charset="0"/>
              <a:ea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 </a:t>
            </a:r>
          </a:p>
        </p:txBody>
      </p:sp>
      <p:sp>
        <p:nvSpPr>
          <p:cNvPr id="9" name="TextBox 8">
            <a:extLst>
              <a:ext uri="{FF2B5EF4-FFF2-40B4-BE49-F238E27FC236}">
                <a16:creationId xmlns:a16="http://schemas.microsoft.com/office/drawing/2014/main" id="{AC26E793-39DA-4DF2-EB3A-0654E4D60AFA}"/>
              </a:ext>
            </a:extLst>
          </p:cNvPr>
          <p:cNvSpPr txBox="1"/>
          <p:nvPr/>
        </p:nvSpPr>
        <p:spPr>
          <a:xfrm>
            <a:off x="5641306" y="5277399"/>
            <a:ext cx="6096000" cy="646331"/>
          </a:xfrm>
          <a:prstGeom prst="rect">
            <a:avLst/>
          </a:prstGeom>
          <a:noFill/>
        </p:spPr>
        <p:txBody>
          <a:bodyPr wrap="square">
            <a:spAutoFit/>
          </a:bodyPr>
          <a:lstStyle/>
          <a:p>
            <a:pPr>
              <a:buNone/>
            </a:pPr>
            <a:r>
              <a:rPr lang="en-US" sz="1800" u="sng" dirty="0">
                <a:solidFill>
                  <a:srgbClr val="0563C1"/>
                </a:solidFill>
                <a:effectLst/>
                <a:latin typeface="Times New Roman" panose="02020603050405020304" pitchFamily="18" charset="0"/>
                <a:ea typeface="Times New Roman" panose="02020603050405020304" pitchFamily="18" charset="0"/>
                <a:hlinkClick r:id="rId6"/>
              </a:rPr>
              <a:t>https://www.youtube.com/watch?v=lwlz3hAwQQk</a:t>
            </a:r>
            <a:endParaRPr lang="en-US" sz="1800" dirty="0">
              <a:effectLst/>
              <a:latin typeface="Times New Roman" panose="02020603050405020304" pitchFamily="18" charset="0"/>
              <a:ea typeface="Times New Roman" panose="02020603050405020304" pitchFamily="18" charset="0"/>
            </a:endParaRPr>
          </a:p>
          <a:p>
            <a:r>
              <a:rPr lang="en-US" sz="1800" u="sng" dirty="0">
                <a:solidFill>
                  <a:srgbClr val="0563C1"/>
                </a:solidFill>
                <a:effectLst/>
                <a:latin typeface="Times New Roman" panose="02020603050405020304" pitchFamily="18" charset="0"/>
                <a:ea typeface="Times New Roman" panose="02020603050405020304" pitchFamily="18" charset="0"/>
                <a:hlinkClick r:id="rId7"/>
              </a:rPr>
              <a:t>https</a:t>
            </a:r>
            <a:r>
              <a:rPr lang="el-GR" sz="1800" u="sng" dirty="0">
                <a:solidFill>
                  <a:srgbClr val="0563C1"/>
                </a:solidFill>
                <a:effectLst/>
                <a:latin typeface="Times New Roman" panose="02020603050405020304" pitchFamily="18" charset="0"/>
                <a:ea typeface="Times New Roman" panose="02020603050405020304" pitchFamily="18" charset="0"/>
                <a:hlinkClick r:id="rId7"/>
              </a:rPr>
              <a:t>://</a:t>
            </a:r>
            <a:r>
              <a:rPr lang="en-US" sz="1800" u="sng" dirty="0">
                <a:solidFill>
                  <a:srgbClr val="0563C1"/>
                </a:solidFill>
                <a:effectLst/>
                <a:latin typeface="Times New Roman" panose="02020603050405020304" pitchFamily="18" charset="0"/>
                <a:ea typeface="Times New Roman" panose="02020603050405020304" pitchFamily="18" charset="0"/>
                <a:hlinkClick r:id="rId7"/>
              </a:rPr>
              <a:t>www</a:t>
            </a:r>
            <a:r>
              <a:rPr lang="el-GR" sz="1800" u="sng" dirty="0">
                <a:solidFill>
                  <a:srgbClr val="0563C1"/>
                </a:solidFill>
                <a:effectLst/>
                <a:latin typeface="Times New Roman" panose="02020603050405020304" pitchFamily="18" charset="0"/>
                <a:ea typeface="Times New Roman" panose="02020603050405020304" pitchFamily="18" charset="0"/>
                <a:hlinkClick r:id="rId7"/>
              </a:rPr>
              <a:t>.</a:t>
            </a:r>
            <a:r>
              <a:rPr lang="en-US" sz="1800" u="sng" dirty="0" err="1">
                <a:solidFill>
                  <a:srgbClr val="0563C1"/>
                </a:solidFill>
                <a:effectLst/>
                <a:latin typeface="Times New Roman" panose="02020603050405020304" pitchFamily="18" charset="0"/>
                <a:ea typeface="Times New Roman" panose="02020603050405020304" pitchFamily="18" charset="0"/>
                <a:hlinkClick r:id="rId7"/>
              </a:rPr>
              <a:t>youtube</a:t>
            </a:r>
            <a:r>
              <a:rPr lang="el-GR" sz="1800" u="sng" dirty="0">
                <a:solidFill>
                  <a:srgbClr val="0563C1"/>
                </a:solidFill>
                <a:effectLst/>
                <a:latin typeface="Times New Roman" panose="02020603050405020304" pitchFamily="18" charset="0"/>
                <a:ea typeface="Times New Roman" panose="02020603050405020304" pitchFamily="18" charset="0"/>
                <a:hlinkClick r:id="rId7"/>
              </a:rPr>
              <a:t>.</a:t>
            </a:r>
            <a:r>
              <a:rPr lang="en-US" sz="1800" u="sng" dirty="0">
                <a:solidFill>
                  <a:srgbClr val="0563C1"/>
                </a:solidFill>
                <a:effectLst/>
                <a:latin typeface="Times New Roman" panose="02020603050405020304" pitchFamily="18" charset="0"/>
                <a:ea typeface="Times New Roman" panose="02020603050405020304" pitchFamily="18" charset="0"/>
                <a:hlinkClick r:id="rId7"/>
              </a:rPr>
              <a:t>com</a:t>
            </a:r>
            <a:r>
              <a:rPr lang="el-GR" sz="1800" u="sng" dirty="0">
                <a:solidFill>
                  <a:srgbClr val="0563C1"/>
                </a:solidFill>
                <a:effectLst/>
                <a:latin typeface="Times New Roman" panose="02020603050405020304" pitchFamily="18" charset="0"/>
                <a:ea typeface="Times New Roman" panose="02020603050405020304" pitchFamily="18" charset="0"/>
                <a:hlinkClick r:id="rId7"/>
              </a:rPr>
              <a:t>/</a:t>
            </a:r>
            <a:r>
              <a:rPr lang="en-US" sz="1800" u="sng" dirty="0">
                <a:solidFill>
                  <a:srgbClr val="0563C1"/>
                </a:solidFill>
                <a:effectLst/>
                <a:latin typeface="Times New Roman" panose="02020603050405020304" pitchFamily="18" charset="0"/>
                <a:ea typeface="Times New Roman" panose="02020603050405020304" pitchFamily="18" charset="0"/>
                <a:hlinkClick r:id="rId7"/>
              </a:rPr>
              <a:t>watch</a:t>
            </a:r>
            <a:r>
              <a:rPr lang="el-GR" sz="1800" u="sng" dirty="0">
                <a:solidFill>
                  <a:srgbClr val="0563C1"/>
                </a:solidFill>
                <a:effectLst/>
                <a:latin typeface="Times New Roman" panose="02020603050405020304" pitchFamily="18" charset="0"/>
                <a:ea typeface="Times New Roman" panose="02020603050405020304" pitchFamily="18" charset="0"/>
                <a:hlinkClick r:id="rId7"/>
              </a:rPr>
              <a:t>?</a:t>
            </a:r>
            <a:r>
              <a:rPr lang="en-US" sz="1800" u="sng" dirty="0">
                <a:solidFill>
                  <a:srgbClr val="0563C1"/>
                </a:solidFill>
                <a:effectLst/>
                <a:latin typeface="Times New Roman" panose="02020603050405020304" pitchFamily="18" charset="0"/>
                <a:ea typeface="Times New Roman" panose="02020603050405020304" pitchFamily="18" charset="0"/>
                <a:hlinkClick r:id="rId7"/>
              </a:rPr>
              <a:t>v</a:t>
            </a:r>
            <a:r>
              <a:rPr lang="el-GR" sz="1800" u="sng" dirty="0">
                <a:solidFill>
                  <a:srgbClr val="0563C1"/>
                </a:solidFill>
                <a:effectLst/>
                <a:latin typeface="Times New Roman" panose="02020603050405020304" pitchFamily="18" charset="0"/>
                <a:ea typeface="Times New Roman" panose="02020603050405020304" pitchFamily="18" charset="0"/>
                <a:hlinkClick r:id="rId7"/>
              </a:rPr>
              <a:t>=</a:t>
            </a:r>
            <a:r>
              <a:rPr lang="en-US" sz="1800" u="sng" dirty="0" err="1">
                <a:solidFill>
                  <a:srgbClr val="0563C1"/>
                </a:solidFill>
                <a:effectLst/>
                <a:latin typeface="Times New Roman" panose="02020603050405020304" pitchFamily="18" charset="0"/>
                <a:ea typeface="Times New Roman" panose="02020603050405020304" pitchFamily="18" charset="0"/>
                <a:hlinkClick r:id="rId7"/>
              </a:rPr>
              <a:t>faEVmOvBGSU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62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317C0B-D080-98BB-F3B8-AFBFCF26451F}"/>
              </a:ext>
            </a:extLst>
          </p:cNvPr>
          <p:cNvSpPr>
            <a:spLocks noGrp="1"/>
          </p:cNvSpPr>
          <p:nvPr>
            <p:ph type="title"/>
          </p:nvPr>
        </p:nvSpPr>
        <p:spPr>
          <a:xfrm>
            <a:off x="838200" y="1584325"/>
            <a:ext cx="10515600" cy="1325563"/>
          </a:xfrm>
        </p:spPr>
        <p:txBody>
          <a:bodyPr>
            <a:normAutofit/>
          </a:bodyPr>
          <a:lstStyle/>
          <a:p>
            <a:r>
              <a:rPr lang="el-GR" sz="3600" b="1" kern="0" dirty="0">
                <a:solidFill>
                  <a:srgbClr val="FF0000"/>
                </a:solidFill>
                <a:effectLst/>
                <a:latin typeface="Times New Roman" panose="02020603050405020304" pitchFamily="18" charset="0"/>
                <a:ea typeface="Times New Roman" panose="02020603050405020304" pitchFamily="18" charset="0"/>
              </a:rPr>
              <a:t>Απορρυπαντικά, απορρυπαντικά, απορρυπαντικά….</a:t>
            </a:r>
            <a:endParaRPr lang="en-US" sz="3600" dirty="0"/>
          </a:p>
        </p:txBody>
      </p:sp>
    </p:spTree>
    <p:extLst>
      <p:ext uri="{BB962C8B-B14F-4D97-AF65-F5344CB8AC3E}">
        <p14:creationId xmlns:p14="http://schemas.microsoft.com/office/powerpoint/2010/main" val="166875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21442F-36A3-B2E6-A261-06A526960C0B}"/>
              </a:ext>
            </a:extLst>
          </p:cNvPr>
          <p:cNvSpPr>
            <a:spLocks noGrp="1"/>
          </p:cNvSpPr>
          <p:nvPr>
            <p:ph idx="1"/>
          </p:nvPr>
        </p:nvSpPr>
        <p:spPr/>
        <p:txBody>
          <a:bodyPr>
            <a:normAutofit/>
          </a:bodyPr>
          <a:lstStyle/>
          <a:p>
            <a:r>
              <a:rPr lang="el-GR" sz="3600" kern="0" dirty="0">
                <a:effectLst/>
                <a:latin typeface="Times New Roman" panose="02020603050405020304" pitchFamily="18" charset="0"/>
                <a:ea typeface="Times New Roman" panose="02020603050405020304" pitchFamily="18" charset="0"/>
              </a:rPr>
              <a:t>Η υπερκατανάλωση απορρυπαντικών είναι ένα χαρακτηριστικό παράδειγμα της επιρροής της διαφήμισης και της διαμόρφωσης καταναλωτικών συνηθειών. </a:t>
            </a:r>
            <a:endParaRPr lang="en-US" sz="3600" kern="0" dirty="0">
              <a:effectLst/>
              <a:latin typeface="Times New Roman" panose="02020603050405020304" pitchFamily="18" charset="0"/>
              <a:ea typeface="Times New Roman" panose="02020603050405020304" pitchFamily="18" charset="0"/>
            </a:endParaRPr>
          </a:p>
          <a:p>
            <a:r>
              <a:rPr lang="el-GR" sz="3600" kern="0" dirty="0">
                <a:effectLst/>
                <a:latin typeface="Times New Roman" panose="02020603050405020304" pitchFamily="18" charset="0"/>
                <a:ea typeface="Times New Roman" panose="02020603050405020304" pitchFamily="18" charset="0"/>
              </a:rPr>
              <a:t>Σε ορισμένα νοικοκυριά, το κόστος για την απόκτηση απορρυπαντικών είναι σημαντικό ποσοστό του μηνιαίου οικογενειακού προϋπολογισμού. </a:t>
            </a:r>
            <a:endParaRPr lang="en-US" sz="3600" dirty="0"/>
          </a:p>
        </p:txBody>
      </p:sp>
    </p:spTree>
    <p:extLst>
      <p:ext uri="{BB962C8B-B14F-4D97-AF65-F5344CB8AC3E}">
        <p14:creationId xmlns:p14="http://schemas.microsoft.com/office/powerpoint/2010/main" val="346110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EB7C96-7B27-9561-7DDF-46D79641445A}"/>
              </a:ext>
            </a:extLst>
          </p:cNvPr>
          <p:cNvSpPr>
            <a:spLocks noGrp="1"/>
          </p:cNvSpPr>
          <p:nvPr>
            <p:ph idx="1"/>
          </p:nvPr>
        </p:nvSpPr>
        <p:spPr>
          <a:xfrm>
            <a:off x="182880" y="652938"/>
            <a:ext cx="5455920" cy="5552123"/>
          </a:xfrm>
        </p:spPr>
        <p:txBody>
          <a:bodyPr/>
          <a:lstStyle/>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τα πιάτα (πλύσιμο στο χέρι)</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το πλυντήριο πιάτων</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τα ρούχα (στο χέρι)</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το πλυντήριο ρούχων (σκόνη)</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το πλυντήριο ρούχων (υγρό)</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τα λευκά</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ευαίσθητα</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effectLst/>
                <a:latin typeface="Times New Roman" panose="02020603050405020304" pitchFamily="18" charset="0"/>
                <a:ea typeface="Times New Roman" panose="02020603050405020304" pitchFamily="18" charset="0"/>
              </a:rPr>
              <a:t>για μάλλινα</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latin typeface="Times New Roman" panose="02020603050405020304" pitchFamily="18" charset="0"/>
              </a:rPr>
              <a:t>για σκουρόχρωμα ρούχα</a:t>
            </a:r>
            <a:endParaRPr lang="en-US"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dirty="0">
                <a:latin typeface="Times New Roman" panose="02020603050405020304" pitchFamily="18" charset="0"/>
              </a:rPr>
              <a:t>για χρωματιστά ρούχα</a:t>
            </a:r>
            <a:endParaRPr lang="en-US" dirty="0">
              <a:latin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47D20658-4682-D7F7-C4E6-0C368535FEA5}"/>
              </a:ext>
            </a:extLst>
          </p:cNvPr>
          <p:cNvSpPr txBox="1"/>
          <p:nvPr/>
        </p:nvSpPr>
        <p:spPr>
          <a:xfrm>
            <a:off x="5836920" y="652938"/>
            <a:ext cx="6019800" cy="6124754"/>
          </a:xfrm>
          <a:prstGeom prst="rect">
            <a:avLst/>
          </a:prstGeom>
          <a:noFill/>
        </p:spPr>
        <p:txBody>
          <a:bodyPr wrap="square" rtlCol="0">
            <a:spAutoFit/>
          </a:bodyPr>
          <a:lstStyle/>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ενισχυτικό για τα λευκά</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μαλακτικό</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σπρέι για το σιδέρωμα</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υγρό που δεν αφήνει τις κουρτίνες να τσαλακωθούν</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κόλλα για κολλάρισμα</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υγρό για τα άλατα</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υγρό για σφουγγάρισμα (γενικής χρήσης)</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υγρό για σφουγγάρισμα ξύλινων πατωμάτων</a:t>
            </a:r>
            <a:endParaRPr lang="en-US" sz="2800" dirty="0">
              <a:latin typeface="Times New Roman" panose="02020603050405020304" pitchFamily="18" charset="0"/>
            </a:endParaRPr>
          </a:p>
          <a:p>
            <a:pPr marL="342900" indent="-342900" algn="just">
              <a:buFont typeface="Times New Roman" panose="02020603050405020304" pitchFamily="18" charset="0"/>
              <a:buChar char="-"/>
              <a:tabLst>
                <a:tab pos="457200" algn="l"/>
              </a:tabLst>
            </a:pPr>
            <a:r>
              <a:rPr lang="el-GR" sz="2800" dirty="0">
                <a:latin typeface="Times New Roman" panose="02020603050405020304" pitchFamily="18" charset="0"/>
              </a:rPr>
              <a:t>υγρό για σφουγγάρισμα μαρμάρινων πατωμάτων</a:t>
            </a:r>
            <a:endParaRPr lang="en-US" sz="2800" dirty="0">
              <a:latin typeface="Times New Roman" panose="02020603050405020304" pitchFamily="18" charset="0"/>
            </a:endParaRPr>
          </a:p>
          <a:p>
            <a:pPr marL="342900" lvl="0" indent="-342900" algn="just">
              <a:buFont typeface="Times New Roman" panose="02020603050405020304" pitchFamily="18" charset="0"/>
              <a:buChar char="-"/>
              <a:tabLst>
                <a:tab pos="457200" algn="l"/>
              </a:tabLst>
            </a:pPr>
            <a:endParaRPr lang="en-US" sz="2800" dirty="0">
              <a:latin typeface="Times New Roman" panose="02020603050405020304" pitchFamily="18" charset="0"/>
            </a:endParaRPr>
          </a:p>
        </p:txBody>
      </p:sp>
    </p:spTree>
    <p:extLst>
      <p:ext uri="{BB962C8B-B14F-4D97-AF65-F5344CB8AC3E}">
        <p14:creationId xmlns:p14="http://schemas.microsoft.com/office/powerpoint/2010/main" val="375708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EA98B4B-CF04-63C1-56B1-F1718EB558D6}"/>
              </a:ext>
            </a:extLst>
          </p:cNvPr>
          <p:cNvSpPr>
            <a:spLocks noGrp="1"/>
          </p:cNvSpPr>
          <p:nvPr>
            <p:ph idx="1"/>
          </p:nvPr>
        </p:nvSpPr>
        <p:spPr/>
        <p:txBody>
          <a:bodyPr>
            <a:normAutofit/>
          </a:bodyPr>
          <a:lstStyle/>
          <a:p>
            <a:pPr marL="342900" lvl="0" indent="-342900" algn="just">
              <a:buFont typeface="Times New Roman" panose="02020603050405020304" pitchFamily="18" charset="0"/>
              <a:buChar char="-"/>
              <a:tabLst>
                <a:tab pos="457200" algn="l"/>
              </a:tabLst>
            </a:pPr>
            <a:r>
              <a:rPr lang="el-GR" sz="4000" dirty="0">
                <a:effectLst/>
                <a:latin typeface="Times New Roman" panose="02020603050405020304" pitchFamily="18" charset="0"/>
                <a:ea typeface="Times New Roman" panose="02020603050405020304" pitchFamily="18" charset="0"/>
              </a:rPr>
              <a:t>υγρό για τα άλατα</a:t>
            </a:r>
            <a:endParaRPr lang="en-US" sz="40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4000" dirty="0" err="1">
                <a:effectLst/>
                <a:latin typeface="Times New Roman" panose="02020603050405020304" pitchFamily="18" charset="0"/>
                <a:ea typeface="Times New Roman" panose="02020603050405020304" pitchFamily="18" charset="0"/>
              </a:rPr>
              <a:t>ζελ</a:t>
            </a:r>
            <a:r>
              <a:rPr lang="el-GR" sz="4000" dirty="0">
                <a:effectLst/>
                <a:latin typeface="Times New Roman" panose="02020603050405020304" pitchFamily="18" charset="0"/>
                <a:ea typeface="Times New Roman" panose="02020603050405020304" pitchFamily="18" charset="0"/>
              </a:rPr>
              <a:t> για τις πορσελάνες του μπάνιου</a:t>
            </a:r>
            <a:endParaRPr lang="en-US" sz="40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4000" dirty="0">
                <a:effectLst/>
                <a:latin typeface="Times New Roman" panose="02020603050405020304" pitchFamily="18" charset="0"/>
                <a:ea typeface="Times New Roman" panose="02020603050405020304" pitchFamily="18" charset="0"/>
              </a:rPr>
              <a:t>υγρό για τη λεκάνη της τουαλέτας</a:t>
            </a:r>
            <a:endParaRPr lang="en-US" sz="40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4000" dirty="0">
                <a:effectLst/>
                <a:latin typeface="Times New Roman" panose="02020603050405020304" pitchFamily="18" charset="0"/>
                <a:ea typeface="Times New Roman" panose="02020603050405020304" pitchFamily="18" charset="0"/>
              </a:rPr>
              <a:t>χλώριο για απολύμανση</a:t>
            </a:r>
            <a:endParaRPr lang="en-US" sz="40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4000" dirty="0">
                <a:effectLst/>
                <a:latin typeface="Times New Roman" panose="02020603050405020304" pitchFamily="18" charset="0"/>
                <a:ea typeface="Times New Roman" panose="02020603050405020304" pitchFamily="18" charset="0"/>
              </a:rPr>
              <a:t>υγρό για δύσκολες και επίμονες βρωμιές</a:t>
            </a:r>
            <a:endParaRPr lang="en-US" sz="40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4000" dirty="0">
                <a:effectLst/>
                <a:latin typeface="Times New Roman" panose="02020603050405020304" pitchFamily="18" charset="0"/>
                <a:ea typeface="Times New Roman" panose="02020603050405020304" pitchFamily="18" charset="0"/>
              </a:rPr>
              <a:t>υγρό για τα τζάμια </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689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D350C8-A19A-6FB3-0BBD-C83753C5F7DB}"/>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Είναι όμως η μοναδική επίπτωση από τη χρήση των απορρυπαντικών;</a:t>
            </a:r>
            <a:endParaRPr lang="en-US" dirty="0"/>
          </a:p>
        </p:txBody>
      </p:sp>
      <p:sp>
        <p:nvSpPr>
          <p:cNvPr id="3" name="Θέση περιεχομένου 2">
            <a:extLst>
              <a:ext uri="{FF2B5EF4-FFF2-40B4-BE49-F238E27FC236}">
                <a16:creationId xmlns:a16="http://schemas.microsoft.com/office/drawing/2014/main" id="{48A37CDC-37D0-779B-8504-2EE105E31016}"/>
              </a:ext>
            </a:extLst>
          </p:cNvPr>
          <p:cNvSpPr>
            <a:spLocks noGrp="1"/>
          </p:cNvSpPr>
          <p:nvPr>
            <p:ph idx="1"/>
          </p:nvPr>
        </p:nvSpPr>
        <p:spPr/>
        <p:txBody>
          <a:bodyPr>
            <a:normAutofit fontScale="92500" lnSpcReduction="10000"/>
          </a:bodyPr>
          <a:lstStyle/>
          <a:p>
            <a:pPr indent="457200" algn="just">
              <a:buNone/>
            </a:pPr>
            <a:r>
              <a:rPr lang="el-GR"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indent="457200" algn="just">
              <a:tabLst>
                <a:tab pos="2590800" algn="l"/>
              </a:tabLst>
            </a:pPr>
            <a:r>
              <a:rPr lang="el-GR" sz="3200" i="1" dirty="0">
                <a:effectLst/>
                <a:latin typeface="Times New Roman" panose="02020603050405020304" pitchFamily="18" charset="0"/>
                <a:ea typeface="Times New Roman" panose="02020603050405020304" pitchFamily="18" charset="0"/>
              </a:rPr>
              <a:t>«Το 1981 η κατανάλωση απορρυπαντικών στην Ελλάδα ήταν 18.000 τόνοι και σήμερα έχει ξεπεράσει τις 90.000 τόνους!!! </a:t>
            </a:r>
            <a:endParaRPr lang="en-US" sz="3200" i="1" dirty="0">
              <a:effectLst/>
              <a:latin typeface="Times New Roman" panose="02020603050405020304" pitchFamily="18" charset="0"/>
              <a:ea typeface="Times New Roman" panose="02020603050405020304" pitchFamily="18" charset="0"/>
            </a:endParaRPr>
          </a:p>
          <a:p>
            <a:pPr indent="457200" algn="just">
              <a:tabLst>
                <a:tab pos="2590800" algn="l"/>
              </a:tabLst>
            </a:pPr>
            <a:r>
              <a:rPr lang="el-GR" sz="3200" i="1" dirty="0">
                <a:effectLst/>
                <a:latin typeface="Times New Roman" panose="02020603050405020304" pitchFamily="18" charset="0"/>
                <a:ea typeface="Times New Roman" panose="02020603050405020304" pitchFamily="18" charset="0"/>
              </a:rPr>
              <a:t>Το πρόβλημα δεν είναι μόνο ποσοτικό. Τα απορρυπαντικά ευθύνονται σε μεγάλο βαθμό για το φαινόμενο του ευτροφισμού στις θάλασσες. </a:t>
            </a:r>
            <a:endParaRPr lang="en-US" sz="3200" i="1" dirty="0">
              <a:effectLst/>
              <a:latin typeface="Times New Roman" panose="02020603050405020304" pitchFamily="18" charset="0"/>
              <a:ea typeface="Times New Roman" panose="02020603050405020304" pitchFamily="18" charset="0"/>
            </a:endParaRPr>
          </a:p>
          <a:p>
            <a:pPr indent="457200" algn="just">
              <a:tabLst>
                <a:tab pos="2590800" algn="l"/>
              </a:tabLst>
            </a:pPr>
            <a:r>
              <a:rPr lang="el-GR" sz="3200" i="1" dirty="0">
                <a:effectLst/>
                <a:latin typeface="Times New Roman" panose="02020603050405020304" pitchFamily="18" charset="0"/>
                <a:ea typeface="Times New Roman" panose="02020603050405020304" pitchFamily="18" charset="0"/>
              </a:rPr>
              <a:t>Περιέχουν, ειδικά αυτά που ονομάζονται αποσκληρυντικά, </a:t>
            </a:r>
            <a:r>
              <a:rPr lang="el-GR" sz="3200" i="1" dirty="0" err="1">
                <a:effectLst/>
                <a:latin typeface="Times New Roman" panose="02020603050405020304" pitchFamily="18" charset="0"/>
                <a:ea typeface="Times New Roman" panose="02020603050405020304" pitchFamily="18" charset="0"/>
              </a:rPr>
              <a:t>φωσφωρικά</a:t>
            </a:r>
            <a:r>
              <a:rPr lang="el-GR" sz="3200" i="1" dirty="0">
                <a:effectLst/>
                <a:latin typeface="Times New Roman" panose="02020603050405020304" pitchFamily="18" charset="0"/>
                <a:ea typeface="Times New Roman" panose="02020603050405020304" pitchFamily="18" charset="0"/>
              </a:rPr>
              <a:t> άλατα. Όταν αυτά καταλήγουν στο νερό, το κάνουν φτωχό σε οξυγόνο (ευτροφισμός) και προκαλούν θανάτους ψαριών».</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8314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milk">
            <a:extLst>
              <a:ext uri="{FF2B5EF4-FFF2-40B4-BE49-F238E27FC236}">
                <a16:creationId xmlns:a16="http://schemas.microsoft.com/office/drawing/2014/main" id="{16FED6F6-5832-B9EF-8BD0-79CE02BB3864}"/>
              </a:ext>
            </a:extLst>
          </p:cNvPr>
          <p:cNvPicPr>
            <a:picLocks noChangeAspect="1"/>
          </p:cNvPicPr>
          <p:nvPr/>
        </p:nvPicPr>
        <p:blipFill>
          <a:blip r:embed="rId2"/>
          <a:srcRect/>
          <a:stretch>
            <a:fillRect/>
          </a:stretch>
        </p:blipFill>
        <p:spPr bwMode="auto">
          <a:xfrm>
            <a:off x="3613057" y="175098"/>
            <a:ext cx="4839697" cy="6342434"/>
          </a:xfrm>
          <a:prstGeom prst="rect">
            <a:avLst/>
          </a:prstGeom>
          <a:noFill/>
          <a:ln w="9525">
            <a:noFill/>
            <a:miter lim="800000"/>
            <a:headEnd/>
            <a:tailEnd/>
          </a:ln>
        </p:spPr>
      </p:pic>
    </p:spTree>
    <p:extLst>
      <p:ext uri="{BB962C8B-B14F-4D97-AF65-F5344CB8AC3E}">
        <p14:creationId xmlns:p14="http://schemas.microsoft.com/office/powerpoint/2010/main" val="71280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95136C-E65B-61B3-E812-FF4D2F34A384}"/>
              </a:ext>
            </a:extLst>
          </p:cNvPr>
          <p:cNvSpPr>
            <a:spLocks noGrp="1"/>
          </p:cNvSpPr>
          <p:nvPr>
            <p:ph idx="1"/>
          </p:nvPr>
        </p:nvSpPr>
        <p:spPr/>
        <p:txBody>
          <a:bodyPr>
            <a:normAutofit/>
          </a:bodyPr>
          <a:lstStyle/>
          <a:p>
            <a:r>
              <a:rPr lang="el-GR" sz="3600" dirty="0">
                <a:effectLst/>
                <a:latin typeface="Times New Roman" panose="02020603050405020304" pitchFamily="18" charset="0"/>
                <a:ea typeface="Times New Roman" panose="02020603050405020304" pitchFamily="18" charset="0"/>
              </a:rPr>
              <a:t>Τι σημαίνουν όμως οι φράσεις «κατιονικά </a:t>
            </a:r>
            <a:r>
              <a:rPr lang="el-GR" sz="3600" dirty="0" err="1">
                <a:effectLst/>
                <a:latin typeface="Times New Roman" panose="02020603050405020304" pitchFamily="18" charset="0"/>
                <a:ea typeface="Times New Roman" panose="02020603050405020304" pitchFamily="18" charset="0"/>
              </a:rPr>
              <a:t>τασιενεργά</a:t>
            </a:r>
            <a:r>
              <a:rPr lang="el-GR" sz="3600" dirty="0">
                <a:effectLst/>
                <a:latin typeface="Times New Roman" panose="02020603050405020304" pitchFamily="18" charset="0"/>
                <a:ea typeface="Times New Roman" panose="02020603050405020304" pitchFamily="18" charset="0"/>
              </a:rPr>
              <a:t>, μη ιονικά </a:t>
            </a:r>
            <a:r>
              <a:rPr lang="el-GR" sz="3600" dirty="0" err="1">
                <a:effectLst/>
                <a:latin typeface="Times New Roman" panose="02020603050405020304" pitchFamily="18" charset="0"/>
                <a:ea typeface="Times New Roman" panose="02020603050405020304" pitchFamily="18" charset="0"/>
              </a:rPr>
              <a:t>τασιενεργά</a:t>
            </a:r>
            <a:r>
              <a:rPr lang="el-GR" sz="3600" dirty="0">
                <a:effectLst/>
                <a:latin typeface="Times New Roman" panose="02020603050405020304" pitchFamily="18" charset="0"/>
                <a:ea typeface="Times New Roman" panose="02020603050405020304" pitchFamily="18" charset="0"/>
              </a:rPr>
              <a:t>, </a:t>
            </a:r>
            <a:r>
              <a:rPr lang="el-GR" sz="3600" dirty="0" err="1">
                <a:effectLst/>
                <a:latin typeface="Times New Roman" panose="02020603050405020304" pitchFamily="18" charset="0"/>
                <a:ea typeface="Times New Roman" panose="02020603050405020304" pitchFamily="18" charset="0"/>
              </a:rPr>
              <a:t>ανιονικά</a:t>
            </a:r>
            <a:r>
              <a:rPr lang="el-GR" sz="3600" dirty="0">
                <a:effectLst/>
                <a:latin typeface="Times New Roman" panose="02020603050405020304" pitchFamily="18" charset="0"/>
                <a:ea typeface="Times New Roman" panose="02020603050405020304" pitchFamily="18" charset="0"/>
              </a:rPr>
              <a:t> </a:t>
            </a:r>
            <a:r>
              <a:rPr lang="el-GR" sz="3600" dirty="0" err="1">
                <a:effectLst/>
                <a:latin typeface="Times New Roman" panose="02020603050405020304" pitchFamily="18" charset="0"/>
                <a:ea typeface="Times New Roman" panose="02020603050405020304" pitchFamily="18" charset="0"/>
              </a:rPr>
              <a:t>τασιενεργά</a:t>
            </a:r>
            <a:r>
              <a:rPr lang="el-GR" sz="3600" dirty="0">
                <a:effectLst/>
                <a:latin typeface="Times New Roman" panose="02020603050405020304" pitchFamily="18" charset="0"/>
                <a:ea typeface="Times New Roman" panose="02020603050405020304" pitchFamily="18" charset="0"/>
              </a:rPr>
              <a:t>» </a:t>
            </a:r>
            <a:r>
              <a:rPr lang="el-GR" sz="3600" dirty="0" err="1">
                <a:effectLst/>
                <a:latin typeface="Times New Roman" panose="02020603050405020304" pitchFamily="18" charset="0"/>
                <a:ea typeface="Times New Roman" panose="02020603050405020304" pitchFamily="18" charset="0"/>
              </a:rPr>
              <a:t>κλπ</a:t>
            </a:r>
            <a:r>
              <a:rPr lang="el-GR" sz="3600" dirty="0">
                <a:effectLst/>
                <a:latin typeface="Times New Roman" panose="02020603050405020304" pitchFamily="18" charset="0"/>
                <a:ea typeface="Times New Roman" panose="02020603050405020304" pitchFamily="18" charset="0"/>
              </a:rPr>
              <a:t> που συναντούμε σε πολλά απορρυπαντικά; </a:t>
            </a:r>
            <a:endParaRPr lang="en-US" sz="3600" dirty="0">
              <a:effectLst/>
              <a:latin typeface="Times New Roman" panose="02020603050405020304" pitchFamily="18" charset="0"/>
              <a:ea typeface="Times New Roman" panose="02020603050405020304" pitchFamily="18" charset="0"/>
            </a:endParaRPr>
          </a:p>
          <a:p>
            <a:r>
              <a:rPr lang="el-GR" sz="3600" dirty="0">
                <a:effectLst/>
                <a:latin typeface="Times New Roman" panose="02020603050405020304" pitchFamily="18" charset="0"/>
                <a:ea typeface="Times New Roman" panose="02020603050405020304" pitchFamily="18" charset="0"/>
              </a:rPr>
              <a:t>Είναι επικίνδυνα για την υγεία μας και το περιβάλλον τα «κατιονικά </a:t>
            </a:r>
            <a:r>
              <a:rPr lang="el-GR" sz="3600" dirty="0" err="1">
                <a:effectLst/>
                <a:latin typeface="Times New Roman" panose="02020603050405020304" pitchFamily="18" charset="0"/>
                <a:ea typeface="Times New Roman" panose="02020603050405020304" pitchFamily="18" charset="0"/>
              </a:rPr>
              <a:t>τασιενεργά</a:t>
            </a:r>
            <a:r>
              <a:rPr lang="el-GR" sz="3600" dirty="0">
                <a:effectLst/>
                <a:latin typeface="Times New Roman" panose="02020603050405020304" pitchFamily="18" charset="0"/>
                <a:ea typeface="Times New Roman" panose="02020603050405020304" pitchFamily="18" charset="0"/>
              </a:rPr>
              <a:t>» (υπάρχουν στα μαλακτικά, σαμπουάν, αντισηπτικά και απολυμαντικά) και τα «μη ιονικά </a:t>
            </a:r>
            <a:r>
              <a:rPr lang="el-GR" sz="3600" dirty="0" err="1">
                <a:effectLst/>
                <a:latin typeface="Times New Roman" panose="02020603050405020304" pitchFamily="18" charset="0"/>
                <a:ea typeface="Times New Roman" panose="02020603050405020304" pitchFamily="18" charset="0"/>
              </a:rPr>
              <a:t>τασιενεργά</a:t>
            </a:r>
            <a:r>
              <a:rPr lang="el-GR" sz="3600" dirty="0">
                <a:effectLst/>
                <a:latin typeface="Times New Roman" panose="02020603050405020304" pitchFamily="18" charset="0"/>
                <a:ea typeface="Times New Roman" panose="02020603050405020304" pitchFamily="18" charset="0"/>
              </a:rPr>
              <a:t>» (για συνθετικά ρούχα) ενώ είναι ακίνδυνα τα «ήπια-</a:t>
            </a:r>
            <a:r>
              <a:rPr lang="el-GR" sz="3600" dirty="0" err="1">
                <a:effectLst/>
                <a:latin typeface="Times New Roman" panose="02020603050405020304" pitchFamily="18" charset="0"/>
                <a:ea typeface="Times New Roman" panose="02020603050405020304" pitchFamily="18" charset="0"/>
              </a:rPr>
              <a:t>ανιονικά</a:t>
            </a:r>
            <a:r>
              <a:rPr lang="el-GR" sz="3600" dirty="0">
                <a:effectLst/>
                <a:latin typeface="Times New Roman" panose="02020603050405020304" pitchFamily="18" charset="0"/>
                <a:ea typeface="Times New Roman" panose="02020603050405020304" pitchFamily="18" charset="0"/>
              </a:rPr>
              <a:t> </a:t>
            </a:r>
            <a:r>
              <a:rPr lang="el-GR" sz="3600" dirty="0" err="1">
                <a:effectLst/>
                <a:latin typeface="Times New Roman" panose="02020603050405020304" pitchFamily="18" charset="0"/>
                <a:ea typeface="Times New Roman" panose="02020603050405020304" pitchFamily="18" charset="0"/>
              </a:rPr>
              <a:t>τασιενεργά</a:t>
            </a:r>
            <a:r>
              <a:rPr lang="el-GR" sz="3600" dirty="0">
                <a:effectLst/>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3457434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7110C7-3174-89A9-D25A-3E70C30162BA}"/>
              </a:ext>
            </a:extLst>
          </p:cNvPr>
          <p:cNvSpPr>
            <a:spLocks noGrp="1"/>
          </p:cNvSpPr>
          <p:nvPr>
            <p:ph type="title"/>
          </p:nvPr>
        </p:nvSpPr>
        <p:spPr/>
        <p:txBody>
          <a:bodyPr/>
          <a:lstStyle/>
          <a:p>
            <a:r>
              <a:rPr lang="el-GR" sz="3600" b="1" dirty="0">
                <a:effectLst/>
                <a:latin typeface="Times New Roman" panose="02020603050405020304" pitchFamily="18" charset="0"/>
                <a:ea typeface="Times New Roman" panose="02020603050405020304" pitchFamily="18" charset="0"/>
              </a:rPr>
              <a:t>«ΜΗ ΙΟΝΙΚΑ ΤΑΣΙΕΝΕΡΓΑ»</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Θέση περιεχομένου 2">
            <a:extLst>
              <a:ext uri="{FF2B5EF4-FFF2-40B4-BE49-F238E27FC236}">
                <a16:creationId xmlns:a16="http://schemas.microsoft.com/office/drawing/2014/main" id="{79F4A1AD-5B54-3EBB-A7E6-066D1AAE71FD}"/>
              </a:ext>
            </a:extLst>
          </p:cNvPr>
          <p:cNvSpPr>
            <a:spLocks noGrp="1"/>
          </p:cNvSpPr>
          <p:nvPr>
            <p:ph idx="1"/>
          </p:nvPr>
        </p:nvSpPr>
        <p:spPr>
          <a:xfrm>
            <a:off x="838200" y="1280160"/>
            <a:ext cx="10515600" cy="4896803"/>
          </a:xfrm>
        </p:spPr>
        <p:txBody>
          <a:bodyPr>
            <a:normAutofit lnSpcReduction="10000"/>
          </a:bodyPr>
          <a:lstStyle/>
          <a:p>
            <a:pPr indent="457200" algn="just">
              <a:buNone/>
              <a:tabLst>
                <a:tab pos="2590800" algn="l"/>
              </a:tabLst>
            </a:pPr>
            <a:r>
              <a:rPr lang="el-GR" dirty="0">
                <a:effectLst/>
                <a:latin typeface="Times New Roman" panose="02020603050405020304" pitchFamily="18" charset="0"/>
                <a:ea typeface="Times New Roman" panose="02020603050405020304" pitchFamily="18" charset="0"/>
              </a:rPr>
              <a:t>Μερικοί από τους πιθανούς κινδύνους περιλαμβάνουν:</a:t>
            </a:r>
          </a:p>
          <a:p>
            <a:pPr indent="457200" algn="just">
              <a:buNone/>
              <a:tabLst>
                <a:tab pos="2590800" algn="l"/>
              </a:tabLst>
            </a:pP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 pos="2590800" algn="l"/>
              </a:tabLst>
            </a:pPr>
            <a:r>
              <a:rPr lang="el-GR" b="1" dirty="0">
                <a:effectLst/>
                <a:latin typeface="Times New Roman" panose="02020603050405020304" pitchFamily="18" charset="0"/>
                <a:ea typeface="Times New Roman" panose="02020603050405020304" pitchFamily="18" charset="0"/>
              </a:rPr>
              <a:t>Ερεθισμός του δέρματος και των ματιών</a:t>
            </a:r>
            <a:r>
              <a:rPr lang="el-GR" dirty="0">
                <a:effectLst/>
                <a:latin typeface="Times New Roman" panose="02020603050405020304" pitchFamily="18" charset="0"/>
                <a:ea typeface="Times New Roman" panose="02020603050405020304" pitchFamily="18" charset="0"/>
              </a:rPr>
              <a:t>: Κάποια μη ιονικά </a:t>
            </a:r>
            <a:r>
              <a:rPr lang="el-GR" dirty="0" err="1">
                <a:effectLst/>
                <a:latin typeface="Times New Roman" panose="02020603050405020304" pitchFamily="18" charset="0"/>
                <a:ea typeface="Times New Roman" panose="02020603050405020304" pitchFamily="18" charset="0"/>
              </a:rPr>
              <a:t>τασιενεργά</a:t>
            </a:r>
            <a:r>
              <a:rPr lang="el-GR" dirty="0">
                <a:effectLst/>
                <a:latin typeface="Times New Roman" panose="02020603050405020304" pitchFamily="18" charset="0"/>
                <a:ea typeface="Times New Roman" panose="02020603050405020304" pitchFamily="18" charset="0"/>
              </a:rPr>
              <a:t> μπορεί να προκαλέσουν ερεθισμούς σε ευαίσθητο δέρμα ή στα μάτια.</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 pos="2590800" algn="l"/>
              </a:tabLst>
            </a:pPr>
            <a:r>
              <a:rPr lang="el-GR" b="1" dirty="0">
                <a:effectLst/>
                <a:latin typeface="Times New Roman" panose="02020603050405020304" pitchFamily="18" charset="0"/>
                <a:ea typeface="Times New Roman" panose="02020603050405020304" pitchFamily="18" charset="0"/>
              </a:rPr>
              <a:t>Αναπνευστικά προβλήματα</a:t>
            </a:r>
            <a:r>
              <a:rPr lang="el-GR" dirty="0">
                <a:effectLst/>
                <a:latin typeface="Times New Roman" panose="02020603050405020304" pitchFamily="18" charset="0"/>
                <a:ea typeface="Times New Roman" panose="02020603050405020304" pitchFamily="18" charset="0"/>
              </a:rPr>
              <a:t>: Σε περίπτωση εισπνοής ή επαφής με την αναπνευστική οδό, μπορούν να προκαλέσουν ερεθισμούς ή αλλεργικές αντιδράσεις.</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 pos="2590800" algn="l"/>
              </a:tabLst>
            </a:pPr>
            <a:r>
              <a:rPr lang="el-GR" b="1" dirty="0">
                <a:effectLst/>
                <a:latin typeface="Times New Roman" panose="02020603050405020304" pitchFamily="18" charset="0"/>
                <a:ea typeface="Times New Roman" panose="02020603050405020304" pitchFamily="18" charset="0"/>
              </a:rPr>
              <a:t>Περιβαλλοντικοί κίνδυνοι</a:t>
            </a:r>
            <a:r>
              <a:rPr lang="el-GR" dirty="0">
                <a:effectLst/>
                <a:latin typeface="Times New Roman" panose="02020603050405020304" pitchFamily="18" charset="0"/>
                <a:ea typeface="Times New Roman" panose="02020603050405020304" pitchFamily="18" charset="0"/>
              </a:rPr>
              <a:t>: Κάποια μη ιονικά </a:t>
            </a:r>
            <a:r>
              <a:rPr lang="el-GR" dirty="0" err="1">
                <a:effectLst/>
                <a:latin typeface="Times New Roman" panose="02020603050405020304" pitchFamily="18" charset="0"/>
                <a:ea typeface="Times New Roman" panose="02020603050405020304" pitchFamily="18" charset="0"/>
              </a:rPr>
              <a:t>τασιενεργά</a:t>
            </a:r>
            <a:r>
              <a:rPr lang="el-GR" dirty="0">
                <a:effectLst/>
                <a:latin typeface="Times New Roman" panose="02020603050405020304" pitchFamily="18" charset="0"/>
                <a:ea typeface="Times New Roman" panose="02020603050405020304" pitchFamily="18" charset="0"/>
              </a:rPr>
              <a:t> είναι βιοδιασπώμενα, αλλά άλλα μπορεί να παραμείνουν στο περιβάλλον και να προκαλέσουν μακροπρόθεσμες περιβαλλοντικές επιπτώσεις, όπως μόλυνση του νερού και </a:t>
            </a:r>
            <a:r>
              <a:rPr lang="el-GR" dirty="0" err="1">
                <a:effectLst/>
                <a:latin typeface="Times New Roman" panose="02020603050405020304" pitchFamily="18" charset="0"/>
                <a:ea typeface="Times New Roman" panose="02020603050405020304" pitchFamily="18" charset="0"/>
              </a:rPr>
              <a:t>βιοτοξικότητα</a:t>
            </a:r>
            <a:r>
              <a:rPr lang="el-GR"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28520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64D02-DFA3-0540-DE1D-21C15D2694B3}"/>
              </a:ext>
            </a:extLst>
          </p:cNvPr>
          <p:cNvSpPr>
            <a:spLocks noGrp="1"/>
          </p:cNvSpPr>
          <p:nvPr>
            <p:ph type="title"/>
          </p:nvPr>
        </p:nvSpPr>
        <p:spPr/>
        <p:txBody>
          <a:bodyPr>
            <a:normAutofit/>
          </a:bodyPr>
          <a:lstStyle/>
          <a:p>
            <a:r>
              <a:rPr lang="el-GR" sz="3600" dirty="0">
                <a:effectLst/>
                <a:latin typeface="Times New Roman" panose="02020603050405020304" pitchFamily="18" charset="0"/>
                <a:ea typeface="Times New Roman" panose="02020603050405020304" pitchFamily="18" charset="0"/>
              </a:rPr>
              <a:t>«</a:t>
            </a:r>
            <a:r>
              <a:rPr lang="el-GR" sz="3600" b="1" dirty="0">
                <a:effectLst/>
                <a:latin typeface="Times New Roman" panose="02020603050405020304" pitchFamily="18" charset="0"/>
                <a:ea typeface="Times New Roman" panose="02020603050405020304" pitchFamily="18" charset="0"/>
              </a:rPr>
              <a:t>ΚΑΤΙΟΝΙΚΑ ΤΑΣΙΕΝΕΡΓΑ</a:t>
            </a:r>
            <a:r>
              <a:rPr lang="el-GR" sz="3600" dirty="0">
                <a:effectLst/>
                <a:latin typeface="Times New Roman" panose="02020603050405020304" pitchFamily="18" charset="0"/>
                <a:ea typeface="Times New Roman" panose="02020603050405020304" pitchFamily="18" charset="0"/>
              </a:rPr>
              <a:t>»</a:t>
            </a:r>
            <a:endParaRPr lang="en-US" sz="3600" dirty="0"/>
          </a:p>
        </p:txBody>
      </p:sp>
      <p:sp>
        <p:nvSpPr>
          <p:cNvPr id="3" name="Θέση περιεχομένου 2">
            <a:extLst>
              <a:ext uri="{FF2B5EF4-FFF2-40B4-BE49-F238E27FC236}">
                <a16:creationId xmlns:a16="http://schemas.microsoft.com/office/drawing/2014/main" id="{1FAD3BB4-47ED-4F8A-B6DB-BDCEC1EB377B}"/>
              </a:ext>
            </a:extLst>
          </p:cNvPr>
          <p:cNvSpPr>
            <a:spLocks noGrp="1"/>
          </p:cNvSpPr>
          <p:nvPr>
            <p:ph idx="1"/>
          </p:nvPr>
        </p:nvSpPr>
        <p:spPr/>
        <p:txBody>
          <a:bodyPr/>
          <a:lstStyle/>
          <a:p>
            <a:pPr>
              <a:buNone/>
            </a:pPr>
            <a:r>
              <a:rPr lang="el-GR" sz="1800" dirty="0">
                <a:effectLst/>
                <a:latin typeface="Times New Roman" panose="02020603050405020304" pitchFamily="18" charset="0"/>
                <a:ea typeface="Times New Roman" panose="02020603050405020304" pitchFamily="18" charset="0"/>
              </a:rPr>
              <a:t>Κίνδυνοι για την υγεία</a:t>
            </a:r>
            <a:endParaRPr lang="en-US" sz="1800" dirty="0">
              <a:effectLst/>
              <a:latin typeface="Times New Roman" panose="02020603050405020304" pitchFamily="18" charset="0"/>
              <a:ea typeface="Times New Roman" panose="02020603050405020304" pitchFamily="18" charset="0"/>
            </a:endParaRPr>
          </a:p>
          <a:p>
            <a:pPr>
              <a:buNone/>
            </a:pPr>
            <a:r>
              <a:rPr lang="el-GR" sz="1800" dirty="0">
                <a:effectLst/>
                <a:latin typeface="Times New Roman" panose="02020603050405020304" pitchFamily="18" charset="0"/>
                <a:ea typeface="Times New Roman" panose="02020603050405020304" pitchFamily="18" charset="0"/>
              </a:rPr>
              <a:t>Τα κατιονικά </a:t>
            </a:r>
            <a:r>
              <a:rPr lang="el-GR" sz="1800" dirty="0" err="1">
                <a:effectLst/>
                <a:latin typeface="Times New Roman" panose="02020603050405020304" pitchFamily="18" charset="0"/>
                <a:ea typeface="Times New Roman" panose="02020603050405020304" pitchFamily="18" charset="0"/>
              </a:rPr>
              <a:t>τασιενεργά</a:t>
            </a:r>
            <a:r>
              <a:rPr lang="el-GR" sz="1800" dirty="0">
                <a:effectLst/>
                <a:latin typeface="Times New Roman" panose="02020603050405020304" pitchFamily="18" charset="0"/>
                <a:ea typeface="Times New Roman" panose="02020603050405020304" pitchFamily="18" charset="0"/>
              </a:rPr>
              <a:t> μπορεί να είναι επικίνδυνα για την υγεία αν δεν χρησιμοποιούνται σωστά ή αν έρθουν σε επαφή με το δέρμα ή τα μάτια σε μεγάλες ποσότητες. </a:t>
            </a:r>
            <a:r>
              <a:rPr lang="en-US" sz="1800" dirty="0" err="1">
                <a:effectLst/>
                <a:latin typeface="Times New Roman" panose="02020603050405020304" pitchFamily="18" charset="0"/>
                <a:ea typeface="Times New Roman" panose="02020603050405020304" pitchFamily="18" charset="0"/>
              </a:rPr>
              <a:t>Κά</a:t>
            </a:r>
            <a:r>
              <a:rPr lang="en-US" sz="1800" dirty="0">
                <a:effectLst/>
                <a:latin typeface="Times New Roman" panose="02020603050405020304" pitchFamily="18" charset="0"/>
                <a:ea typeface="Times New Roman" panose="02020603050405020304" pitchFamily="18" charset="0"/>
              </a:rPr>
              <a:t>ποιοι από τους πιθανούς κινδύνους περιλαμβάνουν:</a:t>
            </a:r>
          </a:p>
          <a:p>
            <a:pPr marL="342900" lvl="0" indent="-342900">
              <a:buFont typeface="+mj-lt"/>
              <a:buAutoNum type="arabicPeriod"/>
              <a:tabLst>
                <a:tab pos="457200" algn="l"/>
              </a:tabLst>
            </a:pPr>
            <a:r>
              <a:rPr lang="el-GR" sz="1800" dirty="0">
                <a:effectLst/>
                <a:latin typeface="Times New Roman" panose="02020603050405020304" pitchFamily="18" charset="0"/>
                <a:ea typeface="Times New Roman" panose="02020603050405020304" pitchFamily="18" charset="0"/>
              </a:rPr>
              <a:t>Ερεθισμός του δέρματος και των ματιών: Η επαφή με το δέρμα ή τα μάτια μπορεί να προκαλέσει ερεθισμούς, εξανθήματα ή ακόμα και σοβαρότερα προβλήματα, ειδικά σε άτομα με ευαίσθητο δέρμα.</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l-GR" sz="1800" dirty="0">
                <a:effectLst/>
                <a:latin typeface="Times New Roman" panose="02020603050405020304" pitchFamily="18" charset="0"/>
                <a:ea typeface="Times New Roman" panose="02020603050405020304" pitchFamily="18" charset="0"/>
              </a:rPr>
              <a:t>Αναπνευστικά προβλήματα: Εάν εισπνευστούν, μπορούν να προκαλέσουν ερεθισμό στους πνεύμονες και τα αναπνευστικά όργανα.</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l-GR" sz="1800" dirty="0">
                <a:effectLst/>
                <a:latin typeface="Times New Roman" panose="02020603050405020304" pitchFamily="18" charset="0"/>
                <a:ea typeface="Times New Roman" panose="02020603050405020304" pitchFamily="18" charset="0"/>
              </a:rPr>
              <a:t>Τοξικότητα αν </a:t>
            </a:r>
            <a:r>
              <a:rPr lang="el-GR" sz="1800" dirty="0" err="1">
                <a:effectLst/>
                <a:latin typeface="Times New Roman" panose="02020603050405020304" pitchFamily="18" charset="0"/>
                <a:ea typeface="Times New Roman" panose="02020603050405020304" pitchFamily="18" charset="0"/>
              </a:rPr>
              <a:t>καταποθούν</a:t>
            </a:r>
            <a:r>
              <a:rPr lang="el-GR" sz="1800" dirty="0">
                <a:effectLst/>
                <a:latin typeface="Times New Roman" panose="02020603050405020304" pitchFamily="18" charset="0"/>
                <a:ea typeface="Times New Roman" panose="02020603050405020304" pitchFamily="18" charset="0"/>
              </a:rPr>
              <a:t>: Η κατάποση κατιονικών </a:t>
            </a:r>
            <a:r>
              <a:rPr lang="el-GR" sz="1800" dirty="0" err="1">
                <a:effectLst/>
                <a:latin typeface="Times New Roman" panose="02020603050405020304" pitchFamily="18" charset="0"/>
                <a:ea typeface="Times New Roman" panose="02020603050405020304" pitchFamily="18" charset="0"/>
              </a:rPr>
              <a:t>τασιενεργών</a:t>
            </a:r>
            <a:r>
              <a:rPr lang="el-GR" sz="1800" dirty="0">
                <a:effectLst/>
                <a:latin typeface="Times New Roman" panose="02020603050405020304" pitchFamily="18" charset="0"/>
                <a:ea typeface="Times New Roman" panose="02020603050405020304" pitchFamily="18" charset="0"/>
              </a:rPr>
              <a:t> μπορεί να είναι τοξική και να προκαλέσει προβλήματα στο πεπτικό σύστημα.</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l-GR" sz="1800" dirty="0">
                <a:effectLst/>
                <a:latin typeface="Times New Roman" panose="02020603050405020304" pitchFamily="18" charset="0"/>
                <a:ea typeface="Times New Roman" panose="02020603050405020304" pitchFamily="18" charset="0"/>
              </a:rPr>
              <a:t>Περιβαλλοντικοί κίνδυνοι: Κάποια κατιονικά </a:t>
            </a:r>
            <a:r>
              <a:rPr lang="el-GR" sz="1800" dirty="0" err="1">
                <a:effectLst/>
                <a:latin typeface="Times New Roman" panose="02020603050405020304" pitchFamily="18" charset="0"/>
                <a:ea typeface="Times New Roman" panose="02020603050405020304" pitchFamily="18" charset="0"/>
              </a:rPr>
              <a:t>τασιενεργά</a:t>
            </a:r>
            <a:r>
              <a:rPr lang="el-GR" sz="1800" dirty="0">
                <a:effectLst/>
                <a:latin typeface="Times New Roman" panose="02020603050405020304" pitchFamily="18" charset="0"/>
                <a:ea typeface="Times New Roman" panose="02020603050405020304" pitchFamily="18" charset="0"/>
              </a:rPr>
              <a:t> είναι λιγότερο βιοδιασπώμενα από τα μη ιονικά ή </a:t>
            </a:r>
            <a:r>
              <a:rPr lang="el-GR" sz="1800" dirty="0" err="1">
                <a:effectLst/>
                <a:latin typeface="Times New Roman" panose="02020603050405020304" pitchFamily="18" charset="0"/>
                <a:ea typeface="Times New Roman" panose="02020603050405020304" pitchFamily="18" charset="0"/>
              </a:rPr>
              <a:t>ανιονικά</a:t>
            </a:r>
            <a:r>
              <a:rPr lang="el-GR" sz="1800" dirty="0">
                <a:effectLst/>
                <a:latin typeface="Times New Roman" panose="02020603050405020304" pitchFamily="18" charset="0"/>
                <a:ea typeface="Times New Roman" panose="02020603050405020304" pitchFamily="18" charset="0"/>
              </a:rPr>
              <a:t>, πράγμα που σημαίνει ότι μπορεί να προκαλέσουν περιβαλλοντική ρύπανση.</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91497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40E16-453E-C222-0072-51A3A611C1D4}"/>
              </a:ext>
            </a:extLst>
          </p:cNvPr>
          <p:cNvSpPr>
            <a:spLocks noGrp="1"/>
          </p:cNvSpPr>
          <p:nvPr>
            <p:ph type="title"/>
          </p:nvPr>
        </p:nvSpPr>
        <p:spPr/>
        <p:txBody>
          <a:bodyPr>
            <a:normAutofit fontScale="90000"/>
          </a:bodyPr>
          <a:lstStyle/>
          <a:p>
            <a:pPr algn="ctr"/>
            <a:br>
              <a:rPr lang="el-GR" sz="1800" b="1" dirty="0">
                <a:solidFill>
                  <a:srgbClr val="FF0000"/>
                </a:solidFill>
                <a:effectLst/>
                <a:latin typeface="Times New Roman" panose="02020603050405020304" pitchFamily="18" charset="0"/>
                <a:ea typeface="Times New Roman" panose="02020603050405020304" pitchFamily="18" charset="0"/>
              </a:rPr>
            </a:br>
            <a:br>
              <a:rPr lang="el-GR" sz="1800" b="1" dirty="0">
                <a:solidFill>
                  <a:srgbClr val="FF0000"/>
                </a:solidFill>
                <a:effectLst/>
                <a:latin typeface="Times New Roman" panose="02020603050405020304" pitchFamily="18" charset="0"/>
                <a:ea typeface="Times New Roman" panose="02020603050405020304" pitchFamily="18" charset="0"/>
              </a:rPr>
            </a:br>
            <a:br>
              <a:rPr lang="el-GR" sz="1800" b="1" dirty="0">
                <a:solidFill>
                  <a:srgbClr val="FF0000"/>
                </a:solidFill>
                <a:effectLst/>
                <a:latin typeface="Times New Roman" panose="02020603050405020304" pitchFamily="18" charset="0"/>
                <a:ea typeface="Times New Roman" panose="02020603050405020304" pitchFamily="18" charset="0"/>
              </a:rPr>
            </a:br>
            <a:r>
              <a:rPr lang="el-GR" sz="7300" b="1" dirty="0">
                <a:solidFill>
                  <a:srgbClr val="FF0000"/>
                </a:solidFill>
                <a:effectLst/>
                <a:latin typeface="Times New Roman" panose="02020603050405020304" pitchFamily="18" charset="0"/>
                <a:ea typeface="Times New Roman" panose="02020603050405020304" pitchFamily="18" charset="0"/>
              </a:rPr>
              <a:t>Επικίνδυνες διαφημίσεις</a:t>
            </a:r>
            <a:br>
              <a:rPr lang="en-US" sz="1800" dirty="0">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544413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CB0738-663B-C24F-DBE0-D8489B51BAEF}"/>
              </a:ext>
            </a:extLst>
          </p:cNvPr>
          <p:cNvSpPr>
            <a:spLocks noGrp="1"/>
          </p:cNvSpPr>
          <p:nvPr>
            <p:ph type="title"/>
          </p:nvPr>
        </p:nvSpPr>
        <p:spPr>
          <a:xfrm>
            <a:off x="838200" y="774198"/>
            <a:ext cx="10515600" cy="1704307"/>
          </a:xfrm>
        </p:spPr>
        <p:txBody>
          <a:bodyPr>
            <a:normAutofit fontScale="90000"/>
          </a:bodyPr>
          <a:lstStyle/>
          <a:p>
            <a:pPr algn="ctr"/>
            <a:r>
              <a:rPr lang="el-GR" sz="2800" i="1" dirty="0">
                <a:effectLst/>
                <a:latin typeface="Times New Roman" panose="02020603050405020304" pitchFamily="18" charset="0"/>
                <a:ea typeface="Times New Roman" panose="02020603050405020304" pitchFamily="18" charset="0"/>
              </a:rPr>
              <a:t>«Όταν διψάτε μία είναι η λύση: </a:t>
            </a:r>
            <a:br>
              <a:rPr lang="el-GR" sz="2800" i="1" dirty="0">
                <a:effectLst/>
                <a:latin typeface="Times New Roman" panose="02020603050405020304" pitchFamily="18" charset="0"/>
                <a:ea typeface="Times New Roman" panose="02020603050405020304" pitchFamily="18" charset="0"/>
              </a:rPr>
            </a:br>
            <a:br>
              <a:rPr lang="el-GR" sz="2800" i="1" dirty="0">
                <a:effectLst/>
                <a:latin typeface="Times New Roman" panose="02020603050405020304" pitchFamily="18" charset="0"/>
                <a:ea typeface="Times New Roman" panose="02020603050405020304" pitchFamily="18" charset="0"/>
              </a:rPr>
            </a:br>
            <a:r>
              <a:rPr lang="el-GR" sz="2800" i="1" dirty="0">
                <a:effectLst/>
                <a:latin typeface="Times New Roman" panose="02020603050405020304" pitchFamily="18" charset="0"/>
                <a:ea typeface="Times New Roman" panose="02020603050405020304" pitchFamily="18" charset="0"/>
              </a:rPr>
              <a:t>αναψυκτικό «</a:t>
            </a:r>
            <a:r>
              <a:rPr lang="el-GR" sz="2800" i="1" dirty="0" err="1">
                <a:effectLst/>
                <a:latin typeface="Times New Roman" panose="02020603050405020304" pitchFamily="18" charset="0"/>
                <a:ea typeface="Times New Roman" panose="02020603050405020304" pitchFamily="18" charset="0"/>
              </a:rPr>
              <a:t>μπιμπ</a:t>
            </a:r>
            <a:r>
              <a:rPr lang="el-GR" sz="2800" i="1" dirty="0">
                <a:effectLst/>
                <a:latin typeface="Times New Roman" panose="02020603050405020304" pitchFamily="18" charset="0"/>
                <a:ea typeface="Times New Roman" panose="02020603050405020304" pitchFamily="18" charset="0"/>
              </a:rPr>
              <a:t>». Σας δροσίζει και σας απογειώνει»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Θέση περιεχομένου 2">
            <a:extLst>
              <a:ext uri="{FF2B5EF4-FFF2-40B4-BE49-F238E27FC236}">
                <a16:creationId xmlns:a16="http://schemas.microsoft.com/office/drawing/2014/main" id="{D6BE6219-BE82-91CF-AF04-3847307EF835}"/>
              </a:ext>
            </a:extLst>
          </p:cNvPr>
          <p:cNvSpPr>
            <a:spLocks noGrp="1"/>
          </p:cNvSpPr>
          <p:nvPr>
            <p:ph idx="1"/>
          </p:nvPr>
        </p:nvSpPr>
        <p:spPr>
          <a:xfrm>
            <a:off x="838200" y="2165683"/>
            <a:ext cx="10515600" cy="4011279"/>
          </a:xfrm>
        </p:spPr>
        <p:txBody>
          <a:bodyPr/>
          <a:lstStyle/>
          <a:p>
            <a:endParaRPr lang="el-GR" sz="3200" dirty="0">
              <a:effectLst/>
              <a:latin typeface="Times New Roman" panose="02020603050405020304" pitchFamily="18" charset="0"/>
              <a:ea typeface="Times New Roman" panose="02020603050405020304" pitchFamily="18" charset="0"/>
            </a:endParaRPr>
          </a:p>
          <a:p>
            <a:endParaRPr lang="el-GR" sz="3200" dirty="0">
              <a:latin typeface="Times New Roman" panose="02020603050405020304" pitchFamily="18" charset="0"/>
              <a:ea typeface="Times New Roman" panose="02020603050405020304" pitchFamily="18" charset="0"/>
            </a:endParaRPr>
          </a:p>
          <a:p>
            <a:r>
              <a:rPr lang="el-GR" sz="3200" dirty="0">
                <a:effectLst/>
                <a:latin typeface="Times New Roman" panose="02020603050405020304" pitchFamily="18" charset="0"/>
                <a:ea typeface="Times New Roman" panose="02020603050405020304" pitchFamily="18" charset="0"/>
              </a:rPr>
              <a:t>διαφημίσεις αναψυκτικών (κάποια από τα οποία περιέχουν </a:t>
            </a:r>
            <a:r>
              <a:rPr lang="el-GR" sz="3200" dirty="0" err="1">
                <a:effectLst/>
                <a:latin typeface="Times New Roman" panose="02020603050405020304" pitchFamily="18" charset="0"/>
                <a:ea typeface="Times New Roman" panose="02020603050405020304" pitchFamily="18" charset="0"/>
              </a:rPr>
              <a:t>ασπαρτάμη</a:t>
            </a:r>
            <a:r>
              <a:rPr lang="el-GR" sz="3200" dirty="0">
                <a:effectLst/>
                <a:latin typeface="Times New Roman" panose="02020603050405020304" pitchFamily="18" charset="0"/>
                <a:ea typeface="Times New Roman" panose="02020603050405020304" pitchFamily="18" charset="0"/>
              </a:rPr>
              <a:t>, συντηρητικά –τα γνωστά Ε- που ενοχοποιούνται για σύνδεσή τους με τον καρκίνο και άλλες ασθένειες)</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188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EBB60C-C540-EA3C-8F1B-EFF7154D6E16}"/>
              </a:ext>
            </a:extLst>
          </p:cNvPr>
          <p:cNvSpPr>
            <a:spLocks noGrp="1"/>
          </p:cNvSpPr>
          <p:nvPr>
            <p:ph type="title"/>
          </p:nvPr>
        </p:nvSpPr>
        <p:spPr>
          <a:xfrm>
            <a:off x="838200" y="365125"/>
            <a:ext cx="10515600" cy="1952959"/>
          </a:xfrm>
        </p:spPr>
        <p:txBody>
          <a:bodyPr>
            <a:normAutofit/>
          </a:bodyPr>
          <a:lstStyle/>
          <a:p>
            <a:r>
              <a:rPr lang="el-GR" sz="2800" i="1" dirty="0">
                <a:effectLst/>
                <a:latin typeface="Times New Roman" panose="02020603050405020304" pitchFamily="18" charset="0"/>
                <a:ea typeface="Times New Roman" panose="02020603050405020304" pitchFamily="18" charset="0"/>
              </a:rPr>
              <a:t>«Αν θέλεις να βγαίνεις στην παραλία και όλοι να σε προσέχουν, αν θέλεις κάτι να αλλάξει στην προσωπική σου ζωή, τώρα είναι η στιγμή: τα προϊόντα αδυνατίσματος «</a:t>
            </a:r>
            <a:r>
              <a:rPr lang="el-GR" sz="2800" i="1" dirty="0" err="1">
                <a:effectLst/>
                <a:latin typeface="Times New Roman" panose="02020603050405020304" pitchFamily="18" charset="0"/>
                <a:ea typeface="Times New Roman" panose="02020603050405020304" pitchFamily="18" charset="0"/>
              </a:rPr>
              <a:t>μπιμπ</a:t>
            </a:r>
            <a:r>
              <a:rPr lang="el-GR" sz="2800" i="1" dirty="0">
                <a:effectLst/>
                <a:latin typeface="Times New Roman" panose="02020603050405020304" pitchFamily="18" charset="0"/>
                <a:ea typeface="Times New Roman" panose="02020603050405020304" pitchFamily="18" charset="0"/>
              </a:rPr>
              <a:t>» θα σε κάνουν άλλον άνθρωπο».</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Θέση περιεχομένου 2">
            <a:extLst>
              <a:ext uri="{FF2B5EF4-FFF2-40B4-BE49-F238E27FC236}">
                <a16:creationId xmlns:a16="http://schemas.microsoft.com/office/drawing/2014/main" id="{5DACB25B-B2E5-7CDC-EEFE-924E929CF7D7}"/>
              </a:ext>
            </a:extLst>
          </p:cNvPr>
          <p:cNvSpPr>
            <a:spLocks noGrp="1"/>
          </p:cNvSpPr>
          <p:nvPr>
            <p:ph idx="1"/>
          </p:nvPr>
        </p:nvSpPr>
        <p:spPr>
          <a:xfrm>
            <a:off x="838200" y="3128211"/>
            <a:ext cx="10515600" cy="3048752"/>
          </a:xfrm>
        </p:spPr>
        <p:txBody>
          <a:bodyPr/>
          <a:lstStyle/>
          <a:p>
            <a:r>
              <a:rPr lang="el-GR" sz="3200" dirty="0">
                <a:effectLst/>
                <a:latin typeface="Times New Roman" panose="02020603050405020304" pitchFamily="18" charset="0"/>
                <a:ea typeface="Times New Roman" panose="02020603050405020304" pitchFamily="18" charset="0"/>
              </a:rPr>
              <a:t>διαφημίσεις που προβάλλουν πρότυπα ομορφιάς (τα πρόσωπα που πρωταγωνιστούν στις διαφημίσεις είναι ψηλά, αδύνατα, καλογυμνασμένα, με αστραφτερό χαμόγελο και μόνιμη ευχάριστη διάθεση)</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201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A1AB357-5567-069A-57E6-E19771C17648}"/>
              </a:ext>
            </a:extLst>
          </p:cNvPr>
          <p:cNvSpPr>
            <a:spLocks noGrp="1" noChangeArrowheads="1"/>
          </p:cNvSpPr>
          <p:nvPr>
            <p:ph type="title"/>
          </p:nvPr>
        </p:nvSpPr>
        <p:spPr bwMode="auto">
          <a:xfrm>
            <a:off x="-22790" y="766296"/>
            <a:ext cx="122375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2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«Σε μας μπορείτε να χάσετε 10 κιλά σε έναν μήνα και να γίνετε αγνώριστοι». </a:t>
            </a:r>
            <a:endParaRPr kumimoji="0" lang="el-GR" altLang="en-US" sz="2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9881C7C-4F80-D8E1-47AF-3A88860F2806}"/>
              </a:ext>
            </a:extLst>
          </p:cNvPr>
          <p:cNvSpPr>
            <a:spLocks noGrp="1" noChangeArrowheads="1"/>
          </p:cNvSpPr>
          <p:nvPr>
            <p:ph idx="1"/>
          </p:nvPr>
        </p:nvSpPr>
        <p:spPr bwMode="auto">
          <a:xfrm>
            <a:off x="64168" y="2549894"/>
            <a:ext cx="1201553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914400" algn="l"/>
              </a:tabLst>
            </a:pPr>
            <a:r>
              <a:rPr kumimoji="0" lang="el-G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διαφημίσεις που υπόσχονται γρήγορη και επικίνδυνη απώλεια βάρους (π.χ. 10 κιλά σε ένα μήνα </a:t>
            </a:r>
          </a:p>
          <a:p>
            <a:pPr marL="0" marR="0" lvl="0" indent="0" algn="just" defTabSz="914400" rtl="0" eaLnBrk="0" fontAlgn="base" latinLnBrk="0" hangingPunct="0">
              <a:lnSpc>
                <a:spcPct val="100000"/>
              </a:lnSpc>
              <a:spcBef>
                <a:spcPct val="0"/>
              </a:spcBef>
              <a:spcAft>
                <a:spcPct val="0"/>
              </a:spcAft>
              <a:buClrTx/>
              <a:buSzTx/>
              <a:buNone/>
              <a:tabLst>
                <a:tab pos="914400" algn="l"/>
              </a:tabLst>
            </a:pPr>
            <a:r>
              <a:rPr kumimoji="0" lang="el-G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ενώ το ιατρικώς αποδεκτό είναι 1 ως 1,5 κιλό τη βδομάδα) </a:t>
            </a:r>
          </a:p>
          <a:p>
            <a:pPr marL="0" marR="0" lvl="0" indent="0" algn="just" defTabSz="914400" rtl="0" eaLnBrk="0" fontAlgn="base" latinLnBrk="0" hangingPunct="0">
              <a:lnSpc>
                <a:spcPct val="100000"/>
              </a:lnSpc>
              <a:spcBef>
                <a:spcPct val="0"/>
              </a:spcBef>
              <a:spcAft>
                <a:spcPct val="0"/>
              </a:spcAft>
              <a:buClrTx/>
              <a:buSzTx/>
              <a:buNone/>
              <a:tabLst>
                <a:tab pos="914400" algn="l"/>
              </a:tabLst>
            </a:pPr>
            <a:r>
              <a:rPr kumimoji="0" lang="el-G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ή τέλεια σώματα (μηχανήματα που κάνουν τέλειους κοιλιακούς σε ένα μήνα, όταν στην πραγματικότητα απαιτείται σκληρή εκγύμναση ετών για το ίδιο αποτέλεσμα)</a:t>
            </a:r>
            <a:endParaRPr kumimoji="0" lang="el-GR"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089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2AAA7D-909E-B770-D4EF-679833B02357}"/>
              </a:ext>
            </a:extLst>
          </p:cNvPr>
          <p:cNvSpPr>
            <a:spLocks noGrp="1"/>
          </p:cNvSpPr>
          <p:nvPr>
            <p:ph type="title"/>
          </p:nvPr>
        </p:nvSpPr>
        <p:spPr>
          <a:xfrm>
            <a:off x="838200" y="365125"/>
            <a:ext cx="10515600" cy="2209633"/>
          </a:xfrm>
        </p:spPr>
        <p:txBody>
          <a:bodyPr>
            <a:normAutofit/>
          </a:bodyPr>
          <a:lstStyle/>
          <a:p>
            <a:r>
              <a:rPr lang="el-GR" sz="3100" i="1" dirty="0"/>
              <a:t>«Τα πατατάκια «</a:t>
            </a:r>
            <a:r>
              <a:rPr lang="el-GR" sz="3100" i="1" dirty="0" err="1"/>
              <a:t>μπιμπ</a:t>
            </a:r>
            <a:r>
              <a:rPr lang="el-GR" sz="3100" i="1" dirty="0"/>
              <a:t>» γίνονται από ελληνική πατάτα που τηγανίστηκε σε παρθένο ελαιόλαδο. Δοκιμάστε τα και θα μας θυμηθείτε».</a:t>
            </a:r>
            <a:br>
              <a:rPr lang="en-US" dirty="0"/>
            </a:br>
            <a:endParaRPr lang="en-US" dirty="0"/>
          </a:p>
        </p:txBody>
      </p:sp>
      <p:sp>
        <p:nvSpPr>
          <p:cNvPr id="3" name="Θέση περιεχομένου 2">
            <a:extLst>
              <a:ext uri="{FF2B5EF4-FFF2-40B4-BE49-F238E27FC236}">
                <a16:creationId xmlns:a16="http://schemas.microsoft.com/office/drawing/2014/main" id="{1FF576AF-D4C2-2065-BE23-D371EF368813}"/>
              </a:ext>
            </a:extLst>
          </p:cNvPr>
          <p:cNvSpPr>
            <a:spLocks noGrp="1"/>
          </p:cNvSpPr>
          <p:nvPr>
            <p:ph idx="1"/>
          </p:nvPr>
        </p:nvSpPr>
        <p:spPr>
          <a:xfrm>
            <a:off x="838200" y="2743199"/>
            <a:ext cx="10515600" cy="3433763"/>
          </a:xfrm>
        </p:spPr>
        <p:txBody>
          <a:bodyPr/>
          <a:lstStyle/>
          <a:p>
            <a:r>
              <a:rPr lang="el-GR" sz="3200" dirty="0"/>
              <a:t>διαφημίσεις που προβάλλουν προϊόντα διατροφής που δεν έχουν καμία σχέση με τη μεσογειακή διατροφή (τροφές γεμάτες λίπος, συντηρητικά και αλάτι)</a:t>
            </a:r>
            <a:endParaRPr lang="en-US" sz="3200" dirty="0"/>
          </a:p>
          <a:p>
            <a:endParaRPr lang="en-US" dirty="0"/>
          </a:p>
        </p:txBody>
      </p:sp>
    </p:spTree>
    <p:extLst>
      <p:ext uri="{BB962C8B-B14F-4D97-AF65-F5344CB8AC3E}">
        <p14:creationId xmlns:p14="http://schemas.microsoft.com/office/powerpoint/2010/main" val="114496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667352-E987-8259-E774-8180098907E1}"/>
              </a:ext>
            </a:extLst>
          </p:cNvPr>
          <p:cNvSpPr>
            <a:spLocks noGrp="1"/>
          </p:cNvSpPr>
          <p:nvPr>
            <p:ph type="title"/>
          </p:nvPr>
        </p:nvSpPr>
        <p:spPr>
          <a:xfrm>
            <a:off x="838200" y="365125"/>
            <a:ext cx="10515600" cy="3063876"/>
          </a:xfrm>
        </p:spPr>
        <p:txBody>
          <a:bodyPr>
            <a:normAutofit fontScale="90000"/>
          </a:bodyPr>
          <a:lstStyle/>
          <a:p>
            <a:r>
              <a:rPr lang="el-GR" sz="3100" i="1" dirty="0"/>
              <a:t>«Το πλυντήριο «</a:t>
            </a:r>
            <a:r>
              <a:rPr lang="el-GR" sz="3100" i="1" dirty="0" err="1"/>
              <a:t>μπιμπ</a:t>
            </a:r>
            <a:r>
              <a:rPr lang="el-GR" sz="3100" i="1" dirty="0"/>
              <a:t>» πλένει τόσο απαλά, που μπορείτε να πλύνετε άφοβα το πιο ευαίσθητο λουλούδι χωρίς να πάθει το παραμικρό».</a:t>
            </a:r>
            <a:br>
              <a:rPr lang="el-GR" sz="3100" i="1" dirty="0"/>
            </a:br>
            <a:r>
              <a:rPr lang="el-GR" sz="3100" i="1" dirty="0"/>
              <a:t>«Χρησιμοποιήστε το απορρυπαντικό «</a:t>
            </a:r>
            <a:r>
              <a:rPr lang="el-GR" sz="3100" i="1" dirty="0" err="1"/>
              <a:t>μπιμπ</a:t>
            </a:r>
            <a:r>
              <a:rPr lang="el-GR" sz="3100" i="1" dirty="0"/>
              <a:t>». 35 κατασκευαστές πλυντηρίων το συνιστούν».</a:t>
            </a:r>
            <a:br>
              <a:rPr lang="en-US" sz="3100" dirty="0"/>
            </a:br>
            <a:r>
              <a:rPr lang="el-GR" sz="3100" i="1" dirty="0"/>
              <a:t>«Το «</a:t>
            </a:r>
            <a:r>
              <a:rPr lang="el-GR" sz="3100" i="1" dirty="0" err="1"/>
              <a:t>μπιμπ</a:t>
            </a:r>
            <a:r>
              <a:rPr lang="el-GR" sz="3100" i="1" dirty="0"/>
              <a:t>» είναι τόσο ισχυρό που μπορεί να καθαρίσει λεκέδες από γράσο, μελάνι και κεράσι σε κρύο νερό».</a:t>
            </a:r>
            <a:endParaRPr lang="en-US" dirty="0"/>
          </a:p>
        </p:txBody>
      </p:sp>
      <p:sp>
        <p:nvSpPr>
          <p:cNvPr id="3" name="Θέση περιεχομένου 2">
            <a:extLst>
              <a:ext uri="{FF2B5EF4-FFF2-40B4-BE49-F238E27FC236}">
                <a16:creationId xmlns:a16="http://schemas.microsoft.com/office/drawing/2014/main" id="{6AE9131F-5EBC-59A5-20B6-9E27B66F5023}"/>
              </a:ext>
            </a:extLst>
          </p:cNvPr>
          <p:cNvSpPr>
            <a:spLocks noGrp="1"/>
          </p:cNvSpPr>
          <p:nvPr>
            <p:ph idx="1"/>
          </p:nvPr>
        </p:nvSpPr>
        <p:spPr>
          <a:xfrm>
            <a:off x="838200" y="3994483"/>
            <a:ext cx="10515600" cy="2182479"/>
          </a:xfrm>
        </p:spPr>
        <p:txBody>
          <a:bodyPr/>
          <a:lstStyle/>
          <a:p>
            <a:r>
              <a:rPr lang="el-GR" sz="3200" dirty="0"/>
              <a:t>διαφημίσεις απορρυπαντικών  (που υπόσχονται εκπληκτικά αποτελέσματα)</a:t>
            </a:r>
            <a:endParaRPr lang="en-US" sz="3200" dirty="0"/>
          </a:p>
          <a:p>
            <a:endParaRPr lang="en-US" dirty="0"/>
          </a:p>
        </p:txBody>
      </p:sp>
    </p:spTree>
    <p:extLst>
      <p:ext uri="{BB962C8B-B14F-4D97-AF65-F5344CB8AC3E}">
        <p14:creationId xmlns:p14="http://schemas.microsoft.com/office/powerpoint/2010/main" val="14502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EB3F5-CBA7-4774-D48D-4E6D3675C0AF}"/>
              </a:ext>
            </a:extLst>
          </p:cNvPr>
          <p:cNvSpPr>
            <a:spLocks noGrp="1"/>
          </p:cNvSpPr>
          <p:nvPr>
            <p:ph type="title"/>
          </p:nvPr>
        </p:nvSpPr>
        <p:spPr>
          <a:xfrm>
            <a:off x="902368" y="1271504"/>
            <a:ext cx="10515600" cy="1325563"/>
          </a:xfrm>
        </p:spPr>
        <p:txBody>
          <a:bodyPr>
            <a:normAutofit fontScale="90000"/>
          </a:bodyPr>
          <a:lstStyle/>
          <a:p>
            <a:r>
              <a:rPr lang="el-GR" sz="3100" i="1" dirty="0"/>
              <a:t>«Το γιαούρτι «</a:t>
            </a:r>
            <a:r>
              <a:rPr lang="el-GR" sz="3100" i="1" dirty="0" err="1"/>
              <a:t>μπιμπ</a:t>
            </a:r>
            <a:r>
              <a:rPr lang="el-GR" sz="3100" i="1" dirty="0"/>
              <a:t>» το αγαπούν τα παιδιά γιατί δεν έχει πέτσα και έχει υπέροχη γεύση σπιτικού γιαουρτιού».</a:t>
            </a:r>
            <a:br>
              <a:rPr lang="en-US" dirty="0"/>
            </a:br>
            <a:endParaRPr lang="en-US" dirty="0"/>
          </a:p>
        </p:txBody>
      </p:sp>
      <p:sp>
        <p:nvSpPr>
          <p:cNvPr id="3" name="Θέση περιεχομένου 2">
            <a:extLst>
              <a:ext uri="{FF2B5EF4-FFF2-40B4-BE49-F238E27FC236}">
                <a16:creationId xmlns:a16="http://schemas.microsoft.com/office/drawing/2014/main" id="{924C2A69-D478-4A2F-372D-7802494EE964}"/>
              </a:ext>
            </a:extLst>
          </p:cNvPr>
          <p:cNvSpPr>
            <a:spLocks noGrp="1"/>
          </p:cNvSpPr>
          <p:nvPr>
            <p:ph idx="1"/>
          </p:nvPr>
        </p:nvSpPr>
        <p:spPr>
          <a:xfrm>
            <a:off x="838200" y="3826041"/>
            <a:ext cx="10515600" cy="2350921"/>
          </a:xfrm>
        </p:spPr>
        <p:txBody>
          <a:bodyPr/>
          <a:lstStyle/>
          <a:p>
            <a:r>
              <a:rPr lang="el-GR" sz="3200" dirty="0"/>
              <a:t>διαφημίσεις γαλακτοκομικών προϊόντων (γάλατα μεγάλης διάρκειας που ονομάζονται «φρέσκα» και προϊόντα γιαουρτιού που διαφημίζονται ότι είναι σπιτικά)</a:t>
            </a:r>
            <a:endParaRPr lang="en-US" sz="3200" dirty="0"/>
          </a:p>
          <a:p>
            <a:endParaRPr lang="en-US" dirty="0"/>
          </a:p>
        </p:txBody>
      </p:sp>
    </p:spTree>
    <p:extLst>
      <p:ext uri="{BB962C8B-B14F-4D97-AF65-F5344CB8AC3E}">
        <p14:creationId xmlns:p14="http://schemas.microsoft.com/office/powerpoint/2010/main" val="37541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milk">
            <a:extLst>
              <a:ext uri="{FF2B5EF4-FFF2-40B4-BE49-F238E27FC236}">
                <a16:creationId xmlns:a16="http://schemas.microsoft.com/office/drawing/2014/main" id="{EBD73856-4810-1490-4F8E-128E97A836F8}"/>
              </a:ext>
            </a:extLst>
          </p:cNvPr>
          <p:cNvPicPr>
            <a:picLocks noChangeAspect="1"/>
          </p:cNvPicPr>
          <p:nvPr/>
        </p:nvPicPr>
        <p:blipFill>
          <a:blip r:embed="rId2"/>
          <a:srcRect/>
          <a:stretch>
            <a:fillRect/>
          </a:stretch>
        </p:blipFill>
        <p:spPr bwMode="auto">
          <a:xfrm>
            <a:off x="3613057" y="175098"/>
            <a:ext cx="4839697" cy="6342434"/>
          </a:xfrm>
          <a:prstGeom prst="rect">
            <a:avLst/>
          </a:prstGeom>
          <a:noFill/>
          <a:ln w="9525">
            <a:noFill/>
            <a:miter lim="800000"/>
            <a:headEnd/>
            <a:tailEnd/>
          </a:ln>
        </p:spPr>
      </p:pic>
      <p:sp>
        <p:nvSpPr>
          <p:cNvPr id="5" name="AutoShape 44">
            <a:extLst>
              <a:ext uri="{FF2B5EF4-FFF2-40B4-BE49-F238E27FC236}">
                <a16:creationId xmlns:a16="http://schemas.microsoft.com/office/drawing/2014/main" id="{F1630EA8-9895-7AAE-3675-5B726DEF843F}"/>
              </a:ext>
            </a:extLst>
          </p:cNvPr>
          <p:cNvSpPr>
            <a:spLocks noChangeArrowheads="1"/>
          </p:cNvSpPr>
          <p:nvPr/>
        </p:nvSpPr>
        <p:spPr bwMode="auto">
          <a:xfrm>
            <a:off x="224356" y="175097"/>
            <a:ext cx="3044137" cy="6089515"/>
          </a:xfrm>
          <a:prstGeom prst="wedgeRoundRectCallout">
            <a:avLst>
              <a:gd name="adj1" fmla="val 65685"/>
              <a:gd name="adj2" fmla="val 4719"/>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buNone/>
            </a:pPr>
            <a:r>
              <a:rPr lang="el-GR" b="1" dirty="0">
                <a:effectLst/>
                <a:latin typeface="Times New Roman" panose="02020603050405020304" pitchFamily="18" charset="0"/>
                <a:ea typeface="Times New Roman" panose="02020603050405020304" pitchFamily="18" charset="0"/>
              </a:rPr>
              <a:t>Φανερά μηνύματα</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Πρέπει να πίνουμε γάλα για να έχουμε καλή υγεία</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Το γάλα μας κάνει χαρούμενους</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Οι ευτυχισμένες οικογένειες πίνουν γάλα</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Αν </a:t>
            </a:r>
            <a:r>
              <a:rPr lang="el-GR" dirty="0" err="1">
                <a:effectLst/>
                <a:latin typeface="Times New Roman" panose="02020603050405020304" pitchFamily="18" charset="0"/>
                <a:ea typeface="Times New Roman" panose="02020603050405020304" pitchFamily="18" charset="0"/>
              </a:rPr>
              <a:t>πιεις</a:t>
            </a:r>
            <a:r>
              <a:rPr lang="el-GR" dirty="0">
                <a:effectLst/>
                <a:latin typeface="Times New Roman" panose="02020603050405020304" pitchFamily="18" charset="0"/>
                <a:ea typeface="Times New Roman" panose="02020603050405020304" pitchFamily="18" charset="0"/>
              </a:rPr>
              <a:t> γάλα, θα είσαι μέλος της οικογένειας</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Οι οικογένειες που πίνουν γάλα ζουν σε σπίτια με πισίνες.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Για να μας μοιάσεις πρέπει να πίνεις γάλα. </a:t>
            </a:r>
            <a:endParaRPr lang="en-US" dirty="0">
              <a:effectLst/>
              <a:latin typeface="Times New Roman" panose="02020603050405020304" pitchFamily="18" charset="0"/>
              <a:ea typeface="Times New Roman" panose="02020603050405020304" pitchFamily="18" charset="0"/>
            </a:endParaRPr>
          </a:p>
        </p:txBody>
      </p:sp>
      <p:sp>
        <p:nvSpPr>
          <p:cNvPr id="6" name="AutoShape 45">
            <a:extLst>
              <a:ext uri="{FF2B5EF4-FFF2-40B4-BE49-F238E27FC236}">
                <a16:creationId xmlns:a16="http://schemas.microsoft.com/office/drawing/2014/main" id="{BA332746-0443-A2D5-6513-D521A1B8F065}"/>
              </a:ext>
            </a:extLst>
          </p:cNvPr>
          <p:cNvSpPr>
            <a:spLocks noChangeArrowheads="1"/>
          </p:cNvSpPr>
          <p:nvPr/>
        </p:nvSpPr>
        <p:spPr bwMode="auto">
          <a:xfrm>
            <a:off x="8923506" y="175096"/>
            <a:ext cx="3044137" cy="5661499"/>
          </a:xfrm>
          <a:prstGeom prst="wedgeRoundRectCallout">
            <a:avLst>
              <a:gd name="adj1" fmla="val -54083"/>
              <a:gd name="adj2" fmla="val 55449"/>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buNone/>
            </a:pPr>
            <a:r>
              <a:rPr lang="el-GR" sz="2000" b="1" dirty="0">
                <a:effectLst/>
                <a:latin typeface="Times New Roman" panose="02020603050405020304" pitchFamily="18" charset="0"/>
                <a:ea typeface="Times New Roman" panose="02020603050405020304" pitchFamily="18" charset="0"/>
              </a:rPr>
              <a:t>Κρυφά μηνύματα</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γάλα δε σε κάνει ευτυχισμένο. Είναι απλά ένα είδος τροφής</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γάλα δεν κάνει καλό σε όλους τους ανθρώπους</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γάλα που διαφημίζεται έχει υποστεί μια επεξεργασία που έχει καταστρέψει κάποια φυσικά συστατικά του. </a:t>
            </a:r>
            <a:endParaRPr lang="en-US" sz="2000" dirty="0">
              <a:effectLst/>
              <a:latin typeface="Times New Roman" panose="02020603050405020304" pitchFamily="18" charset="0"/>
              <a:ea typeface="Times New Roman" panose="02020603050405020304" pitchFamily="18" charset="0"/>
            </a:endParaRPr>
          </a:p>
          <a:p>
            <a:pPr algn="ctr">
              <a:buNone/>
            </a:pPr>
            <a:r>
              <a:rPr lang="el-GR"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ctr"/>
            <a:r>
              <a:rPr lang="el-GR"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580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BCA5E6-259D-4433-08E1-2AF6033E5523}"/>
              </a:ext>
            </a:extLst>
          </p:cNvPr>
          <p:cNvSpPr>
            <a:spLocks noGrp="1"/>
          </p:cNvSpPr>
          <p:nvPr>
            <p:ph type="title"/>
          </p:nvPr>
        </p:nvSpPr>
        <p:spPr>
          <a:xfrm>
            <a:off x="838200" y="1022852"/>
            <a:ext cx="10515600" cy="1325563"/>
          </a:xfrm>
        </p:spPr>
        <p:txBody>
          <a:bodyPr>
            <a:normAutofit fontScale="90000"/>
          </a:bodyPr>
          <a:lstStyle/>
          <a:p>
            <a:r>
              <a:rPr lang="el-GR" sz="3100" i="1" dirty="0"/>
              <a:t>«Γάλα «</a:t>
            </a:r>
            <a:r>
              <a:rPr lang="el-GR" sz="3100" i="1" dirty="0" err="1"/>
              <a:t>μπιμπ</a:t>
            </a:r>
            <a:r>
              <a:rPr lang="el-GR" sz="3100" i="1" dirty="0"/>
              <a:t>» λάιτ: είναι νόστιμο, απολαυστικό και δεν σας παχαίνει. Τώρα όλη η οικογένεια πίνει γάλα «</a:t>
            </a:r>
            <a:r>
              <a:rPr lang="el-GR" sz="3100" i="1" dirty="0" err="1"/>
              <a:t>μπιμπ</a:t>
            </a:r>
            <a:r>
              <a:rPr lang="el-GR" sz="3100" i="1" dirty="0"/>
              <a:t>». </a:t>
            </a:r>
            <a:br>
              <a:rPr lang="en-US" dirty="0"/>
            </a:br>
            <a:endParaRPr lang="en-US" dirty="0"/>
          </a:p>
        </p:txBody>
      </p:sp>
      <p:sp>
        <p:nvSpPr>
          <p:cNvPr id="3" name="Θέση περιεχομένου 2">
            <a:extLst>
              <a:ext uri="{FF2B5EF4-FFF2-40B4-BE49-F238E27FC236}">
                <a16:creationId xmlns:a16="http://schemas.microsoft.com/office/drawing/2014/main" id="{DE69CD7B-1AD3-F47F-F23D-DF91D9364920}"/>
              </a:ext>
            </a:extLst>
          </p:cNvPr>
          <p:cNvSpPr>
            <a:spLocks noGrp="1"/>
          </p:cNvSpPr>
          <p:nvPr>
            <p:ph idx="1"/>
          </p:nvPr>
        </p:nvSpPr>
        <p:spPr>
          <a:xfrm>
            <a:off x="838200" y="3184357"/>
            <a:ext cx="10515600" cy="2992605"/>
          </a:xfrm>
        </p:spPr>
        <p:txBody>
          <a:bodyPr/>
          <a:lstStyle/>
          <a:p>
            <a:r>
              <a:rPr lang="el-GR" sz="3200" dirty="0"/>
              <a:t>διαφημίσεις προϊόντων λάιτ που στερούν τα παιδιά από τις πολύτιμες για την ανάπτυξή τους λιποδιαλυτές βιταμίνες </a:t>
            </a:r>
            <a:r>
              <a:rPr lang="el-GR" sz="3200" dirty="0" err="1"/>
              <a:t>κλπ</a:t>
            </a:r>
            <a:endParaRPr lang="en-US" sz="3200" dirty="0"/>
          </a:p>
          <a:p>
            <a:endParaRPr lang="en-US" dirty="0"/>
          </a:p>
        </p:txBody>
      </p:sp>
    </p:spTree>
    <p:extLst>
      <p:ext uri="{BB962C8B-B14F-4D97-AF65-F5344CB8AC3E}">
        <p14:creationId xmlns:p14="http://schemas.microsoft.com/office/powerpoint/2010/main" val="14448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70DF18-AE68-534D-2365-934162DE6924}"/>
              </a:ext>
            </a:extLst>
          </p:cNvPr>
          <p:cNvSpPr>
            <a:spLocks noGrp="1"/>
          </p:cNvSpPr>
          <p:nvPr>
            <p:ph type="title"/>
          </p:nvPr>
        </p:nvSpPr>
        <p:spPr>
          <a:xfrm>
            <a:off x="838200" y="365125"/>
            <a:ext cx="10515600" cy="2763086"/>
          </a:xfrm>
        </p:spPr>
        <p:txBody>
          <a:bodyPr>
            <a:normAutofit fontScale="90000"/>
          </a:bodyPr>
          <a:lstStyle/>
          <a:p>
            <a:r>
              <a:rPr lang="el-GR" sz="2800" i="1" dirty="0"/>
              <a:t>«Ελάτε στις εκθέσεις μας και πάρτε ένα αυτοκίνητο της αρεσκείας σας. Θα πληρώσετε την πρώτη δόση ένα χρόνο αργότερα. Δικό σας το μοναδικό αυτοκίνητο «</a:t>
            </a:r>
            <a:r>
              <a:rPr lang="el-GR" sz="2800" i="1" dirty="0" err="1"/>
              <a:t>μπιμπ</a:t>
            </a:r>
            <a:r>
              <a:rPr lang="el-GR" sz="2800" i="1" dirty="0"/>
              <a:t>» με 4 ευρώ την ημέρα». </a:t>
            </a:r>
            <a:br>
              <a:rPr lang="el-GR" sz="2800" i="1" dirty="0"/>
            </a:br>
            <a:br>
              <a:rPr lang="en-US" sz="2800" dirty="0"/>
            </a:br>
            <a:r>
              <a:rPr lang="el-GR" sz="2800" i="1" dirty="0"/>
              <a:t>«Αυτό το καλοκαίρι, η «</a:t>
            </a:r>
            <a:r>
              <a:rPr lang="el-GR" sz="2800" i="1" dirty="0" err="1"/>
              <a:t>μπιμπ</a:t>
            </a:r>
            <a:r>
              <a:rPr lang="el-GR" sz="2800" i="1" dirty="0"/>
              <a:t>» τράπεζα είναι πάλι δίπλα σας και για τις διακοπές σας. Ελάτε να πάρετε ένα </a:t>
            </a:r>
            <a:r>
              <a:rPr lang="el-GR" sz="2800" i="1" dirty="0" err="1"/>
              <a:t>διακοποδάνειο</a:t>
            </a:r>
            <a:r>
              <a:rPr lang="el-GR" sz="2800" i="1" dirty="0"/>
              <a:t> με επιτόκιο 8% και πρώτη δόση 2 χρόνια μετά». </a:t>
            </a:r>
            <a:br>
              <a:rPr lang="en-US" sz="2800" dirty="0"/>
            </a:br>
            <a:endParaRPr lang="en-US" sz="2800" dirty="0"/>
          </a:p>
        </p:txBody>
      </p:sp>
      <p:sp>
        <p:nvSpPr>
          <p:cNvPr id="3" name="Θέση περιεχομένου 2">
            <a:extLst>
              <a:ext uri="{FF2B5EF4-FFF2-40B4-BE49-F238E27FC236}">
                <a16:creationId xmlns:a16="http://schemas.microsoft.com/office/drawing/2014/main" id="{08A0E7CE-CC1A-8EEF-9E91-5B0A8C46F51B}"/>
              </a:ext>
            </a:extLst>
          </p:cNvPr>
          <p:cNvSpPr>
            <a:spLocks noGrp="1"/>
          </p:cNvSpPr>
          <p:nvPr>
            <p:ph idx="1"/>
          </p:nvPr>
        </p:nvSpPr>
        <p:spPr>
          <a:xfrm>
            <a:off x="838200" y="3625515"/>
            <a:ext cx="10515600" cy="2551447"/>
          </a:xfrm>
        </p:spPr>
        <p:txBody>
          <a:bodyPr/>
          <a:lstStyle/>
          <a:p>
            <a:r>
              <a:rPr lang="el-GR" sz="3200" dirty="0"/>
              <a:t>διαφημίσεις δανείων (που αποκρύπτουν το πραγματικό ετήσιο επιτόκιο που είναι συνήθως πολύ υψηλότερο από το ονομαστικό, ή τη διάρκεια του δανείου ή τις συνέπειες για τη δόση από μια μακρά άτοκη περίοδο χάριτος)</a:t>
            </a:r>
            <a:endParaRPr lang="en-US" sz="3200" dirty="0"/>
          </a:p>
          <a:p>
            <a:endParaRPr lang="en-US" dirty="0"/>
          </a:p>
        </p:txBody>
      </p:sp>
    </p:spTree>
    <p:extLst>
      <p:ext uri="{BB962C8B-B14F-4D97-AF65-F5344CB8AC3E}">
        <p14:creationId xmlns:p14="http://schemas.microsoft.com/office/powerpoint/2010/main" val="10982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083B6B-6C7F-39AF-B528-43C710A15E1C}"/>
              </a:ext>
            </a:extLst>
          </p:cNvPr>
          <p:cNvSpPr>
            <a:spLocks noGrp="1"/>
          </p:cNvSpPr>
          <p:nvPr>
            <p:ph type="title"/>
          </p:nvPr>
        </p:nvSpPr>
        <p:spPr>
          <a:xfrm>
            <a:off x="838200" y="1691005"/>
            <a:ext cx="10515600" cy="1325563"/>
          </a:xfrm>
        </p:spPr>
        <p:txBody>
          <a:bodyPr>
            <a:normAutofit fontScale="90000"/>
          </a:bodyPr>
          <a:lstStyle/>
          <a:p>
            <a:pPr algn="ctr"/>
            <a:r>
              <a:rPr lang="el-GR" sz="4800" b="1" dirty="0">
                <a:solidFill>
                  <a:srgbClr val="FF0000"/>
                </a:solidFill>
                <a:effectLst/>
                <a:latin typeface="Times New Roman" panose="02020603050405020304" pitchFamily="18" charset="0"/>
                <a:ea typeface="Times New Roman" panose="02020603050405020304" pitchFamily="18" charset="0"/>
              </a:rPr>
              <a:t>Ο καλύτερος διαφημιστής</a:t>
            </a:r>
            <a:br>
              <a:rPr lang="en-US" sz="1800" dirty="0">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533299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AF3DBF-26C9-2C0B-109C-903FEFDD897E}"/>
              </a:ext>
            </a:extLst>
          </p:cNvPr>
          <p:cNvSpPr>
            <a:spLocks noGrp="1"/>
          </p:cNvSpPr>
          <p:nvPr>
            <p:ph idx="1"/>
          </p:nvPr>
        </p:nvSpPr>
        <p:spPr/>
        <p:txBody>
          <a:bodyPr/>
          <a:lstStyle/>
          <a:p>
            <a:pPr algn="just">
              <a:buNone/>
            </a:pPr>
            <a:r>
              <a:rPr lang="el-GR" sz="3600" dirty="0">
                <a:effectLst/>
                <a:latin typeface="Times New Roman" panose="02020603050405020304" pitchFamily="18" charset="0"/>
                <a:ea typeface="Times New Roman" panose="02020603050405020304" pitchFamily="18" charset="0"/>
              </a:rPr>
              <a:t>να φτιάξετε μια διαφημιστική αφίσα για ένα προϊόν της επιλογής τους. Η αφίσα πρέπει να περιλαμβάνει:</a:t>
            </a:r>
            <a:endParaRPr lang="en-US" sz="3600" dirty="0">
              <a:effectLst/>
              <a:latin typeface="Times New Roman" panose="02020603050405020304" pitchFamily="18" charset="0"/>
              <a:ea typeface="Times New Roman" panose="02020603050405020304" pitchFamily="18" charset="0"/>
            </a:endParaRPr>
          </a:p>
          <a:p>
            <a:pPr algn="just">
              <a:buNone/>
            </a:pPr>
            <a:r>
              <a:rPr lang="el-GR" sz="3600"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3600" dirty="0">
                <a:effectLst/>
                <a:latin typeface="Times New Roman" panose="02020603050405020304" pitchFamily="18" charset="0"/>
                <a:ea typeface="Times New Roman" panose="02020603050405020304" pitchFamily="18" charset="0"/>
              </a:rPr>
              <a:t>Ζωγραφιά ή φωτογραφία</a:t>
            </a:r>
            <a:endParaRPr lang="en-US" sz="36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3600" dirty="0">
                <a:effectLst/>
                <a:latin typeface="Times New Roman" panose="02020603050405020304" pitchFamily="18" charset="0"/>
                <a:ea typeface="Times New Roman" panose="02020603050405020304" pitchFamily="18" charset="0"/>
              </a:rPr>
              <a:t>Μικρά ενημερωτικά </a:t>
            </a:r>
            <a:r>
              <a:rPr lang="el-GR" sz="3600" dirty="0" err="1">
                <a:effectLst/>
                <a:latin typeface="Times New Roman" panose="02020603050405020304" pitchFamily="18" charset="0"/>
                <a:ea typeface="Times New Roman" panose="02020603050405020304" pitchFamily="18" charset="0"/>
              </a:rPr>
              <a:t>κειμενάκια</a:t>
            </a:r>
            <a:r>
              <a:rPr lang="el-GR" sz="3600" dirty="0">
                <a:effectLst/>
                <a:latin typeface="Times New Roman" panose="02020603050405020304" pitchFamily="18" charset="0"/>
                <a:ea typeface="Times New Roman" panose="02020603050405020304" pitchFamily="18" charset="0"/>
              </a:rPr>
              <a:t> για το προϊόν</a:t>
            </a:r>
            <a:endParaRPr lang="en-US" sz="36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l-GR" sz="3600" dirty="0">
                <a:effectLst/>
                <a:latin typeface="Times New Roman" panose="02020603050405020304" pitchFamily="18" charset="0"/>
                <a:ea typeface="Times New Roman" panose="02020603050405020304" pitchFamily="18" charset="0"/>
              </a:rPr>
              <a:t>Ένα σλόγκαν</a:t>
            </a:r>
            <a:endParaRPr lang="en-US" sz="3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43916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4A7D2F-AE84-6187-9A29-DA82A6E3775B}"/>
              </a:ext>
            </a:extLst>
          </p:cNvPr>
          <p:cNvSpPr>
            <a:spLocks noGrp="1"/>
          </p:cNvSpPr>
          <p:nvPr>
            <p:ph type="title"/>
          </p:nvPr>
        </p:nvSpPr>
        <p:spPr>
          <a:xfrm>
            <a:off x="838200" y="365125"/>
            <a:ext cx="10515600" cy="1993900"/>
          </a:xfrm>
        </p:spPr>
        <p:txBody>
          <a:bodyPr>
            <a:noAutofit/>
          </a:bodyPr>
          <a:lstStyle/>
          <a:p>
            <a:r>
              <a:rPr lang="el-GR" sz="2800" kern="0" dirty="0">
                <a:effectLst/>
                <a:latin typeface="Times New Roman" panose="02020603050405020304" pitchFamily="18" charset="0"/>
                <a:ea typeface="Times New Roman" panose="02020603050405020304" pitchFamily="18" charset="0"/>
              </a:rPr>
              <a:t>Ζητούμενο είναι να υπάρχουν, εκτός από τα παραπάνω, στοιχεία που θα κάνουν την αφίσα πρωτότυπη και την αγορά του προϊόντος δελεαστική. Οι επίδοξοι «διαφημιστές» πρέπει να χρησιμοποιήσουν υπερβολές και όλα τα όπλα που χρησιμοποιούν συνήθως οι επαγγελματίες της διαφήμισης:</a:t>
            </a:r>
            <a:endParaRPr lang="en-US" sz="2800" dirty="0"/>
          </a:p>
        </p:txBody>
      </p:sp>
      <p:sp>
        <p:nvSpPr>
          <p:cNvPr id="3" name="Θέση περιεχομένου 2">
            <a:extLst>
              <a:ext uri="{FF2B5EF4-FFF2-40B4-BE49-F238E27FC236}">
                <a16:creationId xmlns:a16="http://schemas.microsoft.com/office/drawing/2014/main" id="{EDF14AFC-E45B-AABD-79C0-B0579EA57D6F}"/>
              </a:ext>
            </a:extLst>
          </p:cNvPr>
          <p:cNvSpPr>
            <a:spLocks noGrp="1"/>
          </p:cNvSpPr>
          <p:nvPr>
            <p:ph idx="1"/>
          </p:nvPr>
        </p:nvSpPr>
        <p:spPr>
          <a:xfrm>
            <a:off x="838200" y="2359025"/>
            <a:ext cx="10515600" cy="4351338"/>
          </a:xfrm>
        </p:spPr>
        <p:txBody>
          <a:bodyPr/>
          <a:lstStyle/>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Υπερβολές</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Επώνυμα πρόσωπα</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Δώρα</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Χαμηλές τιμές</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Υποσχέσεις για υπερβολικές επιδόσεις ή αποτελέσματα</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Απόκρυψη δυσμενών όρων αγοράς</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l-GR" sz="3200" dirty="0">
                <a:effectLst/>
                <a:latin typeface="Times New Roman" panose="02020603050405020304" pitchFamily="18" charset="0"/>
                <a:ea typeface="Times New Roman" panose="02020603050405020304" pitchFamily="18" charset="0"/>
              </a:rPr>
              <a:t>Ωραιοποίηση ή απόκρυψη επιπτώσεων στην υγεία κλπ. </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08209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72F5647-9205-F403-2873-16E7F0517383}"/>
              </a:ext>
            </a:extLst>
          </p:cNvPr>
          <p:cNvSpPr>
            <a:spLocks noGrp="1"/>
          </p:cNvSpPr>
          <p:nvPr>
            <p:ph idx="1"/>
          </p:nvPr>
        </p:nvSpPr>
        <p:spPr/>
        <p:txBody>
          <a:bodyPr/>
          <a:lstStyle/>
          <a:p>
            <a:pPr algn="ctr">
              <a:buNone/>
            </a:pPr>
            <a:r>
              <a:rPr lang="en-US" sz="4000" b="1" dirty="0">
                <a:effectLst/>
                <a:latin typeface="Times New Roman" panose="02020603050405020304" pitchFamily="18" charset="0"/>
                <a:ea typeface="Times New Roman" panose="02020603050405020304" pitchFamily="18" charset="0"/>
              </a:rPr>
              <a:t>TAINIA THE TRUMAN SHOW</a:t>
            </a:r>
            <a:endParaRPr lang="en-US" sz="4000" dirty="0">
              <a:effectLst/>
              <a:latin typeface="Times New Roman" panose="02020603050405020304" pitchFamily="18" charset="0"/>
              <a:ea typeface="Times New Roman" panose="02020603050405020304" pitchFamily="18" charset="0"/>
            </a:endParaRPr>
          </a:p>
          <a:p>
            <a:pPr algn="ctr">
              <a:buNone/>
            </a:pPr>
            <a:r>
              <a:rPr lang="en-US" sz="4000" b="1" dirty="0">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algn="ctr"/>
            <a:r>
              <a:rPr lang="en-US" sz="4000" b="1" u="sng" dirty="0">
                <a:solidFill>
                  <a:srgbClr val="0563C1"/>
                </a:solidFill>
                <a:effectLst/>
                <a:latin typeface="Times New Roman" panose="02020603050405020304" pitchFamily="18" charset="0"/>
                <a:ea typeface="Times New Roman" panose="02020603050405020304" pitchFamily="18" charset="0"/>
                <a:hlinkClick r:id="rId2"/>
              </a:rPr>
              <a:t>https://mega.nz/file/4JNgyQxL#r8XoeqgSC4nl-p19SmHwi4vl81-7n2yEbDL-PxicbC4</a:t>
            </a:r>
            <a:endParaRPr lang="en-US" sz="4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6798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διαφημ τσιγαρ">
            <a:extLst>
              <a:ext uri="{FF2B5EF4-FFF2-40B4-BE49-F238E27FC236}">
                <a16:creationId xmlns:a16="http://schemas.microsoft.com/office/drawing/2014/main" id="{A975E420-92AA-4EDD-F542-BFBB5661E06C}"/>
              </a:ext>
            </a:extLst>
          </p:cNvPr>
          <p:cNvPicPr>
            <a:picLocks noChangeAspect="1"/>
          </p:cNvPicPr>
          <p:nvPr/>
        </p:nvPicPr>
        <p:blipFill>
          <a:blip r:embed="rId2"/>
          <a:srcRect r="25000"/>
          <a:stretch>
            <a:fillRect/>
          </a:stretch>
        </p:blipFill>
        <p:spPr bwMode="auto">
          <a:xfrm>
            <a:off x="3352801" y="0"/>
            <a:ext cx="4109662" cy="6849437"/>
          </a:xfrm>
          <a:prstGeom prst="rect">
            <a:avLst/>
          </a:prstGeom>
          <a:noFill/>
          <a:ln w="9525">
            <a:noFill/>
            <a:miter lim="800000"/>
            <a:headEnd/>
            <a:tailEnd/>
          </a:ln>
        </p:spPr>
      </p:pic>
    </p:spTree>
    <p:extLst>
      <p:ext uri="{BB962C8B-B14F-4D97-AF65-F5344CB8AC3E}">
        <p14:creationId xmlns:p14="http://schemas.microsoft.com/office/powerpoint/2010/main" val="372636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διαφημ τσιγαρ">
            <a:extLst>
              <a:ext uri="{FF2B5EF4-FFF2-40B4-BE49-F238E27FC236}">
                <a16:creationId xmlns:a16="http://schemas.microsoft.com/office/drawing/2014/main" id="{8E5EACA2-B051-4F65-7E78-8B6DC70A6C1F}"/>
              </a:ext>
            </a:extLst>
          </p:cNvPr>
          <p:cNvPicPr>
            <a:picLocks noChangeAspect="1"/>
          </p:cNvPicPr>
          <p:nvPr/>
        </p:nvPicPr>
        <p:blipFill>
          <a:blip r:embed="rId2"/>
          <a:srcRect r="25000"/>
          <a:stretch>
            <a:fillRect/>
          </a:stretch>
        </p:blipFill>
        <p:spPr bwMode="auto">
          <a:xfrm>
            <a:off x="4729537" y="0"/>
            <a:ext cx="2732925" cy="4554875"/>
          </a:xfrm>
          <a:prstGeom prst="rect">
            <a:avLst/>
          </a:prstGeom>
          <a:noFill/>
          <a:ln w="9525">
            <a:noFill/>
            <a:miter lim="800000"/>
            <a:headEnd/>
            <a:tailEnd/>
          </a:ln>
        </p:spPr>
      </p:pic>
      <p:sp>
        <p:nvSpPr>
          <p:cNvPr id="5" name="AutoShape 47">
            <a:extLst>
              <a:ext uri="{FF2B5EF4-FFF2-40B4-BE49-F238E27FC236}">
                <a16:creationId xmlns:a16="http://schemas.microsoft.com/office/drawing/2014/main" id="{61C284B8-56DF-4DDD-1FAD-5F142D0E1D33}"/>
              </a:ext>
            </a:extLst>
          </p:cNvPr>
          <p:cNvSpPr>
            <a:spLocks noChangeArrowheads="1"/>
          </p:cNvSpPr>
          <p:nvPr/>
        </p:nvSpPr>
        <p:spPr bwMode="auto">
          <a:xfrm>
            <a:off x="560670" y="0"/>
            <a:ext cx="3544402" cy="4396902"/>
          </a:xfrm>
          <a:prstGeom prst="wedgeRoundRectCallout">
            <a:avLst>
              <a:gd name="adj1" fmla="val 61869"/>
              <a:gd name="adj2" fmla="val 40075"/>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buNone/>
            </a:pPr>
            <a:r>
              <a:rPr lang="el-GR" sz="2000" b="1" dirty="0">
                <a:effectLst/>
                <a:latin typeface="Times New Roman" panose="02020603050405020304" pitchFamily="18" charset="0"/>
                <a:ea typeface="Times New Roman" panose="02020603050405020304" pitchFamily="18" charset="0"/>
              </a:rPr>
              <a:t>Φανερά μηνύματα</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Οι ωραίοι άνδρες καπνίζουν.</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Αν θέλεις να είσαι αρρενωπός πρέπει να επιλέξεις αυτό το τσιγάρο.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κάπνισμα σε κάνει ξεχωριστό και επιθυμητό.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κάπνισμα σου δίνει αυτοπεποίθηση.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r>
              <a:rPr lang="el-GR"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6" name="AutoShape 48">
            <a:extLst>
              <a:ext uri="{FF2B5EF4-FFF2-40B4-BE49-F238E27FC236}">
                <a16:creationId xmlns:a16="http://schemas.microsoft.com/office/drawing/2014/main" id="{92A38985-2748-A1F8-08CE-A167336F66B5}"/>
              </a:ext>
            </a:extLst>
          </p:cNvPr>
          <p:cNvSpPr>
            <a:spLocks noChangeArrowheads="1"/>
          </p:cNvSpPr>
          <p:nvPr/>
        </p:nvSpPr>
        <p:spPr bwMode="auto">
          <a:xfrm>
            <a:off x="8795776" y="20620"/>
            <a:ext cx="3149789" cy="4554874"/>
          </a:xfrm>
          <a:prstGeom prst="wedgeRoundRectCallout">
            <a:avLst>
              <a:gd name="adj1" fmla="val -91639"/>
              <a:gd name="adj2" fmla="val 29208"/>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buNone/>
            </a:pPr>
            <a:r>
              <a:rPr lang="el-GR" sz="2000" b="1" dirty="0">
                <a:effectLst/>
                <a:latin typeface="Times New Roman" panose="02020603050405020304" pitchFamily="18" charset="0"/>
                <a:ea typeface="Times New Roman" panose="02020603050405020304" pitchFamily="18" charset="0"/>
              </a:rPr>
              <a:t>Κρυφά μηνύματα</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κάπνισμα προκαλεί καρκίνο.</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Το κάπνισμα κιτρινίζει τα δόντια, προκαλεί δερματικά προβλήματα, επιδεινώνει την ακμή και σε ασχημαίνει. </a:t>
            </a:r>
            <a:endParaRPr lang="en-US" sz="2000" dirty="0">
              <a:effectLst/>
              <a:latin typeface="Times New Roman" panose="02020603050405020304" pitchFamily="18" charset="0"/>
              <a:ea typeface="Times New Roman" panose="02020603050405020304" pitchFamily="18" charset="0"/>
            </a:endParaRPr>
          </a:p>
          <a:p>
            <a:pPr algn="ctr">
              <a:buNone/>
            </a:pPr>
            <a:r>
              <a:rPr lang="el-GR"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r>
              <a:rPr lang="el-GR" sz="2000" dirty="0">
                <a:effectLst/>
                <a:latin typeface="Times New Roman" panose="02020603050405020304" pitchFamily="18" charset="0"/>
                <a:ea typeface="Times New Roman" panose="02020603050405020304" pitchFamily="18" charset="0"/>
              </a:rPr>
              <a:t>Αν είσαι καπνιστής θα διαθέτεις ένα σημαντικό μέρος του εισοδήματός σου για τα τσιγάρα σου. </a:t>
            </a:r>
            <a:endParaRPr lang="en-US" sz="2000" dirty="0">
              <a:effectLst/>
              <a:latin typeface="Times New Roman" panose="02020603050405020304" pitchFamily="18" charset="0"/>
              <a:ea typeface="Times New Roman" panose="02020603050405020304" pitchFamily="18" charset="0"/>
            </a:endParaRPr>
          </a:p>
        </p:txBody>
      </p:sp>
      <p:pic>
        <p:nvPicPr>
          <p:cNvPr id="7" name="Εικόνα 6" descr="data:image/jpeg;base64,/9j/4AAQSkZJRgABAQAAAQABAAD/2wCEAAkGBwgHBgkIBwgKCgkLDRYPDQwMDRsUFRAWIB0iIiAdHx8kKDQsJCYxJx8fLT0tMTU3Ojo6Iys/RD84QzQ5OjcBCgoKDQwNGg8PGjclHyU3Nzc3Nzc3Nzc3Nzc3Nzc3Nzc3Nzc3Nzc3Nzc3Nzc3Nzc3Nzc3Nzc3Nzc3Nzc3Nzc3N//AABEIALUAwgMBIgACEQEDEQH/xAAbAAACAgMBAAAAAAAAAAAAAAAEBQMGAAIHAf/EAE0QAAIBAwICBgUHCQUECwEAAAECAwAEEQUSITEGEyJBUWEUMnGBsRUjcnORocEkMzRCUmKy0fAlVILS4RY1dJJDU1WDk6Kjs8Li8Sb/xAAaAQACAwEBAAAAAAAAAAAAAAADBAECBQAG/8QAKREAAgMAAgICAgEDBQAAAAAAAQIAAxESIQQxE0EiMlEFI3EUQoGx8P/aAAwDAQACEQMRAD8Aa9Lj8xZju4/AVXBVh6XH5mz9/wABVcBqEzjA2dWQWFlwy5/WoiJEWLeWizuxt3Ddj2Zz91BxY+eOBw/1rUTyYxvbHhmsVl7Inpz4RuPPYwuLMalJCYpVE8R7OV3KQSOdWDT4b21tfSLtInVSpZVJQE+zic8qpZeZubE9/HNSG9vimxrybZ+yc4++iFuQUMPX/UhfAasHi3uWW5uYg4UERY5Jn8ahe5TfvaZSu3HVhgeOefA+7FV0BsY3keyty6+I+2h3bY5b/iXr/pyKuEx1JdRTyBFbLKM49pFakZUnnn1cc6U2Dj5S4EHMR5eRFWK0ECSkMgDR+sxbDMc8h4U1XYKKBMjyPF5eSVWLZNItbMz6jeAZYjgw5dkcPb4n/WmejdKI9QZrLTdNZmUYaQHsgeZ7qW9IbtdXdbCzyTNKoXw4DGf68KuOj6XbaTYR2sCjCjLNj1j4mkbn5KWs9mHRQuKo6im60NJ13l2VufBieNL/AEBdOkWWeGQqpys0Jw0Z8f6++roWGc1DLsf9VfspVbWXreoUgH6kFldQ6xZtEXVp04krw3jxH9c6CjhkgnKJshUnDsQzNj38PvoabT2s7oXdg5QoSzRr3+OP5d9PLS9gvoFkDr1hHqjkT4r4/wBZ41DL/uEjSOoZCdlqf2f1R31sIwFEgHFRihuskBHYZscuAwPsqeOZQqoXDEHLN4nwoysDm/UEwyeXduk8e2ZFb3VwvpFp403Wby2RWEQmbqvNeOP5V3SecRws7MAfDv4/191ULpT0bv8AXWiuLHqgsasCkmVZsnPhWh416q/ZittejZzI15mjdU0u70mbqNRgMTkZUk5DDywaCrVDBhoimZMqS3/SYvrB8RUVSW36TF9YPiK6TOn6j/vC6+uf4msr3Uf94XX1z/E15QoaNula7obXHn+FVoVbOkK74YPf+FVieIjtDgPKoU51F7R3sr1/qHosksMYBc8z4Cl51Cc+qR9tWlYYwxYRoCeZ286lC45DFV+Fe46f6lZgEqsUt5I/FZP+Q/hRaQXUn949ykVYBWwFR8KwZ8+3+ZXJLG/PqLKfpEL+NafJWoH1gB7XAq01E1cEAlT5thi7SNPa03TTsrSkY7JztWmOoRi4td6ja6/nOPAjuNYGC8TypXdX7SXYit0aSFfziqODf6VWysMP8Sld7fJpPuHdETarrvWXd1CJghEYZtoJ8Fzjz+2ugtJtXLAla5xa6lpmn3K2fo0cyTN22KKwQHh3nhyzkn299XaFBZ6asWCqMfmUAIKJ4Ee3NZHlISQcmpWQRgMGvtcuhdNBaW9vHAvrXVzLz4fqqOfvIqZTdyDdDf20jfsrbsB/GaSaxaaoXW4sOpUxplesUt2s42gDy7z4c+NapqGpQXarc2Akjf1Li17WPJhUCvkm9S2oGyMxNJeQTW88fVXAGCBxVh3EH+vgSltdWXSruOHUkPVb9jsw7J8/I+f9B0xZ5A7oVdQR7jz+AoHpFbRXtizPgnkSByqEK7xPqXZGzRGN4bYylEuZgrYKnr22kHzJ4H+vKitMWVD21m2AcAe1ke7Ncx0+W/zBFayydfApHZY8VzwBz7/dXVNLnD21sJQvpHVjrCFHE+78KJdSEObF1YtN+qMshkUNL+6z5x7sY92aIiTMYVoowMYDKoGK3kaKOYyqefZbz9vn5+dLrzVTGNioWZuRFDDjsfcnDK70+SG60R3kVmmtnyjAcc+dctrtbQiKxZ5zlpDjzrmPTLTYdN1ULbrsSVNwUDgDnBrR8C/f7Zi3k14eQiKpLX9Jg+sHxFR1Ja/pMH1i/EVpxSdO1En5QuuH/TP8TWVLqA/L7n61viayhQsf62NyQY8/wqvXEfDFWPV/Ug9/4UguM1Ue4N4sK7edZmtpKGlYjkTRQNi5EnzW26gPSSP3vurDen/qz9tQQZ2Q/dUcsiIMu4C+PfQBvJG5AULcktIxYknd31XjJybX+pvINkHZTvPefZ4VJol2sNu0cbBZGZt+OZBAFL3A8KN0zTUlHpE+cjDJEOG7jx44oVwHE7GKNDDJZNDhgs4Yry9HYmHZAXuXlnHtp0t/FdFnLLv/AGCccPCgDJbXVk3yiZEto/WYHDA54Y+6hLdej0asXuZrp88HJZWK9w7qxGBs7m6ECjMlqt1iaBZYydrDOB8Kju7yO3TCrxqKC9tLy0HyTPHtQbQgGOHgc8qUXc8zllkXYy++hYy9Tq15GeXepHOeGfGlGo3rLZy7SfVJ9+K2uYjndg4oIYlLxv6tHqRdBhX6GCKuh+pwW+pyNcumGXHbOOOfsz7aZT6/Oupl4CVgLYJQdkj7x99AjQ7yCCOTToBPJIXcyiPOxBjx8c02v5HitYmumOMBZFPq57x7R5cu/wAnrTW7AjvZnIjqp36jm41wS9RBDIomunVBx4Lk4zTeJIreGXeZD1b7TI5DE4PPgO/wrl8InvL62jswdwbh4rjvNX/UuvuYRAZjIicC5GeNJ3UrXxWWVmYbIbm/D3BlRyyx8hmqD0q1P5S1BWVSBEOrUHn76ucdusVs0nAoOBxVJ6RW6wXiNHkLKMkGm/CCfJn8QHkBgvcU1JafpMH1ifEVFU1p+mQfWp/EK1ojOoajn5QuuJ/PP8TWV7qI/tC6+uf4msoULLDrHqQfRP4Uinp/qw7EH0T+FIphVRBv7iyT1qGlWjXT1qgkSjLAmLZlzUbCjJEod1qTIkIHbX6VaTY3tUoHbWh5DVJIkTU5t5zcWO2MKJW4YA5YHCkpre3ne3OYyAfGl705jIeh+DbLrpTLfdHb1WjMkrBl2BRkMBkY9+D9lE21zfzx7bbQ4IiW4b4AFx55IPee6g+hkiPHfOr5DFH2seTHg3wFWwOAi4PPnWI7mpys163DLuRLLosU8qSz29pDOG3brSMx4wQeLZ48schW13bh7h3zTC5uYYV9cCkt3qaLuywHsoDO9kNXog9+FSFqqlxN1QfaTuPKmGp6nJN2V4L5ClLxOzb2Ip/xqyo/KVtcnqbL0ov9LsIoOqgk2jCliRw86EspW6Qagser3wt48jqolGAWPLHh7TS7WP1fbmn9npwuFtdQ0yO3kljUfMyOFLEciCcDI8Cf9XiqIugYTEWZi3EnoQq0f/Zq5a39HF2JvVBGHB4fHNa6lrt3cy+ipGlun7CnJPtNZPNcQXHpeqpGjp6sSkcfsJpTbmW7umlYKM8wTihCsH8m9yS+dL6jy51g6REi3CCa2lQYQDjnxNU3Ub6W/ujM/LPYXuApt0luUMUMCuC45gccVX//ANpnxKVUFvuL+RYWPH6mVNZ/pkH1yfxCoamsf062+tT+IU5F51HUT/aF19c/xNZWah+n3P1rfE1lBhZZb8Zhgzx7P4ClEkfrcKd3QzDBn9j8BSudK5fUHZ7it4/KhJh26YyIaEmj7dGBgTF8woSRTR88ZoGVm8K4yJA3ZoNzgEgg4PE55eVEyM2xuFPNDu9Ov7FtKu4IopgpPA4Ew57vJh8OPiKCxyEVQZVWeomkFN7ro7fJePFGoMHMTudoUefn7M57uFOLHofZ9Tm8luZi368WEVfYDxP2Ype3yqqh+Rhq/Hsf9RK3YancWDmS1kK7l4qRwanC9IdQliH5QyHiRhAScUJrXRS7sT1lluu4TxIUfOKPNe8ez7BQ9vPBd2SwMViuYlKgMOfHz8uB7/wFZ8N4+Re4ao2VHifUIN7e3CLILsSoTgkfqn2URb7X9aRj7qW2tjd2BuusCuvB+yc5HHJ+8Vv1vHd3UB6wTizSrcgflGM4QDAxQMvabA5VG1wX28T9tTQRljuaoVeI7nMwYyv6pGzEKBlicKKLmS5trMlGjRzgZRSCzE47jg8/CmMGmtdavbRDALsAhY8iTgE1LJBbhLoSyhpImUQbBlZGDcSfcM91NG3oASieMDrH2YEdKlijtru8lkkMwJjLNleBwcD2ipryzhMUfVzrmRdx6sDcn7rZFYScAZOF4AeFTJaztZvdgL1COEZs8QTy4e6h8zsZFKAZkr82kXJkCQbrhm5Ko7R93fwzS7bxIIPPGOOQauFq0SzjrnkjQZYPGOIbmp+0Cnp0K06Y6c842W+rQjDSoMdYf3h3+3nTNXkH0ZneV4YT81nMqn08fl9t9fH/ABCpdU0y70q6a11CIxyjiPBvMHw/rhyqPTv95Wn18f8AEKb0H1M+dP1D9PufrW+JrK0vz+XXH1rfGsoWwstswzDBn9n8BQUieVHy/mYvofgKDc1QSjjuAyRjwFBSpTJjQNxRlgTFtwlL5UppMe3QMgqxlIvlTsUJDbdfe28apKSzjaIfXJzwwfI4pjLitbHVo9IkkkS2Ek5G1HZsBBQLdCdQtQBbuXKWaO26q13RS3zkKkY48efHyoxracyZS72HvQgYX3c6pfRC7Emr3epXrFpFQLknON3h9n308j0/fdS3t5cvGj5IhWQjPHvx8K8/5FfB8Yzbpbkur6jVxOQVPUS+I55+/wDCl19oGnXuZLu0G88njbiD5+IptaXEQTq4kXqvADFe7CJniPFX5NS6uyHV6hCAfYlLtIha6mLeQAoewwxgEH+h9lL9Y0qWxm2qMxtxU+FPuk9pIksd5GP3Gx3EcjTVEh1K0jaZQd68eHKmhcVxoawBlEpml6RNeSLtXC+dWP5CiiTtsT7KdQQxWqbIVwPHFDXsvVQSSE8FQt9gqj3u7bBqg9SoXm6S7luI0Kxq+xWXhgjlg/fQ1vaXF2+2CJpCAWITmq8snyxUwupFsTZlh1Zk60jHEsARn7K1tbqezmSW1YxyIMBsc8jB4H208vUYzrJqWtvQOr6pvSeu3dbnhs24xj21EHcIyBmCMQWXPA45ZrVDnsnmOBoie2aKGCTrI369SyhDxXDEYP2VaTgg+OOe/lTforqQ0vV45JCVt5hsfjyB5H3cKEuNPuLW3huJFBjnG6NgQfcR41B1WeYzXbKlA4IM6P0k0O01m16m4jVsZKuvrL7D41x640u40jpBb2lwPVuEKvjhIu4YYfyrqPQ7VnubX5OuGzNCuYmJ9ZB3e0fCp9f0KHVhCXGyaCUSROB3g5KnyPKma7sOfUxLqCpyJ9QA9PueH/St8TWV7f8A6dc/Wt8TWUzAy2SD5mL6P4CgZRTB1+Zi+j+AoOVKqJVvcDZaDnSmLrQlwKIsEYsmiNAyKaZThvCg3SiQcXyxmld3GaeTLU/RrSRqerhp03WsI3ycMgnuH9eFUY4JIHIyTQuiVyNJmu3MiXFyuLeA93eC3hn7gfPgNrU0yxQKGkVWBVk2+qc8uXOum42qzH1jy8hXP+lcpi1q4iZN8Mio+wHkSoyftrIvGvs3fB0DgJvo160iB5CM7trAdx7qtMe2WEAHtDvqgadKlpH6Q86BHkWJ4+8ZHB/YDwPtq26fc7eZNI3V8Tv1GbR3ght3aLeW7xyAdtcHhy86SaCzwpLaTZEkEhU+YPI1ZOZ3LxpXe2oS9F0nNlCvjv7xQh+pBla26IMkZqWa0wXTbj94BR78Cink86U69IfRAmT2m/n/ACFTWv5CGVe5XpF4Y47vA8OdT29i01nd3BkAFqqkgrksWOPdW+qTJeXUk6Q9UhwFj8AAKHwG5AVoAw3uZK6PbQIsMashbdIOBkyQQT7OIqNVqXYvf3j7a8RSpweXjU7O4ibKGIAJJA4DPdUyR+VexR0VHF5VTlOnlsGgkjmhJSVDuU+yrzY3seo2YnBxMBiVO/I/DvqnrHRemyzWlyjxc27DA96+dWR+8ivkJzG/Ykd+Py64+tb41lZf/p1x9a3xrK1piS4v+Zg+h+AoZloo/mYPoj4CoGJ8KqJVvcGZaHljHgKNqGarAwZEWTx0tnjI5U4lBpbdiiA7BmLJx+r31eOidiLTR4yVIeY9Y3v5D7BVRsbRr/UordeTHtHwHfXSIl6iJEAwAQoA7uOBQL2whYald7mSJ2/8QFULprYv8rwNEhfr4goC8SSD/rXQWPaUd/P76rfTVXiitLuBistvKcOBxXI8/Os609zT8NuNsoBsGk06W5JQwbxEVJ7XEezljzonQNYbctheuEuo/wA27nhOvd/iH30JjY23vrTVbC0vbSDaXE+0l936rZ4Y8QRj2VUcXHFppX1nOS+50CyvCDskIB86Lki3pyqndDZJ20sRXBYyW8+0bjk7SAR+NXq3G+GknTi5X+IoTg2Vu8QxPSjV23mJP2SSfuq06taGSFiow47Qx3+VVYTQLcl7uEyp1Zwu4jBI4camr3kZrbexA7SGB7lVunKRcS+0ZJwDgCh412jaedHjqmtY0RGM24l3J5juAH41E0BzupgGMe5tczyX3V9YF+aiEa4XHAVqIMjBFGRQE5z31MIfKu0yu56g0MG3mKKWHyqZI/KpVSolC0iWPyqaCP56L6Q+IqRYTRMUB3p9IfEVdB3AWOMMU3w/Lrj61vjWVtqA/L7n61viaytiYkuQX5mD6I+AqN1XwNSyyx29kJZ2CJHHuZn4BQAM59lLJOkOkC3W4bUbcQsxXfu4ZAyfuwfKhgyG9whlHgKgkUeFQalrFva2kU0ANzJc/o0akDrPPPcveT4Hv4Cq/NqGrTYb0yKDPHZFACB5Zb/SqPelZwmQtbN6k+o6xbwySRwq9y0RIm6kZCAHjk+PkMnyFQ3ciugMR3qwyrDw7qCi68XEzzyxSbjnCLtIbHHIyRx93H20X0dtjPqqaWWHo5zJGTwwgILJ7R8GHhUUeYDaymdZSeGiWXonpDQxm9mGJZcbB4LVjlX8z5yD7qAutf0TTrg2txqVrBNHgGJ5VBXPEfcanstUsNSQPp95BdLG+GaNwdpNCscliYdFAGQl1+eX6P41Bq1rFc2jLNGzqo3sgPPHGi52SINLIwVI1Jdm4AAc6US9KNAaPB1mxx5Tr/OgsAdl1OEETnd7ZdXJuAJoXqCOSj7Kst3c6ZdXWyyvbeckbtkcgOKGNr5D7KT5lfc3q7VYbNOi/G5mhPEsgb7D/qavFknze2qFpepaVaalbznUrQRnKSYmXkeGc+3jV1sNZ0iWOeS31G2lSCMvKySBgijmTx4DhVgjM+5EPKdSejC7iDf3VSdZ0/0W6kYA7H4j217qHSTVAkt56atpAzYiheFOzxwoLHvPAnPLJHdR19q+jzaYkc+u6fPdxoGaQSoodu/A+2p4adWD8e7g2GJLe38qNW2B4ED7KVXupWoSM2esWaENiRQyMSp7wCf6GaMs7m5t76GO9uBLb3B6tXMYQo/dy7jxHtx41YId7jT+Uu4IwSDhtxxobULtNPEe6GSaRskJGV5Dmx3EDAyO/voxNY0QZLarZjbxOJlJpNfTabeanNJNrOnejSbV29b2xGOa48WOcnzFFVD9iL2eQMxY4sj6TbRT9W0fWKGCMAGGeQOCaKSJf2TQs2saO0LJDrVpE5UhW3qdp8cHnSK21jVDCtxFfJdKjdqPqkCyYPaAYDlwOCK4rnZlf9RgyXKK38qKW32ruxUmnPDe2kV1b4aKZAyn8D5jjR0iDqW4CmEr+4u9uiUfUD+X3P1rfE1le6gv5fc/Wt8TWU9E4x6ZyyppVnBGu6ORgzqOchGNqD6TFfdmqzFZvfalDpqPuRd0DyqeYB3XLg+bdkHyFdHa0t547SSaMO8O1oycgKcDiPMUNZ6TYadKWtLZImVdgOSSFznHE8s0sQdkkyq62p+XZOG1Y7eNEA5AEsTj3j7hQkcQm1Gxt5R8xPPslOcEjaSBnzYAe+nnSm32zW12o4N8zJ95X7wR/ipBeLI9u7RY65CHjz+2pyv3gVm3Hj5AJ9Q6d19S23+k2EtqYVtIkG35toowGj8wRypE2k6hpkKanqDLbvaSgw9WwLzyZKgDmFVieOckAngOdXLRpYr6yt7yPJjlRZAPaM8fZVZ6T6h8pauIImBtrIlfJpjwY/4QSvtLeFOXsiLyz1B1gnqJoA4yZZBJPIWkmbPF2J7R95/CjdLuxpusQ3BOLefFvcE8hk9hj7GOD5MfCvbPRmutJudZUOZY3KxKP14U4SDHiTu8zsXxqFoo54Hicho5FII8QRWWxapwzHo+4yAGBAl71e3lutHvraLHWy20saBv2ipAH31UbzTL+wtHubi1URJjeVlU8zju9tWPojqDXumdTcvuu7QiGZs+ueG1v8Qwfbmpela46PXmP2R/EKdesONMEGIlKvLQXKBV+bkQ7o5E5o3iPgfKjtIZdRieOUCO9iwJY1788mX9093hxHMVE7KHEe8AtkgH9Yd9RSLMksN5ZkJdQ5Cb+Ade9G/dPLyPGsym3vjZ6Ma0r+siTT7vTdPtUvLcbQqRblcNxxj8KGmiZ9SEIfbAYAZV/wCsw2VB8s4PuAqxatfW2raHb3Nv2CLlEkjb1o3HNW/n38O41D0esLS91mVby1guFW1BAljD4O4+NNlf7wAPvYDRm5B7HTL7UovSbW3BhLEIzybesxzx5Zz9nvoQqwleORNkiSGNhnvU44fZXSYokhjWOJFRFUKqqMAAcgB4Vz2YZvL7P97n/jNR5FK1V6v8yUYse5Fa2s95dm3tIUdlj6wl32gDNR6hp0sTPZ30GwyruABBDjkSpHeDj2ZHjTzokv8Abc//AAw/iNWm806xvQovLWG4CnKiaMPg++i1ULZWG+5Vnw5OU2bNGkdjJGoeI9XncMkBQQ2PAjv8QRRDKQyKqbmeRIkXOOLMFH3mn/SzS9OsbnTnsrKC3dutVmhiVCQAMA4FIpmZTDNHGZGimil2bgu4K6sR91UtAW5VJ/zOXSuxh/s1q/8Ad7f/AMf/AOtDX2j6jYW/pF1bxiAMAzRy7sZ5Hl449leXWpaldalPLFcajawSYaOLr1IU94HPh3+8+FWXolqPyja3Omam/XTwrxMig9dC3Ikd/PB93jTCpSx4gyhZh3FHQ3UPQdRbTJCRBdsXgI47JMdpfeOPtB8au0y/MtQ0eg6RE6vHplkjoQVZbdAVI5EcKNn/ADLU5WpAwyh7OyhagPy+5+tb4msr3UB+X3P1rfE15TMHLzbgdTHw/VHwrGGOVbW4+Zi+gPgK9YUqxz3LfcVarZ+l2E8AA61k+b4cmHFfvAqmoFdFZQdrdoZ58a6GRxzVIvIRb6leQKezFMWX2MA//wAse6s7zRq8xDUnvIVoeqvpfRnU7eHAntJALctxwJmGwnyDMw9i0oMJgs3WDtsisVLcS58T4kmiLezkur5reE/OXVs6he4vGyyR58OII/xGvYirLkhlK5DKRgqRzBHiPCl/IsLVo3/thEADES86AtqdDsPQWzbi3TYQc5G0c/P21TbyGC01a60yFkbqiJERTxRG/VI7tpyPZtoeK3aAuLW6urQM2XS2uGQMe84BxnzFewaXLKnpGmW5KWu9pHPHrM+sgPHe3DPtHHwq9lq+SvBR3ICms6YVpt0NK1iG7c/k8wFvceAUnsMfYx4+THwq1dLB/wDz159Ff4hVSMaXEDrIA0UikHwIIoifWL6bQDpVzZyzT9mM3RkXDgMMMQSDnAGfOo8TyB8ZRz6k2Id0SK10+LUdZt7aQkAwylWX1kbKkEeY+8HFeT28trcyW12uJ0Aye51PJh5fyI51vb3T2OqW14lq9wqROjJG4By23xI8KstxbR9I9Htb6BepuHiE0DPzXIztYjuPf4cDzFRXSt/jjPYnM5V5S57N2uI5Ypdg3Drk7pAOWR4g8j7qedEk/t65/wCEX+I0Au7e6shSWNyjxtzjbnj7x7iDW9jqMukanLciykuontwnzUigqQxPfjxoXjWMLgH+pZwOOrL7trnTjdc32P77P/7jVZ77pStt6J1en3Fx6RbrP826DaG8ckeFVi3LuZ5ZEETSzyy7GYEqGdiMkZHfTf8AUGHx8QYOn9o16Ir/AG3c/wDCL/Ef5Vcdpqg6dqUmkalNcCxlukkgWMCORBtIZj3keNW/R9Wj1XTjeCCSHDuhRmBIKnB5Ejuo/hsDSAD2JSz9jEPThfynTP8AvfgtVuVOsMEYkZOsuIYyyYJAZ1UkZGM4PfTDU9afX5LCaOxlgiWN3DSSKd28Lt5Z8KBn3oYJY061oJ4pNisAWCurczw7qUvdD5K99QiBuEskvQqHq26rUrxX29kusRBPdkbAcezjSCKx1izu4by30+b0m2Y5RVyrLyZM+B+ODT09MTnPyRdZ+tj/AM1A6t0nur6z9HtLW5si7DfN1y7lXmQpU8z8M04Wo0MD2IP8j7lzjZWRXKMN6g7W5j21rOMocZ58fLNc1XUb+26yddUvW6vKRiS5ZlaQjJOCeIRe15kqO+o7KF4byzsoVkMslxHLOpbiCMFVOf2Vy7eZA7qYW0GUyM9Q/T7n61viays1Afl9z9a3xNZTkFGvSXUL2x+TpLGfqmELOylQyONq9kj3885ozotrTdINPe6eAQMmdyhtwOPDwr2srOdjzyHABWMZZNsUjgep3Z51Qred75XvpeD3J6wqOSjkFHsAFeVlJ+Yx4ZCViPuh8CT6rdXLcGtYAkY7sucsf/KAPfz7rDf6JYagRNLGyTHnJE5VjjlnuPvBrKymfHRTUBn1KMezIIuiljESZpri5HMLIwA9nZAyPbTmNFijWOJQiKMKqjAA8AKysq6oqrgEGpJ9xEOiloWzDeXkKEswjUxlU45wMpnHHlmtR0WgHLUL3/0v8lZWVT4K2btZcMZ6eisWMfKN3jw2x/5Kc6dZpp+n29jGzNHbRrErNjcQBjJ86ysoqVIp6E5yTA9V0O3v7hZeslglCgF4tvbHcDkHlnnQEnRKErj5QuuIx6sf+WsrKoaa2s1hJBOSS56N29z6Li6uYvR4Etl2bDlRyJyp4+ytf9k485+UrzP0Yv8AJWVlWsprZuxIQkLPD0Vi/wC0bv8A5Y/8tMtJ0qLTbCW0ilkkBd2LyYz2ySeQArKyripK2PAZIY7E8PQ2C3iWCPUbvZGqxr2Y+QH0a2/2Tizn5Qus/Rj/AMtZWVBoqO/jO5HJoeiMO7hqF1jBPFY/b+zVJW5cWAmYBmKM/HyPKsrKV8qpEziIUEy6RdELQS2szXM79SoAjYKUJyGJPDPFjk8eOAOVT6T0cttKnknWee4nmJXrJtuVySzHgBxJ51lZWggHUAZW9R/3hdfXP8TWVlZTEHP/2Q==">
            <a:extLst>
              <a:ext uri="{FF2B5EF4-FFF2-40B4-BE49-F238E27FC236}">
                <a16:creationId xmlns:a16="http://schemas.microsoft.com/office/drawing/2014/main" id="{9C8ED890-5B2C-4C9C-CA87-5465B89EE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537" y="4580358"/>
            <a:ext cx="2566208" cy="2394246"/>
          </a:xfrm>
          <a:prstGeom prst="rect">
            <a:avLst/>
          </a:prstGeom>
          <a:noFill/>
          <a:ln>
            <a:noFill/>
          </a:ln>
        </p:spPr>
      </p:pic>
    </p:spTree>
    <p:extLst>
      <p:ext uri="{BB962C8B-B14F-4D97-AF65-F5344CB8AC3E}">
        <p14:creationId xmlns:p14="http://schemas.microsoft.com/office/powerpoint/2010/main" val="190821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διαφημιση κοσμηματα">
            <a:extLst>
              <a:ext uri="{FF2B5EF4-FFF2-40B4-BE49-F238E27FC236}">
                <a16:creationId xmlns:a16="http://schemas.microsoft.com/office/drawing/2014/main" id="{D1904E7B-BD35-D536-11D2-A9BFAA1277C8}"/>
              </a:ext>
            </a:extLst>
          </p:cNvPr>
          <p:cNvPicPr>
            <a:picLocks noChangeAspect="1"/>
          </p:cNvPicPr>
          <p:nvPr/>
        </p:nvPicPr>
        <p:blipFill>
          <a:blip r:embed="rId2"/>
          <a:srcRect b="10127"/>
          <a:stretch>
            <a:fillRect/>
          </a:stretch>
        </p:blipFill>
        <p:spPr bwMode="auto">
          <a:xfrm>
            <a:off x="2916373" y="3015574"/>
            <a:ext cx="6916466" cy="3161389"/>
          </a:xfrm>
          <a:prstGeom prst="rect">
            <a:avLst/>
          </a:prstGeom>
          <a:noFill/>
          <a:ln w="9525">
            <a:noFill/>
            <a:miter lim="800000"/>
            <a:headEnd/>
            <a:tailEnd/>
          </a:ln>
        </p:spPr>
      </p:pic>
      <p:sp>
        <p:nvSpPr>
          <p:cNvPr id="5" name="AutoShape 50">
            <a:extLst>
              <a:ext uri="{FF2B5EF4-FFF2-40B4-BE49-F238E27FC236}">
                <a16:creationId xmlns:a16="http://schemas.microsoft.com/office/drawing/2014/main" id="{41D95E34-BC34-3BF2-9A02-48753C30C09B}"/>
              </a:ext>
            </a:extLst>
          </p:cNvPr>
          <p:cNvSpPr>
            <a:spLocks noChangeArrowheads="1"/>
          </p:cNvSpPr>
          <p:nvPr/>
        </p:nvSpPr>
        <p:spPr bwMode="auto">
          <a:xfrm>
            <a:off x="58872" y="135571"/>
            <a:ext cx="4629859" cy="2743816"/>
          </a:xfrm>
          <a:prstGeom prst="wedgeRoundRectCallout">
            <a:avLst>
              <a:gd name="adj1" fmla="val -4245"/>
              <a:gd name="adj2" fmla="val 72699"/>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buNone/>
            </a:pPr>
            <a:r>
              <a:rPr lang="el-GR" sz="2400" b="1" dirty="0">
                <a:effectLst/>
                <a:latin typeface="Times New Roman" panose="02020603050405020304" pitchFamily="18" charset="0"/>
                <a:ea typeface="Times New Roman" panose="02020603050405020304" pitchFamily="18" charset="0"/>
              </a:rPr>
              <a:t>Φανερά μηνύματα</a:t>
            </a:r>
            <a:endParaRPr lang="en-US" sz="2400" dirty="0">
              <a:effectLst/>
              <a:latin typeface="Times New Roman" panose="02020603050405020304" pitchFamily="18" charset="0"/>
              <a:ea typeface="Times New Roman" panose="02020603050405020304" pitchFamily="18" charset="0"/>
            </a:endParaRPr>
          </a:p>
          <a:p>
            <a:pPr algn="ctr">
              <a:buNone/>
            </a:pPr>
            <a:r>
              <a:rPr lang="el-GR" sz="2400" dirty="0">
                <a:effectLst/>
                <a:latin typeface="Times New Roman" panose="02020603050405020304" pitchFamily="18" charset="0"/>
                <a:ea typeface="Times New Roman" panose="02020603050405020304" pitchFamily="18" charset="0"/>
              </a:rPr>
              <a:t>Τα κοσμήματα μπορούν να σε κάνουν ευτυχισμένο. </a:t>
            </a:r>
            <a:endParaRPr lang="en-US" sz="2400" dirty="0">
              <a:effectLst/>
              <a:latin typeface="Times New Roman" panose="02020603050405020304" pitchFamily="18" charset="0"/>
              <a:ea typeface="Times New Roman" panose="02020603050405020304" pitchFamily="18" charset="0"/>
            </a:endParaRPr>
          </a:p>
          <a:p>
            <a:pPr algn="ctr">
              <a:buNone/>
            </a:pPr>
            <a:r>
              <a:rPr lang="el-GR"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ctr"/>
            <a:r>
              <a:rPr lang="el-GR" sz="2400" dirty="0">
                <a:effectLst/>
                <a:latin typeface="Times New Roman" panose="02020603050405020304" pitchFamily="18" charset="0"/>
                <a:ea typeface="Times New Roman" panose="02020603050405020304" pitchFamily="18" charset="0"/>
              </a:rPr>
              <a:t>Ένα κόσμημα μπορεί να βελτιώσει τις προσωπικές σου σχέσεις</a:t>
            </a:r>
            <a:r>
              <a:rPr lang="el-GR" sz="10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6" name="AutoShape 51">
            <a:extLst>
              <a:ext uri="{FF2B5EF4-FFF2-40B4-BE49-F238E27FC236}">
                <a16:creationId xmlns:a16="http://schemas.microsoft.com/office/drawing/2014/main" id="{E2A765BA-ACFF-4656-0174-4887C315FA21}"/>
              </a:ext>
            </a:extLst>
          </p:cNvPr>
          <p:cNvSpPr>
            <a:spLocks noChangeArrowheads="1"/>
          </p:cNvSpPr>
          <p:nvPr/>
        </p:nvSpPr>
        <p:spPr bwMode="auto">
          <a:xfrm>
            <a:off x="6096001" y="113654"/>
            <a:ext cx="6037128" cy="2532269"/>
          </a:xfrm>
          <a:prstGeom prst="wedgeRoundRectCallout">
            <a:avLst>
              <a:gd name="adj1" fmla="val 6128"/>
              <a:gd name="adj2" fmla="val 87579"/>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buNone/>
            </a:pPr>
            <a:r>
              <a:rPr lang="el-GR" b="1" dirty="0">
                <a:effectLst/>
                <a:latin typeface="Times New Roman" panose="02020603050405020304" pitchFamily="18" charset="0"/>
                <a:ea typeface="Times New Roman" panose="02020603050405020304" pitchFamily="18" charset="0"/>
              </a:rPr>
              <a:t>Κρυφά  μηνύματα</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Ένα ακριβό δώρο δεν μπορεί να βελτιώσει μια σχέση με προβλήματα.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Τα κοσμήματα είναι πανάκριβα. </a:t>
            </a:r>
            <a:endParaRPr lang="en-US"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Ο χρυσός που χρειάστηκε για να γίνει το κόσμημα αυτό, προήλθε από την καταπίεση και δουλεία λαών της Αφρικής.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370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F489D36-D2CC-4426-DCF5-2EC8BD15881D}"/>
              </a:ext>
            </a:extLst>
          </p:cNvPr>
          <p:cNvPicPr>
            <a:picLocks noChangeAspect="1"/>
          </p:cNvPicPr>
          <p:nvPr/>
        </p:nvPicPr>
        <p:blipFill rotWithShape="1">
          <a:blip r:embed="rId2">
            <a:extLst>
              <a:ext uri="{28A0092B-C50C-407E-A947-70E740481C1C}">
                <a14:useLocalDpi xmlns:a14="http://schemas.microsoft.com/office/drawing/2010/main" val="0"/>
              </a:ext>
            </a:extLst>
          </a:blip>
          <a:srcRect l="39280" t="29754" r="40038" b="23051"/>
          <a:stretch/>
        </p:blipFill>
        <p:spPr bwMode="auto">
          <a:xfrm>
            <a:off x="0" y="0"/>
            <a:ext cx="4989095" cy="7115790"/>
          </a:xfrm>
          <a:prstGeom prst="rect">
            <a:avLst/>
          </a:prstGeom>
          <a:ln>
            <a:noFill/>
          </a:ln>
          <a:extLst>
            <a:ext uri="{53640926-AAD7-44D8-BBD7-CCE9431645EC}">
              <a14:shadowObscured xmlns:a14="http://schemas.microsoft.com/office/drawing/2010/main"/>
            </a:ext>
          </a:extLst>
        </p:spPr>
      </p:pic>
      <p:pic>
        <p:nvPicPr>
          <p:cNvPr id="5" name="Εικόνα 4">
            <a:extLst>
              <a:ext uri="{FF2B5EF4-FFF2-40B4-BE49-F238E27FC236}">
                <a16:creationId xmlns:a16="http://schemas.microsoft.com/office/drawing/2014/main" id="{77D47E6E-EBC2-4859-EFD5-3D8F5DF1D85B}"/>
              </a:ext>
            </a:extLst>
          </p:cNvPr>
          <p:cNvPicPr>
            <a:picLocks noChangeAspect="1"/>
          </p:cNvPicPr>
          <p:nvPr/>
        </p:nvPicPr>
        <p:blipFill rotWithShape="1">
          <a:blip r:embed="rId2">
            <a:extLst>
              <a:ext uri="{28A0092B-C50C-407E-A947-70E740481C1C}">
                <a14:useLocalDpi xmlns:a14="http://schemas.microsoft.com/office/drawing/2010/main" val="0"/>
              </a:ext>
            </a:extLst>
          </a:blip>
          <a:srcRect l="39047" t="62950" r="40038" b="23051"/>
          <a:stretch/>
        </p:blipFill>
        <p:spPr bwMode="auto">
          <a:xfrm>
            <a:off x="5064336" y="2177717"/>
            <a:ext cx="6598275" cy="3035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736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Διαφημίσεις της ΙΟΝ | Page 6 | Retromaniax">
            <a:extLst>
              <a:ext uri="{FF2B5EF4-FFF2-40B4-BE49-F238E27FC236}">
                <a16:creationId xmlns:a16="http://schemas.microsoft.com/office/drawing/2014/main" id="{EB6F780B-68A0-4B6A-CCBE-9D5D9CBE5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47637"/>
            <a:ext cx="4762500" cy="6562725"/>
          </a:xfrm>
          <a:prstGeom prst="rect">
            <a:avLst/>
          </a:prstGeom>
          <a:noFill/>
          <a:ln>
            <a:noFill/>
          </a:ln>
        </p:spPr>
      </p:pic>
    </p:spTree>
    <p:extLst>
      <p:ext uri="{BB962C8B-B14F-4D97-AF65-F5344CB8AC3E}">
        <p14:creationId xmlns:p14="http://schemas.microsoft.com/office/powerpoint/2010/main" val="65201297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2281</Words>
  <Application>Microsoft Office PowerPoint</Application>
  <PresentationFormat>Ευρεία οθόνη</PresentationFormat>
  <Paragraphs>209</Paragraphs>
  <Slides>45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45</vt:i4>
      </vt:variant>
    </vt:vector>
  </HeadingPairs>
  <TitlesOfParts>
    <vt:vector size="51" baseType="lpstr">
      <vt:lpstr>Arial</vt:lpstr>
      <vt:lpstr>Calibri</vt:lpstr>
      <vt:lpstr>Calibri Light</vt:lpstr>
      <vt:lpstr>Times New Roman</vt:lpstr>
      <vt:lpstr>Wingdings</vt:lpstr>
      <vt:lpstr>Θέμα του Office</vt:lpstr>
      <vt:lpstr>Τα κρυφά μηνύματα των διαφημίσεων</vt:lpstr>
      <vt:lpstr>Ποια είναι τα φανερά και κρυφά μηνύματα των διαφημίσεων που βλέπουμε στις μικρές μας οθόνες;   Ας δούμε ορισμένα παραδείγματα.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Ας σχολιάσουμε τις επόμενες προτάσεις: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εμφάνιση των τροφών στις διαφημίσεις</vt:lpstr>
      <vt:lpstr>Παρουσίαση του PowerPoint</vt:lpstr>
      <vt:lpstr>Παρουσίαση του PowerPoint</vt:lpstr>
      <vt:lpstr>Παρουσίαση του PowerPoint</vt:lpstr>
      <vt:lpstr>Απορρυπαντικά, απορρυπαντικά, απορρυπαντικά….</vt:lpstr>
      <vt:lpstr>Παρουσίαση του PowerPoint</vt:lpstr>
      <vt:lpstr>Παρουσίαση του PowerPoint</vt:lpstr>
      <vt:lpstr>Παρουσίαση του PowerPoint</vt:lpstr>
      <vt:lpstr>Είναι όμως η μοναδική επίπτωση από τη χρήση των απορρυπαντικών;</vt:lpstr>
      <vt:lpstr>Παρουσίαση του PowerPoint</vt:lpstr>
      <vt:lpstr>«ΜΗ ΙΟΝΙΚΑ ΤΑΣΙΕΝΕΡΓΑ» </vt:lpstr>
      <vt:lpstr>«ΚΑΤΙΟΝΙΚΑ ΤΑΣΙΕΝΕΡΓΑ»</vt:lpstr>
      <vt:lpstr>   Επικίνδυνες διαφημίσεις </vt:lpstr>
      <vt:lpstr>«Όταν διψάτε μία είναι η λύση:   αναψυκτικό «μπιμπ». Σας δροσίζει και σας απογειώνει»  </vt:lpstr>
      <vt:lpstr>«Αν θέλεις να βγαίνεις στην παραλία και όλοι να σε προσέχουν, αν θέλεις κάτι να αλλάξει στην προσωπική σου ζωή, τώρα είναι η στιγμή: τα προϊόντα αδυνατίσματος «μπιμπ» θα σε κάνουν άλλον άνθρωπο». </vt:lpstr>
      <vt:lpstr>«Σε μας μπορείτε να χάσετε 10 κιλά σε έναν μήνα και να γίνετε αγνώριστοι». </vt:lpstr>
      <vt:lpstr>«Τα πατατάκια «μπιμπ» γίνονται από ελληνική πατάτα που τηγανίστηκε σε παρθένο ελαιόλαδο. Δοκιμάστε τα και θα μας θυμηθείτε». </vt:lpstr>
      <vt:lpstr>«Το πλυντήριο «μπιμπ» πλένει τόσο απαλά, που μπορείτε να πλύνετε άφοβα το πιο ευαίσθητο λουλούδι χωρίς να πάθει το παραμικρό». «Χρησιμοποιήστε το απορρυπαντικό «μπιμπ». 35 κατασκευαστές πλυντηρίων το συνιστούν». «Το «μπιμπ» είναι τόσο ισχυρό που μπορεί να καθαρίσει λεκέδες από γράσο, μελάνι και κεράσι σε κρύο νερό».</vt:lpstr>
      <vt:lpstr>«Το γιαούρτι «μπιμπ» το αγαπούν τα παιδιά γιατί δεν έχει πέτσα και έχει υπέροχη γεύση σπιτικού γιαουρτιού». </vt:lpstr>
      <vt:lpstr>«Γάλα «μπιμπ» λάιτ: είναι νόστιμο, απολαυστικό και δεν σας παχαίνει. Τώρα όλη η οικογένεια πίνει γάλα «μπιμπ».  </vt:lpstr>
      <vt:lpstr>«Ελάτε στις εκθέσεις μας και πάρτε ένα αυτοκίνητο της αρεσκείας σας. Θα πληρώσετε την πρώτη δόση ένα χρόνο αργότερα. Δικό σας το μοναδικό αυτοκίνητο «μπιμπ» με 4 ευρώ την ημέρα».   «Αυτό το καλοκαίρι, η «μπιμπ» τράπεζα είναι πάλι δίπλα σας και για τις διακοπές σας. Ελάτε να πάρετε ένα διακοποδάνειο με επιτόκιο 8% και πρώτη δόση 2 χρόνια μετά».  </vt:lpstr>
      <vt:lpstr>Ο καλύτερος διαφημιστής </vt:lpstr>
      <vt:lpstr>Παρουσίαση του PowerPoint</vt:lpstr>
      <vt:lpstr>Ζητούμενο είναι να υπάρχουν, εκτός από τα παραπάνω, στοιχεία που θα κάνουν την αφίσα πρωτότυπη και την αγορά του προϊόντος δελεαστική. Οι επίδοξοι «διαφημιστές» πρέπει να χρησιμοποιήσουν υπερβολές και όλα τα όπλα που χρησιμοποιούν συνήθως οι επαγγελματίες της διαφήμισης: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ΚΩΝΣΤΑΝΤΙΝΑ ΠΛΕΣΣΑ</dc:creator>
  <cp:lastModifiedBy>ΚΩΝΣΤΑΝΤΙΝΑ ΠΛΕΣΣΑ</cp:lastModifiedBy>
  <cp:revision>39</cp:revision>
  <dcterms:created xsi:type="dcterms:W3CDTF">2025-03-18T10:58:37Z</dcterms:created>
  <dcterms:modified xsi:type="dcterms:W3CDTF">2025-03-27T13:32:40Z</dcterms:modified>
</cp:coreProperties>
</file>