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6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C8C65-8900-4FE2-8AF5-6FAABD604454}" type="datetimeFigureOut">
              <a:rPr lang="el-GR" smtClean="0"/>
              <a:pPr/>
              <a:t>8/5/2017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AEC90-7AC2-44E2-B037-BF8FBD87689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>
            <a:normAutofit/>
          </a:bodyPr>
          <a:lstStyle/>
          <a:p>
            <a:r>
              <a:rPr lang="el-GR" sz="4800" b="1" dirty="0" smtClean="0">
                <a:solidFill>
                  <a:srgbClr val="0070C0"/>
                </a:solidFill>
              </a:rPr>
              <a:t>Ψύξη : Νερό </a:t>
            </a:r>
            <a:r>
              <a:rPr lang="en-US" sz="4800" b="1" dirty="0" smtClean="0">
                <a:solidFill>
                  <a:srgbClr val="0070C0"/>
                </a:solidFill>
              </a:rPr>
              <a:t>vs. </a:t>
            </a:r>
            <a:r>
              <a:rPr lang="el-GR" sz="4800" b="1" dirty="0" smtClean="0">
                <a:solidFill>
                  <a:srgbClr val="0070C0"/>
                </a:solidFill>
              </a:rPr>
              <a:t>Ζαχαρόνερο</a:t>
            </a:r>
            <a:endParaRPr lang="el-GR" sz="4800" b="1" dirty="0">
              <a:solidFill>
                <a:srgbClr val="0070C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928662" y="1428736"/>
            <a:ext cx="5143504" cy="114300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Μαθητής: Χριστόδουλος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Μαργιωρής</a:t>
            </a:r>
          </a:p>
          <a:p>
            <a:pPr algn="l"/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Τμήμα: 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Γ3 Α</a:t>
            </a:r>
          </a:p>
          <a:p>
            <a:pPr algn="l"/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Καθηγήτρια: Κα. Μαραγκού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3 - Εικόνα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4143380"/>
            <a:ext cx="2705100" cy="16859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42" name="Picture 2" descr="Image result for watersugar"/>
          <p:cNvPicPr>
            <a:picLocks noChangeAspect="1" noChangeArrowheads="1"/>
          </p:cNvPicPr>
          <p:nvPr/>
        </p:nvPicPr>
        <p:blipFill>
          <a:blip r:embed="rId3" cstate="print"/>
          <a:srcRect t="5687" r="28492"/>
          <a:stretch>
            <a:fillRect/>
          </a:stretch>
        </p:blipFill>
        <p:spPr bwMode="auto">
          <a:xfrm>
            <a:off x="5929322" y="1857364"/>
            <a:ext cx="2714644" cy="4738634"/>
          </a:xfrm>
          <a:prstGeom prst="rect">
            <a:avLst/>
          </a:prstGeom>
          <a:noFill/>
        </p:spPr>
      </p:pic>
      <p:pic>
        <p:nvPicPr>
          <p:cNvPr id="6" name="Picture 2" descr="Image result for watersugar"/>
          <p:cNvPicPr>
            <a:picLocks noChangeAspect="1" noChangeArrowheads="1"/>
          </p:cNvPicPr>
          <p:nvPr/>
        </p:nvPicPr>
        <p:blipFill>
          <a:blip r:embed="rId3" cstate="print"/>
          <a:srcRect t="32702" r="28492"/>
          <a:stretch>
            <a:fillRect/>
          </a:stretch>
        </p:blipFill>
        <p:spPr bwMode="auto">
          <a:xfrm>
            <a:off x="357158" y="3214686"/>
            <a:ext cx="2643174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0070C0"/>
                </a:solidFill>
              </a:rPr>
              <a:t>Προτάσεις για συμπληρωματική έρευνα</a:t>
            </a:r>
            <a:endParaRPr lang="el-GR" sz="3600" b="1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214422"/>
            <a:ext cx="6758006" cy="4997152"/>
          </a:xfrm>
        </p:spPr>
        <p:txBody>
          <a:bodyPr>
            <a:normAutofit/>
          </a:bodyPr>
          <a:lstStyle/>
          <a:p>
            <a:pPr lvl="0"/>
            <a:r>
              <a:rPr lang="el-GR" sz="2800" dirty="0">
                <a:solidFill>
                  <a:srgbClr val="FF0000"/>
                </a:solidFill>
              </a:rPr>
              <a:t>Χρήση </a:t>
            </a:r>
            <a:r>
              <a:rPr lang="el-GR" sz="2800" dirty="0">
                <a:solidFill>
                  <a:srgbClr val="002060"/>
                </a:solidFill>
              </a:rPr>
              <a:t>εργαστηριακού </a:t>
            </a:r>
            <a:r>
              <a:rPr lang="el-GR" sz="2800" dirty="0" smtClean="0">
                <a:solidFill>
                  <a:srgbClr val="002060"/>
                </a:solidFill>
              </a:rPr>
              <a:t>ογκομετρητή, ζυγαριά </a:t>
            </a:r>
            <a:r>
              <a:rPr lang="el-GR" sz="2800" dirty="0">
                <a:solidFill>
                  <a:srgbClr val="002060"/>
                </a:solidFill>
              </a:rPr>
              <a:t>ακριβείας.</a:t>
            </a:r>
          </a:p>
          <a:p>
            <a:pPr lvl="0"/>
            <a:r>
              <a:rPr lang="el-GR" sz="2800" dirty="0">
                <a:solidFill>
                  <a:srgbClr val="FF0000"/>
                </a:solidFill>
              </a:rPr>
              <a:t>Χρήση</a:t>
            </a:r>
            <a:r>
              <a:rPr lang="el-GR" sz="2800" dirty="0">
                <a:solidFill>
                  <a:srgbClr val="002060"/>
                </a:solidFill>
              </a:rPr>
              <a:t> ψηφιακών θερμομέτρων υψηλής ακριβείας.</a:t>
            </a:r>
          </a:p>
          <a:p>
            <a:pPr lvl="0"/>
            <a:r>
              <a:rPr lang="el-GR" sz="2800" dirty="0">
                <a:solidFill>
                  <a:srgbClr val="FF0000"/>
                </a:solidFill>
              </a:rPr>
              <a:t>Αξιοποίηση</a:t>
            </a:r>
            <a:r>
              <a:rPr lang="el-GR" sz="2800" dirty="0">
                <a:solidFill>
                  <a:srgbClr val="002060"/>
                </a:solidFill>
              </a:rPr>
              <a:t> εργαστηριακών χώρων.</a:t>
            </a:r>
          </a:p>
          <a:p>
            <a:pPr lvl="0"/>
            <a:r>
              <a:rPr lang="el-GR" sz="2800" dirty="0">
                <a:solidFill>
                  <a:srgbClr val="FF0000"/>
                </a:solidFill>
              </a:rPr>
              <a:t>Χρήση</a:t>
            </a:r>
            <a:r>
              <a:rPr lang="el-GR" sz="2800" dirty="0">
                <a:solidFill>
                  <a:srgbClr val="002060"/>
                </a:solidFill>
              </a:rPr>
              <a:t> καθαρού νερού (χωρίς </a:t>
            </a:r>
            <a:r>
              <a:rPr lang="el-GR" sz="2800" dirty="0" smtClean="0">
                <a:solidFill>
                  <a:srgbClr val="002060"/>
                </a:solidFill>
              </a:rPr>
              <a:t>πρόσθετα μέταλλα , </a:t>
            </a:r>
            <a:r>
              <a:rPr lang="el-GR" sz="2800" dirty="0">
                <a:solidFill>
                  <a:srgbClr val="002060"/>
                </a:solidFill>
              </a:rPr>
              <a:t>χλώριο κ.τ.λ</a:t>
            </a:r>
            <a:r>
              <a:rPr lang="el-GR" sz="2800" dirty="0" smtClean="0">
                <a:solidFill>
                  <a:srgbClr val="002060"/>
                </a:solidFill>
              </a:rPr>
              <a:t>.). </a:t>
            </a:r>
          </a:p>
          <a:p>
            <a:pPr lvl="0"/>
            <a:r>
              <a:rPr lang="el-GR" sz="2800" dirty="0" smtClean="0">
                <a:solidFill>
                  <a:srgbClr val="FF0000"/>
                </a:solidFill>
              </a:rPr>
              <a:t>Πειραματισμός</a:t>
            </a:r>
            <a:r>
              <a:rPr lang="el-GR" sz="2800" dirty="0" smtClean="0">
                <a:solidFill>
                  <a:srgbClr val="002060"/>
                </a:solidFill>
              </a:rPr>
              <a:t> με περισσότερα υδατικά διαλύματα </a:t>
            </a:r>
            <a:endParaRPr lang="el-GR" sz="28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857231"/>
            <a:ext cx="1571604" cy="1861513"/>
          </a:xfrm>
          <a:prstGeom prst="rect">
            <a:avLst/>
          </a:prstGeom>
          <a:noFill/>
        </p:spPr>
      </p:pic>
      <p:pic>
        <p:nvPicPr>
          <p:cNvPr id="2052" name="Picture 4" descr="Image result for ζυγαριά ακριβείας"/>
          <p:cNvPicPr>
            <a:picLocks noChangeAspect="1" noChangeArrowheads="1"/>
          </p:cNvPicPr>
          <p:nvPr/>
        </p:nvPicPr>
        <p:blipFill>
          <a:blip r:embed="rId3" cstate="print"/>
          <a:srcRect l="3750" t="8865" r="8749" b="4255"/>
          <a:stretch>
            <a:fillRect/>
          </a:stretch>
        </p:blipFill>
        <p:spPr bwMode="auto">
          <a:xfrm>
            <a:off x="7409078" y="2643182"/>
            <a:ext cx="1734922" cy="1214445"/>
          </a:xfrm>
          <a:prstGeom prst="rect">
            <a:avLst/>
          </a:prstGeom>
          <a:noFill/>
        </p:spPr>
      </p:pic>
      <p:pic>
        <p:nvPicPr>
          <p:cNvPr id="2054" name="Picture 6" descr="Image result for ψηφιακό θερμόμετρο ακριβεία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710" y="3714752"/>
            <a:ext cx="1357290" cy="1357290"/>
          </a:xfrm>
          <a:prstGeom prst="rect">
            <a:avLst/>
          </a:prstGeom>
          <a:noFill/>
        </p:spPr>
      </p:pic>
      <p:pic>
        <p:nvPicPr>
          <p:cNvPr id="2056" name="Picture 8" descr="Image result for chemical la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60" y="5000636"/>
            <a:ext cx="2143140" cy="1422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1"/>
                </a:solidFill>
              </a:rPr>
              <a:t>Πρόβλημα –Σκοπός Έρευνας</a:t>
            </a:r>
            <a:endParaRPr lang="el-GR" b="1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l-GR" dirty="0" smtClean="0">
                <a:solidFill>
                  <a:srgbClr val="FF0000"/>
                </a:solidFill>
              </a:rPr>
              <a:t> Πρόβλημα </a:t>
            </a:r>
            <a:r>
              <a:rPr lang="el-GR" dirty="0" smtClean="0"/>
              <a:t>: </a:t>
            </a:r>
            <a:r>
              <a:rPr lang="el-GR" dirty="0" smtClean="0">
                <a:solidFill>
                  <a:srgbClr val="002060"/>
                </a:solidFill>
              </a:rPr>
              <a:t>Ποιές </a:t>
            </a:r>
            <a:r>
              <a:rPr lang="el-GR" dirty="0">
                <a:solidFill>
                  <a:srgbClr val="002060"/>
                </a:solidFill>
              </a:rPr>
              <a:t>διαφορές παρουσιάζονται μεταξύ του νερού και του ζαχαρόνερου όταν αυτά ψύχονται για το ίδιο χρονικό διάστημα ;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    Σκοπός </a:t>
            </a:r>
            <a:r>
              <a:rPr lang="el-GR" dirty="0">
                <a:solidFill>
                  <a:srgbClr val="FF0000"/>
                </a:solidFill>
              </a:rPr>
              <a:t>της </a:t>
            </a:r>
            <a:r>
              <a:rPr lang="el-GR" dirty="0" smtClean="0">
                <a:solidFill>
                  <a:srgbClr val="FF0000"/>
                </a:solidFill>
              </a:rPr>
              <a:t>έρευνας: </a:t>
            </a:r>
            <a:r>
              <a:rPr lang="el-GR" dirty="0">
                <a:solidFill>
                  <a:srgbClr val="002060"/>
                </a:solidFill>
              </a:rPr>
              <a:t>είναι να αναδείξω τις διαφορές του νερού και του ζαχαρόνερου κατά την ψύξη 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1"/>
                </a:solidFill>
              </a:rPr>
              <a:t>Υπόθεση</a:t>
            </a:r>
            <a:endParaRPr lang="el-GR" b="1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dirty="0" smtClean="0"/>
              <a:t> </a:t>
            </a:r>
            <a:r>
              <a:rPr lang="el-GR" dirty="0" smtClean="0">
                <a:solidFill>
                  <a:srgbClr val="002060"/>
                </a:solidFill>
              </a:rPr>
              <a:t>Αν </a:t>
            </a:r>
            <a:r>
              <a:rPr lang="el-GR" dirty="0">
                <a:solidFill>
                  <a:srgbClr val="002060"/>
                </a:solidFill>
              </a:rPr>
              <a:t>τα υδατικά διαλύματα έχουν </a:t>
            </a:r>
            <a:r>
              <a:rPr lang="el-GR" u="sng" dirty="0">
                <a:solidFill>
                  <a:srgbClr val="FF0000"/>
                </a:solidFill>
              </a:rPr>
              <a:t>χαμηλότερο</a:t>
            </a:r>
            <a:r>
              <a:rPr lang="el-GR" u="sng" dirty="0">
                <a:solidFill>
                  <a:srgbClr val="002060"/>
                </a:solidFill>
              </a:rPr>
              <a:t> </a:t>
            </a:r>
            <a:r>
              <a:rPr lang="el-GR" dirty="0">
                <a:solidFill>
                  <a:srgbClr val="002060"/>
                </a:solidFill>
              </a:rPr>
              <a:t>σημείο ψύξης από το κανονικό νερό τότε το νερό </a:t>
            </a:r>
            <a:r>
              <a:rPr lang="el-GR" u="sng" dirty="0" smtClean="0">
                <a:solidFill>
                  <a:srgbClr val="FF0000"/>
                </a:solidFill>
              </a:rPr>
              <a:t>χωρίς</a:t>
            </a:r>
            <a:r>
              <a:rPr lang="el-GR" u="sng" dirty="0" smtClean="0">
                <a:solidFill>
                  <a:srgbClr val="002060"/>
                </a:solidFill>
              </a:rPr>
              <a:t> </a:t>
            </a:r>
            <a:r>
              <a:rPr lang="el-GR" dirty="0" smtClean="0">
                <a:solidFill>
                  <a:srgbClr val="002060"/>
                </a:solidFill>
              </a:rPr>
              <a:t>ζάχαρη </a:t>
            </a:r>
            <a:r>
              <a:rPr lang="el-GR" dirty="0">
                <a:solidFill>
                  <a:srgbClr val="002060"/>
                </a:solidFill>
              </a:rPr>
              <a:t>θα παγώσει πιο γρήγορα από το ζαχαρόνερο . </a:t>
            </a:r>
            <a:endParaRPr lang="el-GR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solidFill>
                  <a:srgbClr val="002060"/>
                </a:solidFill>
              </a:rPr>
              <a:t>Επιπροσθέτως </a:t>
            </a:r>
            <a:r>
              <a:rPr lang="el-GR" dirty="0">
                <a:solidFill>
                  <a:srgbClr val="002060"/>
                </a:solidFill>
              </a:rPr>
              <a:t>, εξαιτίας της παρουσίας της ζάχαρης στο υδατικό διάλυμα ζαχαρόνερου θα παρατηρηθούν ποιοτικές διαφορές στον πάγο που θα σχηματιστεί 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1"/>
                </a:solidFill>
              </a:rPr>
              <a:t>Χρησιμότητα της </a:t>
            </a:r>
            <a:r>
              <a:rPr lang="el-GR" sz="4000" b="1" dirty="0" smtClean="0">
                <a:solidFill>
                  <a:schemeClr val="accent1"/>
                </a:solidFill>
              </a:rPr>
              <a:t>Έρευνας</a:t>
            </a:r>
            <a:endParaRPr lang="el-GR" sz="4000" b="1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785794"/>
            <a:ext cx="8786842" cy="5715016"/>
          </a:xfrm>
        </p:spPr>
        <p:txBody>
          <a:bodyPr>
            <a:normAutofit/>
          </a:bodyPr>
          <a:lstStyle/>
          <a:p>
            <a:pPr lvl="0"/>
            <a:r>
              <a:rPr lang="el-GR" sz="2000" dirty="0">
                <a:solidFill>
                  <a:srgbClr val="FF0000"/>
                </a:solidFill>
              </a:rPr>
              <a:t>Στην οικιακή χρήση </a:t>
            </a:r>
            <a:r>
              <a:rPr lang="el-GR" sz="2000" dirty="0" smtClean="0">
                <a:solidFill>
                  <a:srgbClr val="002060"/>
                </a:solidFill>
              </a:rPr>
              <a:t>πχ </a:t>
            </a:r>
            <a:r>
              <a:rPr lang="el-GR" sz="2000" dirty="0">
                <a:solidFill>
                  <a:srgbClr val="002060"/>
                </a:solidFill>
              </a:rPr>
              <a:t>. </a:t>
            </a:r>
            <a:r>
              <a:rPr lang="el-GR" sz="2000" dirty="0" smtClean="0">
                <a:solidFill>
                  <a:srgbClr val="002060"/>
                </a:solidFill>
              </a:rPr>
              <a:t>Παγοκύστες για </a:t>
            </a:r>
            <a:r>
              <a:rPr lang="el-GR" sz="2000" dirty="0" smtClean="0">
                <a:solidFill>
                  <a:srgbClr val="002060"/>
                </a:solidFill>
              </a:rPr>
              <a:t>φορητά </a:t>
            </a:r>
            <a:r>
              <a:rPr lang="el-GR" sz="2000" dirty="0" smtClean="0">
                <a:solidFill>
                  <a:srgbClr val="002060"/>
                </a:solidFill>
              </a:rPr>
              <a:t>ψυγεία</a:t>
            </a: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>
              <a:buNone/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0"/>
            <a:r>
              <a:rPr lang="el-GR" sz="2000" dirty="0" smtClean="0">
                <a:solidFill>
                  <a:srgbClr val="FF0000"/>
                </a:solidFill>
              </a:rPr>
              <a:t>Σε </a:t>
            </a:r>
            <a:r>
              <a:rPr lang="el-GR" sz="2000" dirty="0">
                <a:solidFill>
                  <a:srgbClr val="FF0000"/>
                </a:solidFill>
              </a:rPr>
              <a:t>εταιρίες παράγωγης  πάγου </a:t>
            </a:r>
            <a:r>
              <a:rPr lang="el-GR" sz="2000" dirty="0">
                <a:solidFill>
                  <a:srgbClr val="002060"/>
                </a:solidFill>
              </a:rPr>
              <a:t>π.χ. για την πιο αποτελεσματική παραγωγή πάγου . 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>
              <a:buNone/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0">
              <a:buNone/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0"/>
            <a:r>
              <a:rPr lang="el-GR" sz="2000" dirty="0" smtClean="0">
                <a:solidFill>
                  <a:srgbClr val="FF0000"/>
                </a:solidFill>
              </a:rPr>
              <a:t>Στην </a:t>
            </a:r>
            <a:r>
              <a:rPr lang="el-GR" sz="2000" dirty="0">
                <a:solidFill>
                  <a:srgbClr val="FF0000"/>
                </a:solidFill>
              </a:rPr>
              <a:t>ψύξη μηχανημάτων σε βιομηχανίες </a:t>
            </a:r>
            <a:r>
              <a:rPr lang="el-GR" sz="2000" dirty="0">
                <a:solidFill>
                  <a:srgbClr val="002060"/>
                </a:solidFill>
              </a:rPr>
              <a:t>π.χ. Σε ευαίσθητα </a:t>
            </a:r>
            <a:r>
              <a:rPr lang="el-GR" sz="2000" dirty="0" smtClean="0">
                <a:solidFill>
                  <a:srgbClr val="002060"/>
                </a:solidFill>
              </a:rPr>
              <a:t>μηχανήματα </a:t>
            </a:r>
            <a:r>
              <a:rPr lang="el-GR" sz="2000" dirty="0">
                <a:solidFill>
                  <a:srgbClr val="002060"/>
                </a:solidFill>
              </a:rPr>
              <a:t>που παθαίνουν μηχανικές βλάβες όταν υπερθερμαθούν 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>
              <a:buNone/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</p:txBody>
      </p:sp>
      <p:pic>
        <p:nvPicPr>
          <p:cNvPr id="7170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 l="7500" r="7499" b="11250"/>
          <a:stretch>
            <a:fillRect/>
          </a:stretch>
        </p:blipFill>
        <p:spPr bwMode="auto">
          <a:xfrm>
            <a:off x="928662" y="1357298"/>
            <a:ext cx="1436814" cy="1214446"/>
          </a:xfrm>
          <a:prstGeom prst="rect">
            <a:avLst/>
          </a:prstGeom>
          <a:noFill/>
        </p:spPr>
      </p:pic>
      <p:pic>
        <p:nvPicPr>
          <p:cNvPr id="7172" name="Picture 4" descr="Related image"/>
          <p:cNvPicPr>
            <a:picLocks noChangeAspect="1" noChangeArrowheads="1"/>
          </p:cNvPicPr>
          <p:nvPr/>
        </p:nvPicPr>
        <p:blipFill>
          <a:blip r:embed="rId3" cstate="print"/>
          <a:srcRect l="7609" r="18206"/>
          <a:stretch>
            <a:fillRect/>
          </a:stretch>
        </p:blipFill>
        <p:spPr bwMode="auto">
          <a:xfrm>
            <a:off x="857224" y="3429000"/>
            <a:ext cx="1726179" cy="1357322"/>
          </a:xfrm>
          <a:prstGeom prst="rect">
            <a:avLst/>
          </a:prstGeom>
          <a:noFill/>
        </p:spPr>
      </p:pic>
      <p:pic>
        <p:nvPicPr>
          <p:cNvPr id="7174" name="Picture 6" descr="Related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5429264"/>
            <a:ext cx="1907435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1"/>
                </a:solidFill>
              </a:rPr>
              <a:t>Χρησιμότητα της </a:t>
            </a:r>
            <a:r>
              <a:rPr lang="el-GR" sz="4000" b="1" dirty="0" smtClean="0">
                <a:solidFill>
                  <a:schemeClr val="accent1"/>
                </a:solidFill>
              </a:rPr>
              <a:t>Έρευνας</a:t>
            </a:r>
            <a:endParaRPr lang="el-GR" sz="4000" b="1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34" y="1000108"/>
            <a:ext cx="785818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000" dirty="0" smtClean="0">
                <a:solidFill>
                  <a:srgbClr val="FF0000"/>
                </a:solidFill>
              </a:rPr>
              <a:t>Στην μαγειρική</a:t>
            </a:r>
            <a:r>
              <a:rPr lang="el-GR" sz="2000" dirty="0" smtClean="0">
                <a:solidFill>
                  <a:srgbClr val="002060"/>
                </a:solidFill>
              </a:rPr>
              <a:t> π.χ. Στην μοριακή κουζίνα , στην ζαχαροπλαστική κ.λπ.</a:t>
            </a:r>
          </a:p>
          <a:p>
            <a:pPr lvl="0"/>
            <a:endParaRPr lang="el-GR" dirty="0" smtClean="0">
              <a:solidFill>
                <a:srgbClr val="002060"/>
              </a:solidFill>
            </a:endParaRPr>
          </a:p>
          <a:p>
            <a:pPr lvl="0"/>
            <a:endParaRPr lang="el-GR" dirty="0" smtClean="0">
              <a:solidFill>
                <a:srgbClr val="002060"/>
              </a:solidFill>
            </a:endParaRPr>
          </a:p>
          <a:p>
            <a:pPr lvl="0"/>
            <a:endParaRPr lang="el-GR" dirty="0" smtClean="0">
              <a:solidFill>
                <a:srgbClr val="002060"/>
              </a:solidFill>
            </a:endParaRPr>
          </a:p>
          <a:p>
            <a:pPr lvl="0"/>
            <a:endParaRPr lang="el-GR" dirty="0" smtClean="0">
              <a:solidFill>
                <a:srgbClr val="002060"/>
              </a:solidFill>
            </a:endParaRPr>
          </a:p>
          <a:p>
            <a:pPr lvl="0"/>
            <a:endParaRPr lang="el-GR" dirty="0" smtClean="0">
              <a:solidFill>
                <a:srgbClr val="002060"/>
              </a:solidFill>
            </a:endParaRPr>
          </a:p>
          <a:p>
            <a:pPr lvl="0"/>
            <a:endParaRPr lang="el-GR" dirty="0" smtClean="0">
              <a:solidFill>
                <a:srgbClr val="002060"/>
              </a:solidFill>
            </a:endParaRPr>
          </a:p>
          <a:p>
            <a:pPr lvl="0"/>
            <a:endParaRPr lang="el-GR" dirty="0" smtClean="0">
              <a:solidFill>
                <a:srgbClr val="002060"/>
              </a:solidFill>
            </a:endParaRPr>
          </a:p>
          <a:p>
            <a:pPr lvl="0"/>
            <a:endParaRPr lang="el-GR" dirty="0" smtClean="0">
              <a:solidFill>
                <a:srgbClr val="002060"/>
              </a:solidFill>
            </a:endParaRPr>
          </a:p>
          <a:p>
            <a:pPr lvl="0"/>
            <a:endParaRPr lang="el-GR" dirty="0" smtClean="0">
              <a:solidFill>
                <a:srgbClr val="002060"/>
              </a:solidFill>
            </a:endParaRPr>
          </a:p>
          <a:p>
            <a:pPr lvl="0"/>
            <a:r>
              <a:rPr lang="el-GR" sz="2000" dirty="0" smtClean="0">
                <a:solidFill>
                  <a:srgbClr val="FF0000"/>
                </a:solidFill>
              </a:rPr>
              <a:t>Στην βιομηχανία τροφίμων </a:t>
            </a:r>
            <a:r>
              <a:rPr lang="el-GR" sz="2000" dirty="0" smtClean="0">
                <a:solidFill>
                  <a:srgbClr val="002060"/>
                </a:solidFill>
              </a:rPr>
              <a:t>π.χ. στην </a:t>
            </a:r>
            <a:r>
              <a:rPr lang="el-GR" sz="2000" dirty="0" smtClean="0">
                <a:solidFill>
                  <a:srgbClr val="002060"/>
                </a:solidFill>
              </a:rPr>
              <a:t>τυποποίηση τροφίμων </a:t>
            </a:r>
          </a:p>
          <a:p>
            <a:pPr lvl="0"/>
            <a:endParaRPr lang="el-GR" sz="2000" dirty="0" smtClean="0">
              <a:solidFill>
                <a:srgbClr val="002060"/>
              </a:solidFill>
            </a:endParaRPr>
          </a:p>
          <a:p>
            <a:pPr lvl="0"/>
            <a:endParaRPr lang="el-GR" sz="2000" dirty="0">
              <a:solidFill>
                <a:srgbClr val="002060"/>
              </a:solidFill>
            </a:endParaRPr>
          </a:p>
        </p:txBody>
      </p:sp>
      <p:pic>
        <p:nvPicPr>
          <p:cNvPr id="23554" name="Picture 2" descr="Image result for μοριακή κουζίνα με άζωτ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3286148" cy="2188575"/>
          </a:xfrm>
          <a:prstGeom prst="rect">
            <a:avLst/>
          </a:prstGeom>
          <a:noFill/>
        </p:spPr>
      </p:pic>
      <p:pic>
        <p:nvPicPr>
          <p:cNvPr id="23556" name="Picture 4" descr="Image result for μπάρμπα στάθη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357694"/>
            <a:ext cx="5905500" cy="2500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Στοιχεία θεωρίας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Τι είναι τα υγρά ; </a:t>
            </a:r>
            <a:r>
              <a:rPr lang="el-GR" dirty="0">
                <a:solidFill>
                  <a:srgbClr val="002060"/>
                </a:solidFill>
              </a:rPr>
              <a:t>Υγρά θεωρούνται τα υλικά στα οποία τα </a:t>
            </a:r>
            <a:r>
              <a:rPr lang="el-GR" dirty="0" smtClean="0">
                <a:solidFill>
                  <a:srgbClr val="002060"/>
                </a:solidFill>
              </a:rPr>
              <a:t>μόρια τους </a:t>
            </a:r>
            <a:r>
              <a:rPr lang="el-GR" dirty="0">
                <a:solidFill>
                  <a:srgbClr val="002060"/>
                </a:solidFill>
              </a:rPr>
              <a:t>είναι κοντά μεταξύ τους αλλά όχι σε σταθερές θέσεις</a:t>
            </a:r>
            <a:r>
              <a:rPr lang="el-GR" dirty="0" smtClean="0">
                <a:solidFill>
                  <a:srgbClr val="002060"/>
                </a:solidFill>
              </a:rPr>
              <a:t>.</a:t>
            </a:r>
          </a:p>
          <a:p>
            <a:endParaRPr lang="el-GR" dirty="0"/>
          </a:p>
          <a:p>
            <a:r>
              <a:rPr lang="el-GR" dirty="0">
                <a:solidFill>
                  <a:srgbClr val="FF0000"/>
                </a:solidFill>
              </a:rPr>
              <a:t>Τι είναι διάλυμα ; </a:t>
            </a:r>
            <a:r>
              <a:rPr lang="el-GR" dirty="0">
                <a:solidFill>
                  <a:srgbClr val="002060"/>
                </a:solidFill>
              </a:rPr>
              <a:t>Διάλυμα ονομάζεται ένα μείγμα που αποτελείται από δυο ή περισσότερες </a:t>
            </a:r>
            <a:r>
              <a:rPr lang="el-GR" dirty="0" smtClean="0">
                <a:solidFill>
                  <a:srgbClr val="002060"/>
                </a:solidFill>
              </a:rPr>
              <a:t>ουσίες.</a:t>
            </a:r>
          </a:p>
          <a:p>
            <a:endParaRPr lang="el-GR" dirty="0"/>
          </a:p>
          <a:p>
            <a:r>
              <a:rPr lang="el-GR" dirty="0">
                <a:solidFill>
                  <a:srgbClr val="FF0000"/>
                </a:solidFill>
              </a:rPr>
              <a:t>Τι είναι πήξη ;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002060"/>
                </a:solidFill>
              </a:rPr>
              <a:t>Πήξη </a:t>
            </a:r>
            <a:r>
              <a:rPr lang="el-GR" dirty="0" smtClean="0">
                <a:solidFill>
                  <a:srgbClr val="002060"/>
                </a:solidFill>
              </a:rPr>
              <a:t>ονομάζεται </a:t>
            </a:r>
            <a:r>
              <a:rPr lang="el-GR" dirty="0">
                <a:solidFill>
                  <a:srgbClr val="002060"/>
                </a:solidFill>
              </a:rPr>
              <a:t>η μετατροπή ενός ρευστού (υγρού ή αερίου) σε </a:t>
            </a:r>
            <a:r>
              <a:rPr lang="el-GR" dirty="0" smtClean="0">
                <a:solidFill>
                  <a:srgbClr val="002060"/>
                </a:solidFill>
              </a:rPr>
              <a:t>στερεό</a:t>
            </a:r>
            <a:r>
              <a:rPr lang="el-GR" dirty="0">
                <a:solidFill>
                  <a:srgbClr val="002060"/>
                </a:solidFill>
              </a:rPr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Πειραματική διαδικασία 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8001024" cy="4954591"/>
          </a:xfrm>
        </p:spPr>
        <p:txBody>
          <a:bodyPr>
            <a:noAutofit/>
          </a:bodyPr>
          <a:lstStyle/>
          <a:p>
            <a:pPr lvl="0"/>
            <a:r>
              <a:rPr lang="el-GR" sz="2000" dirty="0">
                <a:solidFill>
                  <a:srgbClr val="002060"/>
                </a:solidFill>
              </a:rPr>
              <a:t>Χρησιμοποιώντας έναν ογκομετρητή </a:t>
            </a:r>
            <a:r>
              <a:rPr lang="el-GR" sz="2000" dirty="0" smtClean="0">
                <a:solidFill>
                  <a:srgbClr val="002060"/>
                </a:solidFill>
              </a:rPr>
              <a:t>μετράω </a:t>
            </a:r>
            <a:r>
              <a:rPr lang="el-GR" sz="2000" dirty="0">
                <a:solidFill>
                  <a:srgbClr val="002060"/>
                </a:solidFill>
              </a:rPr>
              <a:t>50</a:t>
            </a:r>
            <a:r>
              <a:rPr lang="en-US" sz="2000" dirty="0">
                <a:solidFill>
                  <a:srgbClr val="002060"/>
                </a:solidFill>
              </a:rPr>
              <a:t>ml </a:t>
            </a:r>
            <a:r>
              <a:rPr lang="el-GR" sz="2000" dirty="0">
                <a:solidFill>
                  <a:srgbClr val="002060"/>
                </a:solidFill>
              </a:rPr>
              <a:t>νερού . 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     </a:t>
            </a:r>
            <a:r>
              <a:rPr lang="el-GR" sz="2000" dirty="0" smtClean="0">
                <a:solidFill>
                  <a:srgbClr val="002060"/>
                </a:solidFill>
              </a:rPr>
              <a:t>Αποφεύγω </a:t>
            </a:r>
            <a:r>
              <a:rPr lang="el-GR" sz="2000" dirty="0">
                <a:solidFill>
                  <a:srgbClr val="002060"/>
                </a:solidFill>
              </a:rPr>
              <a:t>το σκληρό νερό καθώς μπορεί να επέμβει </a:t>
            </a:r>
            <a:r>
              <a:rPr lang="el-GR" sz="2000" dirty="0" smtClean="0">
                <a:solidFill>
                  <a:srgbClr val="002060"/>
                </a:solidFill>
              </a:rPr>
              <a:t>με τα </a:t>
            </a:r>
            <a:r>
              <a:rPr lang="el-GR" sz="2000" dirty="0">
                <a:solidFill>
                  <a:srgbClr val="002060"/>
                </a:solidFill>
              </a:rPr>
              <a:t>αποτελέσματα του πειράματος.</a:t>
            </a:r>
          </a:p>
          <a:p>
            <a:pPr>
              <a:buNone/>
            </a:pPr>
            <a:r>
              <a:rPr lang="el-GR" sz="2000" dirty="0">
                <a:solidFill>
                  <a:srgbClr val="002060"/>
                </a:solidFill>
              </a:rPr>
              <a:t> </a:t>
            </a:r>
          </a:p>
          <a:p>
            <a:pPr lvl="0"/>
            <a:r>
              <a:rPr lang="el-GR" sz="2000" dirty="0" smtClean="0">
                <a:solidFill>
                  <a:srgbClr val="002060"/>
                </a:solidFill>
              </a:rPr>
              <a:t>Γεμίζω </a:t>
            </a:r>
            <a:r>
              <a:rPr lang="el-GR" sz="2000" dirty="0">
                <a:solidFill>
                  <a:srgbClr val="002060"/>
                </a:solidFill>
              </a:rPr>
              <a:t>μια παγοκύστη με 25</a:t>
            </a:r>
            <a:r>
              <a:rPr lang="en-US" sz="2000" dirty="0">
                <a:solidFill>
                  <a:srgbClr val="002060"/>
                </a:solidFill>
              </a:rPr>
              <a:t>ml </a:t>
            </a:r>
            <a:r>
              <a:rPr lang="el-GR" sz="2000" dirty="0">
                <a:solidFill>
                  <a:srgbClr val="002060"/>
                </a:solidFill>
              </a:rPr>
              <a:t>κανονικού νερού.</a:t>
            </a:r>
          </a:p>
          <a:p>
            <a:endParaRPr lang="el-GR" sz="2000" dirty="0">
              <a:solidFill>
                <a:srgbClr val="002060"/>
              </a:solidFill>
            </a:endParaRPr>
          </a:p>
          <a:p>
            <a:pPr lvl="0"/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Προσθέτω 3 </a:t>
            </a:r>
            <a:r>
              <a:rPr lang="en-US" sz="2000" dirty="0">
                <a:solidFill>
                  <a:srgbClr val="002060"/>
                </a:solidFill>
              </a:rPr>
              <a:t>g </a:t>
            </a:r>
            <a:r>
              <a:rPr lang="el-GR" sz="2000" dirty="0">
                <a:solidFill>
                  <a:srgbClr val="002060"/>
                </a:solidFill>
              </a:rPr>
              <a:t>ζάχαρης στα υπόλοιπα 25</a:t>
            </a:r>
            <a:r>
              <a:rPr lang="en-US" sz="2000" dirty="0">
                <a:solidFill>
                  <a:srgbClr val="002060"/>
                </a:solidFill>
              </a:rPr>
              <a:t>ml </a:t>
            </a:r>
            <a:r>
              <a:rPr lang="el-GR" sz="2000" dirty="0">
                <a:solidFill>
                  <a:srgbClr val="002060"/>
                </a:solidFill>
              </a:rPr>
              <a:t>νερού και </a:t>
            </a:r>
            <a:r>
              <a:rPr lang="el-GR" sz="2000" dirty="0" smtClean="0">
                <a:solidFill>
                  <a:srgbClr val="002060"/>
                </a:solidFill>
              </a:rPr>
              <a:t>αναδεύω.</a:t>
            </a:r>
          </a:p>
          <a:p>
            <a:pPr lvl="0">
              <a:buNone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     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Έτσι έχουμε ένα υδατικό διάλυμα ζαχαρόνερου 8% </a:t>
            </a:r>
            <a:r>
              <a:rPr lang="en-US" sz="2000" dirty="0">
                <a:solidFill>
                  <a:srgbClr val="002060"/>
                </a:solidFill>
              </a:rPr>
              <a:t>w</a:t>
            </a:r>
            <a:r>
              <a:rPr lang="el-GR" sz="2000" dirty="0">
                <a:solidFill>
                  <a:srgbClr val="002060"/>
                </a:solidFill>
              </a:rPr>
              <a:t>/</a:t>
            </a:r>
            <a:r>
              <a:rPr lang="en-US" sz="2000" dirty="0">
                <a:solidFill>
                  <a:srgbClr val="002060"/>
                </a:solidFill>
              </a:rPr>
              <a:t>v</a:t>
            </a:r>
            <a:r>
              <a:rPr lang="el-GR" sz="2000" dirty="0">
                <a:solidFill>
                  <a:srgbClr val="002060"/>
                </a:solidFill>
              </a:rPr>
              <a:t> .</a:t>
            </a:r>
          </a:p>
          <a:p>
            <a:endParaRPr lang="el-GR" sz="2000" dirty="0">
              <a:solidFill>
                <a:srgbClr val="002060"/>
              </a:solidFill>
            </a:endParaRPr>
          </a:p>
          <a:p>
            <a:pPr lvl="0"/>
            <a:r>
              <a:rPr lang="el-GR" sz="2000" dirty="0" smtClean="0">
                <a:solidFill>
                  <a:srgbClr val="002060"/>
                </a:solidFill>
              </a:rPr>
              <a:t>Γεμίζω </a:t>
            </a:r>
            <a:r>
              <a:rPr lang="el-GR" sz="2000" dirty="0">
                <a:solidFill>
                  <a:srgbClr val="002060"/>
                </a:solidFill>
              </a:rPr>
              <a:t>μια διαφορετική παγοκύστη </a:t>
            </a:r>
            <a:r>
              <a:rPr lang="el-GR" sz="2000" dirty="0" smtClean="0">
                <a:solidFill>
                  <a:srgbClr val="002060"/>
                </a:solidFill>
              </a:rPr>
              <a:t>με </a:t>
            </a:r>
            <a:r>
              <a:rPr lang="el-GR" sz="2000" dirty="0">
                <a:solidFill>
                  <a:srgbClr val="002060"/>
                </a:solidFill>
              </a:rPr>
              <a:t>το διάλυμα ζαχαρόνερου.</a:t>
            </a:r>
          </a:p>
          <a:p>
            <a:pPr>
              <a:buNone/>
            </a:pPr>
            <a:r>
              <a:rPr lang="el-GR" sz="2000" dirty="0">
                <a:solidFill>
                  <a:srgbClr val="002060"/>
                </a:solidFill>
              </a:rPr>
              <a:t> </a:t>
            </a:r>
          </a:p>
          <a:p>
            <a:pPr lvl="0"/>
            <a:r>
              <a:rPr lang="el-GR" sz="2000" dirty="0" smtClean="0">
                <a:solidFill>
                  <a:srgbClr val="002060"/>
                </a:solidFill>
              </a:rPr>
              <a:t>Παρακολουθώ </a:t>
            </a:r>
            <a:r>
              <a:rPr lang="el-GR" sz="2000" dirty="0">
                <a:solidFill>
                  <a:srgbClr val="002060"/>
                </a:solidFill>
              </a:rPr>
              <a:t>ανά τακτά χρονικά διαστήματα των 30 λεπτών εξετάζοντας για ποιοτικές μεταβολές στον πάγο καθώς και για εμφανείς διαφορές μεταξύ των δύο παγοκυστών.</a:t>
            </a:r>
          </a:p>
          <a:p>
            <a:endParaRPr lang="el-GR" sz="2000" dirty="0"/>
          </a:p>
        </p:txBody>
      </p:sp>
      <p:pic>
        <p:nvPicPr>
          <p:cNvPr id="5122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857232"/>
            <a:ext cx="1500198" cy="1500198"/>
          </a:xfrm>
          <a:prstGeom prst="rect">
            <a:avLst/>
          </a:prstGeom>
          <a:noFill/>
        </p:spPr>
      </p:pic>
      <p:pic>
        <p:nvPicPr>
          <p:cNvPr id="5124" name="Picture 4" descr="Image result for παγοκύστη για παγάκια"/>
          <p:cNvPicPr>
            <a:picLocks noChangeAspect="1" noChangeArrowheads="1"/>
          </p:cNvPicPr>
          <p:nvPr/>
        </p:nvPicPr>
        <p:blipFill>
          <a:blip r:embed="rId3" cstate="print"/>
          <a:srcRect t="5597" r="32500" b="35634"/>
          <a:stretch>
            <a:fillRect/>
          </a:stretch>
        </p:blipFill>
        <p:spPr bwMode="auto">
          <a:xfrm>
            <a:off x="7194795" y="2571744"/>
            <a:ext cx="1949206" cy="1285884"/>
          </a:xfrm>
          <a:prstGeom prst="rect">
            <a:avLst/>
          </a:prstGeom>
          <a:noFill/>
        </p:spPr>
      </p:pic>
      <p:pic>
        <p:nvPicPr>
          <p:cNvPr id="6" name="Picture 2" descr="Image result for watersugar"/>
          <p:cNvPicPr>
            <a:picLocks noChangeAspect="1" noChangeArrowheads="1"/>
          </p:cNvPicPr>
          <p:nvPr/>
        </p:nvPicPr>
        <p:blipFill>
          <a:blip r:embed="rId4" cstate="print"/>
          <a:srcRect t="5687" r="28492"/>
          <a:stretch>
            <a:fillRect/>
          </a:stretch>
        </p:blipFill>
        <p:spPr bwMode="auto">
          <a:xfrm>
            <a:off x="7858148" y="3857628"/>
            <a:ext cx="1023126" cy="1785950"/>
          </a:xfrm>
          <a:prstGeom prst="rect">
            <a:avLst/>
          </a:prstGeom>
          <a:noFill/>
        </p:spPr>
      </p:pic>
      <p:pic>
        <p:nvPicPr>
          <p:cNvPr id="5126" name="Picture 6" descr="Image result for chronomet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58" y="5907984"/>
            <a:ext cx="1426121" cy="950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>
                <a:solidFill>
                  <a:srgbClr val="0070C0"/>
                </a:solidFill>
              </a:rPr>
              <a:t>Διάγραμμα της διαδικασίας του πειράματος</a:t>
            </a:r>
            <a:r>
              <a:rPr lang="el-GR" b="1" dirty="0"/>
              <a:t/>
            </a:r>
            <a:br>
              <a:rPr lang="el-GR" b="1" dirty="0"/>
            </a:b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sz="1800" dirty="0">
                <a:solidFill>
                  <a:srgbClr val="002060"/>
                </a:solidFill>
              </a:rPr>
              <a:t>Επαναλαμβάνουμε το πείραμα αντικαθιστώντας την επεξεργασμένη λευκή ζάχαρη με μη-επεξεργασμένη καστανή ζάχαρη και καταγράφουμε τα αποτελέσματα.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>
              <a:solidFill>
                <a:srgbClr val="002060"/>
              </a:solidFill>
            </a:endParaRPr>
          </a:p>
          <a:p>
            <a:pPr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      </a:t>
            </a:r>
            <a:r>
              <a:rPr lang="el-GR" sz="1800" dirty="0" smtClean="0">
                <a:solidFill>
                  <a:srgbClr val="002060"/>
                </a:solidFill>
              </a:rPr>
              <a:t>και </a:t>
            </a:r>
            <a:r>
              <a:rPr lang="el-GR" sz="1800" dirty="0">
                <a:solidFill>
                  <a:srgbClr val="002060"/>
                </a:solidFill>
              </a:rPr>
              <a:t>παρατηρούμε ότι τα αποτελέσματα είναι τα ίδια με την μόνη εξαίρεση στα εμφανισιακά χαρακτηριστικά του </a:t>
            </a:r>
            <a:r>
              <a:rPr lang="el-GR" sz="1800" dirty="0" smtClean="0">
                <a:solidFill>
                  <a:srgbClr val="002060"/>
                </a:solidFill>
              </a:rPr>
              <a:t>πάγου.</a:t>
            </a:r>
          </a:p>
          <a:p>
            <a:pPr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      </a:t>
            </a:r>
            <a:r>
              <a:rPr lang="el-GR" sz="1800" dirty="0" smtClean="0">
                <a:solidFill>
                  <a:srgbClr val="002060"/>
                </a:solidFill>
              </a:rPr>
              <a:t>Επαναλαμβάνουμε το πείραμα άλλες δύο φορές χρησιμοποιώντας παγοκύστες από σιλικόνη αντί για πλαστικές και παρατηρούμε τα ίδια αποτελέσματα με τα παραπάνω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1691680" y="1484785"/>
          <a:ext cx="6051803" cy="1195575"/>
        </p:xfrm>
        <a:graphic>
          <a:graphicData uri="http://schemas.openxmlformats.org/drawingml/2006/table">
            <a:tbl>
              <a:tblPr/>
              <a:tblGrid>
                <a:gridCol w="575169"/>
                <a:gridCol w="2738317"/>
                <a:gridCol w="2738317"/>
              </a:tblGrid>
              <a:tr h="239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Νερό</a:t>
                      </a:r>
                      <a:endParaRPr lang="el-GR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Ζαχαρόνερο</a:t>
                      </a:r>
                      <a:endParaRPr lang="el-GR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30min</a:t>
                      </a:r>
                      <a:endParaRPr lang="el-GR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Λεπτή κρούστα πάγου</a:t>
                      </a:r>
                      <a:endParaRPr lang="el-GR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l-GR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1h</a:t>
                      </a:r>
                      <a:endParaRPr lang="el-GR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Σκληρή κρούστα πάγου (διπλάσια σε πάχος από την αρχική)</a:t>
                      </a:r>
                      <a:endParaRPr lang="el-GR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Πιο μαλακή και πιο λεπτή κρούστα πάγου</a:t>
                      </a:r>
                      <a:endParaRPr lang="el-GR" sz="11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½ h</a:t>
                      </a:r>
                      <a:endParaRPr lang="el-GR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Σκληρός Διαυγής Πάγος</a:t>
                      </a:r>
                      <a:endParaRPr lang="el-GR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Πιο μαλακός μη-διαυγής πάγος</a:t>
                      </a:r>
                      <a:endParaRPr lang="el-GR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1619672" y="3284984"/>
          <a:ext cx="5979795" cy="1261872"/>
        </p:xfrm>
        <a:graphic>
          <a:graphicData uri="http://schemas.openxmlformats.org/drawingml/2006/table">
            <a:tbl>
              <a:tblPr/>
              <a:tblGrid>
                <a:gridCol w="568325"/>
                <a:gridCol w="2705735"/>
                <a:gridCol w="270573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Νερό</a:t>
                      </a:r>
                      <a:endParaRPr lang="el-GR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Ζαχαρόνερο(καστανή ζάχαρη)</a:t>
                      </a:r>
                      <a:endParaRPr lang="el-GR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30min</a:t>
                      </a:r>
                      <a:endParaRPr lang="el-GR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Λεπτή κρούστα πάγου</a:t>
                      </a:r>
                      <a:endParaRPr lang="el-GR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l-GR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1h</a:t>
                      </a:r>
                      <a:endParaRPr lang="el-GR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Σκληρή κρούστα πάγου (διπλάσια σε πάχος από την αρχική)</a:t>
                      </a:r>
                      <a:endParaRPr lang="el-GR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Πιο μαλακή και πιο λεπτή κρούστα πάγου</a:t>
                      </a:r>
                      <a:endParaRPr lang="el-GR" sz="11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½ h</a:t>
                      </a:r>
                      <a:endParaRPr lang="el-GR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Σκληρός Διαυγής Πάγος</a:t>
                      </a:r>
                      <a:endParaRPr lang="el-GR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Πιο μαλακός μη-διαυγής πάγος με εμφανείς κόκκους ζάχαρης στην κορυφή</a:t>
                      </a:r>
                      <a:endParaRPr lang="el-GR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Συμπέρασμα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</a:t>
            </a:r>
            <a:r>
              <a:rPr lang="el-GR" dirty="0" smtClean="0">
                <a:solidFill>
                  <a:srgbClr val="002060"/>
                </a:solidFill>
              </a:rPr>
              <a:t>Το </a:t>
            </a:r>
            <a:r>
              <a:rPr lang="el-GR" dirty="0" smtClean="0">
                <a:solidFill>
                  <a:srgbClr val="FF0000"/>
                </a:solidFill>
              </a:rPr>
              <a:t>νερό</a:t>
            </a:r>
            <a:r>
              <a:rPr lang="el-GR" dirty="0" smtClean="0">
                <a:solidFill>
                  <a:srgbClr val="002060"/>
                </a:solidFill>
              </a:rPr>
              <a:t> </a:t>
            </a:r>
            <a:r>
              <a:rPr lang="el-GR" dirty="0">
                <a:solidFill>
                  <a:srgbClr val="002060"/>
                </a:solidFill>
              </a:rPr>
              <a:t>κατά την ψύξη δημιουργεί πάγο ο οποίος είναι </a:t>
            </a:r>
            <a:r>
              <a:rPr lang="el-GR" dirty="0">
                <a:solidFill>
                  <a:srgbClr val="7030A0"/>
                </a:solidFill>
              </a:rPr>
              <a:t>σκληρός</a:t>
            </a:r>
            <a:r>
              <a:rPr lang="el-GR" dirty="0">
                <a:solidFill>
                  <a:srgbClr val="002060"/>
                </a:solidFill>
              </a:rPr>
              <a:t> και </a:t>
            </a:r>
            <a:r>
              <a:rPr lang="el-GR" dirty="0">
                <a:solidFill>
                  <a:srgbClr val="7030A0"/>
                </a:solidFill>
              </a:rPr>
              <a:t>διαυγής</a:t>
            </a:r>
            <a:r>
              <a:rPr lang="el-GR" dirty="0">
                <a:solidFill>
                  <a:srgbClr val="002060"/>
                </a:solidFill>
              </a:rPr>
              <a:t> ενώ τα </a:t>
            </a:r>
            <a:r>
              <a:rPr lang="el-GR" dirty="0">
                <a:solidFill>
                  <a:srgbClr val="FF0000"/>
                </a:solidFill>
              </a:rPr>
              <a:t>υδατικά διαλύματα ζάχαρης </a:t>
            </a:r>
            <a:r>
              <a:rPr lang="el-GR" dirty="0">
                <a:solidFill>
                  <a:srgbClr val="002060"/>
                </a:solidFill>
              </a:rPr>
              <a:t>(επεξεργασμένης – καστανής) δημιουργούν πάγο ο οποίος είναι </a:t>
            </a:r>
            <a:r>
              <a:rPr lang="el-GR" dirty="0">
                <a:solidFill>
                  <a:srgbClr val="7030A0"/>
                </a:solidFill>
              </a:rPr>
              <a:t>μαλακός </a:t>
            </a:r>
            <a:r>
              <a:rPr lang="el-GR" dirty="0">
                <a:solidFill>
                  <a:srgbClr val="002060"/>
                </a:solidFill>
              </a:rPr>
              <a:t>και </a:t>
            </a:r>
            <a:r>
              <a:rPr lang="el-GR" dirty="0">
                <a:solidFill>
                  <a:srgbClr val="7030A0"/>
                </a:solidFill>
              </a:rPr>
              <a:t>μη-διαυγής</a:t>
            </a:r>
            <a:r>
              <a:rPr lang="el-GR" dirty="0">
                <a:solidFill>
                  <a:srgbClr val="002060"/>
                </a:solidFill>
              </a:rPr>
              <a:t> </a:t>
            </a:r>
            <a:r>
              <a:rPr lang="el-GR" dirty="0" smtClean="0">
                <a:solidFill>
                  <a:srgbClr val="002060"/>
                </a:solidFill>
              </a:rPr>
              <a:t>, παρατηρούνται </a:t>
            </a:r>
            <a:r>
              <a:rPr lang="el-GR" dirty="0">
                <a:solidFill>
                  <a:srgbClr val="002060"/>
                </a:solidFill>
              </a:rPr>
              <a:t>κόκκοι ζάχαρης στην περίπτωση του διαλύματος με καστανή ζάχαρη.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467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Θέμα του Office</vt:lpstr>
      <vt:lpstr>Ψύξη : Νερό vs. Ζαχαρόνερο</vt:lpstr>
      <vt:lpstr>Πρόβλημα –Σκοπός Έρευνας</vt:lpstr>
      <vt:lpstr>Υπόθεση</vt:lpstr>
      <vt:lpstr>Χρησιμότητα της Έρευνας</vt:lpstr>
      <vt:lpstr>Χρησιμότητα της Έρευνας</vt:lpstr>
      <vt:lpstr>Στοιχεία θεωρίας</vt:lpstr>
      <vt:lpstr>Πειραματική διαδικασία </vt:lpstr>
      <vt:lpstr> Διάγραμμα της διαδικασίας του πειράματος  </vt:lpstr>
      <vt:lpstr>Συμπέρασμα</vt:lpstr>
      <vt:lpstr>Προτάσεις για συμπληρωματική έρευνα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Ψύξη : Νερό vs. Ζαχαρόνερο</dc:title>
  <dc:creator>admin</dc:creator>
  <cp:lastModifiedBy>user</cp:lastModifiedBy>
  <cp:revision>10</cp:revision>
  <dcterms:created xsi:type="dcterms:W3CDTF">2017-05-08T13:50:43Z</dcterms:created>
  <dcterms:modified xsi:type="dcterms:W3CDTF">2017-05-08T17:34:30Z</dcterms:modified>
</cp:coreProperties>
</file>