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5" name="Υπότιτλο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1" name="Θέση ημερομηνίας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Θέση εικόνας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τίτλου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1" name="Θέση κειμένου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Θέση ημερομηνίας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AB77745-4CAA-41A5-9C95-3A62783C85F3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0EBE791-E1C6-4561-95C7-534118D932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667000" y="609600"/>
            <a:ext cx="6019800" cy="1981200"/>
          </a:xfrm>
        </p:spPr>
        <p:txBody>
          <a:bodyPr>
            <a:noAutofit/>
          </a:bodyPr>
          <a:lstStyle/>
          <a:p>
            <a:pPr algn="l"/>
            <a:r>
              <a:rPr lang="el-GR" sz="3600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Η ΑΝΑΠΤΥΞΗ ΤΩΝ ΜΑΡΟΥΛΙΩΝ ΣΕ ΣΧΕΣΗ ΜΕ ΤΗΝ ΣΥΧΝΟΤΗΤΑ ΠΟΤΙΣΜΑΤΟΣ</a:t>
            </a:r>
            <a:endParaRPr lang="en-US" sz="36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667000" y="4953000"/>
            <a:ext cx="6477000" cy="1905000"/>
          </a:xfrm>
        </p:spPr>
        <p:txBody>
          <a:bodyPr>
            <a:normAutofit/>
          </a:bodyPr>
          <a:lstStyle/>
          <a:p>
            <a:pPr algn="r"/>
            <a:r>
              <a:rPr lang="el-GR" sz="2000" dirty="0" smtClean="0"/>
              <a:t>Βακάρου Γεωργία </a:t>
            </a:r>
          </a:p>
          <a:p>
            <a:pPr algn="r"/>
            <a:r>
              <a:rPr lang="el-GR" sz="2000" dirty="0" smtClean="0"/>
              <a:t>Βλάχου Σωτηρία</a:t>
            </a:r>
          </a:p>
          <a:p>
            <a:pPr algn="r"/>
            <a:r>
              <a:rPr lang="el-GR" sz="2000" dirty="0" smtClean="0"/>
              <a:t>Δημητροπούλου Ιωάννα </a:t>
            </a:r>
          </a:p>
          <a:p>
            <a:pPr algn="r"/>
            <a:r>
              <a:rPr lang="el-GR" sz="2000" dirty="0" smtClean="0"/>
              <a:t>Υπεύθυνη καθηγήτρια : Μαραγκού Ιωάννα</a:t>
            </a:r>
          </a:p>
          <a:p>
            <a:pPr algn="r"/>
            <a:r>
              <a:rPr lang="el-GR" sz="2000" dirty="0" smtClean="0"/>
              <a:t>Γυμνάσιο Κάτω Αχαΐας  </a:t>
            </a:r>
          </a:p>
        </p:txBody>
      </p:sp>
    </p:spTree>
    <p:extLst>
      <p:ext uri="{BB962C8B-B14F-4D97-AF65-F5344CB8AC3E}">
        <p14:creationId xmlns:p14="http://schemas.microsoft.com/office/powerpoint/2010/main" val="169642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200" y="76200"/>
            <a:ext cx="8001000" cy="1447800"/>
          </a:xfrm>
        </p:spPr>
        <p:txBody>
          <a:bodyPr>
            <a:normAutofit/>
          </a:bodyPr>
          <a:lstStyle/>
          <a:p>
            <a:r>
              <a:rPr lang="el-GR" dirty="0" smtClean="0"/>
              <a:t>6. Π</a:t>
            </a:r>
            <a:r>
              <a:rPr lang="el-GR" cap="none" dirty="0" smtClean="0"/>
              <a:t>ροτάσεις για συμπληρωματική έρευνα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514600"/>
            <a:ext cx="7239000" cy="1819584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  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Αν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κάποια άλλη ερευνητική ομάδα θελήσει να κάνει ένα πείραμα όμοιο με το δικό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μας,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θα της προτείναμε να έχει προμηθευτεί μαρούλια ομοίου ύψους και είδους . Επίσης καλό θα ήταν να πραγματοποιήσει το πείραμα περισσότερες φορές και σε διαφορετικές κλιματολογικές συνθήκες.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Εικόνα 3" descr="C:\Users\pc\Desktop\image-0-02-05-e5b7082b4e8243c687eeac2047a456f8004d96b793f6ecd24f7d7f1f3076f6e9-V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5109210" y="3882390"/>
            <a:ext cx="2430780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HeroicExtremeRightFacing"/>
            <a:lightRig rig="threePt" dir="t"/>
          </a:scene3d>
          <a:sp3d>
            <a:bevelT prst="angle"/>
          </a:sp3d>
        </p:spPr>
      </p:pic>
      <p:pic>
        <p:nvPicPr>
          <p:cNvPr id="5" name="Εικόνα 4" descr="C:\Users\pc\Desktop\image-0-02-05-9fb0c65de3ea72f024ccb12f0a2f090c2664aa8abd255947036fb979f2b607d1-V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3648" y="4495800"/>
            <a:ext cx="2663952" cy="18821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bliqueBottomLeft"/>
            <a:lightRig rig="threePt" dir="t"/>
          </a:scene3d>
          <a:sp3d>
            <a:bevelT w="165100" prst="coolSlant"/>
          </a:sp3d>
        </p:spPr>
      </p:pic>
    </p:spTree>
    <p:extLst>
      <p:ext uri="{BB962C8B-B14F-4D97-AF65-F5344CB8AC3E}">
        <p14:creationId xmlns:p14="http://schemas.microsoft.com/office/powerpoint/2010/main" val="2376777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320040"/>
            <a:ext cx="73152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7. Α</a:t>
            </a:r>
            <a:r>
              <a:rPr lang="el-GR" cap="none" dirty="0" smtClean="0"/>
              <a:t>υτοαξιολόγηση.</a:t>
            </a:r>
            <a:endParaRPr lang="en-US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09800"/>
            <a:ext cx="7239000" cy="2667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dirty="0"/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Αρχικά πιστεύουμε ότι το πείραμα θα έπρεπε να πραγματοποιηθεί περισσότερες φορές και σε διαφορετικές κλιματολογικές συνθήκες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Επιπλέον, ίσως να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έπρεπε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το πείραμα να διεξαχθεί σε μεγαλύτερο χρονικό διάστημα. 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Τέλος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 όπως κάθε πείραμα έτσι και το δικό μας είχε περιθώρια βελτίωσης.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4938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Η ΑΝΑΠΤΥΞΗ ΤΩΝ ΜΑΡΟΥΛΙΩΝ ΣΕ ΣΧΕΣΗ ΜΕ ΤΗΝ ΣΥΧΝΟΤΗΤΑ ΠΟΤΙΣΜΑΤΟΣ</a:t>
            </a:r>
            <a:endParaRPr lang="en-US" sz="28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el-G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Σκοπός έρευνας.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Χρησιμότητα έρευνας για τον άνθρωπο και την κοινωνία.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Μεταβλητές έρευνας.</a:t>
            </a:r>
          </a:p>
          <a:p>
            <a:pPr marL="745236" lvl="1" indent="-342900">
              <a:buFont typeface="+mj-lt"/>
              <a:buAutoNum type="alphaLcParenR"/>
            </a:pPr>
            <a:r>
              <a:rPr lang="el-G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Ελεγχόμενη (σταθερά).</a:t>
            </a:r>
          </a:p>
          <a:p>
            <a:pPr marL="745236" lvl="1" indent="-342900">
              <a:buFont typeface="+mj-lt"/>
              <a:buAutoNum type="alphaLcParenR"/>
            </a:pPr>
            <a:r>
              <a:rPr lang="el-G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Εξαρτημένη.</a:t>
            </a:r>
          </a:p>
          <a:p>
            <a:pPr marL="745236" lvl="1" indent="-342900">
              <a:buFont typeface="+mj-lt"/>
              <a:buAutoNum type="alphaLcParenR"/>
            </a:pPr>
            <a:r>
              <a:rPr lang="el-G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Ανεξάρτητη.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Περιγραφή πειράματος.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Μετρήσεις – πίνακες – αποτελέσματα.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Προτάσεις για συμπληρωματική έρευνα.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Αυτοαξιολόγηση.</a:t>
            </a:r>
          </a:p>
          <a:p>
            <a:pPr marL="402336" lvl="1" indent="0">
              <a:buClrTx/>
              <a:buNone/>
            </a:pPr>
            <a:endParaRPr lang="el-GR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15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Αποτέλεσμα εικόνας για μαρουλι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28800"/>
            <a:ext cx="5181599" cy="3886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Ορθογώνιο 3"/>
          <p:cNvSpPr/>
          <p:nvPr/>
        </p:nvSpPr>
        <p:spPr>
          <a:xfrm>
            <a:off x="-228601" y="3124200"/>
            <a:ext cx="9144000" cy="1569660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l-GR" sz="96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ερωτησεισ</a:t>
            </a:r>
            <a:endParaRPr lang="el-GR" sz="96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9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l-GR" sz="28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Η ΑΝΑΠΤΥΞΗ ΤΩΝ ΜΑΡΟΥΛΙΩΝ ΣΕ ΣΧΕΣΗ ΜΕ ΤΗΝ ΣΥΧΝΟΤΗΤΑ ΠΟΤΙΣΜΑΤΟΣ</a:t>
            </a:r>
            <a:endParaRPr lang="en-US" sz="28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628" indent="-342900">
              <a:buFont typeface="+mj-lt"/>
              <a:buAutoNum type="arabicPeriod"/>
            </a:pPr>
            <a:r>
              <a:rPr lang="el-G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Σκοπός έρευνας.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Χρησιμότητα έρευνας για τον άνθρωπο και την κοινωνία.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Μεταβλητές έρευνας.</a:t>
            </a:r>
          </a:p>
          <a:p>
            <a:pPr marL="745236" lvl="1" indent="-342900">
              <a:buFont typeface="+mj-lt"/>
              <a:buAutoNum type="alphaLcParenR"/>
            </a:pPr>
            <a:r>
              <a:rPr lang="el-G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Ελεγχόμενη (σταθερά).</a:t>
            </a:r>
          </a:p>
          <a:p>
            <a:pPr marL="745236" lvl="1" indent="-342900">
              <a:buFont typeface="+mj-lt"/>
              <a:buAutoNum type="alphaLcParenR"/>
            </a:pPr>
            <a:r>
              <a:rPr lang="el-G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Εξαρτημένη.</a:t>
            </a:r>
          </a:p>
          <a:p>
            <a:pPr marL="745236" lvl="1" indent="-342900">
              <a:buFont typeface="+mj-lt"/>
              <a:buAutoNum type="alphaLcParenR"/>
            </a:pPr>
            <a:r>
              <a:rPr lang="el-GR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Ανεξάρτητη.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Περιγραφή πειράματος.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Μετρήσεις – πίνακες – αποτελέσματα.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Προτάσεις για συμπληρωματική έρευνα.</a:t>
            </a:r>
          </a:p>
          <a:p>
            <a:pPr marL="452628" indent="-342900">
              <a:buFont typeface="+mj-lt"/>
              <a:buAutoNum type="arabicPeriod"/>
            </a:pPr>
            <a:r>
              <a:rPr lang="el-G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Αυτοαξιολόγηση.</a:t>
            </a:r>
          </a:p>
          <a:p>
            <a:pPr marL="402336" lvl="1" indent="0">
              <a:buClrTx/>
              <a:buNone/>
            </a:pPr>
            <a:endParaRPr lang="el-GR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95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1. Σ</a:t>
            </a:r>
            <a:r>
              <a:rPr lang="el-GR" cap="none" dirty="0" smtClean="0"/>
              <a:t>κοπός</a:t>
            </a:r>
            <a:r>
              <a:rPr lang="el-GR" dirty="0" smtClean="0"/>
              <a:t> </a:t>
            </a:r>
            <a:r>
              <a:rPr lang="el-GR" cap="none" dirty="0" smtClean="0"/>
              <a:t>έρευνας</a:t>
            </a:r>
            <a:endParaRPr lang="en-US" cap="none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2209800"/>
            <a:ext cx="7239000" cy="1066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	 Η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έρευνα αυτή αποσκοπεί στην απόδειξη της σωστής συχνότητας ποτίσματος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του μαρουλιού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ώστε να διευκολύνεται η παραγωγή του.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4" name="Εικόνα 3" descr="Αποτέλεσμα εικόνας για ποτισμα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084" y="3657600"/>
            <a:ext cx="4730116" cy="2778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578203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vert="horz" lIns="45720" tIns="0" rIns="45720" bIns="0" anchor="b" anchorCtr="0">
            <a:normAutofit fontScale="90000"/>
          </a:bodyPr>
          <a:lstStyle/>
          <a:p>
            <a:r>
              <a:rPr lang="el-GR" dirty="0"/>
              <a:t>2. </a:t>
            </a:r>
            <a:r>
              <a:rPr lang="el-GR" dirty="0" smtClean="0"/>
              <a:t>Χ</a:t>
            </a:r>
            <a:r>
              <a:rPr lang="el-GR" cap="none" dirty="0" smtClean="0"/>
              <a:t>ρησιμότητα έρευνας στον τον άνθρωπο και κοινωνία.</a:t>
            </a:r>
            <a:endParaRPr lang="en-US" cap="none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8600" y="1905000"/>
            <a:ext cx="5791200" cy="3407736"/>
          </a:xfrm>
        </p:spPr>
        <p:txBody>
          <a:bodyPr vert="horz"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          Η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απόδειξη του κατά πόσο ένα μαρούλι αναπτύσσεται  σε σχέση με την συχνότητα ποτίσματος του, θα βρει χρησιμότητα σε διάφορους τομείς όπως την γεωργία, την φυτολογία καθώς και την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ιατρική , αφού έχει θεραπευτικές ιδιότητες.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	Επιπρόσθετα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, πολλοί ιδιοκτήτες φυτώριων και θερμοκηπίων θα βοηθηθούν από το αποτέλεσμα της έρευνας.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Εικόνα 3" descr="Αποτέλεσμα εικόνας για μαρουλι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267200"/>
            <a:ext cx="3276600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HeroicExtremeLeftFacing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1049686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3.Μ</a:t>
            </a:r>
            <a:r>
              <a:rPr lang="el-GR" cap="none" dirty="0" smtClean="0"/>
              <a:t>εταβλητές έρευνας.</a:t>
            </a:r>
            <a:endParaRPr lang="el-GR" cap="none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371416"/>
            <a:ext cx="7239000" cy="303878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l-GR" sz="2000" dirty="0"/>
              <a:t>Ελεγχόμενη (</a:t>
            </a:r>
            <a:r>
              <a:rPr lang="el-GR" sz="2000" dirty="0" smtClean="0"/>
              <a:t>σταθερά)</a:t>
            </a:r>
          </a:p>
          <a:p>
            <a:pPr marL="0" indent="0">
              <a:buNone/>
            </a:pPr>
            <a:r>
              <a:rPr lang="el-GR" sz="2000" dirty="0"/>
              <a:t>	</a:t>
            </a:r>
            <a:r>
              <a:rPr lang="el-GR" sz="2000" dirty="0" smtClean="0"/>
              <a:t>Οι σταθεροί παράγοντες της έρευνας είναι :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Το είδος του μαρουλιού (</a:t>
            </a:r>
            <a:r>
              <a:rPr lang="en-US" sz="2000" dirty="0" smtClean="0"/>
              <a:t> romana ).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</a:t>
            </a:r>
            <a:r>
              <a:rPr lang="el-GR" sz="2000" dirty="0"/>
              <a:t>Ο</a:t>
            </a:r>
            <a:r>
              <a:rPr lang="el-GR" sz="2000" dirty="0" smtClean="0"/>
              <a:t> τύπος των γλαστρών ( </a:t>
            </a:r>
            <a:r>
              <a:rPr lang="en-US" sz="2000" dirty="0" smtClean="0"/>
              <a:t>plastona )</a:t>
            </a:r>
            <a:r>
              <a:rPr lang="el-GR" sz="20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Το είδος του χώματος.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Η ποσότητα του χώματος ( 80 </a:t>
            </a:r>
            <a:r>
              <a:rPr lang="en-US" sz="2000" dirty="0" smtClean="0"/>
              <a:t>cm ).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/>
              <a:t> </a:t>
            </a:r>
            <a:r>
              <a:rPr lang="el-GR" sz="2000" dirty="0" smtClean="0"/>
              <a:t>Η ποσότητα νερού [ όταν ποτίζαμε τις γλάστρες ( 10 </a:t>
            </a:r>
            <a:r>
              <a:rPr lang="en-US" sz="2000" dirty="0"/>
              <a:t>m</a:t>
            </a:r>
            <a:r>
              <a:rPr lang="en-US" sz="2000" dirty="0" smtClean="0"/>
              <a:t>l</a:t>
            </a:r>
            <a:r>
              <a:rPr lang="el-GR" sz="2000" dirty="0" smtClean="0"/>
              <a:t>) ]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Ο χώρος όπου εκτελέσαμε το πείραμα.</a:t>
            </a:r>
            <a:endParaRPr lang="en-US" sz="2000" dirty="0" smtClean="0"/>
          </a:p>
          <a:p>
            <a:pPr marL="0" indent="0">
              <a:buNone/>
            </a:pPr>
            <a:endParaRPr lang="el-GR" sz="2000" dirty="0" smtClean="0"/>
          </a:p>
          <a:p>
            <a:pPr>
              <a:buFont typeface="Wingdings" pitchFamily="2" charset="2"/>
              <a:buChar char="Ø"/>
            </a:pPr>
            <a:endParaRPr lang="el-GR" sz="2000" dirty="0" smtClean="0"/>
          </a:p>
          <a:p>
            <a:pPr>
              <a:buFont typeface="Wingdings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529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3.Μ</a:t>
            </a:r>
            <a:r>
              <a:rPr lang="el-GR" cap="none" dirty="0" smtClean="0"/>
              <a:t>εταβλητές έρευνας.</a:t>
            </a:r>
            <a:endParaRPr lang="el-GR" cap="none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2438400"/>
            <a:ext cx="5257800" cy="250538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2"/>
            </a:pPr>
            <a:r>
              <a:rPr lang="el-GR" sz="2000" dirty="0" smtClean="0"/>
              <a:t>Εξαρτημένη 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Η ανάπτυξη των μαρουλιών εξαρτάται από την συχνότητα ποτίσματος.</a:t>
            </a:r>
          </a:p>
          <a:p>
            <a:pPr marL="457200" indent="-457200">
              <a:buFont typeface="+mj-lt"/>
              <a:buAutoNum type="alphaLcParenR" startAt="3"/>
            </a:pPr>
            <a:r>
              <a:rPr lang="el-GR" sz="2000" dirty="0" smtClean="0"/>
              <a:t>Ανεξάρτητη</a:t>
            </a:r>
          </a:p>
          <a:p>
            <a:pPr>
              <a:buFont typeface="Wingdings" pitchFamily="2" charset="2"/>
              <a:buChar char="Ø"/>
            </a:pPr>
            <a:r>
              <a:rPr lang="el-GR" sz="2000" dirty="0" smtClean="0"/>
              <a:t> Η συχνότητα ποτίσματος αποτελεί την ανεξάρτητη μεταβλητή.</a:t>
            </a:r>
          </a:p>
          <a:p>
            <a:pPr marL="457200" indent="-457200">
              <a:buFont typeface="+mj-lt"/>
              <a:buAutoNum type="alphaLcParenR" startAt="3"/>
            </a:pPr>
            <a:endParaRPr lang="el-GR" sz="2000" dirty="0" smtClean="0"/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5" name="Εικόνα 4" descr="C:\Users\pc\Desktop\image-0-02-05-99015ca22d7a7382f4bc6ff36886bf9b9ec473b6a61a81754e20c981ba18c835-V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3267456"/>
            <a:ext cx="3429000" cy="28285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  <a:softEdge rad="63500"/>
          </a:effectLst>
          <a:scene3d>
            <a:camera prst="isometricOffAxis2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8222918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4. Π</a:t>
            </a:r>
            <a:r>
              <a:rPr lang="el-GR" cap="none" dirty="0" smtClean="0"/>
              <a:t>εριγραφή πειράματος.</a:t>
            </a:r>
            <a:r>
              <a:rPr lang="el-GR" dirty="0"/>
              <a:t/>
            </a:r>
            <a:br>
              <a:rPr lang="el-GR" dirty="0"/>
            </a:br>
            <a:endParaRPr lang="en-US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619179"/>
              </p:ext>
            </p:extLst>
          </p:nvPr>
        </p:nvGraphicFramePr>
        <p:xfrm>
          <a:off x="990600" y="1143000"/>
          <a:ext cx="6191250" cy="5515991"/>
        </p:xfrm>
        <a:graphic>
          <a:graphicData uri="http://schemas.openxmlformats.org/drawingml/2006/table">
            <a:tbl>
              <a:tblPr firstRow="1" firstCol="1" bandRow="1"/>
              <a:tblGrid>
                <a:gridCol w="1290345"/>
                <a:gridCol w="4900905"/>
              </a:tblGrid>
              <a:tr h="10610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 </a:t>
                      </a:r>
                      <a:endParaRPr lang="en-US" sz="1200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Βήμα 1</a:t>
                      </a:r>
                      <a:r>
                        <a:rPr lang="el-GR" sz="1400" i="1" baseline="30000" dirty="0">
                          <a:effectLst/>
                        </a:rPr>
                        <a:t>ο</a:t>
                      </a:r>
                      <a:r>
                        <a:rPr lang="el-GR" sz="1400" i="1" dirty="0">
                          <a:effectLst/>
                        </a:rPr>
                        <a:t> </a:t>
                      </a:r>
                      <a:endParaRPr lang="en-US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 </a:t>
                      </a:r>
                      <a:endParaRPr lang="en-US" sz="1200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  Μετρήσαμε με την μετροταινία το ύψος από τα ποτηράκια που θα</a:t>
                      </a:r>
                      <a:endParaRPr lang="en-US" sz="1200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χρησιμοποιήσουμε στη συνέχεια, ώστε να ξέρουμε την ποσότητα χώματος που θα τοποθετήσουμε στις γλάστρες.</a:t>
                      </a:r>
                      <a:endParaRPr lang="en-US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385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 </a:t>
                      </a:r>
                      <a:endParaRPr lang="en-US" sz="1200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Βήμα 2</a:t>
                      </a:r>
                      <a:r>
                        <a:rPr lang="el-GR" sz="1400" i="1" baseline="30000" dirty="0">
                          <a:effectLst/>
                        </a:rPr>
                        <a:t>ο</a:t>
                      </a:r>
                      <a:r>
                        <a:rPr lang="el-GR" sz="1400" i="1" dirty="0">
                          <a:effectLst/>
                        </a:rPr>
                        <a:t> </a:t>
                      </a:r>
                      <a:endParaRPr lang="en-US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 </a:t>
                      </a:r>
                      <a:endParaRPr lang="en-US" sz="1200" i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Γεμίσαμε και τις τρείς γλάστρες με 80</a:t>
                      </a:r>
                      <a:r>
                        <a:rPr lang="en-US" sz="1400" i="1">
                          <a:effectLst/>
                        </a:rPr>
                        <a:t>cm</a:t>
                      </a:r>
                      <a:r>
                        <a:rPr lang="el-GR" sz="1400" i="1">
                          <a:effectLst/>
                        </a:rPr>
                        <a:t> χώμα.</a:t>
                      </a:r>
                      <a:endParaRPr lang="en-US" sz="12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181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 </a:t>
                      </a:r>
                      <a:endParaRPr lang="en-US" sz="1200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Βήμα 3</a:t>
                      </a:r>
                      <a:r>
                        <a:rPr lang="el-GR" sz="1400" i="1" baseline="30000" dirty="0">
                          <a:effectLst/>
                        </a:rPr>
                        <a:t>ο</a:t>
                      </a:r>
                      <a:r>
                        <a:rPr lang="el-GR" sz="1400" i="1" dirty="0">
                          <a:effectLst/>
                        </a:rPr>
                        <a:t> </a:t>
                      </a:r>
                      <a:endParaRPr lang="en-US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 </a:t>
                      </a:r>
                      <a:endParaRPr lang="en-US" sz="1200" i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Ρίξαμε λίγο νερό για να γίνει νωπό το χώμα .</a:t>
                      </a:r>
                      <a:endParaRPr lang="en-US" sz="12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242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 </a:t>
                      </a:r>
                      <a:endParaRPr lang="en-US" sz="1200" i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Βήμα 4</a:t>
                      </a:r>
                      <a:r>
                        <a:rPr lang="el-GR" sz="1400" i="1" baseline="30000">
                          <a:effectLst/>
                        </a:rPr>
                        <a:t>ο</a:t>
                      </a:r>
                      <a:r>
                        <a:rPr lang="el-GR" sz="1400" i="1">
                          <a:effectLst/>
                        </a:rPr>
                        <a:t> </a:t>
                      </a:r>
                      <a:endParaRPr lang="en-US" sz="12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 </a:t>
                      </a:r>
                      <a:endParaRPr lang="en-US" sz="1200" i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Φυτέψαμε τα τρία μαρούλια στις γλάστρες.</a:t>
                      </a:r>
                      <a:endParaRPr lang="en-US" sz="12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137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 </a:t>
                      </a:r>
                      <a:endParaRPr lang="en-US" sz="1200" i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Βήμα 5</a:t>
                      </a:r>
                      <a:r>
                        <a:rPr lang="el-GR" sz="1400" i="1" baseline="30000">
                          <a:effectLst/>
                        </a:rPr>
                        <a:t>ο</a:t>
                      </a:r>
                      <a:r>
                        <a:rPr lang="el-GR" sz="1400" i="1">
                          <a:effectLst/>
                        </a:rPr>
                        <a:t> </a:t>
                      </a:r>
                      <a:endParaRPr lang="en-US" sz="12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 </a:t>
                      </a:r>
                      <a:endParaRPr lang="en-US" sz="1200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Ποτίσαμε τις γλάστρες με ένα ποτηράκι νερό την κάθε μία (</a:t>
                      </a:r>
                      <a:r>
                        <a:rPr lang="el-GR" sz="1400" i="1" dirty="0" smtClean="0">
                          <a:effectLst/>
                        </a:rPr>
                        <a:t>10 </a:t>
                      </a:r>
                      <a:r>
                        <a:rPr lang="en-US" sz="1400" i="1" dirty="0" smtClean="0">
                          <a:effectLst/>
                        </a:rPr>
                        <a:t>mL </a:t>
                      </a:r>
                      <a:r>
                        <a:rPr lang="el-GR" sz="1400" i="1" dirty="0">
                          <a:effectLst/>
                        </a:rPr>
                        <a:t>).</a:t>
                      </a:r>
                      <a:endParaRPr lang="en-US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 </a:t>
                      </a:r>
                      <a:endParaRPr lang="en-US" sz="1200" i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Βήμα 6</a:t>
                      </a:r>
                      <a:r>
                        <a:rPr lang="el-GR" sz="1400" i="1" baseline="30000">
                          <a:effectLst/>
                        </a:rPr>
                        <a:t>ο</a:t>
                      </a:r>
                      <a:r>
                        <a:rPr lang="el-GR" sz="1400" i="1">
                          <a:effectLst/>
                        </a:rPr>
                        <a:t>  </a:t>
                      </a:r>
                      <a:endParaRPr lang="en-US" sz="12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 </a:t>
                      </a:r>
                      <a:endParaRPr lang="en-US" sz="1200" i="1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>
                          <a:effectLst/>
                        </a:rPr>
                        <a:t>Γράψαμε τις ημερομηνίες ποτίσματος πάνω σε κάθε μία από τις γλάστρες.</a:t>
                      </a:r>
                      <a:endParaRPr lang="en-US" sz="1200" i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07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 </a:t>
                      </a:r>
                      <a:endParaRPr lang="en-US" sz="1200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Βήμα 7</a:t>
                      </a:r>
                      <a:r>
                        <a:rPr lang="el-GR" sz="1400" i="1" baseline="30000" dirty="0">
                          <a:effectLst/>
                        </a:rPr>
                        <a:t>ο</a:t>
                      </a:r>
                      <a:r>
                        <a:rPr lang="el-GR" sz="1400" i="1" dirty="0">
                          <a:effectLst/>
                        </a:rPr>
                        <a:t> </a:t>
                      </a:r>
                      <a:endParaRPr lang="en-US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 </a:t>
                      </a:r>
                      <a:endParaRPr lang="en-US" sz="1200" i="1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400" i="1" dirty="0">
                          <a:effectLst/>
                        </a:rPr>
                        <a:t>Τοποθετήσαμε όλες τις γλάστρες στο ίδιο μέρος (μπαλκόνι του σπιτιού).</a:t>
                      </a:r>
                      <a:endParaRPr lang="en-US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7607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5. Μ</a:t>
            </a:r>
            <a:r>
              <a:rPr lang="el-GR" cap="none" dirty="0" smtClean="0"/>
              <a:t>ετρήσεις – πίνακες –αποτελέσματα.</a:t>
            </a:r>
            <a:endParaRPr lang="en-US" cap="non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7239000" cy="44196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4303210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320040"/>
            <a:ext cx="8077200" cy="899160"/>
          </a:xfrm>
        </p:spPr>
        <p:txBody>
          <a:bodyPr>
            <a:normAutofit fontScale="90000"/>
          </a:bodyPr>
          <a:lstStyle/>
          <a:p>
            <a:r>
              <a:rPr lang="el-GR" dirty="0"/>
              <a:t>5. </a:t>
            </a:r>
            <a:r>
              <a:rPr lang="el-GR" dirty="0" smtClean="0"/>
              <a:t>Μ</a:t>
            </a:r>
            <a:r>
              <a:rPr lang="el-GR" cap="none" dirty="0" smtClean="0"/>
              <a:t>ετρήσεις – πίνακες –αποτελέσματα.</a:t>
            </a:r>
            <a:endParaRPr lang="en-US" cap="non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97388"/>
            <a:ext cx="7315200" cy="4720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274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145</TotalTime>
  <Words>331</Words>
  <Application>Microsoft Office PowerPoint</Application>
  <PresentationFormat>Προβολή στην οθόνη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Αφθονία</vt:lpstr>
      <vt:lpstr>Η ΑΝΑΠΤΥΞΗ ΤΩΝ ΜΑΡΟΥΛΙΩΝ ΣΕ ΣΧΕΣΗ ΜΕ ΤΗΝ ΣΥΧΝΟΤΗΤΑ ΠΟΤΙΣΜΑΤΟΣ</vt:lpstr>
      <vt:lpstr>Η ΑΝΑΠΤΥΞΗ ΤΩΝ ΜΑΡΟΥΛΙΩΝ ΣΕ ΣΧΕΣΗ ΜΕ ΤΗΝ ΣΥΧΝΟΤΗΤΑ ΠΟΤΙΣΜΑΤΟΣ</vt:lpstr>
      <vt:lpstr>1. Σκοπός έρευνας</vt:lpstr>
      <vt:lpstr>2. Χρησιμότητα έρευνας στον τον άνθρωπο και κοινωνία.</vt:lpstr>
      <vt:lpstr>3.Μεταβλητές έρευνας.</vt:lpstr>
      <vt:lpstr>3.Μεταβλητές έρευνας.</vt:lpstr>
      <vt:lpstr>4. Περιγραφή πειράματος. </vt:lpstr>
      <vt:lpstr>5. Μετρήσεις – πίνακες –αποτελέσματα.</vt:lpstr>
      <vt:lpstr>5. Μετρήσεις – πίνακες –αποτελέσματα.</vt:lpstr>
      <vt:lpstr>6. Προτάσεις για συμπληρωματική έρευνα.</vt:lpstr>
      <vt:lpstr>7. Αυτοαξιολόγηση.</vt:lpstr>
      <vt:lpstr>Η ΑΝΑΠΤΥΞΗ ΤΩΝ ΜΑΡΟΥΛΙΩΝ ΣΕ ΣΧΕΣΗ ΜΕ ΤΗΝ ΣΥΧΝΟΤΗΤΑ ΠΟΤΙΣΜΑΤΟΣ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ΑΝΑΠΤΥΞΗ ΤΩΝ ΜΑΡΟΥΛΙΩΝ ΣΕ ΣΧΕΣΗ ΜΕ ΤΗΝ ΣΥΧΝΟΤΗΤΑ ΠΟΤΙΣΜΑΤΟΣ</dc:title>
  <dc:creator>ΓΩΓΩ</dc:creator>
  <cp:lastModifiedBy>ΓΩΓΩ</cp:lastModifiedBy>
  <cp:revision>22</cp:revision>
  <dcterms:created xsi:type="dcterms:W3CDTF">2017-05-09T18:54:07Z</dcterms:created>
  <dcterms:modified xsi:type="dcterms:W3CDTF">2017-05-09T21:20:11Z</dcterms:modified>
</cp:coreProperties>
</file>