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4"/>
  </p:notesMasterIdLst>
  <p:sldIdLst>
    <p:sldId id="256" r:id="rId2"/>
    <p:sldId id="266" r:id="rId3"/>
    <p:sldId id="267" r:id="rId4"/>
    <p:sldId id="270" r:id="rId5"/>
    <p:sldId id="258" r:id="rId6"/>
    <p:sldId id="271" r:id="rId7"/>
    <p:sldId id="277" r:id="rId8"/>
    <p:sldId id="272" r:id="rId9"/>
    <p:sldId id="264" r:id="rId10"/>
    <p:sldId id="273" r:id="rId11"/>
    <p:sldId id="268" r:id="rId12"/>
    <p:sldId id="274" r:id="rId13"/>
    <p:sldId id="257" r:id="rId14"/>
    <p:sldId id="265" r:id="rId15"/>
    <p:sldId id="275" r:id="rId16"/>
    <p:sldId id="260" r:id="rId17"/>
    <p:sldId id="259" r:id="rId18"/>
    <p:sldId id="276" r:id="rId19"/>
    <p:sldId id="261" r:id="rId20"/>
    <p:sldId id="262" r:id="rId21"/>
    <p:sldId id="263" r:id="rId22"/>
    <p:sldId id="269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D30E-D3CA-4C44-9246-4896A0502E12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0CE1-17A8-466C-983E-08FF4B60E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48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E0CE1-17A8-466C-983E-08FF4B60E7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6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4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6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0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8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2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6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4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3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0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7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3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86C2BC8-C24B-40C7-A9CC-EC48A674219D}" type="datetimeFigureOut">
              <a:rPr lang="el-GR" smtClean="0"/>
              <a:t>23/1/2018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4DE6395-435E-4F0E-9608-CD100C3E85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87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k-language.gr/digitalResources/ancient_greek/anthology/literature/browse.html?text_id=53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4355" y="1252516"/>
            <a:ext cx="10212790" cy="23876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l-GR" sz="7200" dirty="0" smtClean="0"/>
              <a:t/>
            </a:r>
            <a:br>
              <a:rPr lang="el-GR" sz="7200" dirty="0" smtClean="0"/>
            </a:br>
            <a:r>
              <a:rPr lang="el-GR" sz="7200" dirty="0"/>
              <a:t/>
            </a:r>
            <a:br>
              <a:rPr lang="el-GR" sz="7200" dirty="0"/>
            </a:br>
            <a:r>
              <a:rPr lang="el-GR" sz="7200" dirty="0" smtClean="0"/>
              <a:t>Αλέξανδρος ο Μέγας</a:t>
            </a:r>
            <a:r>
              <a:rPr lang="el-GR" dirty="0" smtClean="0"/>
              <a:t>:</a:t>
            </a:r>
            <a:br>
              <a:rPr lang="el-GR" dirty="0" smtClean="0"/>
            </a:br>
            <a:r>
              <a:rPr lang="el-GR" dirty="0" smtClean="0"/>
              <a:t>  </a:t>
            </a:r>
            <a:r>
              <a:rPr lang="el-GR" sz="5300" dirty="0" smtClean="0"/>
              <a:t>Λ</a:t>
            </a:r>
            <a:r>
              <a:rPr lang="el-GR" sz="5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ύτης </a:t>
            </a:r>
            <a:r>
              <a:rPr lang="el-GR" sz="5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δεσμών</a:t>
            </a:r>
            <a:br>
              <a:rPr lang="el-GR" sz="5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l-GR" sz="7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460" y="4503420"/>
            <a:ext cx="11498580" cy="2103120"/>
          </a:xfrm>
        </p:spPr>
        <p:txBody>
          <a:bodyPr>
            <a:noAutofit/>
          </a:bodyPr>
          <a:lstStyle/>
          <a:p>
            <a:pPr algn="ctr"/>
            <a:endParaRPr lang="el-G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l-GR" sz="1800" b="1" dirty="0" smtClean="0">
                <a:solidFill>
                  <a:srgbClr val="002060"/>
                </a:solidFill>
              </a:rPr>
              <a:t>ΑΕΓ, Α Γυμνασίου</a:t>
            </a:r>
          </a:p>
          <a:p>
            <a:pPr algn="ctr"/>
            <a:r>
              <a:rPr lang="el-GR" sz="1800" b="1" dirty="0" smtClean="0">
                <a:solidFill>
                  <a:srgbClr val="002060"/>
                </a:solidFill>
              </a:rPr>
              <a:t>3</a:t>
            </a:r>
            <a:r>
              <a:rPr lang="el-GR" sz="18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1800" b="1" dirty="0" smtClean="0">
                <a:solidFill>
                  <a:srgbClr val="002060"/>
                </a:solidFill>
              </a:rPr>
              <a:t> Γυμνάσιο </a:t>
            </a:r>
            <a:r>
              <a:rPr lang="el-GR" sz="1800" b="1" dirty="0" err="1" smtClean="0">
                <a:solidFill>
                  <a:srgbClr val="002060"/>
                </a:solidFill>
              </a:rPr>
              <a:t>Ναυπάκτου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 algn="ctr"/>
            <a:r>
              <a:rPr lang="el-GR" sz="1800" b="1" dirty="0" smtClean="0">
                <a:solidFill>
                  <a:srgbClr val="002060"/>
                </a:solidFill>
              </a:rPr>
              <a:t>2017-18</a:t>
            </a:r>
            <a:endParaRPr lang="el-GR" sz="1800" b="1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l="19337" r="31925" b="25321"/>
          <a:stretch/>
        </p:blipFill>
        <p:spPr>
          <a:xfrm>
            <a:off x="401585" y="2644947"/>
            <a:ext cx="3024003" cy="385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7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7">
        <p:split orient="vert"/>
      </p:transition>
    </mc:Choice>
    <mc:Fallback xmlns="">
      <p:transition spd="slow" advTm="161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6630" y="442429"/>
            <a:ext cx="10058400" cy="8095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Χρησμός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234" y="1516498"/>
            <a:ext cx="11394830" cy="47365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ὅστις</a:t>
            </a:r>
            <a:r>
              <a:rPr lang="el-GR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λύσειε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τὸν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δεσμόν</a:t>
            </a:r>
            <a:r>
              <a:rPr lang="el-GR" sz="3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τοῦ</a:t>
            </a:r>
            <a:r>
              <a:rPr lang="el-GR" sz="3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ζυγοῦ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τῆς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ἁμάξης</a:t>
            </a:r>
            <a:r>
              <a:rPr lang="el-GR" sz="3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i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i="1" dirty="0" smtClean="0">
                <a:solidFill>
                  <a:srgbClr val="7030A0"/>
                </a:solidFill>
              </a:rPr>
              <a:t>όποιος </a:t>
            </a:r>
            <a:r>
              <a:rPr lang="el-GR" sz="3600" b="1" i="1" dirty="0">
                <a:solidFill>
                  <a:srgbClr val="7030A0"/>
                </a:solidFill>
              </a:rPr>
              <a:t>λύσει το δεσμό του ζυγού της άμαξας,</a:t>
            </a:r>
            <a:endParaRPr lang="el-GR" sz="3600" b="1" i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i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40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τοῦτον</a:t>
            </a:r>
            <a:r>
              <a:rPr lang="el-GR" sz="4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χρῆναι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ἄρξαι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τῆς</a:t>
            </a:r>
            <a:r>
              <a:rPr lang="el-GR" sz="36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Ἀσίας</a:t>
            </a:r>
            <a:r>
              <a:rPr lang="el-GR" sz="24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24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i="1" dirty="0">
                <a:solidFill>
                  <a:srgbClr val="7030A0"/>
                </a:solidFill>
              </a:rPr>
              <a:t>αυτός ήταν ορισμένο από τη μοίρα να εξουσιάσει </a:t>
            </a:r>
            <a:endParaRPr lang="el-GR" sz="3600" b="1" i="1" dirty="0" smtClean="0">
              <a:solidFill>
                <a:srgbClr val="7030A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i="1" dirty="0" smtClean="0">
                <a:solidFill>
                  <a:srgbClr val="7030A0"/>
                </a:solidFill>
              </a:rPr>
              <a:t>την </a:t>
            </a:r>
            <a:r>
              <a:rPr lang="el-GR" sz="3600" b="1" i="1" dirty="0">
                <a:solidFill>
                  <a:srgbClr val="7030A0"/>
                </a:solidFill>
              </a:rPr>
              <a:t>Ασία. </a:t>
            </a:r>
          </a:p>
        </p:txBody>
      </p:sp>
    </p:spTree>
    <p:extLst>
      <p:ext uri="{BB962C8B-B14F-4D97-AF65-F5344CB8AC3E}">
        <p14:creationId xmlns:p14="http://schemas.microsoft.com/office/powerpoint/2010/main" val="4009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1" t="7437" r="2622"/>
          <a:stretch/>
        </p:blipFill>
        <p:spPr>
          <a:xfrm>
            <a:off x="167462" y="464319"/>
            <a:ext cx="11665147" cy="5991071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 rotWithShape="1">
          <a:blip r:embed="rId2"/>
          <a:srcRect l="10761" t="7437" r="2622"/>
          <a:stretch/>
        </p:blipFill>
        <p:spPr>
          <a:xfrm>
            <a:off x="57506" y="356995"/>
            <a:ext cx="12083084" cy="620571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970670" y="2091866"/>
            <a:ext cx="114908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8800" b="1" dirty="0" smtClean="0"/>
              <a:t>Κυρίαρχος της Ασίας</a:t>
            </a:r>
            <a:endParaRPr lang="el-GR" sz="8800" b="1" dirty="0"/>
          </a:p>
        </p:txBody>
      </p:sp>
      <p:sp>
        <p:nvSpPr>
          <p:cNvPr id="7" name="Καμπύλο δεξιό βέλος 6"/>
          <p:cNvSpPr/>
          <p:nvPr/>
        </p:nvSpPr>
        <p:spPr>
          <a:xfrm rot="2889694">
            <a:off x="2876508" y="1488026"/>
            <a:ext cx="528089" cy="782299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7140" y="512767"/>
            <a:ext cx="10058400" cy="95027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Δεσμός Γερός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85"/>
          <a:stretch/>
        </p:blipFill>
        <p:spPr>
          <a:xfrm>
            <a:off x="290097" y="1463040"/>
            <a:ext cx="5721110" cy="445754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818617" y="1463040"/>
            <a:ext cx="476912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Ἦν</a:t>
            </a:r>
            <a:r>
              <a:rPr lang="el-GR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δὲ</a:t>
            </a:r>
            <a:r>
              <a:rPr lang="el-GR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ὁ </a:t>
            </a:r>
            <a:r>
              <a:rPr lang="el-GR" sz="3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δεσμὸς</a:t>
            </a:r>
            <a:r>
              <a:rPr lang="el-GR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l-GR" sz="3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sz="36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ἐκ</a:t>
            </a:r>
            <a:r>
              <a:rPr lang="el-GR" sz="3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φλοιοῦ</a:t>
            </a:r>
            <a:r>
              <a:rPr lang="el-GR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36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κρανίας</a:t>
            </a:r>
            <a:endParaRPr lang="el-GR" sz="3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l-GR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l-GR" sz="3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sz="36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Ο δεσμός ήταν </a:t>
            </a:r>
            <a:endParaRPr lang="el-GR" sz="3600" b="1" i="1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sz="36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από </a:t>
            </a:r>
            <a:r>
              <a:rPr lang="el-GR" sz="36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φλούδα κρανιάς</a:t>
            </a:r>
          </a:p>
        </p:txBody>
      </p:sp>
    </p:spTree>
    <p:extLst>
      <p:ext uri="{BB962C8B-B14F-4D97-AF65-F5344CB8AC3E}">
        <p14:creationId xmlns:p14="http://schemas.microsoft.com/office/powerpoint/2010/main" val="14944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0506" y="-323090"/>
            <a:ext cx="9716846" cy="1537977"/>
          </a:xfrm>
        </p:spPr>
        <p:txBody>
          <a:bodyPr/>
          <a:lstStyle/>
          <a:p>
            <a:r>
              <a:rPr lang="el-GR" dirty="0" smtClean="0"/>
              <a:t>Δεσμός Γόρδιος: Δυσκολία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1" y="1214887"/>
            <a:ext cx="6167337" cy="56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1" y="1949608"/>
            <a:ext cx="3879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οὔτε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τέλος </a:t>
            </a:r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οὔτε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ἀρχὴ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ἐφαίνετο</a:t>
            </a:r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i="1" dirty="0">
                <a:solidFill>
                  <a:srgbClr val="7030A0"/>
                </a:solidFill>
              </a:rPr>
              <a:t>δε φαινόταν ούτε το τέλος ούτε η αρχή του</a:t>
            </a:r>
            <a:r>
              <a:rPr lang="el-GR" sz="3600" dirty="0"/>
              <a:t>. 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0531" y="352785"/>
            <a:ext cx="6568909" cy="44907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900" dirty="0" smtClean="0"/>
              <a:t>Προβληματισμός</a:t>
            </a:r>
            <a:br>
              <a:rPr lang="el-GR" sz="4900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909" y="1222055"/>
            <a:ext cx="6989491" cy="504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531" y="1222054"/>
            <a:ext cx="54872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Ἀλέξανδρος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ἀπόρως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εἶχεν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ἐξευρεῖν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l-G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λύσιν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τοῦ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δεσμοῦ</a:t>
            </a:r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Ο </a:t>
            </a:r>
            <a:r>
              <a:rPr lang="el-GR" sz="36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Αλέξανδρος</a:t>
            </a:r>
          </a:p>
          <a:p>
            <a:r>
              <a:rPr lang="el-GR" sz="36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αδυνατούσε </a:t>
            </a:r>
            <a:r>
              <a:rPr lang="el-GR" sz="36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να βρει τη λύση του δεσμού,</a:t>
            </a:r>
            <a:endParaRPr lang="el-GR" sz="36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1702" y="429214"/>
            <a:ext cx="10058400" cy="762277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Προβληματισμός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7652" y="1191490"/>
            <a:ext cx="6846212" cy="556446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ἄλυτον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περιιδεῖν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οὐκ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ἤθελε</a:t>
            </a:r>
            <a:r>
              <a:rPr lang="el-GR" sz="3200" b="1" dirty="0" smtClean="0">
                <a:solidFill>
                  <a:prstClr val="black"/>
                </a:solidFill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2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200" b="1" i="1" dirty="0">
                <a:solidFill>
                  <a:srgbClr val="7030A0"/>
                </a:solidFill>
              </a:rPr>
              <a:t>αλλά και δεν ήθελε </a:t>
            </a:r>
            <a:endParaRPr lang="el-GR" sz="3200" b="1" i="1" dirty="0" smtClean="0">
              <a:solidFill>
                <a:srgbClr val="7030A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200" b="1" i="1" dirty="0" smtClean="0">
                <a:solidFill>
                  <a:srgbClr val="7030A0"/>
                </a:solidFill>
              </a:rPr>
              <a:t>να </a:t>
            </a:r>
            <a:r>
              <a:rPr lang="el-GR" sz="3200" b="1" i="1" dirty="0">
                <a:solidFill>
                  <a:srgbClr val="7030A0"/>
                </a:solidFill>
              </a:rPr>
              <a:t>τον αφήσει </a:t>
            </a:r>
            <a:r>
              <a:rPr lang="el-GR" sz="3200" b="1" i="1" dirty="0" smtClean="0">
                <a:solidFill>
                  <a:srgbClr val="7030A0"/>
                </a:solidFill>
              </a:rPr>
              <a:t>άλυτο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2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μή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τινα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τοῦτο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ἐς</a:t>
            </a:r>
            <a:r>
              <a:rPr lang="el-GR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τοὺς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πολλοὺς</a:t>
            </a:r>
            <a:r>
              <a:rPr lang="el-G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κίνησιν</a:t>
            </a:r>
            <a:r>
              <a:rPr lang="el-GR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ἐργάσηται</a:t>
            </a:r>
            <a:endParaRPr lang="el-GR" sz="3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200" b="1" i="1" dirty="0" smtClean="0">
                <a:solidFill>
                  <a:srgbClr val="7030A0"/>
                </a:solidFill>
              </a:rPr>
              <a:t>γιατί </a:t>
            </a:r>
            <a:r>
              <a:rPr lang="el-GR" sz="3200" b="1" i="1" dirty="0">
                <a:solidFill>
                  <a:srgbClr val="7030A0"/>
                </a:solidFill>
              </a:rPr>
              <a:t>φοβόταν μήπως αυτό προκαλέσει κάποια αναταραχή στο πλήθος,</a:t>
            </a:r>
            <a:endParaRPr lang="el-GR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6919"/>
          <a:stretch/>
        </p:blipFill>
        <p:spPr>
          <a:xfrm>
            <a:off x="7043864" y="1191490"/>
            <a:ext cx="5527964" cy="48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20955"/>
          </a:xfrm>
        </p:spPr>
        <p:txBody>
          <a:bodyPr/>
          <a:lstStyle/>
          <a:p>
            <a:r>
              <a:rPr lang="el-GR" dirty="0" smtClean="0"/>
              <a:t>Αποφασιστικότητα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b="1813"/>
          <a:stretch/>
        </p:blipFill>
        <p:spPr>
          <a:xfrm>
            <a:off x="0" y="838835"/>
            <a:ext cx="8437418" cy="6019165"/>
          </a:xfrm>
          <a:prstGeom prst="ellipse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219902" y="838835"/>
            <a:ext cx="34220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παίσας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τὸν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δεσμὸν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τῷ</a:t>
            </a: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ξίφει</a:t>
            </a:r>
            <a:endParaRPr lang="el-G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i="1" dirty="0">
                <a:solidFill>
                  <a:srgbClr val="7030A0"/>
                </a:solidFill>
              </a:rPr>
              <a:t>αφού χτύπησε το δεσμό με το ξίφος του,</a:t>
            </a:r>
          </a:p>
          <a:p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διέκοψε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i="1" dirty="0" smtClean="0">
                <a:solidFill>
                  <a:srgbClr val="7030A0"/>
                </a:solidFill>
              </a:rPr>
              <a:t>τον </a:t>
            </a:r>
            <a:r>
              <a:rPr lang="el-GR" sz="3200" b="1" i="1" dirty="0">
                <a:solidFill>
                  <a:srgbClr val="7030A0"/>
                </a:solidFill>
              </a:rPr>
              <a:t>έκοψε </a:t>
            </a:r>
          </a:p>
        </p:txBody>
      </p:sp>
    </p:spTree>
    <p:extLst>
      <p:ext uri="{BB962C8B-B14F-4D97-AF65-F5344CB8AC3E}">
        <p14:creationId xmlns:p14="http://schemas.microsoft.com/office/powerpoint/2010/main" val="9934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5824" y="0"/>
            <a:ext cx="10058400" cy="1146412"/>
          </a:xfrm>
        </p:spPr>
        <p:txBody>
          <a:bodyPr/>
          <a:lstStyle/>
          <a:p>
            <a:r>
              <a:rPr lang="el-GR" dirty="0" smtClean="0"/>
              <a:t>Ενώπιον θεατών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8" y="996287"/>
            <a:ext cx="7959433" cy="5732059"/>
          </a:xfrm>
          <a:prstGeom prst="ellipse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161361" y="1910461"/>
            <a:ext cx="40072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λελύσθαι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ἔφη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είπε ότι λύθηκε</a:t>
            </a:r>
            <a:endParaRPr lang="el-GR" sz="36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7927" y="104804"/>
            <a:ext cx="10058400" cy="1133153"/>
          </a:xfrm>
        </p:spPr>
        <p:txBody>
          <a:bodyPr/>
          <a:lstStyle/>
          <a:p>
            <a:r>
              <a:rPr lang="el-GR" dirty="0"/>
              <a:t>Ενώπιον θεατών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36" t="-1042" r="13647" b="11667"/>
          <a:stretch/>
        </p:blipFill>
        <p:spPr>
          <a:xfrm>
            <a:off x="190980" y="1237957"/>
            <a:ext cx="5351716" cy="473527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542696" y="958714"/>
            <a:ext cx="694941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Ἀπηλλάγη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δ’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οὖν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ἀπό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τῆς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ἁμάξης</a:t>
            </a:r>
            <a:endParaRPr lang="el-GR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αὐτός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τε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οἱ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ἀμφ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αὐτόν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i="1" dirty="0">
                <a:solidFill>
                  <a:srgbClr val="7030A0"/>
                </a:solidFill>
              </a:rPr>
              <a:t>Απομακρύνθηκε, λοιπόν, από την άμαξα ο ίδιος και οι σύντροφοί του</a:t>
            </a:r>
            <a:endParaRPr lang="el-GR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/>
          </a:p>
          <a:p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ὡς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ξυμβεβηκότος</a:t>
            </a:r>
            <a:r>
              <a:rPr lang="el-G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τοῦ</a:t>
            </a:r>
            <a:r>
              <a:rPr lang="el-G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λογίου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l-GR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τοῦ</a:t>
            </a:r>
            <a:r>
              <a:rPr lang="el-G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ἐπὶ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τῇ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λύσει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τοῦ</a:t>
            </a:r>
            <a:r>
              <a:rPr lang="el-G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δεσμοῦ</a:t>
            </a:r>
            <a:endParaRPr lang="el-GR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l-GR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l-GR" sz="3200" b="1" i="1" dirty="0">
                <a:solidFill>
                  <a:srgbClr val="7030A0"/>
                </a:solidFill>
              </a:rPr>
              <a:t>με την ιδέα ότι είχε εκπληρωθεί ο χρησμός για τη λύση του δεσμού.</a:t>
            </a:r>
          </a:p>
        </p:txBody>
      </p:sp>
    </p:spTree>
    <p:extLst>
      <p:ext uri="{BB962C8B-B14F-4D97-AF65-F5344CB8AC3E}">
        <p14:creationId xmlns:p14="http://schemas.microsoft.com/office/powerpoint/2010/main" val="26903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244" y="-351692"/>
            <a:ext cx="4866718" cy="1609344"/>
          </a:xfrm>
        </p:spPr>
        <p:txBody>
          <a:bodyPr/>
          <a:lstStyle/>
          <a:p>
            <a:r>
              <a:rPr lang="el-GR" dirty="0" smtClean="0"/>
              <a:t>Θεϊκά Σημάδια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46" y="233236"/>
            <a:ext cx="4759958" cy="6266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8197" r="19794" b="13778"/>
          <a:stretch/>
        </p:blipFill>
        <p:spPr>
          <a:xfrm>
            <a:off x="113245" y="823054"/>
            <a:ext cx="4866718" cy="251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3244" y="3441680"/>
            <a:ext cx="67939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τῆς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νυκτός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ἐκείνης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l-G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βρονταί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τε </a:t>
            </a:r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σέλας </a:t>
            </a:r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ἐξ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οὐρανοῦ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l-GR" sz="3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ἐπεσήμηναν</a:t>
            </a:r>
            <a:endParaRPr lang="el-GR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Και πράγματι τη νύχτα εκείνη </a:t>
            </a:r>
            <a:r>
              <a:rPr lang="el-GR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βροντές και </a:t>
            </a:r>
            <a:r>
              <a:rPr lang="el-GR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λάμψη από τον ουρανό έδωσαν σημείο επιδοκιμασίας</a:t>
            </a:r>
            <a:r>
              <a:rPr lang="el-GR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3404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30041"/>
            <a:ext cx="10058400" cy="7436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τη Μακεδονία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49"/>
          <a:stretch/>
        </p:blipFill>
        <p:spPr>
          <a:xfrm>
            <a:off x="672253" y="1370782"/>
            <a:ext cx="5728548" cy="517005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74" y="997527"/>
            <a:ext cx="406457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0430" y="119832"/>
            <a:ext cx="2130552" cy="13161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Θυσία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7" t="30520" r="14350" b="8169"/>
          <a:stretch/>
        </p:blipFill>
        <p:spPr>
          <a:xfrm>
            <a:off x="5514534" y="777922"/>
            <a:ext cx="6690347" cy="527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2152" y="457221"/>
            <a:ext cx="49125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ἐπὶ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τούτοις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Ἀλέξανδρος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ἔθυε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τῇ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ὑστεραίᾳ</a:t>
            </a:r>
            <a:endParaRPr lang="el-G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i="1" dirty="0">
                <a:solidFill>
                  <a:srgbClr val="7030A0"/>
                </a:solidFill>
              </a:rPr>
              <a:t>γι’ αυτό το λόγο ο Αλέξανδρος την επόμενη μέρα πρόσφερε </a:t>
            </a:r>
            <a:r>
              <a:rPr lang="el-GR" sz="2800" b="1" i="1" dirty="0" smtClean="0">
                <a:solidFill>
                  <a:srgbClr val="7030A0"/>
                </a:solidFill>
              </a:rPr>
              <a:t>θυσία</a:t>
            </a:r>
          </a:p>
          <a:p>
            <a:endParaRPr lang="el-GR" sz="2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τοῖς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φήνασι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θεοῖς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i="1" dirty="0">
                <a:solidFill>
                  <a:srgbClr val="7030A0"/>
                </a:solidFill>
              </a:rPr>
              <a:t>στους θεούς που του </a:t>
            </a:r>
            <a:r>
              <a:rPr lang="el-GR" sz="2800" b="1" i="1" dirty="0" smtClean="0">
                <a:solidFill>
                  <a:srgbClr val="7030A0"/>
                </a:solidFill>
              </a:rPr>
              <a:t>φανέρωσαν</a:t>
            </a:r>
          </a:p>
          <a:p>
            <a:endParaRPr lang="el-GR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τε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σημεῖα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τὴν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λύσιν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τοῦ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δεσμοῦ</a:t>
            </a:r>
            <a:endParaRPr lang="el-G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i="1" dirty="0">
                <a:solidFill>
                  <a:srgbClr val="7030A0"/>
                </a:solidFill>
              </a:rPr>
              <a:t>τα σημάδια και τον τρόπο λύσης του δεσμού</a:t>
            </a:r>
            <a:r>
              <a:rPr lang="el-GR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8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7018" y="157086"/>
            <a:ext cx="10058400" cy="1330520"/>
          </a:xfrm>
        </p:spPr>
        <p:txBody>
          <a:bodyPr/>
          <a:lstStyle/>
          <a:p>
            <a:r>
              <a:rPr lang="el-GR" dirty="0" smtClean="0"/>
              <a:t>Τι κέρδισε στο Γόρδιο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7017" y="1487605"/>
            <a:ext cx="10358291" cy="48722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7030A0"/>
                </a:solidFill>
              </a:rPr>
              <a:t>γόρδιος </a:t>
            </a:r>
            <a:r>
              <a:rPr lang="el-GR" b="1" dirty="0" smtClean="0">
                <a:solidFill>
                  <a:srgbClr val="7030A0"/>
                </a:solidFill>
              </a:rPr>
              <a:t>δεσμός</a:t>
            </a:r>
            <a:r>
              <a:rPr lang="el-GR" b="1" dirty="0" smtClean="0"/>
              <a:t>= καθετί δύσκολο </a:t>
            </a:r>
            <a:r>
              <a:rPr lang="el-GR" b="1" dirty="0"/>
              <a:t>και δυσεπίλυτο, κάθε πρόβλημα </a:t>
            </a:r>
            <a:r>
              <a:rPr lang="el-GR" b="1" dirty="0" smtClean="0"/>
              <a:t>στην προσωπική, επαγγελματική, πολιτική </a:t>
            </a:r>
            <a:r>
              <a:rPr lang="el-GR" b="1" dirty="0"/>
              <a:t>ζωή</a:t>
            </a:r>
            <a:r>
              <a:rPr lang="el-GR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τρόπος </a:t>
            </a:r>
            <a:r>
              <a:rPr lang="el-GR" b="1" dirty="0"/>
              <a:t>επίλυσης και  μέσο</a:t>
            </a:r>
            <a:r>
              <a:rPr lang="el-GR" b="1" dirty="0" smtClean="0"/>
              <a:t>: σπαθί </a:t>
            </a:r>
            <a:r>
              <a:rPr lang="el-GR" b="1" dirty="0" smtClean="0">
                <a:sym typeface="Wingdings" panose="05000000000000000000" pitchFamily="2" charset="2"/>
              </a:rPr>
              <a:t> </a:t>
            </a:r>
            <a:r>
              <a:rPr lang="el-GR" b="1" dirty="0" smtClean="0"/>
              <a:t>αποφασιστικότητα,  τόλμη</a:t>
            </a:r>
          </a:p>
          <a:p>
            <a:pPr marL="0" indent="0">
              <a:buNone/>
            </a:pPr>
            <a:r>
              <a:rPr lang="el-GR" b="1" dirty="0"/>
              <a:t>                                           </a:t>
            </a:r>
            <a:r>
              <a:rPr lang="el-GR" b="1" dirty="0" smtClean="0"/>
              <a:t>      </a:t>
            </a:r>
            <a:r>
              <a:rPr lang="el-GR" b="1" dirty="0"/>
              <a:t>αφαίρεση </a:t>
            </a:r>
            <a:r>
              <a:rPr lang="el-GR" b="1" dirty="0" smtClean="0"/>
              <a:t> </a:t>
            </a:r>
            <a:r>
              <a:rPr lang="el-GR" b="1" dirty="0"/>
              <a:t>ξύλινου </a:t>
            </a:r>
            <a:r>
              <a:rPr lang="el-GR" b="1" dirty="0" smtClean="0"/>
              <a:t>καρφιού</a:t>
            </a:r>
            <a:r>
              <a:rPr lang="el-GR" b="1" dirty="0" smtClean="0">
                <a:sym typeface="Wingdings" panose="05000000000000000000" pitchFamily="2" charset="2"/>
              </a:rPr>
              <a:t></a:t>
            </a:r>
            <a:r>
              <a:rPr lang="el-GR" b="1" dirty="0" smtClean="0"/>
              <a:t> ευφυΐα</a:t>
            </a:r>
          </a:p>
          <a:p>
            <a:pPr marL="0" indent="0">
              <a:buNone/>
            </a:pPr>
            <a:r>
              <a:rPr lang="el-GR" b="1" dirty="0" smtClean="0"/>
              <a:t>   </a:t>
            </a:r>
            <a:r>
              <a:rPr lang="el-GR" sz="2400" b="1" dirty="0" smtClean="0">
                <a:solidFill>
                  <a:srgbClr val="C00000"/>
                </a:solidFill>
              </a:rPr>
              <a:t>Ο Αλέξανδρος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εξέτασε </a:t>
            </a:r>
            <a:r>
              <a:rPr lang="el-GR" b="1" dirty="0"/>
              <a:t>για </a:t>
            </a:r>
            <a:r>
              <a:rPr lang="el-GR" b="1" dirty="0" smtClean="0"/>
              <a:t>λίγο εστιασμένος στο σκοπό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α</a:t>
            </a:r>
            <a:r>
              <a:rPr lang="el-GR" b="1" dirty="0" smtClean="0"/>
              <a:t>ντιμετώπισε με οξυδέρκεια, αποφασιστικότητα, τόλμη, δυναμισμό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έλυσε </a:t>
            </a:r>
            <a:r>
              <a:rPr lang="el-GR" b="1" dirty="0"/>
              <a:t>γρήγορα και </a:t>
            </a:r>
            <a:r>
              <a:rPr lang="el-GR" b="1" dirty="0" smtClean="0"/>
              <a:t>εύκολα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κ</a:t>
            </a:r>
            <a:r>
              <a:rPr lang="el-GR" b="1" dirty="0" smtClean="0"/>
              <a:t>έρδισε </a:t>
            </a:r>
            <a:r>
              <a:rPr lang="el-GR" b="1" dirty="0"/>
              <a:t>την  </a:t>
            </a:r>
            <a:r>
              <a:rPr lang="el-GR" b="1" dirty="0" smtClean="0"/>
              <a:t>εμπιστοσύνη, εκτίμηση και σεβασμό των στρατιωτών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επέβαλε τη δική του οπτική στην ερμηνεία του χρησμού και των οιωνών</a:t>
            </a:r>
          </a:p>
          <a:p>
            <a:pPr marL="0" indent="0">
              <a:buNone/>
            </a:pPr>
            <a:r>
              <a:rPr lang="el-GR" b="1" dirty="0" smtClean="0"/>
              <a:t>=&gt; Άξιος και ικανός </a:t>
            </a:r>
            <a:r>
              <a:rPr lang="el-GR" sz="2400" b="1" dirty="0" smtClean="0">
                <a:solidFill>
                  <a:srgbClr val="C00000"/>
                </a:solidFill>
              </a:rPr>
              <a:t>ηγέτης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/>
              <a:t>της εκστρατείας εναντίον των Περσών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560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7565"/>
          </a:xfrm>
        </p:spPr>
        <p:txBody>
          <a:bodyPr>
            <a:normAutofit/>
          </a:bodyPr>
          <a:lstStyle/>
          <a:p>
            <a:r>
              <a:rPr lang="el-GR" dirty="0" smtClean="0"/>
              <a:t>Συνεχίζεται 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283" y="1831057"/>
            <a:ext cx="1116386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 smtClean="0"/>
              <a:t>  </a:t>
            </a:r>
            <a:r>
              <a:rPr lang="el-GR" sz="4800" dirty="0" smtClean="0"/>
              <a:t>η προέλαση του Αλέξανδρου στην </a:t>
            </a:r>
            <a:r>
              <a:rPr lang="el-G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Ασία</a:t>
            </a:r>
            <a:r>
              <a:rPr lang="el-GR" sz="4800" dirty="0" smtClean="0"/>
              <a:t>, </a:t>
            </a:r>
          </a:p>
          <a:p>
            <a:pPr marL="0" indent="0">
              <a:buNone/>
            </a:pPr>
            <a:r>
              <a:rPr lang="el-GR" sz="4800" dirty="0" smtClean="0"/>
              <a:t>  με </a:t>
            </a:r>
            <a:r>
              <a:rPr lang="el-G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νίκες</a:t>
            </a:r>
            <a:r>
              <a:rPr lang="el-GR" sz="4800" dirty="0" smtClean="0"/>
              <a:t> κατά των Περσών.</a:t>
            </a:r>
            <a:endParaRPr lang="el-G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46666" y="5431810"/>
            <a:ext cx="570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spc="300" dirty="0" smtClean="0">
                <a:solidFill>
                  <a:schemeClr val="accent4">
                    <a:lumMod val="50000"/>
                  </a:schemeClr>
                </a:solidFill>
              </a:rPr>
              <a:t>Ελένη Αδαμοπούλου- Εύη </a:t>
            </a:r>
            <a:r>
              <a:rPr lang="el-GR" b="1" i="1" spc="300" dirty="0" err="1" smtClean="0">
                <a:solidFill>
                  <a:schemeClr val="accent4">
                    <a:lumMod val="50000"/>
                  </a:schemeClr>
                </a:solidFill>
              </a:rPr>
              <a:t>Γρέντζελου</a:t>
            </a:r>
            <a:endParaRPr lang="el-GR" b="1" i="1" spc="3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l-GR" b="1" i="1" spc="300" dirty="0" smtClean="0">
                <a:solidFill>
                  <a:schemeClr val="accent4">
                    <a:lumMod val="50000"/>
                  </a:schemeClr>
                </a:solidFill>
              </a:rPr>
              <a:t>Συμπερίληψη στο Α4</a:t>
            </a:r>
          </a:p>
          <a:p>
            <a:pPr algn="ctr"/>
            <a:r>
              <a:rPr lang="el-GR" b="1" i="1" spc="3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l-GR" b="1" i="1" spc="300" baseline="30000" dirty="0" smtClean="0">
                <a:solidFill>
                  <a:schemeClr val="accent4">
                    <a:lumMod val="50000"/>
                  </a:schemeClr>
                </a:solidFill>
              </a:rPr>
              <a:t>ο</a:t>
            </a:r>
            <a:r>
              <a:rPr lang="el-GR" b="1" i="1" spc="300" dirty="0" smtClean="0">
                <a:solidFill>
                  <a:schemeClr val="accent4">
                    <a:lumMod val="50000"/>
                  </a:schemeClr>
                </a:solidFill>
              </a:rPr>
              <a:t> Γυμνάσιο </a:t>
            </a:r>
            <a:r>
              <a:rPr lang="el-GR" b="1" i="1" spc="300" dirty="0" err="1" smtClean="0">
                <a:solidFill>
                  <a:schemeClr val="accent4">
                    <a:lumMod val="50000"/>
                  </a:schemeClr>
                </a:solidFill>
              </a:rPr>
              <a:t>Ναυπάκτου</a:t>
            </a:r>
            <a:endParaRPr lang="el-GR" b="1" i="1" spc="3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l-GR" b="1" i="1" spc="300" dirty="0" smtClean="0">
                <a:solidFill>
                  <a:schemeClr val="accent4">
                    <a:lumMod val="50000"/>
                  </a:schemeClr>
                </a:solidFill>
              </a:rPr>
              <a:t>2017-2018</a:t>
            </a:r>
            <a:endParaRPr lang="el-GR" b="1" i="1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829"/>
            <a:ext cx="12023678" cy="6510004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Ορθογώνιο 5"/>
          <p:cNvSpPr/>
          <p:nvPr/>
        </p:nvSpPr>
        <p:spPr>
          <a:xfrm>
            <a:off x="410573" y="286603"/>
            <a:ext cx="4219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Century Gothic" panose="020B0502020202020204"/>
                <a:ea typeface="+mj-ea"/>
                <a:cs typeface="+mj-cs"/>
              </a:rPr>
              <a:t>Στην Ανατολή</a:t>
            </a:r>
            <a:endParaRPr lang="el-GR" dirty="0"/>
          </a:p>
        </p:txBody>
      </p:sp>
      <p:sp>
        <p:nvSpPr>
          <p:cNvPr id="7" name="Βέλος προς τα κάτω 6"/>
          <p:cNvSpPr/>
          <p:nvPr/>
        </p:nvSpPr>
        <p:spPr>
          <a:xfrm>
            <a:off x="2402003" y="2224585"/>
            <a:ext cx="245663" cy="6823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1800" y="102494"/>
            <a:ext cx="10058400" cy="1609344"/>
          </a:xfrm>
        </p:spPr>
        <p:txBody>
          <a:bodyPr/>
          <a:lstStyle/>
          <a:p>
            <a:r>
              <a:rPr lang="el-GR" dirty="0" smtClean="0"/>
              <a:t>Γόρδιο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00" y="1360749"/>
            <a:ext cx="6405349" cy="4804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024274" y="1360749"/>
            <a:ext cx="51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/>
              <a:t>Ὡς</a:t>
            </a:r>
            <a:r>
              <a:rPr lang="el-GR" sz="3600" b="1" dirty="0"/>
              <a:t> </a:t>
            </a:r>
            <a:r>
              <a:rPr lang="el-GR" sz="3600" b="1" dirty="0" err="1"/>
              <a:t>δὲ</a:t>
            </a:r>
            <a:r>
              <a:rPr lang="el-GR" sz="3600" b="1" dirty="0"/>
              <a:t> </a:t>
            </a:r>
            <a:r>
              <a:rPr lang="el-GR" sz="3600" b="1" dirty="0" err="1"/>
              <a:t>Άλέξανδρος</a:t>
            </a:r>
            <a:r>
              <a:rPr lang="el-GR" sz="3600" b="1" dirty="0"/>
              <a:t> </a:t>
            </a:r>
            <a:endParaRPr lang="el-GR" sz="3600" b="1" dirty="0" smtClean="0"/>
          </a:p>
          <a:p>
            <a:r>
              <a:rPr lang="el-GR" sz="3600" b="1" dirty="0" err="1" smtClean="0"/>
              <a:t>ἐς</a:t>
            </a:r>
            <a:r>
              <a:rPr lang="el-GR" sz="3600" b="1" dirty="0" smtClean="0"/>
              <a:t> </a:t>
            </a:r>
            <a:r>
              <a:rPr lang="el-GR" sz="3600" b="1" dirty="0" err="1"/>
              <a:t>Γόρδιον</a:t>
            </a:r>
            <a:r>
              <a:rPr lang="el-GR" sz="3600" b="1" dirty="0"/>
              <a:t> </a:t>
            </a:r>
            <a:r>
              <a:rPr lang="el-GR" sz="3600" b="1" dirty="0" err="1"/>
              <a:t>παρῆλθεν</a:t>
            </a:r>
            <a:r>
              <a:rPr lang="el-GR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4274" y="4339568"/>
            <a:ext cx="471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dirty="0">
                <a:solidFill>
                  <a:srgbClr val="7030A0"/>
                </a:solidFill>
              </a:rPr>
              <a:t>Όταν ο Αλέξανδρος έφτασε στο Γόρδιο,</a:t>
            </a:r>
          </a:p>
        </p:txBody>
      </p:sp>
    </p:spTree>
    <p:extLst>
      <p:ext uri="{BB962C8B-B14F-4D97-AF65-F5344CB8AC3E}">
        <p14:creationId xmlns:p14="http://schemas.microsoft.com/office/powerpoint/2010/main" val="65688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096" y="0"/>
            <a:ext cx="10058400" cy="1609344"/>
          </a:xfrm>
        </p:spPr>
        <p:txBody>
          <a:bodyPr/>
          <a:lstStyle/>
          <a:p>
            <a:r>
              <a:rPr lang="el-GR" dirty="0" smtClean="0"/>
              <a:t>Στα αξιοθέατα του </a:t>
            </a:r>
            <a:r>
              <a:rPr lang="el-GR" dirty="0" err="1" smtClean="0"/>
              <a:t>Γορδίου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6287325" y="4889654"/>
            <a:ext cx="4680484" cy="817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τον κατέλαβε πόθος να δει </a:t>
            </a:r>
            <a:endParaRPr lang="el-GR" sz="2800" b="1" i="1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8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την </a:t>
            </a:r>
            <a:r>
              <a:rPr lang="el-GR" sz="28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άμαξα του </a:t>
            </a:r>
            <a:r>
              <a:rPr lang="el-GR" sz="2800" b="1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Γορδίου</a:t>
            </a:r>
            <a:endParaRPr lang="el-GR" sz="2800" b="1" i="1" dirty="0">
              <a:solidFill>
                <a:srgbClr val="7030A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6" y="1870229"/>
            <a:ext cx="5592545" cy="3837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5959080" y="1870229"/>
            <a:ext cx="533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πόθος λαμβάνει </a:t>
            </a:r>
            <a:r>
              <a:rPr lang="el-GR" sz="3600" b="1" dirty="0" err="1"/>
              <a:t>ἰδεῖν</a:t>
            </a:r>
            <a:r>
              <a:rPr lang="el-GR" sz="3600" b="1" dirty="0"/>
              <a:t> </a:t>
            </a:r>
            <a:endParaRPr lang="el-GR" sz="3600" b="1" dirty="0" smtClean="0"/>
          </a:p>
          <a:p>
            <a:r>
              <a:rPr lang="el-GR" sz="3600" b="1" dirty="0" err="1" smtClean="0"/>
              <a:t>τὴν</a:t>
            </a:r>
            <a:r>
              <a:rPr lang="el-GR" sz="3600" b="1" dirty="0" smtClean="0"/>
              <a:t> </a:t>
            </a:r>
            <a:r>
              <a:rPr lang="el-GR" sz="3600" b="1" dirty="0" err="1"/>
              <a:t>ἅμαξαν</a:t>
            </a:r>
            <a:r>
              <a:rPr lang="el-GR" sz="3600" b="1" dirty="0"/>
              <a:t> </a:t>
            </a:r>
            <a:r>
              <a:rPr lang="el-GR" sz="3600" b="1" dirty="0" err="1" smtClean="0"/>
              <a:t>τὴν</a:t>
            </a:r>
            <a:r>
              <a:rPr lang="el-GR" sz="3600" b="1" dirty="0" smtClean="0"/>
              <a:t> </a:t>
            </a:r>
            <a:r>
              <a:rPr lang="el-G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Γορδίου</a:t>
            </a:r>
            <a:endParaRPr lang="el-G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941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9915"/>
            <a:ext cx="10058400" cy="1089791"/>
          </a:xfrm>
        </p:spPr>
        <p:txBody>
          <a:bodyPr/>
          <a:lstStyle/>
          <a:p>
            <a:r>
              <a:rPr lang="el-GR" dirty="0"/>
              <a:t>Στα αξιοθέατα του </a:t>
            </a:r>
            <a:r>
              <a:rPr lang="el-GR" dirty="0" err="1"/>
              <a:t>Γορδίου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18162" y="1709807"/>
            <a:ext cx="6196084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dirty="0" err="1">
                <a:solidFill>
                  <a:prstClr val="black"/>
                </a:solidFill>
              </a:rPr>
              <a:t>καὶ</a:t>
            </a:r>
            <a:r>
              <a:rPr lang="el-GR" sz="3600" b="1" dirty="0">
                <a:solidFill>
                  <a:prstClr val="black"/>
                </a:solidFill>
              </a:rPr>
              <a:t> </a:t>
            </a:r>
            <a:r>
              <a:rPr lang="el-GR" sz="3600" b="1" dirty="0" err="1">
                <a:solidFill>
                  <a:prstClr val="black"/>
                </a:solidFill>
              </a:rPr>
              <a:t>τὸν</a:t>
            </a:r>
            <a:r>
              <a:rPr lang="el-GR" sz="3600" b="1" dirty="0">
                <a:solidFill>
                  <a:prstClr val="black"/>
                </a:solidFill>
              </a:rPr>
              <a:t> </a:t>
            </a:r>
            <a:r>
              <a:rPr lang="el-GR" sz="3600" b="1" dirty="0" err="1">
                <a:solidFill>
                  <a:srgbClr val="FF0000"/>
                </a:solidFill>
              </a:rPr>
              <a:t>δεσμόν</a:t>
            </a:r>
            <a:r>
              <a:rPr lang="el-GR" sz="3600" b="1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600" b="1" dirty="0" err="1" smtClean="0">
                <a:solidFill>
                  <a:prstClr val="black"/>
                </a:solidFill>
              </a:rPr>
              <a:t>τοῦ</a:t>
            </a:r>
            <a:r>
              <a:rPr lang="el-GR" sz="3600" b="1" dirty="0" smtClean="0">
                <a:solidFill>
                  <a:prstClr val="black"/>
                </a:solidFill>
              </a:rPr>
              <a:t> </a:t>
            </a:r>
            <a:r>
              <a:rPr lang="el-GR" sz="3600" b="1" dirty="0" err="1">
                <a:solidFill>
                  <a:prstClr val="black"/>
                </a:solidFill>
              </a:rPr>
              <a:t>ζυγοῦ</a:t>
            </a:r>
            <a:r>
              <a:rPr lang="el-GR" sz="3600" b="1" dirty="0">
                <a:solidFill>
                  <a:prstClr val="black"/>
                </a:solidFill>
              </a:rPr>
              <a:t> </a:t>
            </a:r>
            <a:r>
              <a:rPr lang="el-GR" sz="3600" b="1" dirty="0" err="1">
                <a:solidFill>
                  <a:prstClr val="black"/>
                </a:solidFill>
              </a:rPr>
              <a:t>τῆς</a:t>
            </a:r>
            <a:r>
              <a:rPr lang="el-GR" sz="3600" b="1" dirty="0">
                <a:solidFill>
                  <a:prstClr val="black"/>
                </a:solidFill>
              </a:rPr>
              <a:t> </a:t>
            </a:r>
            <a:r>
              <a:rPr lang="el-GR" sz="3600" b="1" dirty="0" err="1" smtClean="0">
                <a:solidFill>
                  <a:prstClr val="black"/>
                </a:solidFill>
              </a:rPr>
              <a:t>ἁμάξης</a:t>
            </a:r>
            <a:endParaRPr lang="el-GR" sz="36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l-GR" sz="36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l-GR" sz="3200" b="1" i="1" dirty="0">
                <a:solidFill>
                  <a:srgbClr val="7030A0"/>
                </a:solidFill>
              </a:rPr>
              <a:t>και το δεσμό του ζυγού της άμαξας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8" y="1269043"/>
            <a:ext cx="4559114" cy="5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00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3725" y="360133"/>
            <a:ext cx="10058400" cy="101850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Ζυγός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5" y="1842868"/>
            <a:ext cx="5148976" cy="4586066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17926" t="26451" r="33442" b="8171"/>
          <a:stretch/>
        </p:blipFill>
        <p:spPr>
          <a:xfrm>
            <a:off x="5911157" y="1252025"/>
            <a:ext cx="5854515" cy="51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075" y="484632"/>
            <a:ext cx="10058400" cy="98932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Γόρδιος-Μίδας και </a:t>
            </a:r>
            <a:r>
              <a:rPr lang="el-GR" dirty="0"/>
              <a:t>ά</a:t>
            </a:r>
            <a:r>
              <a:rPr lang="el-GR" dirty="0" smtClean="0"/>
              <a:t>μαξα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4881" y="1473958"/>
            <a:ext cx="10058400" cy="4050792"/>
          </a:xfrm>
        </p:spPr>
        <p:txBody>
          <a:bodyPr/>
          <a:lstStyle/>
          <a:p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28" y="1473957"/>
            <a:ext cx="10836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Ας ακούσουμε την ιστορία του Γόρδιου και της άμαξάς του από τον </a:t>
            </a:r>
            <a:r>
              <a:rPr lang="el-GR" sz="3600" dirty="0" err="1" smtClean="0"/>
              <a:t>Αρριανό</a:t>
            </a:r>
            <a:r>
              <a:rPr lang="el-GR" sz="3600" dirty="0" smtClean="0"/>
              <a:t>:</a:t>
            </a:r>
          </a:p>
          <a:p>
            <a:endParaRPr lang="el-GR" sz="3600" dirty="0"/>
          </a:p>
          <a:p>
            <a:endParaRPr lang="el-GR" sz="3600" dirty="0" smtClean="0"/>
          </a:p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www.greek-language.gr/digitalResources/ancient_greek/anthology/literature/browse.html?text_id=538</a:t>
            </a:r>
            <a:r>
              <a:rPr lang="el-GR" sz="3600" dirty="0" smtClean="0"/>
              <a:t>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044393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838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Χρησμός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16" y="1649866"/>
            <a:ext cx="6323682" cy="3949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2245" y="1073091"/>
            <a:ext cx="51497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Πρὸς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δὲ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δὴ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ἄλλοις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καὶ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τόδε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περὶ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τῆς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ἁμάξης</a:t>
            </a:r>
            <a:r>
              <a:rPr lang="el-GR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ἐμυθεύετο</a:t>
            </a:r>
            <a:r>
              <a:rPr lang="el-GR" sz="3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endParaRPr lang="el-GR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l-GR" sz="3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l-GR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sz="3600" b="1" i="1" dirty="0">
                <a:solidFill>
                  <a:srgbClr val="7030A0"/>
                </a:solidFill>
              </a:rPr>
              <a:t>Και μεταξύ άλλων, βέβαια, και αυτό λεγόταν για την άμαξα</a:t>
            </a:r>
            <a:r>
              <a:rPr lang="el-GR" sz="36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6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Ξυλογραφί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5176</TotalTime>
  <Words>446</Words>
  <Application>Microsoft Office PowerPoint</Application>
  <PresentationFormat>Ευρεία οθόνη</PresentationFormat>
  <Paragraphs>135</Paragraphs>
  <Slides>22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Century Gothic</vt:lpstr>
      <vt:lpstr>Times New Roman</vt:lpstr>
      <vt:lpstr>Wingdings</vt:lpstr>
      <vt:lpstr>Ξυλογραφία</vt:lpstr>
      <vt:lpstr>  Αλέξανδρος ο Μέγας:   Λύτης δεσμών </vt:lpstr>
      <vt:lpstr>Από τη Μακεδονία</vt:lpstr>
      <vt:lpstr>Παρουσίαση του PowerPoint</vt:lpstr>
      <vt:lpstr>Γόρδιο </vt:lpstr>
      <vt:lpstr>Στα αξιοθέατα του Γορδίου</vt:lpstr>
      <vt:lpstr>Στα αξιοθέατα του Γορδίου</vt:lpstr>
      <vt:lpstr>Ζυγός </vt:lpstr>
      <vt:lpstr>Γόρδιος-Μίδας και άμαξα </vt:lpstr>
      <vt:lpstr>Χρησμός </vt:lpstr>
      <vt:lpstr> Χρησμός </vt:lpstr>
      <vt:lpstr>Παρουσίαση του PowerPoint</vt:lpstr>
      <vt:lpstr>Δεσμός Γερός </vt:lpstr>
      <vt:lpstr>Δεσμός Γόρδιος: Δυσκολία</vt:lpstr>
      <vt:lpstr> Προβληματισμός </vt:lpstr>
      <vt:lpstr>Προβληματισμός </vt:lpstr>
      <vt:lpstr>Αποφασιστικότητα</vt:lpstr>
      <vt:lpstr>Ενώπιον θεατών</vt:lpstr>
      <vt:lpstr>Ενώπιον θεατών</vt:lpstr>
      <vt:lpstr>Θεϊκά Σημάδια</vt:lpstr>
      <vt:lpstr>Θυσία </vt:lpstr>
      <vt:lpstr>Τι κέρδισε στο Γόρδιο</vt:lpstr>
      <vt:lpstr>Συνεχίζεται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Αλέξανδρος, λύτης δεσμών</dc:title>
  <dc:creator>elardriv@hol.gr</dc:creator>
  <cp:lastModifiedBy>elardriv@hol.gr</cp:lastModifiedBy>
  <cp:revision>23</cp:revision>
  <dcterms:created xsi:type="dcterms:W3CDTF">2017-12-22T20:08:34Z</dcterms:created>
  <dcterms:modified xsi:type="dcterms:W3CDTF">2018-01-22T23:16:47Z</dcterms:modified>
</cp:coreProperties>
</file>