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272ABB-6EF2-4E17-B949-D52C8B159793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4FF47F9-F60B-4B02-AD1A-C8BA61192036}">
      <dgm:prSet phldrT="[Κείμενο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l-GR" sz="2800" b="1" i="1" dirty="0" smtClean="0"/>
            <a:t>Ποιος:</a:t>
          </a:r>
          <a:r>
            <a:rPr lang="el-GR" sz="2800" b="1" dirty="0" smtClean="0"/>
            <a:t> </a:t>
          </a:r>
          <a:r>
            <a:rPr lang="el-GR" sz="2800" b="1" dirty="0" smtClean="0">
              <a:solidFill>
                <a:schemeClr val="accent3">
                  <a:lumMod val="50000"/>
                </a:schemeClr>
              </a:solidFill>
            </a:rPr>
            <a:t>τροφός, μήτηρ,</a:t>
          </a:r>
          <a:r>
            <a:rPr lang="el-GR" sz="2800" b="1" dirty="0" smtClean="0"/>
            <a:t> </a:t>
          </a:r>
          <a:r>
            <a:rPr lang="el-GR" sz="2800" b="1" dirty="0" smtClean="0">
              <a:solidFill>
                <a:schemeClr val="accent3">
                  <a:lumMod val="50000"/>
                </a:schemeClr>
              </a:solidFill>
            </a:rPr>
            <a:t>παιδαγωγός, αυτός ο πατήρ επιμελούνται</a:t>
          </a:r>
          <a:endParaRPr lang="el-GR" sz="2800" b="1" dirty="0">
            <a:solidFill>
              <a:schemeClr val="accent3">
                <a:lumMod val="50000"/>
              </a:schemeClr>
            </a:solidFill>
          </a:endParaRPr>
        </a:p>
      </dgm:t>
    </dgm:pt>
    <dgm:pt modelId="{7F411433-EE44-4EA4-B031-95EBEDE4749D}" type="parTrans" cxnId="{6D7387DA-9489-419F-9AD4-2AA9238E0154}">
      <dgm:prSet/>
      <dgm:spPr/>
      <dgm:t>
        <a:bodyPr/>
        <a:lstStyle/>
        <a:p>
          <a:endParaRPr lang="el-GR"/>
        </a:p>
      </dgm:t>
    </dgm:pt>
    <dgm:pt modelId="{32F90799-B376-4C4C-AED0-AC3E6F59C6F1}" type="sibTrans" cxnId="{6D7387DA-9489-419F-9AD4-2AA9238E0154}">
      <dgm:prSet/>
      <dgm:spPr/>
      <dgm:t>
        <a:bodyPr/>
        <a:lstStyle/>
        <a:p>
          <a:endParaRPr lang="el-GR"/>
        </a:p>
      </dgm:t>
    </dgm:pt>
    <dgm:pt modelId="{FCE2D57F-B2D2-4CA7-834B-5DCD286218A5}">
      <dgm:prSet phldrT="[Κείμενο]" custT="1"/>
      <dgm:spPr>
        <a:solidFill>
          <a:schemeClr val="accent2"/>
        </a:solidFill>
      </dgm:spPr>
      <dgm:t>
        <a:bodyPr/>
        <a:lstStyle/>
        <a:p>
          <a:r>
            <a:rPr lang="el-GR" sz="2800" b="1" i="1" dirty="0" smtClean="0"/>
            <a:t>Σκοπός</a:t>
          </a:r>
          <a:r>
            <a:rPr lang="el-GR" sz="2400" b="1" dirty="0" smtClean="0"/>
            <a:t>:</a:t>
          </a:r>
          <a:r>
            <a:rPr lang="el-GR" sz="2400" dirty="0" smtClean="0"/>
            <a:t> </a:t>
          </a:r>
          <a:r>
            <a:rPr lang="el-GR" sz="3200" b="1" dirty="0" smtClean="0">
              <a:solidFill>
                <a:schemeClr val="accent2">
                  <a:lumMod val="50000"/>
                </a:schemeClr>
              </a:solidFill>
            </a:rPr>
            <a:t>όπως βέλτιστος </a:t>
          </a:r>
          <a:r>
            <a:rPr lang="el-GR" sz="3200" b="1" dirty="0" err="1" smtClean="0">
              <a:solidFill>
                <a:schemeClr val="accent2">
                  <a:lumMod val="50000"/>
                </a:schemeClr>
              </a:solidFill>
            </a:rPr>
            <a:t>γενήσεται</a:t>
          </a:r>
          <a:r>
            <a:rPr lang="el-GR" sz="3200" b="1" dirty="0" smtClean="0">
              <a:solidFill>
                <a:schemeClr val="accent2">
                  <a:lumMod val="50000"/>
                </a:schemeClr>
              </a:solidFill>
            </a:rPr>
            <a:t> ο </a:t>
          </a:r>
          <a:r>
            <a:rPr lang="el-GR" sz="3200" b="1" dirty="0" err="1" smtClean="0">
              <a:solidFill>
                <a:schemeClr val="accent2">
                  <a:lumMod val="50000"/>
                </a:schemeClr>
              </a:solidFill>
            </a:rPr>
            <a:t>παις</a:t>
          </a:r>
          <a:r>
            <a:rPr lang="el-GR" sz="3200" b="1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el-GR" sz="2400" dirty="0" smtClean="0"/>
            <a:t>(ηθικός στόχος)</a:t>
          </a:r>
          <a:endParaRPr lang="el-GR" sz="2400" dirty="0"/>
        </a:p>
      </dgm:t>
    </dgm:pt>
    <dgm:pt modelId="{D64EDF78-A218-4BC6-91B5-8827F07613E4}" type="parTrans" cxnId="{AFABB146-9DFC-44FB-A9DC-8D35C6E0AD91}">
      <dgm:prSet/>
      <dgm:spPr/>
      <dgm:t>
        <a:bodyPr/>
        <a:lstStyle/>
        <a:p>
          <a:endParaRPr lang="el-GR"/>
        </a:p>
      </dgm:t>
    </dgm:pt>
    <dgm:pt modelId="{80C87426-64E1-4D54-993C-5D1D6438B87D}" type="sibTrans" cxnId="{AFABB146-9DFC-44FB-A9DC-8D35C6E0AD91}">
      <dgm:prSet/>
      <dgm:spPr/>
      <dgm:t>
        <a:bodyPr/>
        <a:lstStyle/>
        <a:p>
          <a:endParaRPr lang="el-GR"/>
        </a:p>
      </dgm:t>
    </dgm:pt>
    <dgm:pt modelId="{7FD81061-2A23-480E-89E5-703B7B3A1569}">
      <dgm:prSet phldrT="[Κείμενο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l-GR" sz="2800" b="1" i="1" dirty="0" smtClean="0"/>
            <a:t>Τι</a:t>
          </a:r>
          <a:r>
            <a:rPr lang="el-GR" sz="2000" b="1" dirty="0" smtClean="0"/>
            <a:t>:</a:t>
          </a:r>
          <a:r>
            <a:rPr lang="el-GR" sz="2000" dirty="0" smtClean="0"/>
            <a:t> </a:t>
          </a:r>
          <a:r>
            <a:rPr lang="el-GR" sz="2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το δίκαιον, το άδικον, </a:t>
          </a:r>
          <a:r>
            <a:rPr lang="el-GR" sz="2800" b="1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τόδε</a:t>
          </a:r>
          <a:r>
            <a:rPr lang="el-GR" sz="2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el-GR" sz="2800" b="1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καλόν,τόδε</a:t>
          </a:r>
          <a:r>
            <a:rPr lang="el-GR" sz="2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el-GR" sz="2800" b="1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αισχρόν</a:t>
          </a:r>
          <a:endParaRPr lang="el-GR" sz="20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688798E-2A2A-4D99-B378-D0B9988D13D6}" type="parTrans" cxnId="{39D0EB48-4B91-41A8-B480-C06D87AE82DB}">
      <dgm:prSet/>
      <dgm:spPr/>
      <dgm:t>
        <a:bodyPr/>
        <a:lstStyle/>
        <a:p>
          <a:endParaRPr lang="el-GR"/>
        </a:p>
      </dgm:t>
    </dgm:pt>
    <dgm:pt modelId="{2C13AD4F-396F-4336-ADED-1CC3AFD419B9}" type="sibTrans" cxnId="{39D0EB48-4B91-41A8-B480-C06D87AE82DB}">
      <dgm:prSet/>
      <dgm:spPr/>
      <dgm:t>
        <a:bodyPr/>
        <a:lstStyle/>
        <a:p>
          <a:endParaRPr lang="el-GR"/>
        </a:p>
      </dgm:t>
    </dgm:pt>
    <dgm:pt modelId="{3059F161-0B4B-489A-A69C-F7C904CFD93A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el-GR" sz="2800" b="1" i="1" dirty="0" smtClean="0"/>
            <a:t>Πού</a:t>
          </a:r>
          <a:r>
            <a:rPr lang="el-GR" sz="2800" i="1" dirty="0" smtClean="0"/>
            <a:t>:</a:t>
          </a:r>
          <a:r>
            <a:rPr lang="el-GR" sz="2800" dirty="0" smtClean="0"/>
            <a:t> </a:t>
          </a:r>
          <a:r>
            <a:rPr lang="el-GR" sz="2800" b="1" dirty="0" smtClean="0">
              <a:solidFill>
                <a:schemeClr val="accent2">
                  <a:lumMod val="50000"/>
                </a:schemeClr>
              </a:solidFill>
            </a:rPr>
            <a:t>οικία</a:t>
          </a:r>
          <a:endParaRPr lang="el-GR" sz="2800" b="1" dirty="0">
            <a:solidFill>
              <a:schemeClr val="accent2">
                <a:lumMod val="50000"/>
              </a:schemeClr>
            </a:solidFill>
          </a:endParaRPr>
        </a:p>
      </dgm:t>
    </dgm:pt>
    <dgm:pt modelId="{0FF06771-80E0-4754-B9B4-51B550DF19F3}" type="parTrans" cxnId="{D096F6FC-A1A5-46AB-A331-29451599E0D2}">
      <dgm:prSet/>
      <dgm:spPr/>
      <dgm:t>
        <a:bodyPr/>
        <a:lstStyle/>
        <a:p>
          <a:endParaRPr lang="el-GR"/>
        </a:p>
      </dgm:t>
    </dgm:pt>
    <dgm:pt modelId="{3BC96F8D-2CFC-45C9-8120-F3301FA985CF}" type="sibTrans" cxnId="{D096F6FC-A1A5-46AB-A331-29451599E0D2}">
      <dgm:prSet/>
      <dgm:spPr/>
      <dgm:t>
        <a:bodyPr/>
        <a:lstStyle/>
        <a:p>
          <a:endParaRPr lang="el-GR"/>
        </a:p>
      </dgm:t>
    </dgm:pt>
    <dgm:pt modelId="{C202D767-3116-4239-9809-5FB377CD4E16}">
      <dgm:prSet phldrT="[Κείμενο]" custT="1"/>
      <dgm:spPr>
        <a:solidFill>
          <a:srgbClr val="92D050"/>
        </a:solidFill>
      </dgm:spPr>
      <dgm:t>
        <a:bodyPr/>
        <a:lstStyle/>
        <a:p>
          <a:r>
            <a:rPr lang="el-GR" sz="2800" b="1" i="1" dirty="0" smtClean="0"/>
            <a:t>Πότε:</a:t>
          </a:r>
          <a:r>
            <a:rPr lang="el-GR" sz="2800" b="1" dirty="0" smtClean="0"/>
            <a:t> </a:t>
          </a:r>
          <a:r>
            <a:rPr lang="el-GR" sz="2800" b="1" dirty="0" smtClean="0">
              <a:solidFill>
                <a:schemeClr val="bg2">
                  <a:lumMod val="50000"/>
                </a:schemeClr>
              </a:solidFill>
            </a:rPr>
            <a:t>νηπιακή ηλικία</a:t>
          </a:r>
          <a:endParaRPr lang="el-GR" sz="2800" b="1" dirty="0">
            <a:solidFill>
              <a:schemeClr val="bg2">
                <a:lumMod val="50000"/>
              </a:schemeClr>
            </a:solidFill>
          </a:endParaRPr>
        </a:p>
      </dgm:t>
    </dgm:pt>
    <dgm:pt modelId="{9F62076F-E8B9-4EA2-B72E-2D75051D791F}" type="parTrans" cxnId="{46A408C1-6E5F-4CBA-A729-7C7F94FEE540}">
      <dgm:prSet/>
      <dgm:spPr/>
      <dgm:t>
        <a:bodyPr/>
        <a:lstStyle/>
        <a:p>
          <a:endParaRPr lang="el-GR"/>
        </a:p>
      </dgm:t>
    </dgm:pt>
    <dgm:pt modelId="{3774C24F-AC1C-47F4-BB08-776748630144}" type="sibTrans" cxnId="{46A408C1-6E5F-4CBA-A729-7C7F94FEE540}">
      <dgm:prSet/>
      <dgm:spPr/>
      <dgm:t>
        <a:bodyPr/>
        <a:lstStyle/>
        <a:p>
          <a:endParaRPr lang="el-GR"/>
        </a:p>
      </dgm:t>
    </dgm:pt>
    <dgm:pt modelId="{934AE03D-0864-45E1-9BD8-37D6A87213B3}" type="pres">
      <dgm:prSet presAssocID="{C2272ABB-6EF2-4E17-B949-D52C8B15979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4BCD9B6-BE50-4B9D-AFC6-6A7C52F8FD96}" type="pres">
      <dgm:prSet presAssocID="{74FF47F9-F60B-4B02-AD1A-C8BA61192036}" presName="node" presStyleLbl="node1" presStyleIdx="0" presStyleCnt="5" custScaleX="230677" custScaleY="124779" custRadScaleRad="82207" custRadScaleInc="-1566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73AC0E-A58F-4778-AF6E-BAF380C6E309}" type="pres">
      <dgm:prSet presAssocID="{74FF47F9-F60B-4B02-AD1A-C8BA61192036}" presName="spNode" presStyleCnt="0"/>
      <dgm:spPr/>
    </dgm:pt>
    <dgm:pt modelId="{B4BD7BC6-CE69-46CA-82CE-A3874891CC43}" type="pres">
      <dgm:prSet presAssocID="{32F90799-B376-4C4C-AED0-AC3E6F59C6F1}" presName="sibTrans" presStyleLbl="sibTrans1D1" presStyleIdx="0" presStyleCnt="5"/>
      <dgm:spPr/>
      <dgm:t>
        <a:bodyPr/>
        <a:lstStyle/>
        <a:p>
          <a:endParaRPr lang="el-GR"/>
        </a:p>
      </dgm:t>
    </dgm:pt>
    <dgm:pt modelId="{E94C15DA-9346-481E-8003-0D648977C64E}" type="pres">
      <dgm:prSet presAssocID="{C202D767-3116-4239-9809-5FB377CD4E16}" presName="node" presStyleLbl="node1" presStyleIdx="1" presStyleCnt="5" custScaleX="157123" custScaleY="99981" custRadScaleRad="109938" custRadScaleInc="3814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0DE33CF-7B08-43AF-8D55-8D80746714EC}" type="pres">
      <dgm:prSet presAssocID="{C202D767-3116-4239-9809-5FB377CD4E16}" presName="spNode" presStyleCnt="0"/>
      <dgm:spPr/>
    </dgm:pt>
    <dgm:pt modelId="{93010793-A21B-4CD7-A270-7718C5532EF4}" type="pres">
      <dgm:prSet presAssocID="{3774C24F-AC1C-47F4-BB08-776748630144}" presName="sibTrans" presStyleLbl="sibTrans1D1" presStyleIdx="1" presStyleCnt="5"/>
      <dgm:spPr/>
      <dgm:t>
        <a:bodyPr/>
        <a:lstStyle/>
        <a:p>
          <a:endParaRPr lang="el-GR"/>
        </a:p>
      </dgm:t>
    </dgm:pt>
    <dgm:pt modelId="{907BAE4E-7C78-4638-B020-7E56BB01EFA6}" type="pres">
      <dgm:prSet presAssocID="{FCE2D57F-B2D2-4CA7-834B-5DCD286218A5}" presName="node" presStyleLbl="node1" presStyleIdx="2" presStyleCnt="5" custScaleX="226378" custScaleY="135959" custRadScaleRad="128782" custRadScaleInc="-9269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0CA4544-7E3C-4618-8C1C-52E8055C687C}" type="pres">
      <dgm:prSet presAssocID="{FCE2D57F-B2D2-4CA7-834B-5DCD286218A5}" presName="spNode" presStyleCnt="0"/>
      <dgm:spPr/>
    </dgm:pt>
    <dgm:pt modelId="{7517AF78-3721-44C6-A699-69259ED00BE6}" type="pres">
      <dgm:prSet presAssocID="{80C87426-64E1-4D54-993C-5D1D6438B87D}" presName="sibTrans" presStyleLbl="sibTrans1D1" presStyleIdx="2" presStyleCnt="5"/>
      <dgm:spPr/>
      <dgm:t>
        <a:bodyPr/>
        <a:lstStyle/>
        <a:p>
          <a:endParaRPr lang="el-GR"/>
        </a:p>
      </dgm:t>
    </dgm:pt>
    <dgm:pt modelId="{B663659C-1EDD-4857-AC91-8108E621AE96}" type="pres">
      <dgm:prSet presAssocID="{7FD81061-2A23-480E-89E5-703B7B3A1569}" presName="node" presStyleLbl="node1" presStyleIdx="3" presStyleCnt="5" custScaleX="234634" custScaleY="145612" custRadScaleRad="124142" custRadScaleInc="8993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9509A10-DD16-4AF4-97F8-3728BE4F26BD}" type="pres">
      <dgm:prSet presAssocID="{7FD81061-2A23-480E-89E5-703B7B3A1569}" presName="spNode" presStyleCnt="0"/>
      <dgm:spPr/>
    </dgm:pt>
    <dgm:pt modelId="{F749F96D-3C7B-4D37-BF98-564F9B8CA475}" type="pres">
      <dgm:prSet presAssocID="{2C13AD4F-396F-4336-ADED-1CC3AFD419B9}" presName="sibTrans" presStyleLbl="sibTrans1D1" presStyleIdx="3" presStyleCnt="5"/>
      <dgm:spPr/>
      <dgm:t>
        <a:bodyPr/>
        <a:lstStyle/>
        <a:p>
          <a:endParaRPr lang="el-GR"/>
        </a:p>
      </dgm:t>
    </dgm:pt>
    <dgm:pt modelId="{8A518526-5C6B-4674-918D-324A8C4AD228}" type="pres">
      <dgm:prSet presAssocID="{3059F161-0B4B-489A-A69C-F7C904CFD93A}" presName="node" presStyleLbl="node1" presStyleIdx="4" presStyleCnt="5" custScaleX="111455" custScaleY="63696" custRadScaleRad="106236" custRadScaleInc="-3566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6DBE5BA-CFE4-4EA8-8819-5647EFCF6443}" type="pres">
      <dgm:prSet presAssocID="{3059F161-0B4B-489A-A69C-F7C904CFD93A}" presName="spNode" presStyleCnt="0"/>
      <dgm:spPr/>
    </dgm:pt>
    <dgm:pt modelId="{5E570F47-84F7-488E-A8D0-CC14D041FDF3}" type="pres">
      <dgm:prSet presAssocID="{3BC96F8D-2CFC-45C9-8120-F3301FA985CF}" presName="sibTrans" presStyleLbl="sibTrans1D1" presStyleIdx="4" presStyleCnt="5"/>
      <dgm:spPr/>
      <dgm:t>
        <a:bodyPr/>
        <a:lstStyle/>
        <a:p>
          <a:endParaRPr lang="el-GR"/>
        </a:p>
      </dgm:t>
    </dgm:pt>
  </dgm:ptLst>
  <dgm:cxnLst>
    <dgm:cxn modelId="{6D7387DA-9489-419F-9AD4-2AA9238E0154}" srcId="{C2272ABB-6EF2-4E17-B949-D52C8B159793}" destId="{74FF47F9-F60B-4B02-AD1A-C8BA61192036}" srcOrd="0" destOrd="0" parTransId="{7F411433-EE44-4EA4-B031-95EBEDE4749D}" sibTransId="{32F90799-B376-4C4C-AED0-AC3E6F59C6F1}"/>
    <dgm:cxn modelId="{42172508-9FA6-46AB-9BA3-BD8F6BC09FFD}" type="presOf" srcId="{3774C24F-AC1C-47F4-BB08-776748630144}" destId="{93010793-A21B-4CD7-A270-7718C5532EF4}" srcOrd="0" destOrd="0" presId="urn:microsoft.com/office/officeart/2005/8/layout/cycle6"/>
    <dgm:cxn modelId="{46A408C1-6E5F-4CBA-A729-7C7F94FEE540}" srcId="{C2272ABB-6EF2-4E17-B949-D52C8B159793}" destId="{C202D767-3116-4239-9809-5FB377CD4E16}" srcOrd="1" destOrd="0" parTransId="{9F62076F-E8B9-4EA2-B72E-2D75051D791F}" sibTransId="{3774C24F-AC1C-47F4-BB08-776748630144}"/>
    <dgm:cxn modelId="{E4F6EBA5-14CC-4E45-B268-F49A407B1930}" type="presOf" srcId="{7FD81061-2A23-480E-89E5-703B7B3A1569}" destId="{B663659C-1EDD-4857-AC91-8108E621AE96}" srcOrd="0" destOrd="0" presId="urn:microsoft.com/office/officeart/2005/8/layout/cycle6"/>
    <dgm:cxn modelId="{7BDAA0BE-7C3A-4CDA-B37A-DDBFAA7DE6B9}" type="presOf" srcId="{2C13AD4F-396F-4336-ADED-1CC3AFD419B9}" destId="{F749F96D-3C7B-4D37-BF98-564F9B8CA475}" srcOrd="0" destOrd="0" presId="urn:microsoft.com/office/officeart/2005/8/layout/cycle6"/>
    <dgm:cxn modelId="{2009A332-87BD-40E5-8F47-00837F492BEC}" type="presOf" srcId="{74FF47F9-F60B-4B02-AD1A-C8BA61192036}" destId="{B4BCD9B6-BE50-4B9D-AFC6-6A7C52F8FD96}" srcOrd="0" destOrd="0" presId="urn:microsoft.com/office/officeart/2005/8/layout/cycle6"/>
    <dgm:cxn modelId="{CD32B6EA-C81C-4805-8A0C-D05176F76DE3}" type="presOf" srcId="{80C87426-64E1-4D54-993C-5D1D6438B87D}" destId="{7517AF78-3721-44C6-A699-69259ED00BE6}" srcOrd="0" destOrd="0" presId="urn:microsoft.com/office/officeart/2005/8/layout/cycle6"/>
    <dgm:cxn modelId="{39D0EB48-4B91-41A8-B480-C06D87AE82DB}" srcId="{C2272ABB-6EF2-4E17-B949-D52C8B159793}" destId="{7FD81061-2A23-480E-89E5-703B7B3A1569}" srcOrd="3" destOrd="0" parTransId="{9688798E-2A2A-4D99-B378-D0B9988D13D6}" sibTransId="{2C13AD4F-396F-4336-ADED-1CC3AFD419B9}"/>
    <dgm:cxn modelId="{D096F6FC-A1A5-46AB-A331-29451599E0D2}" srcId="{C2272ABB-6EF2-4E17-B949-D52C8B159793}" destId="{3059F161-0B4B-489A-A69C-F7C904CFD93A}" srcOrd="4" destOrd="0" parTransId="{0FF06771-80E0-4754-B9B4-51B550DF19F3}" sibTransId="{3BC96F8D-2CFC-45C9-8120-F3301FA985CF}"/>
    <dgm:cxn modelId="{8E3C622E-31EC-4D57-A579-CC8E670B8B15}" type="presOf" srcId="{C2272ABB-6EF2-4E17-B949-D52C8B159793}" destId="{934AE03D-0864-45E1-9BD8-37D6A87213B3}" srcOrd="0" destOrd="0" presId="urn:microsoft.com/office/officeart/2005/8/layout/cycle6"/>
    <dgm:cxn modelId="{58BE72A0-9A4B-4943-A3A8-AFE7EBD45E09}" type="presOf" srcId="{3059F161-0B4B-489A-A69C-F7C904CFD93A}" destId="{8A518526-5C6B-4674-918D-324A8C4AD228}" srcOrd="0" destOrd="0" presId="urn:microsoft.com/office/officeart/2005/8/layout/cycle6"/>
    <dgm:cxn modelId="{AFABB146-9DFC-44FB-A9DC-8D35C6E0AD91}" srcId="{C2272ABB-6EF2-4E17-B949-D52C8B159793}" destId="{FCE2D57F-B2D2-4CA7-834B-5DCD286218A5}" srcOrd="2" destOrd="0" parTransId="{D64EDF78-A218-4BC6-91B5-8827F07613E4}" sibTransId="{80C87426-64E1-4D54-993C-5D1D6438B87D}"/>
    <dgm:cxn modelId="{32C60BB6-0CDD-4642-968A-B97A93DF43A1}" type="presOf" srcId="{32F90799-B376-4C4C-AED0-AC3E6F59C6F1}" destId="{B4BD7BC6-CE69-46CA-82CE-A3874891CC43}" srcOrd="0" destOrd="0" presId="urn:microsoft.com/office/officeart/2005/8/layout/cycle6"/>
    <dgm:cxn modelId="{1C169C61-2FEF-45FA-AA71-08256BD943E1}" type="presOf" srcId="{C202D767-3116-4239-9809-5FB377CD4E16}" destId="{E94C15DA-9346-481E-8003-0D648977C64E}" srcOrd="0" destOrd="0" presId="urn:microsoft.com/office/officeart/2005/8/layout/cycle6"/>
    <dgm:cxn modelId="{DCFF588A-EDEF-4239-8985-2B09D2FDB213}" type="presOf" srcId="{3BC96F8D-2CFC-45C9-8120-F3301FA985CF}" destId="{5E570F47-84F7-488E-A8D0-CC14D041FDF3}" srcOrd="0" destOrd="0" presId="urn:microsoft.com/office/officeart/2005/8/layout/cycle6"/>
    <dgm:cxn modelId="{0D55FF8D-92F3-4CB2-BCE4-59AA0F624DAC}" type="presOf" srcId="{FCE2D57F-B2D2-4CA7-834B-5DCD286218A5}" destId="{907BAE4E-7C78-4638-B020-7E56BB01EFA6}" srcOrd="0" destOrd="0" presId="urn:microsoft.com/office/officeart/2005/8/layout/cycle6"/>
    <dgm:cxn modelId="{F05CCA84-A2E4-4189-9E74-387E6B2B6085}" type="presParOf" srcId="{934AE03D-0864-45E1-9BD8-37D6A87213B3}" destId="{B4BCD9B6-BE50-4B9D-AFC6-6A7C52F8FD96}" srcOrd="0" destOrd="0" presId="urn:microsoft.com/office/officeart/2005/8/layout/cycle6"/>
    <dgm:cxn modelId="{7ED2BF9F-A3BB-424E-A826-3753E1ACDE40}" type="presParOf" srcId="{934AE03D-0864-45E1-9BD8-37D6A87213B3}" destId="{0A73AC0E-A58F-4778-AF6E-BAF380C6E309}" srcOrd="1" destOrd="0" presId="urn:microsoft.com/office/officeart/2005/8/layout/cycle6"/>
    <dgm:cxn modelId="{5BFF34A5-638D-49FF-ABD1-D000C13E715A}" type="presParOf" srcId="{934AE03D-0864-45E1-9BD8-37D6A87213B3}" destId="{B4BD7BC6-CE69-46CA-82CE-A3874891CC43}" srcOrd="2" destOrd="0" presId="urn:microsoft.com/office/officeart/2005/8/layout/cycle6"/>
    <dgm:cxn modelId="{56B699C5-87C0-405C-9B6D-1FED60DC83B9}" type="presParOf" srcId="{934AE03D-0864-45E1-9BD8-37D6A87213B3}" destId="{E94C15DA-9346-481E-8003-0D648977C64E}" srcOrd="3" destOrd="0" presId="urn:microsoft.com/office/officeart/2005/8/layout/cycle6"/>
    <dgm:cxn modelId="{85E1F44B-3FA7-46C9-9449-5DFA9D61680D}" type="presParOf" srcId="{934AE03D-0864-45E1-9BD8-37D6A87213B3}" destId="{50DE33CF-7B08-43AF-8D55-8D80746714EC}" srcOrd="4" destOrd="0" presId="urn:microsoft.com/office/officeart/2005/8/layout/cycle6"/>
    <dgm:cxn modelId="{7CC86C7B-5D9F-4F58-94BC-D8F2307D2071}" type="presParOf" srcId="{934AE03D-0864-45E1-9BD8-37D6A87213B3}" destId="{93010793-A21B-4CD7-A270-7718C5532EF4}" srcOrd="5" destOrd="0" presId="urn:microsoft.com/office/officeart/2005/8/layout/cycle6"/>
    <dgm:cxn modelId="{E46CDB99-6FE4-4AC7-B2B1-32CAD83D4021}" type="presParOf" srcId="{934AE03D-0864-45E1-9BD8-37D6A87213B3}" destId="{907BAE4E-7C78-4638-B020-7E56BB01EFA6}" srcOrd="6" destOrd="0" presId="urn:microsoft.com/office/officeart/2005/8/layout/cycle6"/>
    <dgm:cxn modelId="{952BFC9E-0A02-41A6-A559-A79521F4F8A2}" type="presParOf" srcId="{934AE03D-0864-45E1-9BD8-37D6A87213B3}" destId="{F0CA4544-7E3C-4618-8C1C-52E8055C687C}" srcOrd="7" destOrd="0" presId="urn:microsoft.com/office/officeart/2005/8/layout/cycle6"/>
    <dgm:cxn modelId="{C3A1EC3A-0EB0-4F8C-BA6C-67FC7EA0428A}" type="presParOf" srcId="{934AE03D-0864-45E1-9BD8-37D6A87213B3}" destId="{7517AF78-3721-44C6-A699-69259ED00BE6}" srcOrd="8" destOrd="0" presId="urn:microsoft.com/office/officeart/2005/8/layout/cycle6"/>
    <dgm:cxn modelId="{12FD54D9-6371-4F87-8612-B297A9A1DFE9}" type="presParOf" srcId="{934AE03D-0864-45E1-9BD8-37D6A87213B3}" destId="{B663659C-1EDD-4857-AC91-8108E621AE96}" srcOrd="9" destOrd="0" presId="urn:microsoft.com/office/officeart/2005/8/layout/cycle6"/>
    <dgm:cxn modelId="{6B2BF51A-BD01-41CB-A0FB-17D8BAB9B530}" type="presParOf" srcId="{934AE03D-0864-45E1-9BD8-37D6A87213B3}" destId="{A9509A10-DD16-4AF4-97F8-3728BE4F26BD}" srcOrd="10" destOrd="0" presId="urn:microsoft.com/office/officeart/2005/8/layout/cycle6"/>
    <dgm:cxn modelId="{2EE6AD6D-EB11-4512-A4C6-A72E8A6CC81E}" type="presParOf" srcId="{934AE03D-0864-45E1-9BD8-37D6A87213B3}" destId="{F749F96D-3C7B-4D37-BF98-564F9B8CA475}" srcOrd="11" destOrd="0" presId="urn:microsoft.com/office/officeart/2005/8/layout/cycle6"/>
    <dgm:cxn modelId="{64A252D5-0FF9-4D57-A5F5-6747AF442BC0}" type="presParOf" srcId="{934AE03D-0864-45E1-9BD8-37D6A87213B3}" destId="{8A518526-5C6B-4674-918D-324A8C4AD228}" srcOrd="12" destOrd="0" presId="urn:microsoft.com/office/officeart/2005/8/layout/cycle6"/>
    <dgm:cxn modelId="{5DAF64BD-6389-4EE0-ACC7-8EA5D65CC981}" type="presParOf" srcId="{934AE03D-0864-45E1-9BD8-37D6A87213B3}" destId="{36DBE5BA-CFE4-4EA8-8819-5647EFCF6443}" srcOrd="13" destOrd="0" presId="urn:microsoft.com/office/officeart/2005/8/layout/cycle6"/>
    <dgm:cxn modelId="{06F9C386-002A-409E-8D04-A481BF745009}" type="presParOf" srcId="{934AE03D-0864-45E1-9BD8-37D6A87213B3}" destId="{5E570F47-84F7-488E-A8D0-CC14D041FDF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7893B7-5EDF-44C4-858E-7CAB47965184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2D56A87-3D21-4F29-B77D-815EAEBFD408}">
      <dgm:prSet phldrT="[Κείμενο]" custT="1"/>
      <dgm:spPr/>
      <dgm:t>
        <a:bodyPr/>
        <a:lstStyle/>
        <a:p>
          <a:r>
            <a:rPr lang="el-GR" sz="1800" b="1" i="1" dirty="0" err="1" smtClean="0"/>
            <a:t>οἱ</a:t>
          </a:r>
          <a:r>
            <a:rPr lang="el-GR" sz="1800" b="1" i="1" dirty="0" smtClean="0"/>
            <a:t> </a:t>
          </a:r>
          <a:r>
            <a:rPr lang="el-GR" sz="1800" b="1" i="1" dirty="0" err="1" smtClean="0"/>
            <a:t>μέν</a:t>
          </a:r>
          <a:r>
            <a:rPr lang="el-GR" sz="1800" b="1" i="1" dirty="0" smtClean="0"/>
            <a:t> </a:t>
          </a:r>
          <a:r>
            <a:rPr lang="el-GR" sz="1800" b="1" i="1" dirty="0" err="1" smtClean="0"/>
            <a:t>γραμματισταί</a:t>
          </a:r>
          <a:endParaRPr lang="el-GR" sz="1800" b="1" i="1" dirty="0" smtClean="0"/>
        </a:p>
        <a:p>
          <a:endParaRPr lang="el-GR" sz="1800" b="1" i="1" dirty="0" smtClean="0"/>
        </a:p>
        <a:p>
          <a:r>
            <a:rPr lang="el-GR" sz="1800" dirty="0" smtClean="0"/>
            <a:t>γράμματα </a:t>
          </a:r>
          <a:r>
            <a:rPr lang="el-GR" sz="1800" dirty="0" err="1" smtClean="0"/>
            <a:t>μάθωσιν</a:t>
          </a:r>
          <a:endParaRPr lang="el-GR" sz="1800" dirty="0" smtClean="0"/>
        </a:p>
        <a:p>
          <a:r>
            <a:rPr lang="el-GR" sz="1800" dirty="0" smtClean="0"/>
            <a:t> </a:t>
          </a:r>
          <a:r>
            <a:rPr lang="el-GR" sz="1800" dirty="0" err="1" smtClean="0"/>
            <a:t>καὶ</a:t>
          </a:r>
          <a:r>
            <a:rPr lang="el-GR" sz="1800" dirty="0" smtClean="0"/>
            <a:t> </a:t>
          </a:r>
          <a:r>
            <a:rPr lang="el-GR" sz="1800" dirty="0" err="1" smtClean="0"/>
            <a:t>τὰ</a:t>
          </a:r>
          <a:r>
            <a:rPr lang="el-GR" sz="1800" dirty="0" smtClean="0"/>
            <a:t> γεγραμμένα </a:t>
          </a:r>
          <a:r>
            <a:rPr lang="el-GR" sz="1800" dirty="0" err="1" smtClean="0"/>
            <a:t>ἐννοῶσι</a:t>
          </a:r>
          <a:endParaRPr lang="el-GR" sz="1800" dirty="0" smtClean="0"/>
        </a:p>
        <a:p>
          <a:endParaRPr lang="el-GR" sz="1800" dirty="0" smtClean="0"/>
        </a:p>
        <a:p>
          <a:r>
            <a:rPr lang="el-GR" sz="1800" b="1" dirty="0" smtClean="0">
              <a:solidFill>
                <a:srgbClr val="FFC000"/>
              </a:solidFill>
            </a:rPr>
            <a:t>(νοητική ανάπτυξη</a:t>
          </a:r>
          <a:r>
            <a:rPr lang="el-GR" sz="1800" dirty="0" smtClean="0">
              <a:solidFill>
                <a:srgbClr val="FFC000"/>
              </a:solidFill>
            </a:rPr>
            <a:t>)</a:t>
          </a:r>
          <a:endParaRPr lang="el-GR" sz="1800" dirty="0">
            <a:solidFill>
              <a:srgbClr val="FFC000"/>
            </a:solidFill>
          </a:endParaRPr>
        </a:p>
      </dgm:t>
    </dgm:pt>
    <dgm:pt modelId="{29D32342-1606-4B3D-AF32-9685BD3CAE96}" type="parTrans" cxnId="{C50C75F9-D74C-4FB3-A057-CB8CD8D38673}">
      <dgm:prSet/>
      <dgm:spPr/>
      <dgm:t>
        <a:bodyPr/>
        <a:lstStyle/>
        <a:p>
          <a:endParaRPr lang="el-GR"/>
        </a:p>
      </dgm:t>
    </dgm:pt>
    <dgm:pt modelId="{AE42D2BF-831C-4CD1-8FCA-D4BB736CB567}" type="sibTrans" cxnId="{C50C75F9-D74C-4FB3-A057-CB8CD8D38673}">
      <dgm:prSet/>
      <dgm:spPr/>
      <dgm:t>
        <a:bodyPr/>
        <a:lstStyle/>
        <a:p>
          <a:endParaRPr lang="el-GR"/>
        </a:p>
      </dgm:t>
    </dgm:pt>
    <dgm:pt modelId="{98D06915-6F4F-46A2-B8A9-541A546E16C0}">
      <dgm:prSet phldrT="[Κείμενο]" custT="1"/>
      <dgm:spPr/>
      <dgm:t>
        <a:bodyPr/>
        <a:lstStyle/>
        <a:p>
          <a:r>
            <a:rPr lang="el-GR" sz="1800" b="1" i="1" dirty="0" err="1" smtClean="0"/>
            <a:t>οἱ</a:t>
          </a:r>
          <a:r>
            <a:rPr lang="el-GR" sz="1800" b="1" i="1" dirty="0" smtClean="0"/>
            <a:t> </a:t>
          </a:r>
          <a:r>
            <a:rPr lang="el-GR" sz="1800" b="1" i="1" dirty="0" err="1" smtClean="0"/>
            <a:t>δὲ</a:t>
          </a:r>
          <a:r>
            <a:rPr lang="el-GR" sz="1800" b="1" i="1" dirty="0" smtClean="0"/>
            <a:t> </a:t>
          </a:r>
          <a:r>
            <a:rPr lang="el-GR" sz="1800" b="1" i="1" dirty="0" err="1" smtClean="0"/>
            <a:t>κιθαρισταὶ</a:t>
          </a:r>
          <a:endParaRPr lang="el-GR" sz="1800" b="1" i="1" dirty="0" smtClean="0"/>
        </a:p>
        <a:p>
          <a:endParaRPr lang="el-GR" sz="1800" b="1" i="1" dirty="0" smtClean="0"/>
        </a:p>
        <a:p>
          <a:r>
            <a:rPr lang="el-GR" sz="1800" dirty="0" err="1" smtClean="0"/>
            <a:t>τῷ</a:t>
          </a:r>
          <a:r>
            <a:rPr lang="el-GR" sz="1800" dirty="0" smtClean="0"/>
            <a:t> </a:t>
          </a:r>
          <a:r>
            <a:rPr lang="el-GR" sz="1800" dirty="0" err="1" smtClean="0"/>
            <a:t>κιθαρίζειν</a:t>
          </a:r>
          <a:endParaRPr lang="el-GR" sz="1800" dirty="0" smtClean="0"/>
        </a:p>
        <a:p>
          <a:endParaRPr lang="el-GR" sz="1800" dirty="0" smtClean="0"/>
        </a:p>
        <a:p>
          <a:r>
            <a:rPr lang="el-GR" sz="1800" dirty="0" err="1" smtClean="0"/>
            <a:t>ἡμερωτέρους</a:t>
          </a:r>
          <a:r>
            <a:rPr lang="el-GR" sz="1800" dirty="0" smtClean="0"/>
            <a:t> </a:t>
          </a:r>
          <a:r>
            <a:rPr lang="el-GR" sz="1800" dirty="0" err="1" smtClean="0"/>
            <a:t>αὐτοὺς</a:t>
          </a:r>
          <a:r>
            <a:rPr lang="el-GR" sz="1800" dirty="0" smtClean="0"/>
            <a:t> </a:t>
          </a:r>
          <a:r>
            <a:rPr lang="el-GR" sz="1800" dirty="0" err="1" smtClean="0"/>
            <a:t>ποιεῖν</a:t>
          </a:r>
          <a:r>
            <a:rPr lang="el-GR" sz="1800" dirty="0" smtClean="0"/>
            <a:t> </a:t>
          </a:r>
          <a:r>
            <a:rPr lang="el-GR" sz="1800" dirty="0" err="1" smtClean="0"/>
            <a:t>πειρῶνται</a:t>
          </a:r>
          <a:r>
            <a:rPr lang="el-GR" sz="1800" dirty="0" smtClean="0"/>
            <a:t> </a:t>
          </a:r>
          <a:r>
            <a:rPr lang="el-GR" sz="1800" dirty="0" err="1" smtClean="0"/>
            <a:t>καὶ</a:t>
          </a:r>
          <a:r>
            <a:rPr lang="el-GR" sz="1800" dirty="0" smtClean="0"/>
            <a:t> </a:t>
          </a:r>
          <a:r>
            <a:rPr lang="el-GR" sz="1800" dirty="0" err="1" smtClean="0"/>
            <a:t>τὰς</a:t>
          </a:r>
          <a:r>
            <a:rPr lang="el-GR" sz="1800" dirty="0" smtClean="0"/>
            <a:t> </a:t>
          </a:r>
          <a:r>
            <a:rPr lang="el-GR" sz="1800" dirty="0" err="1" smtClean="0"/>
            <a:t>τῶν</a:t>
          </a:r>
          <a:r>
            <a:rPr lang="el-GR" sz="1800" dirty="0" smtClean="0"/>
            <a:t> </a:t>
          </a:r>
          <a:r>
            <a:rPr lang="el-GR" sz="1800" dirty="0" err="1" smtClean="0"/>
            <a:t>παίδων</a:t>
          </a:r>
          <a:r>
            <a:rPr lang="el-GR" sz="1800" dirty="0" smtClean="0"/>
            <a:t> </a:t>
          </a:r>
          <a:r>
            <a:rPr lang="el-GR" sz="1800" dirty="0" err="1" smtClean="0"/>
            <a:t>ψυχὰς</a:t>
          </a:r>
          <a:r>
            <a:rPr lang="el-GR" sz="1800" dirty="0" smtClean="0"/>
            <a:t> </a:t>
          </a:r>
          <a:r>
            <a:rPr lang="el-GR" sz="1800" dirty="0" err="1" smtClean="0"/>
            <a:t>πρὸς</a:t>
          </a:r>
          <a:r>
            <a:rPr lang="el-GR" sz="1800" dirty="0" smtClean="0"/>
            <a:t> </a:t>
          </a:r>
          <a:r>
            <a:rPr lang="el-GR" sz="1800" dirty="0" err="1" smtClean="0"/>
            <a:t>τὸν</a:t>
          </a:r>
          <a:r>
            <a:rPr lang="el-GR" sz="1800" dirty="0" smtClean="0"/>
            <a:t> </a:t>
          </a:r>
          <a:r>
            <a:rPr lang="el-GR" sz="1800" dirty="0" err="1" smtClean="0"/>
            <a:t>ῥυθμὸν</a:t>
          </a:r>
          <a:r>
            <a:rPr lang="el-GR" sz="1800" dirty="0" smtClean="0"/>
            <a:t> </a:t>
          </a:r>
          <a:r>
            <a:rPr lang="el-GR" sz="1800" dirty="0" err="1" smtClean="0"/>
            <a:t>καὶ</a:t>
          </a:r>
          <a:r>
            <a:rPr lang="el-GR" sz="1800" dirty="0" smtClean="0"/>
            <a:t> </a:t>
          </a:r>
          <a:r>
            <a:rPr lang="el-GR" sz="1800" dirty="0" err="1" smtClean="0"/>
            <a:t>τὴν</a:t>
          </a:r>
          <a:r>
            <a:rPr lang="el-GR" sz="1800" dirty="0" smtClean="0"/>
            <a:t> </a:t>
          </a:r>
          <a:r>
            <a:rPr lang="el-GR" sz="1800" dirty="0" err="1" smtClean="0"/>
            <a:t>ἁρμονίαν</a:t>
          </a:r>
          <a:r>
            <a:rPr lang="el-GR" sz="1800" dirty="0" smtClean="0"/>
            <a:t> </a:t>
          </a:r>
          <a:r>
            <a:rPr lang="el-GR" sz="1800" dirty="0" err="1" smtClean="0"/>
            <a:t>οἰκειοῦσι</a:t>
          </a:r>
          <a:r>
            <a:rPr lang="el-GR" sz="1800" dirty="0" smtClean="0"/>
            <a:t>.</a:t>
          </a:r>
        </a:p>
        <a:p>
          <a:r>
            <a:rPr lang="el-GR" sz="1800" b="1" dirty="0" smtClean="0">
              <a:solidFill>
                <a:srgbClr val="FFC000"/>
              </a:solidFill>
            </a:rPr>
            <a:t>(ψυχική καλλιέργεια)</a:t>
          </a:r>
          <a:endParaRPr lang="el-GR" sz="1800" b="1" i="1" dirty="0"/>
        </a:p>
      </dgm:t>
    </dgm:pt>
    <dgm:pt modelId="{1CEFBDD0-E0C5-4924-9DA3-45B7A2F3E7C0}" type="parTrans" cxnId="{C1FFD1C1-DA2F-4AEE-923D-7BBD69008CFC}">
      <dgm:prSet/>
      <dgm:spPr/>
      <dgm:t>
        <a:bodyPr/>
        <a:lstStyle/>
        <a:p>
          <a:endParaRPr lang="el-GR"/>
        </a:p>
      </dgm:t>
    </dgm:pt>
    <dgm:pt modelId="{5EC53F16-0FD4-4F71-A2B2-036A9EA4EB16}" type="sibTrans" cxnId="{C1FFD1C1-DA2F-4AEE-923D-7BBD69008CFC}">
      <dgm:prSet/>
      <dgm:spPr/>
      <dgm:t>
        <a:bodyPr/>
        <a:lstStyle/>
        <a:p>
          <a:endParaRPr lang="el-GR"/>
        </a:p>
      </dgm:t>
    </dgm:pt>
    <dgm:pt modelId="{D22026DC-FAAA-4489-9B19-FEA81CA3F2E6}">
      <dgm:prSet phldrT="[Κείμενο]" custT="1"/>
      <dgm:spPr/>
      <dgm:t>
        <a:bodyPr/>
        <a:lstStyle/>
        <a:p>
          <a:r>
            <a:rPr lang="el-GR" sz="1800" b="1" i="1" dirty="0" err="1" smtClean="0"/>
            <a:t>οἱ</a:t>
          </a:r>
          <a:r>
            <a:rPr lang="el-GR" sz="1800" b="1" i="1" dirty="0" smtClean="0"/>
            <a:t> </a:t>
          </a:r>
          <a:r>
            <a:rPr lang="el-GR" sz="1800" b="1" i="1" dirty="0" err="1" smtClean="0"/>
            <a:t>παιδοτρίβαι</a:t>
          </a:r>
          <a:endParaRPr lang="el-GR" sz="1800" b="1" i="1" dirty="0" smtClean="0"/>
        </a:p>
        <a:p>
          <a:endParaRPr lang="el-GR" sz="1800" b="1" i="1" dirty="0" smtClean="0"/>
        </a:p>
        <a:p>
          <a:r>
            <a:rPr lang="el-GR" sz="1800" dirty="0" err="1" smtClean="0"/>
            <a:t>βελτίω</a:t>
          </a:r>
          <a:r>
            <a:rPr lang="el-GR" sz="1800" dirty="0" smtClean="0"/>
            <a:t> </a:t>
          </a:r>
          <a:r>
            <a:rPr lang="el-GR" sz="1800" dirty="0" err="1" smtClean="0"/>
            <a:t>τὰ</a:t>
          </a:r>
          <a:r>
            <a:rPr lang="el-GR" sz="1800" dirty="0" smtClean="0"/>
            <a:t> σώματα </a:t>
          </a:r>
          <a:r>
            <a:rPr lang="el-GR" sz="1800" dirty="0" err="1" smtClean="0"/>
            <a:t>αὐτῶν</a:t>
          </a:r>
          <a:r>
            <a:rPr lang="el-GR" sz="1800" dirty="0" smtClean="0"/>
            <a:t> </a:t>
          </a:r>
          <a:r>
            <a:rPr lang="el-GR" sz="1800" dirty="0" err="1" smtClean="0"/>
            <a:t>ποιοῦσι</a:t>
          </a:r>
          <a:r>
            <a:rPr lang="el-GR" sz="1800" dirty="0" smtClean="0"/>
            <a:t>, </a:t>
          </a:r>
          <a:r>
            <a:rPr lang="el-GR" sz="1800" dirty="0" err="1" smtClean="0"/>
            <a:t>ἵνα</a:t>
          </a:r>
          <a:r>
            <a:rPr lang="el-GR" sz="1800" dirty="0" smtClean="0"/>
            <a:t> </a:t>
          </a:r>
          <a:r>
            <a:rPr lang="el-GR" sz="1800" dirty="0" err="1" smtClean="0"/>
            <a:t>μὴ</a:t>
          </a:r>
          <a:r>
            <a:rPr lang="el-GR" sz="1800" dirty="0" smtClean="0"/>
            <a:t> </a:t>
          </a:r>
          <a:r>
            <a:rPr lang="el-GR" sz="1800" dirty="0" err="1" smtClean="0"/>
            <a:t>ἀναγκάζωνται</a:t>
          </a:r>
          <a:r>
            <a:rPr lang="el-GR" sz="1800" dirty="0" smtClean="0"/>
            <a:t> </a:t>
          </a:r>
          <a:r>
            <a:rPr lang="el-GR" sz="1800" dirty="0" err="1" smtClean="0"/>
            <a:t>ἀποδειλιᾶν</a:t>
          </a:r>
          <a:r>
            <a:rPr lang="el-GR" sz="1800" dirty="0" smtClean="0"/>
            <a:t> </a:t>
          </a:r>
          <a:r>
            <a:rPr lang="el-GR" sz="1800" dirty="0" err="1" smtClean="0"/>
            <a:t>διὰ</a:t>
          </a:r>
          <a:r>
            <a:rPr lang="el-GR" sz="1800" dirty="0" smtClean="0"/>
            <a:t> </a:t>
          </a:r>
          <a:r>
            <a:rPr lang="el-GR" sz="1800" dirty="0" err="1" smtClean="0"/>
            <a:t>τὴν</a:t>
          </a:r>
          <a:r>
            <a:rPr lang="el-GR" sz="1800" dirty="0" smtClean="0"/>
            <a:t> </a:t>
          </a:r>
          <a:r>
            <a:rPr lang="el-GR" sz="1800" dirty="0" err="1" smtClean="0"/>
            <a:t>τῶν</a:t>
          </a:r>
          <a:r>
            <a:rPr lang="el-GR" sz="1800" dirty="0" smtClean="0"/>
            <a:t> σωμάτων </a:t>
          </a:r>
          <a:r>
            <a:rPr lang="el-GR" sz="1800" dirty="0" err="1" smtClean="0"/>
            <a:t>πονηρίαν</a:t>
          </a:r>
          <a:r>
            <a:rPr lang="el-GR" sz="1800" dirty="0" smtClean="0"/>
            <a:t>.</a:t>
          </a:r>
        </a:p>
        <a:p>
          <a:r>
            <a:rPr lang="el-GR" sz="1800" b="1" dirty="0" smtClean="0">
              <a:solidFill>
                <a:srgbClr val="FFC000"/>
              </a:solidFill>
            </a:rPr>
            <a:t>(σωματική διάπλαση</a:t>
          </a:r>
        </a:p>
        <a:p>
          <a:r>
            <a:rPr lang="el-GR" sz="1800" b="1" dirty="0" smtClean="0">
              <a:solidFill>
                <a:srgbClr val="FFC000"/>
              </a:solidFill>
            </a:rPr>
            <a:t> στην υπηρεσία της πόλης)</a:t>
          </a:r>
          <a:endParaRPr lang="el-GR" sz="1800" b="1" dirty="0">
            <a:solidFill>
              <a:srgbClr val="FFC000"/>
            </a:solidFill>
          </a:endParaRPr>
        </a:p>
      </dgm:t>
    </dgm:pt>
    <dgm:pt modelId="{29A5F8AF-5090-4F7E-9904-FF34692AD941}" type="parTrans" cxnId="{5DF07A30-5576-4C33-A2EB-EEF40F68A372}">
      <dgm:prSet/>
      <dgm:spPr/>
      <dgm:t>
        <a:bodyPr/>
        <a:lstStyle/>
        <a:p>
          <a:endParaRPr lang="el-GR"/>
        </a:p>
      </dgm:t>
    </dgm:pt>
    <dgm:pt modelId="{78C86BFA-A795-494B-98B4-FFE42BB3BD97}" type="sibTrans" cxnId="{5DF07A30-5576-4C33-A2EB-EEF40F68A372}">
      <dgm:prSet/>
      <dgm:spPr/>
      <dgm:t>
        <a:bodyPr/>
        <a:lstStyle/>
        <a:p>
          <a:endParaRPr lang="el-GR"/>
        </a:p>
      </dgm:t>
    </dgm:pt>
    <dgm:pt modelId="{6362745D-DCA8-42EA-8EF6-896742658666}" type="pres">
      <dgm:prSet presAssocID="{007893B7-5EDF-44C4-858E-7CAB479651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9D6C46C-6DFF-40DA-BED7-003ACCBEAACD}" type="pres">
      <dgm:prSet presAssocID="{22D56A87-3D21-4F29-B77D-815EAEBFD408}" presName="node" presStyleLbl="node1" presStyleIdx="0" presStyleCnt="3" custLinFactNeighborX="-513" custLinFactNeighborY="852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A1AEB59-CE82-4752-8CE2-382E41673C2E}" type="pres">
      <dgm:prSet presAssocID="{AE42D2BF-831C-4CD1-8FCA-D4BB736CB567}" presName="sibTrans" presStyleCnt="0"/>
      <dgm:spPr/>
    </dgm:pt>
    <dgm:pt modelId="{C314D18D-30BB-41E6-A844-4C97140E47A1}" type="pres">
      <dgm:prSet presAssocID="{98D06915-6F4F-46A2-B8A9-541A546E16C0}" presName="node" presStyleLbl="node1" presStyleIdx="1" presStyleCnt="3" custScaleX="114012" custLinFactNeighborX="12357" custLinFactNeighborY="-154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659507B-F8C8-423D-A346-9996E4A49AEF}" type="pres">
      <dgm:prSet presAssocID="{5EC53F16-0FD4-4F71-A2B2-036A9EA4EB16}" presName="sibTrans" presStyleCnt="0"/>
      <dgm:spPr/>
    </dgm:pt>
    <dgm:pt modelId="{1D8FB2AC-AAEB-4564-8D82-080311F948DB}" type="pres">
      <dgm:prSet presAssocID="{D22026DC-FAAA-4489-9B19-FEA81CA3F2E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6C2B15A-7054-480E-A507-F7B082FFBD37}" type="presOf" srcId="{007893B7-5EDF-44C4-858E-7CAB47965184}" destId="{6362745D-DCA8-42EA-8EF6-896742658666}" srcOrd="0" destOrd="0" presId="urn:microsoft.com/office/officeart/2005/8/layout/hList6"/>
    <dgm:cxn modelId="{C1FFD1C1-DA2F-4AEE-923D-7BBD69008CFC}" srcId="{007893B7-5EDF-44C4-858E-7CAB47965184}" destId="{98D06915-6F4F-46A2-B8A9-541A546E16C0}" srcOrd="1" destOrd="0" parTransId="{1CEFBDD0-E0C5-4924-9DA3-45B7A2F3E7C0}" sibTransId="{5EC53F16-0FD4-4F71-A2B2-036A9EA4EB16}"/>
    <dgm:cxn modelId="{FDCE0527-54E9-43B6-98B3-B2A8BA6985A2}" type="presOf" srcId="{22D56A87-3D21-4F29-B77D-815EAEBFD408}" destId="{59D6C46C-6DFF-40DA-BED7-003ACCBEAACD}" srcOrd="0" destOrd="0" presId="urn:microsoft.com/office/officeart/2005/8/layout/hList6"/>
    <dgm:cxn modelId="{C50C75F9-D74C-4FB3-A057-CB8CD8D38673}" srcId="{007893B7-5EDF-44C4-858E-7CAB47965184}" destId="{22D56A87-3D21-4F29-B77D-815EAEBFD408}" srcOrd="0" destOrd="0" parTransId="{29D32342-1606-4B3D-AF32-9685BD3CAE96}" sibTransId="{AE42D2BF-831C-4CD1-8FCA-D4BB736CB567}"/>
    <dgm:cxn modelId="{5DF07A30-5576-4C33-A2EB-EEF40F68A372}" srcId="{007893B7-5EDF-44C4-858E-7CAB47965184}" destId="{D22026DC-FAAA-4489-9B19-FEA81CA3F2E6}" srcOrd="2" destOrd="0" parTransId="{29A5F8AF-5090-4F7E-9904-FF34692AD941}" sibTransId="{78C86BFA-A795-494B-98B4-FFE42BB3BD97}"/>
    <dgm:cxn modelId="{6C475E25-2E7F-42E1-AF74-C90BB25893A3}" type="presOf" srcId="{98D06915-6F4F-46A2-B8A9-541A546E16C0}" destId="{C314D18D-30BB-41E6-A844-4C97140E47A1}" srcOrd="0" destOrd="0" presId="urn:microsoft.com/office/officeart/2005/8/layout/hList6"/>
    <dgm:cxn modelId="{724EAAB8-8EEC-4DB3-A79F-19F4B9839E44}" type="presOf" srcId="{D22026DC-FAAA-4489-9B19-FEA81CA3F2E6}" destId="{1D8FB2AC-AAEB-4564-8D82-080311F948DB}" srcOrd="0" destOrd="0" presId="urn:microsoft.com/office/officeart/2005/8/layout/hList6"/>
    <dgm:cxn modelId="{9C5A6677-6DF9-48D6-BBF3-5D915D16C7C9}" type="presParOf" srcId="{6362745D-DCA8-42EA-8EF6-896742658666}" destId="{59D6C46C-6DFF-40DA-BED7-003ACCBEAACD}" srcOrd="0" destOrd="0" presId="urn:microsoft.com/office/officeart/2005/8/layout/hList6"/>
    <dgm:cxn modelId="{DE90DA0D-B53D-4FE3-962A-81E22C2AD944}" type="presParOf" srcId="{6362745D-DCA8-42EA-8EF6-896742658666}" destId="{4A1AEB59-CE82-4752-8CE2-382E41673C2E}" srcOrd="1" destOrd="0" presId="urn:microsoft.com/office/officeart/2005/8/layout/hList6"/>
    <dgm:cxn modelId="{036BE2F9-1F57-49DB-9045-45CD53B4B21B}" type="presParOf" srcId="{6362745D-DCA8-42EA-8EF6-896742658666}" destId="{C314D18D-30BB-41E6-A844-4C97140E47A1}" srcOrd="2" destOrd="0" presId="urn:microsoft.com/office/officeart/2005/8/layout/hList6"/>
    <dgm:cxn modelId="{E3BD488F-442A-45B6-9176-5BF013F8AD90}" type="presParOf" srcId="{6362745D-DCA8-42EA-8EF6-896742658666}" destId="{4659507B-F8C8-423D-A346-9996E4A49AEF}" srcOrd="3" destOrd="0" presId="urn:microsoft.com/office/officeart/2005/8/layout/hList6"/>
    <dgm:cxn modelId="{875F8FD4-3E27-4BB5-ADAD-F19AA7403634}" type="presParOf" srcId="{6362745D-DCA8-42EA-8EF6-896742658666}" destId="{1D8FB2AC-AAEB-4564-8D82-080311F948D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CD9B6-BE50-4B9D-AFC6-6A7C52F8FD96}">
      <dsp:nvSpPr>
        <dsp:cNvPr id="0" name=""/>
        <dsp:cNvSpPr/>
      </dsp:nvSpPr>
      <dsp:spPr>
        <a:xfrm>
          <a:off x="2815675" y="277845"/>
          <a:ext cx="4521508" cy="1589768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i="1" kern="1200" dirty="0" smtClean="0"/>
            <a:t>Ποιος:</a:t>
          </a:r>
          <a:r>
            <a:rPr lang="el-GR" sz="2800" b="1" kern="1200" dirty="0" smtClean="0"/>
            <a:t> </a:t>
          </a:r>
          <a:r>
            <a:rPr lang="el-GR" sz="2800" b="1" kern="1200" dirty="0" smtClean="0">
              <a:solidFill>
                <a:schemeClr val="accent3">
                  <a:lumMod val="50000"/>
                </a:schemeClr>
              </a:solidFill>
            </a:rPr>
            <a:t>τροφός, μήτηρ,</a:t>
          </a:r>
          <a:r>
            <a:rPr lang="el-GR" sz="2800" b="1" kern="1200" dirty="0" smtClean="0"/>
            <a:t> </a:t>
          </a:r>
          <a:r>
            <a:rPr lang="el-GR" sz="2800" b="1" kern="1200" dirty="0" smtClean="0">
              <a:solidFill>
                <a:schemeClr val="accent3">
                  <a:lumMod val="50000"/>
                </a:schemeClr>
              </a:solidFill>
            </a:rPr>
            <a:t>παιδαγωγός, αυτός ο πατήρ επιμελούνται</a:t>
          </a:r>
          <a:endParaRPr lang="el-GR" sz="28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893281" y="355451"/>
        <a:ext cx="4366296" cy="1434556"/>
      </dsp:txXfrm>
    </dsp:sp>
    <dsp:sp modelId="{B4BD7BC6-CE69-46CA-82CE-A3874891CC43}">
      <dsp:nvSpPr>
        <dsp:cNvPr id="0" name=""/>
        <dsp:cNvSpPr/>
      </dsp:nvSpPr>
      <dsp:spPr>
        <a:xfrm>
          <a:off x="2864063" y="1636416"/>
          <a:ext cx="5088632" cy="5088632"/>
        </a:xfrm>
        <a:custGeom>
          <a:avLst/>
          <a:gdLst/>
          <a:ahLst/>
          <a:cxnLst/>
          <a:rect l="0" t="0" r="0" b="0"/>
          <a:pathLst>
            <a:path>
              <a:moveTo>
                <a:pt x="3608171" y="233092"/>
              </a:moveTo>
              <a:arcTo wR="2544316" hR="2544316" stAng="17682996" swAng="602048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C15DA-9346-481E-8003-0D648977C64E}">
      <dsp:nvSpPr>
        <dsp:cNvPr id="0" name=""/>
        <dsp:cNvSpPr/>
      </dsp:nvSpPr>
      <dsp:spPr>
        <a:xfrm>
          <a:off x="6437603" y="2092813"/>
          <a:ext cx="3079773" cy="1273825"/>
        </a:xfrm>
        <a:prstGeom prst="roundRect">
          <a:avLst/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i="1" kern="1200" dirty="0" smtClean="0"/>
            <a:t>Πότε:</a:t>
          </a:r>
          <a:r>
            <a:rPr lang="el-GR" sz="2800" b="1" kern="1200" dirty="0" smtClean="0"/>
            <a:t> </a:t>
          </a:r>
          <a:r>
            <a:rPr lang="el-GR" sz="2800" b="1" kern="1200" dirty="0" smtClean="0">
              <a:solidFill>
                <a:schemeClr val="bg2">
                  <a:lumMod val="50000"/>
                </a:schemeClr>
              </a:solidFill>
            </a:rPr>
            <a:t>νηπιακή ηλικία</a:t>
          </a:r>
          <a:endParaRPr lang="el-GR" sz="28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6499786" y="2154996"/>
        <a:ext cx="2955407" cy="1149459"/>
      </dsp:txXfrm>
    </dsp:sp>
    <dsp:sp modelId="{93010793-A21B-4CD7-A270-7718C5532EF4}">
      <dsp:nvSpPr>
        <dsp:cNvPr id="0" name=""/>
        <dsp:cNvSpPr/>
      </dsp:nvSpPr>
      <dsp:spPr>
        <a:xfrm>
          <a:off x="3460923" y="2397789"/>
          <a:ext cx="5088632" cy="5088632"/>
        </a:xfrm>
        <a:custGeom>
          <a:avLst/>
          <a:gdLst/>
          <a:ahLst/>
          <a:cxnLst/>
          <a:rect l="0" t="0" r="0" b="0"/>
          <a:pathLst>
            <a:path>
              <a:moveTo>
                <a:pt x="4546815" y="974749"/>
              </a:moveTo>
              <a:arcTo wR="2544316" hR="2544316" stAng="19314631" swAng="99746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BAE4E-7C78-4638-B020-7E56BB01EFA6}">
      <dsp:nvSpPr>
        <dsp:cNvPr id="0" name=""/>
        <dsp:cNvSpPr/>
      </dsp:nvSpPr>
      <dsp:spPr>
        <a:xfrm>
          <a:off x="5781178" y="4018041"/>
          <a:ext cx="4437243" cy="1732209"/>
        </a:xfrm>
        <a:prstGeom prst="roundRect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i="1" kern="1200" dirty="0" smtClean="0"/>
            <a:t>Σκοπός</a:t>
          </a:r>
          <a:r>
            <a:rPr lang="el-GR" sz="2400" b="1" kern="1200" dirty="0" smtClean="0"/>
            <a:t>:</a:t>
          </a:r>
          <a:r>
            <a:rPr lang="el-GR" sz="2400" kern="1200" dirty="0" smtClean="0"/>
            <a:t> </a:t>
          </a:r>
          <a:r>
            <a:rPr lang="el-GR" sz="3200" b="1" kern="1200" dirty="0" smtClean="0">
              <a:solidFill>
                <a:schemeClr val="accent2">
                  <a:lumMod val="50000"/>
                </a:schemeClr>
              </a:solidFill>
            </a:rPr>
            <a:t>όπως βέλτιστος </a:t>
          </a:r>
          <a:r>
            <a:rPr lang="el-GR" sz="3200" b="1" kern="1200" dirty="0" err="1" smtClean="0">
              <a:solidFill>
                <a:schemeClr val="accent2">
                  <a:lumMod val="50000"/>
                </a:schemeClr>
              </a:solidFill>
            </a:rPr>
            <a:t>γενήσεται</a:t>
          </a:r>
          <a:r>
            <a:rPr lang="el-GR" sz="3200" b="1" kern="1200" dirty="0" smtClean="0">
              <a:solidFill>
                <a:schemeClr val="accent2">
                  <a:lumMod val="50000"/>
                </a:schemeClr>
              </a:solidFill>
            </a:rPr>
            <a:t> ο </a:t>
          </a:r>
          <a:r>
            <a:rPr lang="el-GR" sz="3200" b="1" kern="1200" dirty="0" err="1" smtClean="0">
              <a:solidFill>
                <a:schemeClr val="accent2">
                  <a:lumMod val="50000"/>
                </a:schemeClr>
              </a:solidFill>
            </a:rPr>
            <a:t>παις</a:t>
          </a:r>
          <a:r>
            <a:rPr lang="el-GR" sz="3200" b="1" kern="1200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el-GR" sz="2400" kern="1200" dirty="0" smtClean="0"/>
            <a:t>(ηθικός στόχος)</a:t>
          </a:r>
          <a:endParaRPr lang="el-GR" sz="2400" kern="1200" dirty="0"/>
        </a:p>
      </dsp:txBody>
      <dsp:txXfrm>
        <a:off x="5865737" y="4102600"/>
        <a:ext cx="4268125" cy="1563091"/>
      </dsp:txXfrm>
    </dsp:sp>
    <dsp:sp modelId="{7517AF78-3721-44C6-A699-69259ED00BE6}">
      <dsp:nvSpPr>
        <dsp:cNvPr id="0" name=""/>
        <dsp:cNvSpPr/>
      </dsp:nvSpPr>
      <dsp:spPr>
        <a:xfrm>
          <a:off x="2777272" y="1512032"/>
          <a:ext cx="5088632" cy="5088632"/>
        </a:xfrm>
        <a:custGeom>
          <a:avLst/>
          <a:gdLst/>
          <a:ahLst/>
          <a:cxnLst/>
          <a:rect l="0" t="0" r="0" b="0"/>
          <a:pathLst>
            <a:path>
              <a:moveTo>
                <a:pt x="4417495" y="4266159"/>
              </a:moveTo>
              <a:arcTo wR="2544316" hR="2544316" stAng="2555370" swAng="5633821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3659C-1EDD-4857-AC91-8108E621AE96}">
      <dsp:nvSpPr>
        <dsp:cNvPr id="0" name=""/>
        <dsp:cNvSpPr/>
      </dsp:nvSpPr>
      <dsp:spPr>
        <a:xfrm>
          <a:off x="247675" y="3925450"/>
          <a:ext cx="4599069" cy="1855194"/>
        </a:xfrm>
        <a:prstGeom prst="roundRect">
          <a:avLst/>
        </a:prstGeom>
        <a:solidFill>
          <a:schemeClr val="bg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i="1" kern="1200" dirty="0" smtClean="0"/>
            <a:t>Τι</a:t>
          </a:r>
          <a:r>
            <a:rPr lang="el-GR" sz="2000" b="1" kern="1200" dirty="0" smtClean="0"/>
            <a:t>:</a:t>
          </a:r>
          <a:r>
            <a:rPr lang="el-GR" sz="2000" kern="1200" dirty="0" smtClean="0"/>
            <a:t> </a:t>
          </a:r>
          <a:r>
            <a:rPr lang="el-GR" sz="2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το δίκαιον, το άδικον, </a:t>
          </a:r>
          <a:r>
            <a:rPr lang="el-GR" sz="2800" b="1" kern="1200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τόδε</a:t>
          </a:r>
          <a:r>
            <a:rPr lang="el-GR" sz="2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el-GR" sz="2800" b="1" kern="1200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καλόν,τόδε</a:t>
          </a:r>
          <a:r>
            <a:rPr lang="el-GR" sz="2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el-GR" sz="2800" b="1" kern="1200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αισχρόν</a:t>
          </a:r>
          <a:endParaRPr lang="el-GR" sz="20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38238" y="4016013"/>
        <a:ext cx="4417943" cy="1674068"/>
      </dsp:txXfrm>
    </dsp:sp>
    <dsp:sp modelId="{F749F96D-3C7B-4D37-BF98-564F9B8CA475}">
      <dsp:nvSpPr>
        <dsp:cNvPr id="0" name=""/>
        <dsp:cNvSpPr/>
      </dsp:nvSpPr>
      <dsp:spPr>
        <a:xfrm>
          <a:off x="2070684" y="2008389"/>
          <a:ext cx="5088632" cy="5088632"/>
        </a:xfrm>
        <a:custGeom>
          <a:avLst/>
          <a:gdLst/>
          <a:ahLst/>
          <a:cxnLst/>
          <a:rect l="0" t="0" r="0" b="0"/>
          <a:pathLst>
            <a:path>
              <a:moveTo>
                <a:pt x="80717" y="1908528"/>
              </a:moveTo>
              <a:arcTo wR="2544316" hR="2544316" stAng="11668244" swAng="117238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18526-5C6B-4674-918D-324A8C4AD228}">
      <dsp:nvSpPr>
        <dsp:cNvPr id="0" name=""/>
        <dsp:cNvSpPr/>
      </dsp:nvSpPr>
      <dsp:spPr>
        <a:xfrm>
          <a:off x="1454894" y="2310733"/>
          <a:ext cx="2184633" cy="811529"/>
        </a:xfrm>
        <a:prstGeom prst="roundRect">
          <a:avLst/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i="1" kern="1200" dirty="0" smtClean="0"/>
            <a:t>Πού</a:t>
          </a:r>
          <a:r>
            <a:rPr lang="el-GR" sz="2800" i="1" kern="1200" dirty="0" smtClean="0"/>
            <a:t>:</a:t>
          </a:r>
          <a:r>
            <a:rPr lang="el-GR" sz="2800" kern="1200" dirty="0" smtClean="0"/>
            <a:t> </a:t>
          </a:r>
          <a:r>
            <a:rPr lang="el-GR" sz="2800" b="1" kern="1200" dirty="0" smtClean="0">
              <a:solidFill>
                <a:schemeClr val="accent2">
                  <a:lumMod val="50000"/>
                </a:schemeClr>
              </a:solidFill>
            </a:rPr>
            <a:t>οικία</a:t>
          </a:r>
          <a:endParaRPr lang="el-GR" sz="28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494510" y="2350349"/>
        <a:ext cx="2105401" cy="732297"/>
      </dsp:txXfrm>
    </dsp:sp>
    <dsp:sp modelId="{5E570F47-84F7-488E-A8D0-CC14D041FDF3}">
      <dsp:nvSpPr>
        <dsp:cNvPr id="0" name=""/>
        <dsp:cNvSpPr/>
      </dsp:nvSpPr>
      <dsp:spPr>
        <a:xfrm>
          <a:off x="2336814" y="1650794"/>
          <a:ext cx="5088632" cy="5088632"/>
        </a:xfrm>
        <a:custGeom>
          <a:avLst/>
          <a:gdLst/>
          <a:ahLst/>
          <a:cxnLst/>
          <a:rect l="0" t="0" r="0" b="0"/>
          <a:pathLst>
            <a:path>
              <a:moveTo>
                <a:pt x="840766" y="654484"/>
              </a:moveTo>
              <a:arcTo wR="2544316" hR="2544316" stAng="13678055" swAng="108145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D6C46C-6DFF-40DA-BED7-003ACCBEAACD}">
      <dsp:nvSpPr>
        <dsp:cNvPr id="0" name=""/>
        <dsp:cNvSpPr/>
      </dsp:nvSpPr>
      <dsp:spPr>
        <a:xfrm rot="16200000">
          <a:off x="-601057" y="603702"/>
          <a:ext cx="4291265" cy="308386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i="1" kern="1200" dirty="0" err="1" smtClean="0"/>
            <a:t>οἱ</a:t>
          </a:r>
          <a:r>
            <a:rPr lang="el-GR" sz="1800" b="1" i="1" kern="1200" dirty="0" smtClean="0"/>
            <a:t> </a:t>
          </a:r>
          <a:r>
            <a:rPr lang="el-GR" sz="1800" b="1" i="1" kern="1200" dirty="0" err="1" smtClean="0"/>
            <a:t>μέν</a:t>
          </a:r>
          <a:r>
            <a:rPr lang="el-GR" sz="1800" b="1" i="1" kern="1200" dirty="0" smtClean="0"/>
            <a:t> </a:t>
          </a:r>
          <a:r>
            <a:rPr lang="el-GR" sz="1800" b="1" i="1" kern="1200" dirty="0" err="1" smtClean="0"/>
            <a:t>γραμματισταί</a:t>
          </a:r>
          <a:endParaRPr lang="el-GR" sz="1800" b="1" i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b="1" i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γράμματα </a:t>
          </a:r>
          <a:r>
            <a:rPr lang="el-GR" sz="1800" kern="1200" dirty="0" err="1" smtClean="0"/>
            <a:t>μάθωσιν</a:t>
          </a:r>
          <a:endParaRPr lang="el-G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 </a:t>
          </a:r>
          <a:r>
            <a:rPr lang="el-GR" sz="1800" kern="1200" dirty="0" err="1" smtClean="0"/>
            <a:t>καὶ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τὰ</a:t>
          </a:r>
          <a:r>
            <a:rPr lang="el-GR" sz="1800" kern="1200" dirty="0" smtClean="0"/>
            <a:t> γεγραμμένα </a:t>
          </a:r>
          <a:r>
            <a:rPr lang="el-GR" sz="1800" kern="1200" dirty="0" err="1" smtClean="0"/>
            <a:t>ἐννοῶσι</a:t>
          </a:r>
          <a:endParaRPr lang="el-G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rgbClr val="FFC000"/>
              </a:solidFill>
            </a:rPr>
            <a:t>(νοητική ανάπτυξη</a:t>
          </a:r>
          <a:r>
            <a:rPr lang="el-GR" sz="1800" kern="1200" dirty="0" smtClean="0">
              <a:solidFill>
                <a:srgbClr val="FFC000"/>
              </a:solidFill>
            </a:rPr>
            <a:t>)</a:t>
          </a:r>
          <a:endParaRPr lang="el-GR" sz="1800" kern="1200" dirty="0">
            <a:solidFill>
              <a:srgbClr val="FFC000"/>
            </a:solidFill>
          </a:endParaRPr>
        </a:p>
      </dsp:txBody>
      <dsp:txXfrm rot="5400000">
        <a:off x="2646" y="858252"/>
        <a:ext cx="3083860" cy="2574759"/>
      </dsp:txXfrm>
    </dsp:sp>
    <dsp:sp modelId="{C314D18D-30BB-41E6-A844-4C97140E47A1}">
      <dsp:nvSpPr>
        <dsp:cNvPr id="0" name=""/>
        <dsp:cNvSpPr/>
      </dsp:nvSpPr>
      <dsp:spPr>
        <a:xfrm rot="16200000">
          <a:off x="2959914" y="387646"/>
          <a:ext cx="4291265" cy="351597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i="1" kern="1200" dirty="0" err="1" smtClean="0"/>
            <a:t>οἱ</a:t>
          </a:r>
          <a:r>
            <a:rPr lang="el-GR" sz="1800" b="1" i="1" kern="1200" dirty="0" smtClean="0"/>
            <a:t> </a:t>
          </a:r>
          <a:r>
            <a:rPr lang="el-GR" sz="1800" b="1" i="1" kern="1200" dirty="0" err="1" smtClean="0"/>
            <a:t>δὲ</a:t>
          </a:r>
          <a:r>
            <a:rPr lang="el-GR" sz="1800" b="1" i="1" kern="1200" dirty="0" smtClean="0"/>
            <a:t> </a:t>
          </a:r>
          <a:r>
            <a:rPr lang="el-GR" sz="1800" b="1" i="1" kern="1200" dirty="0" err="1" smtClean="0"/>
            <a:t>κιθαρισταὶ</a:t>
          </a:r>
          <a:endParaRPr lang="el-GR" sz="1800" b="1" i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b="1" i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err="1" smtClean="0"/>
            <a:t>τῷ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κιθαρίζειν</a:t>
          </a:r>
          <a:endParaRPr lang="el-G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err="1" smtClean="0"/>
            <a:t>ἡμερωτέρους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αὐτοὺς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ποιεῖν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πειρῶνται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καὶ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τὰς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τῶν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παίδων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ψυχὰς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πρὸς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τὸν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ῥυθμὸν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καὶ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τὴν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ἁρμονίαν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οἰκειοῦσι</a:t>
          </a:r>
          <a:r>
            <a:rPr lang="el-GR" sz="1800" kern="1200" dirty="0" smtClean="0"/>
            <a:t>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rgbClr val="FFC000"/>
              </a:solidFill>
            </a:rPr>
            <a:t>(ψυχική καλλιέργεια)</a:t>
          </a:r>
          <a:endParaRPr lang="el-GR" sz="1800" b="1" i="1" kern="1200" dirty="0"/>
        </a:p>
      </dsp:txBody>
      <dsp:txXfrm rot="5400000">
        <a:off x="3347561" y="858252"/>
        <a:ext cx="3515971" cy="2574759"/>
      </dsp:txXfrm>
    </dsp:sp>
    <dsp:sp modelId="{1D8FB2AC-AAEB-4564-8D82-080311F948DB}">
      <dsp:nvSpPr>
        <dsp:cNvPr id="0" name=""/>
        <dsp:cNvSpPr/>
      </dsp:nvSpPr>
      <dsp:spPr>
        <a:xfrm rot="16200000">
          <a:off x="6462540" y="603702"/>
          <a:ext cx="4291265" cy="308386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i="1" kern="1200" dirty="0" err="1" smtClean="0"/>
            <a:t>οἱ</a:t>
          </a:r>
          <a:r>
            <a:rPr lang="el-GR" sz="1800" b="1" i="1" kern="1200" dirty="0" smtClean="0"/>
            <a:t> </a:t>
          </a:r>
          <a:r>
            <a:rPr lang="el-GR" sz="1800" b="1" i="1" kern="1200" dirty="0" err="1" smtClean="0"/>
            <a:t>παιδοτρίβαι</a:t>
          </a:r>
          <a:endParaRPr lang="el-GR" sz="1800" b="1" i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b="1" i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err="1" smtClean="0"/>
            <a:t>βελτίω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τὰ</a:t>
          </a:r>
          <a:r>
            <a:rPr lang="el-GR" sz="1800" kern="1200" dirty="0" smtClean="0"/>
            <a:t> σώματα </a:t>
          </a:r>
          <a:r>
            <a:rPr lang="el-GR" sz="1800" kern="1200" dirty="0" err="1" smtClean="0"/>
            <a:t>αὐτῶν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ποιοῦσι</a:t>
          </a:r>
          <a:r>
            <a:rPr lang="el-GR" sz="1800" kern="1200" dirty="0" smtClean="0"/>
            <a:t>, </a:t>
          </a:r>
          <a:r>
            <a:rPr lang="el-GR" sz="1800" kern="1200" dirty="0" err="1" smtClean="0"/>
            <a:t>ἵνα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μὴ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ἀναγκάζωνται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ἀποδειλιᾶν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διὰ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τὴν</a:t>
          </a:r>
          <a:r>
            <a:rPr lang="el-GR" sz="1800" kern="1200" dirty="0" smtClean="0"/>
            <a:t> </a:t>
          </a:r>
          <a:r>
            <a:rPr lang="el-GR" sz="1800" kern="1200" dirty="0" err="1" smtClean="0"/>
            <a:t>τῶν</a:t>
          </a:r>
          <a:r>
            <a:rPr lang="el-GR" sz="1800" kern="1200" dirty="0" smtClean="0"/>
            <a:t> σωμάτων </a:t>
          </a:r>
          <a:r>
            <a:rPr lang="el-GR" sz="1800" kern="1200" dirty="0" err="1" smtClean="0"/>
            <a:t>πονηρίαν</a:t>
          </a:r>
          <a:r>
            <a:rPr lang="el-GR" sz="1800" kern="1200" dirty="0" smtClean="0"/>
            <a:t>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rgbClr val="FFC000"/>
              </a:solidFill>
            </a:rPr>
            <a:t>(σωματική διάπλαση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rgbClr val="FFC000"/>
              </a:solidFill>
            </a:rPr>
            <a:t> στην υπηρεσία της πόλης)</a:t>
          </a:r>
          <a:endParaRPr lang="el-GR" sz="1800" b="1" kern="1200" dirty="0">
            <a:solidFill>
              <a:srgbClr val="FFC000"/>
            </a:solidFill>
          </a:endParaRPr>
        </a:p>
      </dsp:txBody>
      <dsp:txXfrm rot="5400000">
        <a:off x="7066243" y="858252"/>
        <a:ext cx="3083860" cy="2574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9A49B-5964-43C2-A322-84ADE9EA315A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DD0B3-DA7C-4097-9848-E155D3A33BD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23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DD0B3-DA7C-4097-9848-E155D3A33BDA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9099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DD0B3-DA7C-4097-9848-E155D3A33BDA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245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609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39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4198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248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2668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7933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5989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595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931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279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94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272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863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547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114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692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FFB82-20CE-4285-BAAF-CEC3C3EF21C7}" type="datetimeFigureOut">
              <a:rPr lang="el-GR" smtClean="0"/>
              <a:t>10/10/2020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AF31A2A-163F-4D3B-9964-2F200FCE31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74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011679" y="731520"/>
            <a:ext cx="9981305" cy="2857141"/>
          </a:xfrm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Να πηγαίνω στο </a:t>
            </a:r>
            <a:r>
              <a:rPr lang="el-GR" b="1" dirty="0" err="1" smtClean="0">
                <a:solidFill>
                  <a:srgbClr val="C00000"/>
                </a:solidFill>
                <a:latin typeface="Segoe Print" panose="02000600000000000000" pitchFamily="2" charset="0"/>
              </a:rPr>
              <a:t>σχολειό</a:t>
            </a:r>
            <a:r>
              <a:rPr lang="el-GR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…</a:t>
            </a:r>
            <a:endParaRPr lang="el-GR" b="1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810886" y="3918397"/>
            <a:ext cx="8915399" cy="112628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sz="3200" b="1" dirty="0" smtClean="0"/>
              <a:t>Αρχαία Ελληνική Γλώσσα Α Γυμνασίου</a:t>
            </a:r>
          </a:p>
          <a:p>
            <a:pPr algn="ctr"/>
            <a:r>
              <a:rPr lang="el-GR" sz="3200" b="1" dirty="0" smtClean="0"/>
              <a:t>Ενότητα 2</a:t>
            </a:r>
            <a:r>
              <a:rPr lang="el-GR" sz="3200" b="1" baseline="30000" dirty="0" smtClean="0"/>
              <a:t>η</a:t>
            </a:r>
            <a:endParaRPr lang="el-GR" sz="3200" b="1" dirty="0" smtClean="0"/>
          </a:p>
          <a:p>
            <a:pPr algn="ctr"/>
            <a:endParaRPr lang="el-GR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899458" y="5971311"/>
            <a:ext cx="7093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C00000"/>
                </a:solidFill>
              </a:rPr>
              <a:t>Ελένη Αδαμοπούλου 3</a:t>
            </a:r>
            <a:r>
              <a:rPr lang="el-GR" b="1" i="1" baseline="30000" dirty="0" smtClean="0">
                <a:solidFill>
                  <a:srgbClr val="C00000"/>
                </a:solidFill>
              </a:rPr>
              <a:t>ο</a:t>
            </a:r>
            <a:r>
              <a:rPr lang="el-GR" b="1" i="1" dirty="0" smtClean="0">
                <a:solidFill>
                  <a:srgbClr val="C00000"/>
                </a:solidFill>
              </a:rPr>
              <a:t> Γυμνάσιο </a:t>
            </a:r>
            <a:r>
              <a:rPr lang="el-GR" b="1" i="1" dirty="0" err="1" smtClean="0">
                <a:solidFill>
                  <a:srgbClr val="C00000"/>
                </a:solidFill>
              </a:rPr>
              <a:t>Ναυπάκτου</a:t>
            </a:r>
            <a:r>
              <a:rPr lang="el-GR" b="1" i="1" dirty="0" smtClean="0">
                <a:solidFill>
                  <a:srgbClr val="C00000"/>
                </a:solidFill>
              </a:rPr>
              <a:t> 2015-2016</a:t>
            </a:r>
            <a:endParaRPr lang="el-GR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4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41220" y="365125"/>
            <a:ext cx="10454640" cy="132556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                      </a:t>
            </a:r>
            <a:r>
              <a:rPr lang="el-GR" b="1" dirty="0" smtClean="0"/>
              <a:t>Κύλιξ Δούριδος</a:t>
            </a:r>
            <a:r>
              <a:rPr lang="el-GR" b="1" dirty="0"/>
              <a:t>: </a:t>
            </a:r>
            <a:br>
              <a:rPr lang="el-GR" b="1" dirty="0"/>
            </a:br>
            <a:r>
              <a:rPr lang="el-GR" b="1" dirty="0"/>
              <a:t>Ένα σχολείο της Αθήνας του 5ου αι. π.Χ.</a:t>
            </a:r>
            <a:br>
              <a:rPr lang="el-GR" b="1" dirty="0"/>
            </a:br>
            <a:r>
              <a:rPr lang="el-GR" dirty="0"/>
              <a:t> </a:t>
            </a: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12" y="1528195"/>
            <a:ext cx="6238425" cy="4801552"/>
          </a:xfrm>
        </p:spPr>
      </p:pic>
      <p:sp>
        <p:nvSpPr>
          <p:cNvPr id="7" name="Ορθογώνιο 6"/>
          <p:cNvSpPr/>
          <p:nvPr/>
        </p:nvSpPr>
        <p:spPr>
          <a:xfrm>
            <a:off x="8454111" y="6180892"/>
            <a:ext cx="373788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err="1"/>
              <a:t>Aττικό</a:t>
            </a:r>
            <a:r>
              <a:rPr lang="el-GR" i="1" dirty="0"/>
              <a:t> ερυθρόμορφο αγγείο</a:t>
            </a:r>
            <a:r>
              <a:rPr lang="el-GR" i="1" dirty="0" smtClean="0"/>
              <a:t>.</a:t>
            </a:r>
          </a:p>
          <a:p>
            <a:r>
              <a:rPr lang="el-GR" i="1" dirty="0" smtClean="0"/>
              <a:t>(</a:t>
            </a:r>
            <a:r>
              <a:rPr lang="el-GR" i="1" dirty="0"/>
              <a:t>Βερολίνο, Κρατικό Μουσείο</a:t>
            </a:r>
            <a:r>
              <a:rPr lang="el-GR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517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Οριζόντιος πάπυρος 6"/>
          <p:cNvSpPr/>
          <p:nvPr/>
        </p:nvSpPr>
        <p:spPr>
          <a:xfrm>
            <a:off x="1906428" y="624110"/>
            <a:ext cx="9797892" cy="5593445"/>
          </a:xfrm>
          <a:prstGeom prst="horizont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600" dirty="0" err="1"/>
              <a:t>Ἐν</a:t>
            </a:r>
            <a:r>
              <a:rPr lang="el-GR" sz="3600" dirty="0"/>
              <a:t> </a:t>
            </a:r>
            <a:r>
              <a:rPr lang="el-GR" sz="3600" dirty="0" err="1"/>
              <a:t>Ἀθήναις</a:t>
            </a:r>
            <a:r>
              <a:rPr lang="el-GR" sz="3600" dirty="0"/>
              <a:t> </a:t>
            </a:r>
            <a:r>
              <a:rPr lang="el-GR" sz="3600" dirty="0" err="1"/>
              <a:t>τοὺς</a:t>
            </a:r>
            <a:r>
              <a:rPr lang="el-GR" sz="3600" dirty="0"/>
              <a:t> </a:t>
            </a:r>
            <a:r>
              <a:rPr lang="el-GR" sz="3600" dirty="0" err="1"/>
              <a:t>παῖδας</a:t>
            </a:r>
            <a:r>
              <a:rPr lang="el-GR" sz="3600" dirty="0"/>
              <a:t> </a:t>
            </a:r>
            <a:endParaRPr lang="el-GR" sz="3600" dirty="0" smtClean="0"/>
          </a:p>
          <a:p>
            <a:pPr algn="ctr"/>
            <a:r>
              <a:rPr lang="el-GR" sz="3600" dirty="0"/>
              <a:t> </a:t>
            </a:r>
            <a:endParaRPr lang="el-GR" sz="3600" dirty="0" smtClean="0"/>
          </a:p>
          <a:p>
            <a:pPr algn="ctr"/>
            <a:r>
              <a:rPr lang="el-GR" sz="3600" dirty="0" smtClean="0"/>
              <a:t>μετ</a:t>
            </a:r>
            <a:r>
              <a:rPr lang="el-GR" sz="3600" dirty="0"/>
              <a:t>’ </a:t>
            </a:r>
            <a:r>
              <a:rPr lang="el-GR" sz="3600" dirty="0" err="1" smtClean="0"/>
              <a:t>ἐπιμελείας</a:t>
            </a:r>
            <a:endParaRPr lang="el-GR" sz="3600" dirty="0" smtClean="0"/>
          </a:p>
          <a:p>
            <a:pPr algn="ctr"/>
            <a:endParaRPr lang="el-GR" sz="3600" dirty="0"/>
          </a:p>
          <a:p>
            <a:pPr algn="ctr"/>
            <a:r>
              <a:rPr lang="el-GR" sz="3600" dirty="0" smtClean="0"/>
              <a:t> </a:t>
            </a:r>
            <a:r>
              <a:rPr lang="el-GR" sz="3600" b="1" dirty="0" err="1">
                <a:solidFill>
                  <a:srgbClr val="C00000"/>
                </a:solidFill>
              </a:rPr>
              <a:t>διδάσκουσι</a:t>
            </a:r>
            <a:r>
              <a:rPr lang="el-GR" sz="3600" dirty="0"/>
              <a:t> </a:t>
            </a:r>
            <a:r>
              <a:rPr lang="el-GR" sz="3600" dirty="0" smtClean="0"/>
              <a:t> </a:t>
            </a:r>
            <a:r>
              <a:rPr lang="el-GR" sz="3600" dirty="0" err="1" smtClean="0"/>
              <a:t>καὶ</a:t>
            </a:r>
            <a:r>
              <a:rPr lang="el-GR" sz="3600" dirty="0" smtClean="0"/>
              <a:t>  </a:t>
            </a:r>
            <a:r>
              <a:rPr lang="el-GR" sz="3600" b="1" dirty="0" err="1" smtClean="0">
                <a:solidFill>
                  <a:srgbClr val="C00000"/>
                </a:solidFill>
              </a:rPr>
              <a:t>νουθετοῦσι</a:t>
            </a:r>
            <a:r>
              <a:rPr lang="el-GR" sz="3600" b="1" dirty="0">
                <a:solidFill>
                  <a:srgbClr val="C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0004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147405" y="159290"/>
            <a:ext cx="8911687" cy="1280890"/>
          </a:xfrm>
        </p:spPr>
        <p:txBody>
          <a:bodyPr/>
          <a:lstStyle/>
          <a:p>
            <a:r>
              <a:rPr lang="el-GR" b="1" dirty="0"/>
              <a:t>Η αρχική εκπαίδευση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671648"/>
              </p:ext>
            </p:extLst>
          </p:nvPr>
        </p:nvGraphicFramePr>
        <p:xfrm>
          <a:off x="1600200" y="891540"/>
          <a:ext cx="10591800" cy="5966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502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38334" y="190661"/>
            <a:ext cx="8911687" cy="727018"/>
          </a:xfrm>
        </p:spPr>
        <p:txBody>
          <a:bodyPr/>
          <a:lstStyle/>
          <a:p>
            <a:r>
              <a:rPr lang="el-GR" b="1" dirty="0" smtClean="0"/>
              <a:t>Δάσκαλοι και μαθήματα</a:t>
            </a:r>
            <a:endParaRPr lang="el-GR" b="1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669176"/>
              </p:ext>
            </p:extLst>
          </p:nvPr>
        </p:nvGraphicFramePr>
        <p:xfrm>
          <a:off x="1624084" y="2604488"/>
          <a:ext cx="10153934" cy="4291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Επεξήγηση με κάτω βέλος 5"/>
          <p:cNvSpPr/>
          <p:nvPr/>
        </p:nvSpPr>
        <p:spPr>
          <a:xfrm>
            <a:off x="1787857" y="1878213"/>
            <a:ext cx="6114197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000" b="1" dirty="0" err="1">
                <a:solidFill>
                  <a:srgbClr val="FFFF00"/>
                </a:solidFill>
              </a:rPr>
              <a:t>οἱ</a:t>
            </a:r>
            <a:r>
              <a:rPr lang="el-GR" sz="2000" b="1" dirty="0">
                <a:solidFill>
                  <a:srgbClr val="FFFF00"/>
                </a:solidFill>
              </a:rPr>
              <a:t> </a:t>
            </a:r>
            <a:r>
              <a:rPr lang="el-GR" sz="2000" b="1" dirty="0" err="1">
                <a:solidFill>
                  <a:srgbClr val="FFFF00"/>
                </a:solidFill>
              </a:rPr>
              <a:t>γονεῖς</a:t>
            </a:r>
            <a:r>
              <a:rPr lang="el-GR" sz="2000" b="1" dirty="0">
                <a:solidFill>
                  <a:srgbClr val="FFFF00"/>
                </a:solidFill>
              </a:rPr>
              <a:t> </a:t>
            </a:r>
            <a:r>
              <a:rPr lang="el-GR" sz="2000" b="1" dirty="0" err="1">
                <a:solidFill>
                  <a:srgbClr val="FFFF00"/>
                </a:solidFill>
              </a:rPr>
              <a:t>εἰς</a:t>
            </a:r>
            <a:r>
              <a:rPr lang="el-GR" sz="2000" b="1" dirty="0">
                <a:solidFill>
                  <a:srgbClr val="FFFF00"/>
                </a:solidFill>
              </a:rPr>
              <a:t> διδασκάλων (οικίας) </a:t>
            </a:r>
            <a:r>
              <a:rPr lang="el-GR" sz="2000" b="1" dirty="0" err="1">
                <a:solidFill>
                  <a:srgbClr val="FFFF00"/>
                </a:solidFill>
              </a:rPr>
              <a:t>πέμπουσιν</a:t>
            </a:r>
            <a:endParaRPr lang="el-GR" sz="2000" b="1" dirty="0">
              <a:solidFill>
                <a:srgbClr val="FFFF00"/>
              </a:solidFill>
            </a:endParaRPr>
          </a:p>
        </p:txBody>
      </p:sp>
      <p:sp>
        <p:nvSpPr>
          <p:cNvPr id="9" name="Επεξήγηση με κάτω βέλος 8"/>
          <p:cNvSpPr/>
          <p:nvPr/>
        </p:nvSpPr>
        <p:spPr>
          <a:xfrm>
            <a:off x="8488909" y="1878213"/>
            <a:ext cx="3289109" cy="79525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err="1">
                <a:solidFill>
                  <a:srgbClr val="FFFF00"/>
                </a:solidFill>
              </a:rPr>
              <a:t>ἐν</a:t>
            </a:r>
            <a:r>
              <a:rPr lang="el-GR" sz="2000" b="1" dirty="0">
                <a:solidFill>
                  <a:srgbClr val="FFFF00"/>
                </a:solidFill>
              </a:rPr>
              <a:t> </a:t>
            </a:r>
            <a:r>
              <a:rPr lang="el-GR" sz="2000" b="1" dirty="0" err="1">
                <a:solidFill>
                  <a:srgbClr val="FFFF00"/>
                </a:solidFill>
              </a:rPr>
              <a:t>γυμνασίοις</a:t>
            </a:r>
            <a:r>
              <a:rPr lang="el-GR" sz="2000" b="1" dirty="0">
                <a:solidFill>
                  <a:srgbClr val="FFFF00"/>
                </a:solidFill>
              </a:rPr>
              <a:t> </a:t>
            </a:r>
            <a:r>
              <a:rPr lang="el-GR" sz="2000" b="1" dirty="0" err="1">
                <a:solidFill>
                  <a:srgbClr val="FFFF00"/>
                </a:solidFill>
              </a:rPr>
              <a:t>καὶ</a:t>
            </a:r>
            <a:r>
              <a:rPr lang="el-GR" sz="2000" b="1" dirty="0">
                <a:solidFill>
                  <a:srgbClr val="FFFF00"/>
                </a:solidFill>
              </a:rPr>
              <a:t> </a:t>
            </a:r>
            <a:r>
              <a:rPr lang="el-GR" sz="2000" b="1" dirty="0" err="1">
                <a:solidFill>
                  <a:srgbClr val="FFFF00"/>
                </a:solidFill>
              </a:rPr>
              <a:t>παλαίστραις</a:t>
            </a:r>
            <a:endParaRPr lang="el-GR" sz="2000" b="1" dirty="0">
              <a:solidFill>
                <a:srgbClr val="FFFF00"/>
              </a:solidFill>
            </a:endParaRPr>
          </a:p>
        </p:txBody>
      </p:sp>
      <p:sp>
        <p:nvSpPr>
          <p:cNvPr id="12" name="Διάγραμμα ροής: Διάτρητη ταινία 11"/>
          <p:cNvSpPr/>
          <p:nvPr/>
        </p:nvSpPr>
        <p:spPr>
          <a:xfrm>
            <a:off x="3425588" y="818866"/>
            <a:ext cx="6564573" cy="53226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err="1">
                <a:solidFill>
                  <a:srgbClr val="00B050"/>
                </a:solidFill>
              </a:rPr>
              <a:t>ἐπειδὰν</a:t>
            </a:r>
            <a:r>
              <a:rPr lang="el-GR" sz="2400" b="1" dirty="0">
                <a:solidFill>
                  <a:srgbClr val="00B050"/>
                </a:solidFill>
              </a:rPr>
              <a:t> </a:t>
            </a:r>
            <a:r>
              <a:rPr lang="el-GR" sz="2400" b="1" dirty="0" err="1">
                <a:solidFill>
                  <a:srgbClr val="00B050"/>
                </a:solidFill>
              </a:rPr>
              <a:t>οἱ</a:t>
            </a:r>
            <a:r>
              <a:rPr lang="el-GR" sz="2400" b="1" dirty="0">
                <a:solidFill>
                  <a:srgbClr val="00B050"/>
                </a:solidFill>
              </a:rPr>
              <a:t> </a:t>
            </a:r>
            <a:r>
              <a:rPr lang="el-GR" sz="2400" b="1" dirty="0" err="1">
                <a:solidFill>
                  <a:srgbClr val="00B050"/>
                </a:solidFill>
              </a:rPr>
              <a:t>παῖδες</a:t>
            </a:r>
            <a:r>
              <a:rPr lang="el-GR" sz="2400" b="1" dirty="0">
                <a:solidFill>
                  <a:srgbClr val="00B050"/>
                </a:solidFill>
              </a:rPr>
              <a:t> </a:t>
            </a:r>
            <a:r>
              <a:rPr lang="el-GR" sz="2400" b="1" dirty="0" err="1">
                <a:solidFill>
                  <a:srgbClr val="00B050"/>
                </a:solidFill>
              </a:rPr>
              <a:t>εἰς</a:t>
            </a:r>
            <a:r>
              <a:rPr lang="el-GR" sz="2400" b="1" dirty="0">
                <a:solidFill>
                  <a:srgbClr val="00B050"/>
                </a:solidFill>
              </a:rPr>
              <a:t> </a:t>
            </a:r>
            <a:r>
              <a:rPr lang="el-GR" sz="2400" b="1" dirty="0" err="1">
                <a:solidFill>
                  <a:srgbClr val="00B050"/>
                </a:solidFill>
              </a:rPr>
              <a:t>ἡλικίαν</a:t>
            </a:r>
            <a:r>
              <a:rPr lang="el-GR" sz="2400" b="1" dirty="0">
                <a:solidFill>
                  <a:srgbClr val="00B050"/>
                </a:solidFill>
              </a:rPr>
              <a:t> </a:t>
            </a:r>
            <a:r>
              <a:rPr lang="el-GR" sz="2400" b="1" dirty="0" err="1">
                <a:solidFill>
                  <a:srgbClr val="00B050"/>
                </a:solidFill>
              </a:rPr>
              <a:t>ἔλθωσιν</a:t>
            </a:r>
            <a:r>
              <a:rPr lang="el-GR" sz="2400" b="1" dirty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579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Ερωτήσεις-εργασίες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16182" y="1343891"/>
            <a:ext cx="10875818" cy="534785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Ποιος ήταν ο σκοπός της εκπαίδευσης στην αρχαία Αθήνα τον 5</a:t>
            </a:r>
            <a:r>
              <a:rPr lang="el-GR" sz="24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</a:t>
            </a:r>
            <a:r>
              <a:rPr lang="el-G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αι. </a:t>
            </a:r>
            <a:r>
              <a:rPr lang="el-GR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πΧ</a:t>
            </a:r>
            <a:r>
              <a:rPr lang="el-G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όπως προκύπτει από το πλατωνικό απόσπασμα και με ποιους τρόπους υπηρετούνταν; Να συγκρίνεις με τον αντίστοιχο σκοπό και τους τρόπους της σύγχρονης εκπαίδευσης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Ποια αξία φαίνεται από το κείμενο πως είχε η ενασχόληση με τη μουσική και τη γυμναστική στην αρχαία Ελλάδα</a:t>
            </a:r>
            <a:r>
              <a:rPr lang="el-G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Αναζήτησε σε ένα λεξικό (έντυπο ή ηλεκτρονικό) </a:t>
            </a:r>
            <a:r>
              <a:rPr lang="el-GR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ομόρριζες</a:t>
            </a:r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λέξεις των : εκπαίδευση, παιδαγωγός, </a:t>
            </a:r>
            <a:r>
              <a:rPr lang="el-GR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γραμματιστής</a:t>
            </a:r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γυμνάσιον</a:t>
            </a:r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διδάσκαλος</a:t>
            </a:r>
            <a:r>
              <a:rPr lang="el-G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Μπες στη θέση ενός από τα πρόσωπα του κειμένου (πχ παιδί, παιδαγωγός, κιθαριστής, </a:t>
            </a:r>
            <a:r>
              <a:rPr lang="el-GR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γραμματιστής</a:t>
            </a:r>
            <a:r>
              <a:rPr lang="el-G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 και διηγήσου σε </a:t>
            </a:r>
            <a:r>
              <a:rPr lang="el-GR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πρωτοπρόσωπη</a:t>
            </a:r>
            <a:r>
              <a:rPr lang="el-G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αφήγηση τις σχετικές δράσεις μιας μέρας του. Να στηριχτείς και στο κεφάλαιο για τη ζωή στην αρχαία Αθήνα από το βιβλίο της Ιστορίας σου.</a:t>
            </a:r>
          </a:p>
        </p:txBody>
      </p:sp>
    </p:spTree>
    <p:extLst>
      <p:ext uri="{BB962C8B-B14F-4D97-AF65-F5344CB8AC3E}">
        <p14:creationId xmlns:p14="http://schemas.microsoft.com/office/powerpoint/2010/main" val="137790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00837" y="3337647"/>
            <a:ext cx="5906799" cy="541626"/>
          </a:xfrm>
        </p:spPr>
        <p:txBody>
          <a:bodyPr>
            <a:normAutofit lnSpcReduction="10000"/>
          </a:bodyPr>
          <a:lstStyle/>
          <a:p>
            <a:r>
              <a:rPr lang="el-GR" sz="3200" dirty="0" smtClean="0"/>
              <a:t>Καλό διάβασμα…</a:t>
            </a:r>
            <a:endParaRPr lang="el-GR" sz="3200" dirty="0"/>
          </a:p>
        </p:txBody>
      </p:sp>
      <p:pic>
        <p:nvPicPr>
          <p:cNvPr id="1028" name="Picture 4" descr="http://4.bp.blogspot.com/-0SUTObElXAo/Tb0rdPvyNNI/AAAAAAAAE8s/wIH4CDysv5M/s1600/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314" y="2216834"/>
            <a:ext cx="3899523" cy="389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5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Κόκκινο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780</TotalTime>
  <Words>313</Words>
  <Application>Microsoft Office PowerPoint</Application>
  <PresentationFormat>Ευρεία οθόνη</PresentationFormat>
  <Paragraphs>47</Paragraphs>
  <Slides>7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Segoe Print</vt:lpstr>
      <vt:lpstr>Wingdings 3</vt:lpstr>
      <vt:lpstr>Wisp</vt:lpstr>
      <vt:lpstr>Να πηγαίνω στο σχολειό…</vt:lpstr>
      <vt:lpstr>                       Κύλιξ Δούριδος:  Ένα σχολείο της Αθήνας του 5ου αι. π.Χ.  </vt:lpstr>
      <vt:lpstr>Παρουσίαση του PowerPoint</vt:lpstr>
      <vt:lpstr>Η αρχική εκπαίδευση</vt:lpstr>
      <vt:lpstr>Δάσκαλοι και μαθήματα</vt:lpstr>
      <vt:lpstr>Ερωτήσεις-εργασίες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elardriv@hol.gr</dc:creator>
  <cp:lastModifiedBy>elardriv@hol.gr</cp:lastModifiedBy>
  <cp:revision>8</cp:revision>
  <dcterms:created xsi:type="dcterms:W3CDTF">2015-10-20T17:21:59Z</dcterms:created>
  <dcterms:modified xsi:type="dcterms:W3CDTF">2020-10-10T04:13:07Z</dcterms:modified>
</cp:coreProperties>
</file>