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89" d="100"/>
          <a:sy n="89" d="100"/>
        </p:scale>
        <p:origin x="64" y="5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slow">
    <p:wipe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509A250-FF31-4206-8172-F9D3106AACB1}" type="datetimeFigureOut">
              <a:rPr lang="en-US" dirty="0"/>
              <a:t>2/27/2026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slow">
    <p:wipe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a:t>Κάντε κλικ για να επεξεργαστείτε τον τίτλο υποδείγματος</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slow">
    <p:wipe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l-GR"/>
              <a:t>Κάντε κλικ για να επεξεργαστείτε τον τίτλο υποδείγματος</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transition spd="slow">
    <p:wipe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slow">
    <p:wipe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2/27/2026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slow">
    <p:wipe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2/27/2026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slow">
    <p:wipe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nchorCtr="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slow">
    <p:wipe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slow">
    <p:wipe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slow">
    <p:wipe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slow">
    <p:wipe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2/27/2026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slow">
    <p:wipe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2/27/2026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slow">
    <p:wipe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slow">
    <p:wipe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slow">
    <p:wipe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7" name="Date Placeholder 4"/>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slow">
    <p:wipe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509A250-FF31-4206-8172-F9D3106AACB1}" type="datetimeFigureOut">
              <a:rPr lang="en-US" dirty="0"/>
              <a:t>2/27/2026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slow">
    <p:wipe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2/27/2026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transition spd="slow">
    <p:wipe dir="u"/>
  </p:transition>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hyperlink" Target="https://el.wikipedia.org/wiki/" TargetMode="External"/><Relationship Id="rId2" Type="http://schemas.openxmlformats.org/officeDocument/2006/relationships/hyperlink" Target="https://prezi.com/p/lcy2ydb7_fk1/presentation/" TargetMode="Externa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hyperlink" Target="https://www.academia.edu/" TargetMode="External"/><Relationship Id="rId4" Type="http://schemas.openxmlformats.org/officeDocument/2006/relationships/hyperlink" Target="https://greekarchivesinventory.gak.gr/index.php/ef7t-g799-mxa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24F2EA-1DF5-C90C-3202-59592AD2283D}"/>
              </a:ext>
            </a:extLst>
          </p:cNvPr>
          <p:cNvSpPr>
            <a:spLocks noGrp="1"/>
          </p:cNvSpPr>
          <p:nvPr>
            <p:ph type="ctrTitle"/>
          </p:nvPr>
        </p:nvSpPr>
        <p:spPr>
          <a:xfrm>
            <a:off x="243444" y="289956"/>
            <a:ext cx="10830296" cy="778823"/>
          </a:xfrm>
        </p:spPr>
        <p:txBody>
          <a:bodyPr/>
          <a:lstStyle/>
          <a:p>
            <a:pPr algn="ctr"/>
            <a:r>
              <a:rPr lang="el-GR" sz="4400" b="1" dirty="0">
                <a:latin typeface="Garamond" panose="02020404030301010803" pitchFamily="18" charset="0"/>
              </a:rPr>
              <a:t>Η ΕΝΕΤΟΚΡΑΤΙΑ ΣΤΗΝ ΚΕΦΑΛΟΝΙΑ</a:t>
            </a:r>
          </a:p>
        </p:txBody>
      </p:sp>
      <p:sp>
        <p:nvSpPr>
          <p:cNvPr id="3" name="Υπότιτλος 2">
            <a:extLst>
              <a:ext uri="{FF2B5EF4-FFF2-40B4-BE49-F238E27FC236}">
                <a16:creationId xmlns:a16="http://schemas.microsoft.com/office/drawing/2014/main" id="{709B92E4-2FAB-09B7-952D-97434CCAF16D}"/>
              </a:ext>
            </a:extLst>
          </p:cNvPr>
          <p:cNvSpPr>
            <a:spLocks noGrp="1"/>
          </p:cNvSpPr>
          <p:nvPr>
            <p:ph type="subTitle" idx="1"/>
          </p:nvPr>
        </p:nvSpPr>
        <p:spPr/>
        <p:txBody>
          <a:bodyPr>
            <a:noAutofit/>
          </a:bodyPr>
          <a:lstStyle/>
          <a:p>
            <a:r>
              <a:rPr lang="el-GR" sz="4000" b="1" dirty="0" err="1">
                <a:latin typeface="Garamond" panose="02020404030301010803" pitchFamily="18" charset="0"/>
              </a:rPr>
              <a:t>Μαθητησ</a:t>
            </a:r>
            <a:r>
              <a:rPr lang="el-GR" sz="4000" b="1" dirty="0">
                <a:latin typeface="Garamond" panose="02020404030301010803" pitchFamily="18" charset="0"/>
              </a:rPr>
              <a:t>: </a:t>
            </a:r>
            <a:r>
              <a:rPr lang="el-GR" sz="4000" b="1" dirty="0" err="1">
                <a:latin typeface="Garamond" panose="02020404030301010803" pitchFamily="18" charset="0"/>
              </a:rPr>
              <a:t>σιεμποσ</a:t>
            </a:r>
            <a:r>
              <a:rPr lang="el-GR" sz="4000" b="1" dirty="0">
                <a:latin typeface="Garamond" panose="02020404030301010803" pitchFamily="18" charset="0"/>
              </a:rPr>
              <a:t> </a:t>
            </a:r>
            <a:r>
              <a:rPr lang="el-GR" sz="4000" b="1" dirty="0" err="1">
                <a:latin typeface="Garamond" panose="02020404030301010803" pitchFamily="18" charset="0"/>
              </a:rPr>
              <a:t>χρηστοσ</a:t>
            </a:r>
            <a:r>
              <a:rPr lang="el-GR" sz="4000" b="1" dirty="0">
                <a:latin typeface="Garamond" panose="02020404030301010803" pitchFamily="18" charset="0"/>
              </a:rPr>
              <a:t> </a:t>
            </a:r>
          </a:p>
          <a:p>
            <a:r>
              <a:rPr lang="el-GR" sz="4000" b="1" dirty="0">
                <a:latin typeface="Garamond" panose="02020404030301010803" pitchFamily="18" charset="0"/>
              </a:rPr>
              <a:t>Τμημα:β3</a:t>
            </a:r>
          </a:p>
        </p:txBody>
      </p:sp>
      <p:pic>
        <p:nvPicPr>
          <p:cNvPr id="4" name="Εικόνα 3">
            <a:extLst>
              <a:ext uri="{FF2B5EF4-FFF2-40B4-BE49-F238E27FC236}">
                <a16:creationId xmlns:a16="http://schemas.microsoft.com/office/drawing/2014/main" id="{7CC3678E-FEA0-D1D1-33F2-9A0F084C8B4B}"/>
              </a:ext>
            </a:extLst>
          </p:cNvPr>
          <p:cNvPicPr>
            <a:picLocks noChangeAspect="1"/>
          </p:cNvPicPr>
          <p:nvPr/>
        </p:nvPicPr>
        <p:blipFill>
          <a:blip r:embed="rId2"/>
          <a:stretch>
            <a:fillRect/>
          </a:stretch>
        </p:blipFill>
        <p:spPr>
          <a:xfrm>
            <a:off x="2410692" y="1175657"/>
            <a:ext cx="6163292" cy="3414845"/>
          </a:xfrm>
          <a:prstGeom prst="rect">
            <a:avLst/>
          </a:prstGeom>
        </p:spPr>
      </p:pic>
    </p:spTree>
    <p:extLst>
      <p:ext uri="{BB962C8B-B14F-4D97-AF65-F5344CB8AC3E}">
        <p14:creationId xmlns:p14="http://schemas.microsoft.com/office/powerpoint/2010/main" val="3848522009"/>
      </p:ext>
    </p:extLst>
  </p:cSld>
  <p:clrMapOvr>
    <a:masterClrMapping/>
  </p:clrMapOvr>
  <p:transition spd="slow">
    <p:wipe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BDACCC-78B8-AEEE-4D41-0237DCC69805}"/>
              </a:ext>
            </a:extLst>
          </p:cNvPr>
          <p:cNvSpPr>
            <a:spLocks noGrp="1"/>
          </p:cNvSpPr>
          <p:nvPr>
            <p:ph type="title"/>
          </p:nvPr>
        </p:nvSpPr>
        <p:spPr>
          <a:xfrm>
            <a:off x="1" y="48957"/>
            <a:ext cx="12192000" cy="1037635"/>
          </a:xfrm>
        </p:spPr>
        <p:txBody>
          <a:bodyPr/>
          <a:lstStyle/>
          <a:p>
            <a:pPr algn="ctr"/>
            <a:r>
              <a:rPr lang="el-GR" sz="4400" b="1" dirty="0">
                <a:solidFill>
                  <a:srgbClr val="92D050"/>
                </a:solidFill>
                <a:latin typeface="Garamond" panose="02020404030301010803" pitchFamily="18" charset="0"/>
              </a:rPr>
              <a:t>1.  Κάστρα της Κεφαλονιάς</a:t>
            </a:r>
            <a:br>
              <a:rPr lang="el-GR" dirty="0"/>
            </a:br>
            <a:r>
              <a:rPr lang="el-GR" sz="2000" dirty="0">
                <a:latin typeface="Garamond" panose="02020404030301010803" pitchFamily="18" charset="0"/>
              </a:rPr>
              <a:t>Τα κάστρα αποτελούν τα πιο επιβλητικά μνημεία της περιόδου, καθώς η Βενετία τα χρησιμοποίησε για την άμυνα του νησιού</a:t>
            </a:r>
            <a:r>
              <a:rPr lang="el-GR" sz="1600" dirty="0"/>
              <a:t>:</a:t>
            </a:r>
          </a:p>
        </p:txBody>
      </p:sp>
      <p:sp>
        <p:nvSpPr>
          <p:cNvPr id="3" name="Θέση περιεχομένου 2">
            <a:extLst>
              <a:ext uri="{FF2B5EF4-FFF2-40B4-BE49-F238E27FC236}">
                <a16:creationId xmlns:a16="http://schemas.microsoft.com/office/drawing/2014/main" id="{2ECBB7E2-7348-D350-2170-BEAACD30CF6E}"/>
              </a:ext>
            </a:extLst>
          </p:cNvPr>
          <p:cNvSpPr>
            <a:spLocks noGrp="1"/>
          </p:cNvSpPr>
          <p:nvPr>
            <p:ph sz="half" idx="1"/>
          </p:nvPr>
        </p:nvSpPr>
        <p:spPr>
          <a:xfrm>
            <a:off x="261258" y="1086593"/>
            <a:ext cx="5238394" cy="5169746"/>
          </a:xfrm>
        </p:spPr>
        <p:txBody>
          <a:bodyPr>
            <a:normAutofit/>
          </a:bodyPr>
          <a:lstStyle/>
          <a:p>
            <a:pPr algn="just"/>
            <a:r>
              <a:rPr lang="el-GR" sz="2400" dirty="0">
                <a:latin typeface="Garamond" panose="02020404030301010803" pitchFamily="18" charset="0"/>
              </a:rPr>
              <a:t>	Κάστρο Αγίου Γεωργίου (</a:t>
            </a:r>
            <a:r>
              <a:rPr lang="el-GR" sz="2400" dirty="0" err="1">
                <a:latin typeface="Garamond" panose="02020404030301010803" pitchFamily="18" charset="0"/>
              </a:rPr>
              <a:t>Λιβαθώ</a:t>
            </a:r>
            <a:r>
              <a:rPr lang="el-GR" sz="2400" dirty="0">
                <a:latin typeface="Garamond" panose="02020404030301010803" pitchFamily="18" charset="0"/>
              </a:rPr>
              <a:t>): Υπήρξε η πρωτεύουσα της Κεφαλονιάς μέχρι το 1757. Χτίστηκε πάνω σε βυζαντινά θεμέλια και ενισχύθηκε από τους Ενετούς με ισχυρά τείχη και προμαχώνες.</a:t>
            </a:r>
          </a:p>
        </p:txBody>
      </p:sp>
      <p:sp>
        <p:nvSpPr>
          <p:cNvPr id="4" name="Θέση περιεχομένου 3">
            <a:extLst>
              <a:ext uri="{FF2B5EF4-FFF2-40B4-BE49-F238E27FC236}">
                <a16:creationId xmlns:a16="http://schemas.microsoft.com/office/drawing/2014/main" id="{42948018-91C2-C200-D1B9-93A60040DA60}"/>
              </a:ext>
            </a:extLst>
          </p:cNvPr>
          <p:cNvSpPr>
            <a:spLocks noGrp="1"/>
          </p:cNvSpPr>
          <p:nvPr>
            <p:ph sz="half" idx="2"/>
          </p:nvPr>
        </p:nvSpPr>
        <p:spPr>
          <a:xfrm>
            <a:off x="5654493" y="1086592"/>
            <a:ext cx="6203019" cy="5169745"/>
          </a:xfrm>
        </p:spPr>
        <p:txBody>
          <a:bodyPr>
            <a:normAutofit/>
          </a:bodyPr>
          <a:lstStyle/>
          <a:p>
            <a:pPr algn="just"/>
            <a:r>
              <a:rPr lang="el-GR" sz="2400" dirty="0"/>
              <a:t>	</a:t>
            </a:r>
            <a:r>
              <a:rPr lang="el-GR" sz="2400" dirty="0">
                <a:latin typeface="Garamond" panose="02020404030301010803" pitchFamily="18" charset="0"/>
              </a:rPr>
              <a:t>Κάστρο της Άσσου: Χτίστηκε στα τέλη του 16ου αιώνα (1593) για να προστατεύει τους κατοίκους της βόρειας Κεφαλονιάς από τις πειρατικές επιδρομές. Είναι ένα από τα μεγαλύτερα κάστρα της Ελλάδας, με στρατηγική θέα στο Ιόνιο. </a:t>
            </a:r>
          </a:p>
        </p:txBody>
      </p:sp>
      <p:pic>
        <p:nvPicPr>
          <p:cNvPr id="5" name="Εικόνα 4">
            <a:extLst>
              <a:ext uri="{FF2B5EF4-FFF2-40B4-BE49-F238E27FC236}">
                <a16:creationId xmlns:a16="http://schemas.microsoft.com/office/drawing/2014/main" id="{BFA829AB-F2C8-7CA8-FCB0-4E7F51E5A2BF}"/>
              </a:ext>
            </a:extLst>
          </p:cNvPr>
          <p:cNvPicPr>
            <a:picLocks noChangeAspect="1"/>
          </p:cNvPicPr>
          <p:nvPr/>
        </p:nvPicPr>
        <p:blipFill>
          <a:blip r:embed="rId2"/>
          <a:stretch>
            <a:fillRect/>
          </a:stretch>
        </p:blipFill>
        <p:spPr>
          <a:xfrm>
            <a:off x="637078" y="3443842"/>
            <a:ext cx="4796339" cy="3006576"/>
          </a:xfrm>
          <a:prstGeom prst="rect">
            <a:avLst/>
          </a:prstGeom>
        </p:spPr>
      </p:pic>
      <p:pic>
        <p:nvPicPr>
          <p:cNvPr id="6" name="Εικόνα 5">
            <a:extLst>
              <a:ext uri="{FF2B5EF4-FFF2-40B4-BE49-F238E27FC236}">
                <a16:creationId xmlns:a16="http://schemas.microsoft.com/office/drawing/2014/main" id="{BEDC233B-A3C6-9D29-4722-D790AFC0B1C9}"/>
              </a:ext>
            </a:extLst>
          </p:cNvPr>
          <p:cNvPicPr>
            <a:picLocks noChangeAspect="1"/>
          </p:cNvPicPr>
          <p:nvPr/>
        </p:nvPicPr>
        <p:blipFill>
          <a:blip r:embed="rId3"/>
          <a:stretch>
            <a:fillRect/>
          </a:stretch>
        </p:blipFill>
        <p:spPr>
          <a:xfrm>
            <a:off x="6152337" y="3443843"/>
            <a:ext cx="5207330" cy="3006575"/>
          </a:xfrm>
          <a:prstGeom prst="rect">
            <a:avLst/>
          </a:prstGeom>
        </p:spPr>
      </p:pic>
    </p:spTree>
    <p:extLst>
      <p:ext uri="{BB962C8B-B14F-4D97-AF65-F5344CB8AC3E}">
        <p14:creationId xmlns:p14="http://schemas.microsoft.com/office/powerpoint/2010/main" val="1665175524"/>
      </p:ext>
    </p:extLst>
  </p:cSld>
  <p:clrMapOvr>
    <a:masterClrMapping/>
  </p:clrMapOvr>
  <p:transition spd="slow">
    <p:wipe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8A06F4-B6BB-7217-0747-9B0AFE43B706}"/>
              </a:ext>
            </a:extLst>
          </p:cNvPr>
          <p:cNvSpPr>
            <a:spLocks noGrp="1"/>
          </p:cNvSpPr>
          <p:nvPr>
            <p:ph type="title"/>
          </p:nvPr>
        </p:nvSpPr>
        <p:spPr>
          <a:xfrm>
            <a:off x="675800" y="443614"/>
            <a:ext cx="9404723" cy="1400530"/>
          </a:xfrm>
        </p:spPr>
        <p:txBody>
          <a:bodyPr/>
          <a:lstStyle/>
          <a:p>
            <a:pPr algn="ctr"/>
            <a:r>
              <a:rPr lang="el-GR" b="1" dirty="0">
                <a:solidFill>
                  <a:srgbClr val="92D050"/>
                </a:solidFill>
                <a:latin typeface="Garamond" panose="02020404030301010803" pitchFamily="18" charset="0"/>
              </a:rPr>
              <a:t>2. ΑΡΧΙΤΕΚΤΟΝΙΚΑ ΚΤΗΡΙΑ</a:t>
            </a:r>
          </a:p>
        </p:txBody>
      </p:sp>
      <p:sp>
        <p:nvSpPr>
          <p:cNvPr id="3" name="Θέση περιεχομένου 2">
            <a:extLst>
              <a:ext uri="{FF2B5EF4-FFF2-40B4-BE49-F238E27FC236}">
                <a16:creationId xmlns:a16="http://schemas.microsoft.com/office/drawing/2014/main" id="{2612A2DF-54B8-D95D-6741-383EB3D92B75}"/>
              </a:ext>
            </a:extLst>
          </p:cNvPr>
          <p:cNvSpPr>
            <a:spLocks noGrp="1"/>
          </p:cNvSpPr>
          <p:nvPr>
            <p:ph sz="half" idx="1"/>
          </p:nvPr>
        </p:nvSpPr>
        <p:spPr>
          <a:xfrm>
            <a:off x="207819" y="1062842"/>
            <a:ext cx="5380898" cy="5027242"/>
          </a:xfrm>
        </p:spPr>
        <p:txBody>
          <a:bodyPr>
            <a:normAutofit/>
          </a:bodyPr>
          <a:lstStyle/>
          <a:p>
            <a:pPr marL="0" indent="0" algn="ctr">
              <a:buNone/>
            </a:pPr>
            <a:r>
              <a:rPr lang="el-GR" sz="2400" b="1" dirty="0">
                <a:solidFill>
                  <a:srgbClr val="92D050"/>
                </a:solidFill>
                <a:latin typeface="Garamond" panose="02020404030301010803" pitchFamily="18" charset="0"/>
              </a:rPr>
              <a:t>Ενετικός Φάρος </a:t>
            </a:r>
            <a:r>
              <a:rPr lang="el-GR" sz="2400" b="1" dirty="0" err="1">
                <a:solidFill>
                  <a:srgbClr val="92D050"/>
                </a:solidFill>
                <a:latin typeface="Garamond" panose="02020404030301010803" pitchFamily="18" charset="0"/>
              </a:rPr>
              <a:t>Φισκάρδου</a:t>
            </a:r>
            <a:r>
              <a:rPr lang="el-GR" sz="2400" b="1" dirty="0">
                <a:solidFill>
                  <a:srgbClr val="92D050"/>
                </a:solidFill>
                <a:latin typeface="Garamond" panose="02020404030301010803" pitchFamily="18" charset="0"/>
              </a:rPr>
              <a:t> </a:t>
            </a:r>
          </a:p>
          <a:p>
            <a:pPr algn="just"/>
            <a:r>
              <a:rPr lang="el-GR" sz="2400" dirty="0">
                <a:latin typeface="Garamond" panose="02020404030301010803" pitchFamily="18" charset="0"/>
              </a:rPr>
              <a:t>Επιβλητικό κτίσμα της βενετσιάνικης εποχής, που χτίστηκε τον 16ο αιώνα. Αυτός ο ιστορικός φάρος, αν και δεν λειτουργεί πλέον από το 1892 όταν απενεργοποιήθηκε, παραμένει ένα μνημείο αρχιτεκτονικής αντοχής και ιστορικής σημασίας. </a:t>
            </a:r>
          </a:p>
        </p:txBody>
      </p:sp>
      <p:sp>
        <p:nvSpPr>
          <p:cNvPr id="4" name="Θέση περιεχομένου 3">
            <a:extLst>
              <a:ext uri="{FF2B5EF4-FFF2-40B4-BE49-F238E27FC236}">
                <a16:creationId xmlns:a16="http://schemas.microsoft.com/office/drawing/2014/main" id="{CC039A3F-8E9D-F1D5-862E-C21847DA11F2}"/>
              </a:ext>
            </a:extLst>
          </p:cNvPr>
          <p:cNvSpPr>
            <a:spLocks noGrp="1"/>
          </p:cNvSpPr>
          <p:nvPr>
            <p:ph sz="half" idx="2"/>
          </p:nvPr>
        </p:nvSpPr>
        <p:spPr>
          <a:xfrm>
            <a:off x="5692168" y="1021278"/>
            <a:ext cx="6238645" cy="5027242"/>
          </a:xfrm>
        </p:spPr>
        <p:txBody>
          <a:bodyPr>
            <a:normAutofit/>
          </a:bodyPr>
          <a:lstStyle/>
          <a:p>
            <a:pPr marL="0" indent="0" algn="ctr">
              <a:buNone/>
            </a:pPr>
            <a:r>
              <a:rPr lang="el-GR" sz="2400" b="1" dirty="0">
                <a:solidFill>
                  <a:srgbClr val="92D050"/>
                </a:solidFill>
                <a:latin typeface="Garamond" panose="02020404030301010803" pitchFamily="18" charset="0"/>
              </a:rPr>
              <a:t>Πύργος του Ρολογιού</a:t>
            </a:r>
          </a:p>
          <a:p>
            <a:pPr algn="just"/>
            <a:r>
              <a:rPr lang="el-GR" sz="2400" dirty="0">
                <a:latin typeface="Garamond" panose="02020404030301010803" pitchFamily="18" charset="0"/>
              </a:rPr>
              <a:t>Το ρολόι στην Πλατεία Καμπάνας στο Αργοστόλι χτίστηκε κατά την ενετική περίοδο (1500-1797), αποτελώντας ένα από τα πιο ιστορικά σημεία της πόλης. Ο πύργος, που έφερε την καμπάνα και το ρολόι, ανακατασκευάστηκε μετά τους σεισμούς του 1953, διατηρώντας το ύφος του αρχικού μνημείου.</a:t>
            </a:r>
          </a:p>
        </p:txBody>
      </p:sp>
      <p:pic>
        <p:nvPicPr>
          <p:cNvPr id="5" name="Εικόνα 4">
            <a:extLst>
              <a:ext uri="{FF2B5EF4-FFF2-40B4-BE49-F238E27FC236}">
                <a16:creationId xmlns:a16="http://schemas.microsoft.com/office/drawing/2014/main" id="{997FB2E0-3576-1720-F43D-9E86941FE9F8}"/>
              </a:ext>
            </a:extLst>
          </p:cNvPr>
          <p:cNvPicPr>
            <a:picLocks noChangeAspect="1"/>
          </p:cNvPicPr>
          <p:nvPr/>
        </p:nvPicPr>
        <p:blipFill>
          <a:blip r:embed="rId2"/>
          <a:stretch>
            <a:fillRect/>
          </a:stretch>
        </p:blipFill>
        <p:spPr>
          <a:xfrm>
            <a:off x="1496291" y="4269180"/>
            <a:ext cx="2487881" cy="2440132"/>
          </a:xfrm>
          <a:prstGeom prst="rect">
            <a:avLst/>
          </a:prstGeom>
        </p:spPr>
      </p:pic>
      <p:pic>
        <p:nvPicPr>
          <p:cNvPr id="6" name="Εικόνα 5">
            <a:extLst>
              <a:ext uri="{FF2B5EF4-FFF2-40B4-BE49-F238E27FC236}">
                <a16:creationId xmlns:a16="http://schemas.microsoft.com/office/drawing/2014/main" id="{04B6747D-B720-FF5D-A1CF-3477A95203C6}"/>
              </a:ext>
            </a:extLst>
          </p:cNvPr>
          <p:cNvPicPr>
            <a:picLocks noChangeAspect="1"/>
          </p:cNvPicPr>
          <p:nvPr/>
        </p:nvPicPr>
        <p:blipFill>
          <a:blip r:embed="rId3"/>
          <a:stretch>
            <a:fillRect/>
          </a:stretch>
        </p:blipFill>
        <p:spPr>
          <a:xfrm>
            <a:off x="6460177" y="4265501"/>
            <a:ext cx="4702628" cy="2370628"/>
          </a:xfrm>
          <a:prstGeom prst="rect">
            <a:avLst/>
          </a:prstGeom>
        </p:spPr>
      </p:pic>
    </p:spTree>
    <p:extLst>
      <p:ext uri="{BB962C8B-B14F-4D97-AF65-F5344CB8AC3E}">
        <p14:creationId xmlns:p14="http://schemas.microsoft.com/office/powerpoint/2010/main" val="1100650560"/>
      </p:ext>
    </p:extLst>
  </p:cSld>
  <p:clrMapOvr>
    <a:masterClrMapping/>
  </p:clrMapOvr>
  <p:transition spd="slow">
    <p:wipe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D6C4F9-8632-6D10-1057-D924EEFC1E16}"/>
              </a:ext>
            </a:extLst>
          </p:cNvPr>
          <p:cNvSpPr>
            <a:spLocks noGrp="1"/>
          </p:cNvSpPr>
          <p:nvPr>
            <p:ph type="title"/>
          </p:nvPr>
        </p:nvSpPr>
        <p:spPr>
          <a:xfrm>
            <a:off x="646111" y="452718"/>
            <a:ext cx="9404723" cy="645980"/>
          </a:xfrm>
        </p:spPr>
        <p:txBody>
          <a:bodyPr/>
          <a:lstStyle/>
          <a:p>
            <a:pPr algn="ctr"/>
            <a:r>
              <a:rPr lang="el-GR" sz="4800" b="1" dirty="0">
                <a:solidFill>
                  <a:srgbClr val="92D050"/>
                </a:solidFill>
                <a:latin typeface="Garamond" panose="02020404030301010803" pitchFamily="18" charset="0"/>
              </a:rPr>
              <a:t>3. ΙΕΡΟΙ ΝΑΟΙ</a:t>
            </a:r>
          </a:p>
        </p:txBody>
      </p:sp>
      <p:sp>
        <p:nvSpPr>
          <p:cNvPr id="4" name="Θέση περιεχομένου 3">
            <a:extLst>
              <a:ext uri="{FF2B5EF4-FFF2-40B4-BE49-F238E27FC236}">
                <a16:creationId xmlns:a16="http://schemas.microsoft.com/office/drawing/2014/main" id="{BAE19B2C-A3C8-5B4A-0E97-690E354DBD30}"/>
              </a:ext>
            </a:extLst>
          </p:cNvPr>
          <p:cNvSpPr>
            <a:spLocks noGrp="1"/>
          </p:cNvSpPr>
          <p:nvPr>
            <p:ph sz="half" idx="2"/>
          </p:nvPr>
        </p:nvSpPr>
        <p:spPr>
          <a:xfrm>
            <a:off x="5514752" y="1098698"/>
            <a:ext cx="6677247" cy="5759302"/>
          </a:xfrm>
        </p:spPr>
        <p:txBody>
          <a:bodyPr/>
          <a:lstStyle/>
          <a:p>
            <a:pPr marL="0" indent="0" algn="ctr">
              <a:buNone/>
            </a:pPr>
            <a:r>
              <a:rPr lang="el-GR" sz="2400" b="1" dirty="0">
                <a:solidFill>
                  <a:srgbClr val="92D050"/>
                </a:solidFill>
                <a:latin typeface="Garamond" panose="02020404030301010803" pitchFamily="18" charset="0"/>
              </a:rPr>
              <a:t>Ιερά Μονή Αγίου Ανδρέα </a:t>
            </a:r>
            <a:r>
              <a:rPr lang="el-GR" sz="2400" b="1" dirty="0" err="1">
                <a:solidFill>
                  <a:srgbClr val="92D050"/>
                </a:solidFill>
                <a:latin typeface="Garamond" panose="02020404030301010803" pitchFamily="18" charset="0"/>
              </a:rPr>
              <a:t>Μηλαπιδιάς</a:t>
            </a:r>
            <a:endParaRPr lang="el-GR" sz="2400" b="1" dirty="0">
              <a:solidFill>
                <a:srgbClr val="92D050"/>
              </a:solidFill>
              <a:latin typeface="Garamond" panose="02020404030301010803" pitchFamily="18" charset="0"/>
            </a:endParaRPr>
          </a:p>
          <a:p>
            <a:pPr marL="0" indent="0" algn="just">
              <a:buNone/>
            </a:pPr>
            <a:r>
              <a:rPr lang="el-GR" sz="2000" dirty="0">
                <a:latin typeface="Garamond" panose="02020404030301010803" pitchFamily="18" charset="0"/>
              </a:rPr>
              <a:t>Η Μονή Αγίου Ανδρέα ιδρύθηκε το 1587 από την κόμισσα Ρωξάνη. Μια εικόνα του Αγίου Ανδρέα βρέθηκε κάτω από μια </a:t>
            </a:r>
            <a:r>
              <a:rPr lang="el-GR" sz="2000" dirty="0" err="1">
                <a:latin typeface="Garamond" panose="02020404030301010803" pitchFamily="18" charset="0"/>
              </a:rPr>
              <a:t>μηλαπιδιά</a:t>
            </a:r>
            <a:r>
              <a:rPr lang="el-GR" sz="2000" dirty="0">
                <a:latin typeface="Garamond" panose="02020404030301010803" pitchFamily="18" charset="0"/>
              </a:rPr>
              <a:t>, κι έτσι η μονή πήρε το όνομά της από το </a:t>
            </a:r>
            <a:r>
              <a:rPr lang="el-GR" sz="2000" dirty="0" err="1">
                <a:latin typeface="Garamond" panose="02020404030301010803" pitchFamily="18" charset="0"/>
              </a:rPr>
              <a:t>δέντρο.Η</a:t>
            </a:r>
            <a:r>
              <a:rPr lang="el-GR" sz="2000" dirty="0">
                <a:latin typeface="Garamond" panose="02020404030301010803" pitchFamily="18" charset="0"/>
              </a:rPr>
              <a:t> μονή ιδρύθηκε κατά τη διάρκεια της Βυζαντινής εποχής και επανιδρύθηκε το 1579 όταν τρεις ντόπιες πνευματικές αδελφές αγόρασαν τη γη, όπου βρισκόταν κάποτε το εκκλησάκι του Αποστόλου Ανδρέα κι άρχισαν ένα μικρό γυναικείο μοναστήρι.</a:t>
            </a:r>
          </a:p>
        </p:txBody>
      </p:sp>
      <p:sp>
        <p:nvSpPr>
          <p:cNvPr id="9" name="Θέση περιεχομένου 8">
            <a:extLst>
              <a:ext uri="{FF2B5EF4-FFF2-40B4-BE49-F238E27FC236}">
                <a16:creationId xmlns:a16="http://schemas.microsoft.com/office/drawing/2014/main" id="{05CBFE30-D53B-1FAF-5C1D-81BC041EE47E}"/>
              </a:ext>
            </a:extLst>
          </p:cNvPr>
          <p:cNvSpPr>
            <a:spLocks noGrp="1"/>
          </p:cNvSpPr>
          <p:nvPr>
            <p:ph sz="half" idx="1"/>
          </p:nvPr>
        </p:nvSpPr>
        <p:spPr>
          <a:xfrm>
            <a:off x="-56707" y="1098698"/>
            <a:ext cx="5499651" cy="5238307"/>
          </a:xfrm>
        </p:spPr>
        <p:txBody>
          <a:bodyPr/>
          <a:lstStyle/>
          <a:p>
            <a:pPr marL="0" indent="0" algn="ctr">
              <a:buNone/>
            </a:pPr>
            <a:r>
              <a:rPr lang="el-GR" sz="2400" b="1" dirty="0" err="1">
                <a:solidFill>
                  <a:srgbClr val="92D050"/>
                </a:solidFill>
                <a:latin typeface="Garamond" panose="02020404030301010803" pitchFamily="18" charset="0"/>
              </a:rPr>
              <a:t>Ναος</a:t>
            </a:r>
            <a:r>
              <a:rPr lang="el-GR" sz="2400" b="1" dirty="0">
                <a:solidFill>
                  <a:srgbClr val="92D050"/>
                </a:solidFill>
                <a:latin typeface="Garamond" panose="02020404030301010803" pitchFamily="18" charset="0"/>
              </a:rPr>
              <a:t> Ευαγγελίστριας</a:t>
            </a:r>
          </a:p>
          <a:p>
            <a:pPr algn="just"/>
            <a:r>
              <a:rPr lang="el-GR" sz="2000" dirty="0">
                <a:latin typeface="Garamond" panose="02020404030301010803" pitchFamily="18" charset="0"/>
              </a:rPr>
              <a:t>Ο Ιερός Ναός της Ευαγγελίστριας βρίσκεται μέσα στα τείχη του Κάστρου του Αγίου Γεωργίου, το οποίο υπήρξε η πρώτη πρωτεύουσα της Κεφαλονιάς. Είναι ένας από τους πιο σημαντικούς ιστορικούς και θρησκευτικούς χώρους του νησιού.</a:t>
            </a:r>
          </a:p>
          <a:p>
            <a:pPr marL="0" indent="0">
              <a:buNone/>
            </a:pPr>
            <a:endParaRPr lang="el-GR" dirty="0"/>
          </a:p>
        </p:txBody>
      </p:sp>
      <p:pic>
        <p:nvPicPr>
          <p:cNvPr id="10" name="Εικόνα 9">
            <a:extLst>
              <a:ext uri="{FF2B5EF4-FFF2-40B4-BE49-F238E27FC236}">
                <a16:creationId xmlns:a16="http://schemas.microsoft.com/office/drawing/2014/main" id="{B48890D0-A723-6BF6-B261-4652979B0F7B}"/>
              </a:ext>
            </a:extLst>
          </p:cNvPr>
          <p:cNvPicPr>
            <a:picLocks noChangeAspect="1"/>
          </p:cNvPicPr>
          <p:nvPr/>
        </p:nvPicPr>
        <p:blipFill>
          <a:blip r:embed="rId2"/>
          <a:stretch>
            <a:fillRect/>
          </a:stretch>
        </p:blipFill>
        <p:spPr>
          <a:xfrm>
            <a:off x="426370" y="3912781"/>
            <a:ext cx="4702361" cy="2793282"/>
          </a:xfrm>
          <a:prstGeom prst="rect">
            <a:avLst/>
          </a:prstGeom>
        </p:spPr>
      </p:pic>
      <p:pic>
        <p:nvPicPr>
          <p:cNvPr id="11" name="Εικόνα 10">
            <a:extLst>
              <a:ext uri="{FF2B5EF4-FFF2-40B4-BE49-F238E27FC236}">
                <a16:creationId xmlns:a16="http://schemas.microsoft.com/office/drawing/2014/main" id="{CA682148-1C69-0C56-8171-4628DB395E82}"/>
              </a:ext>
            </a:extLst>
          </p:cNvPr>
          <p:cNvPicPr>
            <a:picLocks noChangeAspect="1"/>
          </p:cNvPicPr>
          <p:nvPr/>
        </p:nvPicPr>
        <p:blipFill>
          <a:blip r:embed="rId3"/>
          <a:stretch>
            <a:fillRect/>
          </a:stretch>
        </p:blipFill>
        <p:spPr>
          <a:xfrm>
            <a:off x="6436242" y="3984613"/>
            <a:ext cx="3919869" cy="2623046"/>
          </a:xfrm>
          <a:prstGeom prst="rect">
            <a:avLst/>
          </a:prstGeom>
        </p:spPr>
      </p:pic>
    </p:spTree>
    <p:extLst>
      <p:ext uri="{BB962C8B-B14F-4D97-AF65-F5344CB8AC3E}">
        <p14:creationId xmlns:p14="http://schemas.microsoft.com/office/powerpoint/2010/main" val="2121852833"/>
      </p:ext>
    </p:extLst>
  </p:cSld>
  <p:clrMapOvr>
    <a:masterClrMapping/>
  </p:clrMapOvr>
  <p:transition spd="slow">
    <p:wipe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E6DBD3-5CE5-25CB-4A84-D11843C327C7}"/>
              </a:ext>
            </a:extLst>
          </p:cNvPr>
          <p:cNvSpPr>
            <a:spLocks noGrp="1"/>
          </p:cNvSpPr>
          <p:nvPr>
            <p:ph type="title"/>
          </p:nvPr>
        </p:nvSpPr>
        <p:spPr>
          <a:xfrm>
            <a:off x="271559" y="0"/>
            <a:ext cx="10062809" cy="1400530"/>
          </a:xfrm>
        </p:spPr>
        <p:txBody>
          <a:bodyPr/>
          <a:lstStyle/>
          <a:p>
            <a:pPr algn="ctr"/>
            <a:r>
              <a:rPr lang="el-GR" sz="4800" dirty="0">
                <a:solidFill>
                  <a:srgbClr val="92D050"/>
                </a:solidFill>
                <a:latin typeface="Garamond" panose="02020404030301010803" pitchFamily="18" charset="0"/>
              </a:rPr>
              <a:t>4. ΟΙΚΟΣΗΜΑ-ΕΠΩΝΥΜΑ-ΛΕΞΕΙΣ</a:t>
            </a:r>
          </a:p>
        </p:txBody>
      </p:sp>
      <p:sp>
        <p:nvSpPr>
          <p:cNvPr id="3" name="Θέση κειμένου 2">
            <a:extLst>
              <a:ext uri="{FF2B5EF4-FFF2-40B4-BE49-F238E27FC236}">
                <a16:creationId xmlns:a16="http://schemas.microsoft.com/office/drawing/2014/main" id="{FCC43D5B-361F-5861-1F27-38C6D2296EC2}"/>
              </a:ext>
            </a:extLst>
          </p:cNvPr>
          <p:cNvSpPr>
            <a:spLocks noGrp="1"/>
          </p:cNvSpPr>
          <p:nvPr>
            <p:ph type="body" idx="1"/>
          </p:nvPr>
        </p:nvSpPr>
        <p:spPr>
          <a:xfrm>
            <a:off x="338430" y="628226"/>
            <a:ext cx="3371210" cy="531301"/>
          </a:xfrm>
        </p:spPr>
        <p:txBody>
          <a:bodyPr/>
          <a:lstStyle/>
          <a:p>
            <a:r>
              <a:rPr lang="en-US" b="1" u="sng" dirty="0">
                <a:latin typeface="Garamond" panose="02020404030301010803" pitchFamily="18" charset="0"/>
              </a:rPr>
              <a:t>LIBRO D’ ORO</a:t>
            </a:r>
            <a:endParaRPr lang="el-GR" b="1" u="sng" dirty="0">
              <a:latin typeface="Garamond" panose="02020404030301010803" pitchFamily="18" charset="0"/>
            </a:endParaRPr>
          </a:p>
        </p:txBody>
      </p:sp>
      <p:pic>
        <p:nvPicPr>
          <p:cNvPr id="9" name="Εικόνα 8">
            <a:extLst>
              <a:ext uri="{FF2B5EF4-FFF2-40B4-BE49-F238E27FC236}">
                <a16:creationId xmlns:a16="http://schemas.microsoft.com/office/drawing/2014/main" id="{6B42DB58-D2CD-C3BA-BFF6-67BE994065EB}"/>
              </a:ext>
            </a:extLst>
          </p:cNvPr>
          <p:cNvPicPr>
            <a:picLocks noChangeAspect="1"/>
          </p:cNvPicPr>
          <p:nvPr/>
        </p:nvPicPr>
        <p:blipFill>
          <a:blip r:embed="rId2"/>
          <a:stretch>
            <a:fillRect/>
          </a:stretch>
        </p:blipFill>
        <p:spPr>
          <a:xfrm>
            <a:off x="371870" y="1660739"/>
            <a:ext cx="1508052" cy="1508052"/>
          </a:xfrm>
          <a:prstGeom prst="rect">
            <a:avLst/>
          </a:prstGeom>
        </p:spPr>
      </p:pic>
      <p:sp>
        <p:nvSpPr>
          <p:cNvPr id="4" name="Θέση κειμένου 3">
            <a:extLst>
              <a:ext uri="{FF2B5EF4-FFF2-40B4-BE49-F238E27FC236}">
                <a16:creationId xmlns:a16="http://schemas.microsoft.com/office/drawing/2014/main" id="{E45640FE-0B5A-0C2B-F5F4-E033A625E0E1}"/>
              </a:ext>
            </a:extLst>
          </p:cNvPr>
          <p:cNvSpPr>
            <a:spLocks noGrp="1"/>
          </p:cNvSpPr>
          <p:nvPr>
            <p:ph type="body" sz="half" idx="15"/>
          </p:nvPr>
        </p:nvSpPr>
        <p:spPr>
          <a:xfrm>
            <a:off x="154579" y="1332614"/>
            <a:ext cx="6913424" cy="4682721"/>
          </a:xfrm>
        </p:spPr>
        <p:txBody>
          <a:bodyPr/>
          <a:lstStyle/>
          <a:p>
            <a:r>
              <a:rPr lang="el-GR" dirty="0"/>
              <a:t>       </a:t>
            </a:r>
            <a:r>
              <a:rPr lang="el-GR" b="1" dirty="0">
                <a:latin typeface="Garamond" panose="02020404030301010803" pitchFamily="18" charset="0"/>
              </a:rPr>
              <a:t>ΦΩΚΑΣ                      ΤΥΠΑΛΔΟΣ  </a:t>
            </a:r>
          </a:p>
          <a:p>
            <a:endParaRPr lang="el-GR" dirty="0"/>
          </a:p>
        </p:txBody>
      </p:sp>
      <p:sp>
        <p:nvSpPr>
          <p:cNvPr id="5" name="Θέση κειμένου 4">
            <a:extLst>
              <a:ext uri="{FF2B5EF4-FFF2-40B4-BE49-F238E27FC236}">
                <a16:creationId xmlns:a16="http://schemas.microsoft.com/office/drawing/2014/main" id="{E3D92C71-9D57-3EED-BFB4-E6CC96E235E1}"/>
              </a:ext>
            </a:extLst>
          </p:cNvPr>
          <p:cNvSpPr>
            <a:spLocks noGrp="1"/>
          </p:cNvSpPr>
          <p:nvPr>
            <p:ph type="body" sz="quarter" idx="3"/>
          </p:nvPr>
        </p:nvSpPr>
        <p:spPr>
          <a:xfrm>
            <a:off x="3934872" y="896636"/>
            <a:ext cx="3096793" cy="576262"/>
          </a:xfrm>
        </p:spPr>
        <p:txBody>
          <a:bodyPr/>
          <a:lstStyle/>
          <a:p>
            <a:pPr algn="ctr"/>
            <a:r>
              <a:rPr lang="el-GR" b="1" u="sng" dirty="0">
                <a:latin typeface="Garamond" panose="02020404030301010803" pitchFamily="18" charset="0"/>
              </a:rPr>
              <a:t>ΑΡΙΣΤΟΚΡΑΤΙΚΕΣ ΟΙΚΟΓΕΝΕΙΕΣ</a:t>
            </a:r>
          </a:p>
        </p:txBody>
      </p:sp>
      <p:sp>
        <p:nvSpPr>
          <p:cNvPr id="6" name="Θέση κειμένου 5">
            <a:extLst>
              <a:ext uri="{FF2B5EF4-FFF2-40B4-BE49-F238E27FC236}">
                <a16:creationId xmlns:a16="http://schemas.microsoft.com/office/drawing/2014/main" id="{DBFEB1F8-5B5D-4F64-5827-7B65124ED95D}"/>
              </a:ext>
            </a:extLst>
          </p:cNvPr>
          <p:cNvSpPr>
            <a:spLocks noGrp="1"/>
          </p:cNvSpPr>
          <p:nvPr>
            <p:ph type="body" sz="half" idx="16"/>
          </p:nvPr>
        </p:nvSpPr>
        <p:spPr>
          <a:xfrm>
            <a:off x="3625186" y="1332614"/>
            <a:ext cx="3644600" cy="4811793"/>
          </a:xfrm>
        </p:spPr>
        <p:txBody>
          <a:bodyPr>
            <a:noAutofit/>
          </a:bodyPr>
          <a:lstStyle/>
          <a:p>
            <a:pPr algn="just"/>
            <a:r>
              <a:rPr lang="el-GR" sz="2400" b="1" dirty="0">
                <a:solidFill>
                  <a:srgbClr val="92D050"/>
                </a:solidFill>
                <a:latin typeface="Garamond" panose="02020404030301010803" pitchFamily="18" charset="0"/>
              </a:rPr>
              <a:t>Τα οικόσημα των οικογενειών </a:t>
            </a:r>
            <a:r>
              <a:rPr lang="el-GR" sz="2400" dirty="0">
                <a:latin typeface="Garamond" panose="02020404030301010803" pitchFamily="18" charset="0"/>
              </a:rPr>
              <a:t>της Κεφαλονιάς αποτελούν σημαντικό κομμάτι της ιστορίας του νησιού, αντανακλώντας την κοινωνική δομή, την ενετική επιρροή και τη βυζαντινή κληρονομιά. Παρά τη σπανιότητα εραλδικών πηγών, έχουν εντοπιστεί πολυάριθμα εμβλήματα, κυρίως από την περίοδο της Ενετοκρατίας, που καταγράφηκαν στο τοπικό </a:t>
            </a:r>
            <a:r>
              <a:rPr lang="el-GR" sz="2400" dirty="0" err="1">
                <a:latin typeface="Garamond" panose="02020404030301010803" pitchFamily="18" charset="0"/>
              </a:rPr>
              <a:t>Libro</a:t>
            </a:r>
            <a:r>
              <a:rPr lang="el-GR" sz="2400" dirty="0">
                <a:latin typeface="Garamond" panose="02020404030301010803" pitchFamily="18" charset="0"/>
              </a:rPr>
              <a:t> </a:t>
            </a:r>
            <a:r>
              <a:rPr lang="el-GR" sz="2400" dirty="0" err="1">
                <a:latin typeface="Garamond" panose="02020404030301010803" pitchFamily="18" charset="0"/>
              </a:rPr>
              <a:t>d'Oro</a:t>
            </a:r>
            <a:r>
              <a:rPr lang="el-GR" sz="2400" dirty="0">
                <a:latin typeface="Garamond" panose="02020404030301010803" pitchFamily="18" charset="0"/>
              </a:rPr>
              <a:t> (Χρυσή Βίβλος). </a:t>
            </a:r>
          </a:p>
        </p:txBody>
      </p:sp>
      <p:sp>
        <p:nvSpPr>
          <p:cNvPr id="7" name="Θέση κειμένου 6">
            <a:extLst>
              <a:ext uri="{FF2B5EF4-FFF2-40B4-BE49-F238E27FC236}">
                <a16:creationId xmlns:a16="http://schemas.microsoft.com/office/drawing/2014/main" id="{9DE668BB-E8ED-E8FD-4303-F4CA14E4E6C9}"/>
              </a:ext>
            </a:extLst>
          </p:cNvPr>
          <p:cNvSpPr>
            <a:spLocks noGrp="1"/>
          </p:cNvSpPr>
          <p:nvPr>
            <p:ph type="body" sz="quarter" idx="13"/>
          </p:nvPr>
        </p:nvSpPr>
        <p:spPr>
          <a:xfrm>
            <a:off x="7122027" y="882459"/>
            <a:ext cx="3507859" cy="576262"/>
          </a:xfrm>
        </p:spPr>
        <p:txBody>
          <a:bodyPr/>
          <a:lstStyle/>
          <a:p>
            <a:pPr algn="ctr"/>
            <a:r>
              <a:rPr lang="el-GR" b="1" u="sng" dirty="0">
                <a:latin typeface="Garamond" panose="02020404030301010803" pitchFamily="18" charset="0"/>
              </a:rPr>
              <a:t>ΚΑΤΑΛΟΙΠΑ ΕΝΕΤΙΚΩΝ ΛΕΞΕΩΝ</a:t>
            </a:r>
          </a:p>
        </p:txBody>
      </p:sp>
      <p:pic>
        <p:nvPicPr>
          <p:cNvPr id="18" name="Εικόνα 17">
            <a:extLst>
              <a:ext uri="{FF2B5EF4-FFF2-40B4-BE49-F238E27FC236}">
                <a16:creationId xmlns:a16="http://schemas.microsoft.com/office/drawing/2014/main" id="{ED7A876B-8776-3BFA-CC2B-404C55B13D10}"/>
              </a:ext>
            </a:extLst>
          </p:cNvPr>
          <p:cNvPicPr>
            <a:picLocks noChangeAspect="1"/>
          </p:cNvPicPr>
          <p:nvPr/>
        </p:nvPicPr>
        <p:blipFill>
          <a:blip r:embed="rId3"/>
          <a:stretch>
            <a:fillRect/>
          </a:stretch>
        </p:blipFill>
        <p:spPr>
          <a:xfrm>
            <a:off x="2248419" y="5363042"/>
            <a:ext cx="962468" cy="1451723"/>
          </a:xfrm>
          <a:prstGeom prst="rect">
            <a:avLst/>
          </a:prstGeom>
        </p:spPr>
      </p:pic>
      <p:sp>
        <p:nvSpPr>
          <p:cNvPr id="8" name="Θέση κειμένου 7">
            <a:extLst>
              <a:ext uri="{FF2B5EF4-FFF2-40B4-BE49-F238E27FC236}">
                <a16:creationId xmlns:a16="http://schemas.microsoft.com/office/drawing/2014/main" id="{DA3E7938-9D1C-9FFE-3206-54819AA71AB9}"/>
              </a:ext>
            </a:extLst>
          </p:cNvPr>
          <p:cNvSpPr>
            <a:spLocks noGrp="1"/>
          </p:cNvSpPr>
          <p:nvPr>
            <p:ph type="body" sz="half" idx="17"/>
          </p:nvPr>
        </p:nvSpPr>
        <p:spPr>
          <a:xfrm>
            <a:off x="7623862" y="1573840"/>
            <a:ext cx="4413559" cy="4991266"/>
          </a:xfrm>
        </p:spPr>
        <p:txBody>
          <a:bodyPr>
            <a:noAutofit/>
          </a:bodyPr>
          <a:lstStyle/>
          <a:p>
            <a:pPr algn="just"/>
            <a:r>
              <a:rPr lang="el-GR" sz="2100" b="1" dirty="0">
                <a:latin typeface="Garamond" panose="02020404030301010803" pitchFamily="18" charset="0"/>
              </a:rPr>
              <a:t>Η Ενετοκρατία στα Επτάνησα (1500–1797) άφησε έντονα γλωσσικά ίχνη. Πολλές λέξεις που χρησιμοποιούμε καθημερινά έχουν ιταλική / ενετική προέλευση.</a:t>
            </a:r>
          </a:p>
          <a:p>
            <a:r>
              <a:rPr lang="el-GR" sz="2100" dirty="0">
                <a:latin typeface="Garamond" panose="02020404030301010803" pitchFamily="18" charset="0"/>
              </a:rPr>
              <a:t>-καντούνι (</a:t>
            </a:r>
            <a:r>
              <a:rPr lang="en-US" sz="2100" dirty="0" err="1">
                <a:latin typeface="Garamond" panose="02020404030301010803" pitchFamily="18" charset="0"/>
              </a:rPr>
              <a:t>cantone</a:t>
            </a:r>
            <a:r>
              <a:rPr lang="en-US" sz="2100" dirty="0">
                <a:latin typeface="Garamond" panose="02020404030301010803" pitchFamily="18" charset="0"/>
              </a:rPr>
              <a:t> = </a:t>
            </a:r>
            <a:r>
              <a:rPr lang="el-GR" sz="2100" dirty="0">
                <a:latin typeface="Garamond" panose="02020404030301010803" pitchFamily="18" charset="0"/>
              </a:rPr>
              <a:t>στενό δρομάκι)</a:t>
            </a:r>
            <a:br>
              <a:rPr lang="el-GR" sz="2100" dirty="0">
                <a:latin typeface="Garamond" panose="02020404030301010803" pitchFamily="18" charset="0"/>
              </a:rPr>
            </a:br>
            <a:r>
              <a:rPr lang="el-GR" sz="2100" dirty="0">
                <a:latin typeface="Garamond" panose="02020404030301010803" pitchFamily="18" charset="0"/>
              </a:rPr>
              <a:t>κουζίνα (</a:t>
            </a:r>
            <a:r>
              <a:rPr lang="en-US" sz="2100" dirty="0">
                <a:latin typeface="Garamond" panose="02020404030301010803" pitchFamily="18" charset="0"/>
              </a:rPr>
              <a:t>cucina)</a:t>
            </a:r>
            <a:br>
              <a:rPr lang="el-GR" sz="2100" dirty="0">
                <a:latin typeface="Garamond" panose="02020404030301010803" pitchFamily="18" charset="0"/>
              </a:rPr>
            </a:br>
            <a:r>
              <a:rPr lang="el-GR" sz="2100" dirty="0">
                <a:latin typeface="Garamond" panose="02020404030301010803" pitchFamily="18" charset="0"/>
              </a:rPr>
              <a:t>-βάρκα (</a:t>
            </a:r>
            <a:r>
              <a:rPr lang="en-US" sz="2100" dirty="0" err="1">
                <a:latin typeface="Garamond" panose="02020404030301010803" pitchFamily="18" charset="0"/>
              </a:rPr>
              <a:t>barca</a:t>
            </a:r>
            <a:r>
              <a:rPr lang="en-US" sz="2100" dirty="0">
                <a:latin typeface="Garamond" panose="02020404030301010803" pitchFamily="18" charset="0"/>
              </a:rPr>
              <a:t>)</a:t>
            </a:r>
            <a:br>
              <a:rPr lang="el-GR" sz="2100" dirty="0">
                <a:latin typeface="Garamond" panose="02020404030301010803" pitchFamily="18" charset="0"/>
              </a:rPr>
            </a:br>
            <a:r>
              <a:rPr lang="el-GR" sz="2100" dirty="0">
                <a:latin typeface="Garamond" panose="02020404030301010803" pitchFamily="18" charset="0"/>
              </a:rPr>
              <a:t>-μαΐστρος (</a:t>
            </a:r>
            <a:r>
              <a:rPr lang="en-US" sz="2100" dirty="0">
                <a:latin typeface="Garamond" panose="02020404030301010803" pitchFamily="18" charset="0"/>
              </a:rPr>
              <a:t>maestro –</a:t>
            </a:r>
            <a:r>
              <a:rPr lang="el-GR" sz="2100" dirty="0">
                <a:latin typeface="Garamond" panose="02020404030301010803" pitchFamily="18" charset="0"/>
              </a:rPr>
              <a:t>άνεμος)</a:t>
            </a:r>
            <a:br>
              <a:rPr lang="el-GR" sz="2100" dirty="0">
                <a:latin typeface="Garamond" panose="02020404030301010803" pitchFamily="18" charset="0"/>
              </a:rPr>
            </a:br>
            <a:r>
              <a:rPr lang="el-GR" sz="2100" dirty="0">
                <a:latin typeface="Garamond" panose="02020404030301010803" pitchFamily="18" charset="0"/>
              </a:rPr>
              <a:t>-πόρτο (</a:t>
            </a:r>
            <a:r>
              <a:rPr lang="en-US" sz="2100" dirty="0" err="1">
                <a:latin typeface="Garamond" panose="02020404030301010803" pitchFamily="18" charset="0"/>
              </a:rPr>
              <a:t>porto</a:t>
            </a:r>
            <a:r>
              <a:rPr lang="en-US" sz="2100" dirty="0">
                <a:latin typeface="Garamond" panose="02020404030301010803" pitchFamily="18" charset="0"/>
              </a:rPr>
              <a:t> – </a:t>
            </a:r>
            <a:r>
              <a:rPr lang="el-GR" sz="2100" dirty="0">
                <a:latin typeface="Garamond" panose="02020404030301010803" pitchFamily="18" charset="0"/>
              </a:rPr>
              <a:t>λιμάνι)</a:t>
            </a:r>
            <a:br>
              <a:rPr lang="el-GR" sz="2100" dirty="0">
                <a:latin typeface="Garamond" panose="02020404030301010803" pitchFamily="18" charset="0"/>
              </a:rPr>
            </a:br>
            <a:r>
              <a:rPr lang="el-GR" sz="2100" dirty="0">
                <a:latin typeface="Garamond" panose="02020404030301010803" pitchFamily="18" charset="0"/>
              </a:rPr>
              <a:t>-</a:t>
            </a:r>
            <a:r>
              <a:rPr lang="el-GR" sz="2100" dirty="0" err="1">
                <a:latin typeface="Garamond" panose="02020404030301010803" pitchFamily="18" charset="0"/>
              </a:rPr>
              <a:t>μουσικήκαντάδα</a:t>
            </a:r>
            <a:r>
              <a:rPr lang="el-GR" sz="2100" dirty="0">
                <a:latin typeface="Garamond" panose="02020404030301010803" pitchFamily="18" charset="0"/>
              </a:rPr>
              <a:t> (</a:t>
            </a:r>
            <a:r>
              <a:rPr lang="en-US" sz="2100" dirty="0">
                <a:latin typeface="Garamond" panose="02020404030301010803" pitchFamily="18" charset="0"/>
              </a:rPr>
              <a:t>cantata)</a:t>
            </a:r>
            <a:br>
              <a:rPr lang="el-GR" sz="2100" dirty="0">
                <a:latin typeface="Garamond" panose="02020404030301010803" pitchFamily="18" charset="0"/>
              </a:rPr>
            </a:br>
            <a:r>
              <a:rPr lang="el-GR" sz="2100" dirty="0">
                <a:latin typeface="Garamond" panose="02020404030301010803" pitchFamily="18" charset="0"/>
              </a:rPr>
              <a:t>-σερενάτα (</a:t>
            </a:r>
            <a:r>
              <a:rPr lang="en-US" sz="2100" dirty="0">
                <a:latin typeface="Garamond" panose="02020404030301010803" pitchFamily="18" charset="0"/>
              </a:rPr>
              <a:t>serenata)</a:t>
            </a:r>
            <a:br>
              <a:rPr lang="el-GR" sz="2100" dirty="0">
                <a:latin typeface="Garamond" panose="02020404030301010803" pitchFamily="18" charset="0"/>
              </a:rPr>
            </a:br>
            <a:r>
              <a:rPr lang="el-GR" sz="2100" dirty="0">
                <a:latin typeface="Garamond" panose="02020404030301010803" pitchFamily="18" charset="0"/>
              </a:rPr>
              <a:t>-μαέστρος (</a:t>
            </a:r>
            <a:r>
              <a:rPr lang="en-US" sz="2100" dirty="0">
                <a:latin typeface="Garamond" panose="02020404030301010803" pitchFamily="18" charset="0"/>
              </a:rPr>
              <a:t>maestro)</a:t>
            </a:r>
            <a:br>
              <a:rPr lang="el-GR" sz="2100" dirty="0">
                <a:latin typeface="Garamond" panose="02020404030301010803" pitchFamily="18" charset="0"/>
              </a:rPr>
            </a:br>
            <a:r>
              <a:rPr lang="el-GR" sz="2100" dirty="0">
                <a:latin typeface="Garamond" panose="02020404030301010803" pitchFamily="18" charset="0"/>
              </a:rPr>
              <a:t>-προβλεπτής (</a:t>
            </a:r>
            <a:r>
              <a:rPr lang="en-US" sz="2100" dirty="0" err="1">
                <a:latin typeface="Garamond" panose="02020404030301010803" pitchFamily="18" charset="0"/>
              </a:rPr>
              <a:t>provveditore</a:t>
            </a:r>
            <a:r>
              <a:rPr lang="en-US" sz="2100" dirty="0">
                <a:latin typeface="Garamond" panose="02020404030301010803" pitchFamily="18" charset="0"/>
              </a:rPr>
              <a:t>)</a:t>
            </a:r>
            <a:br>
              <a:rPr lang="el-GR" sz="2100" dirty="0">
                <a:latin typeface="Garamond" panose="02020404030301010803" pitchFamily="18" charset="0"/>
              </a:rPr>
            </a:br>
            <a:r>
              <a:rPr lang="el-GR" sz="2100" dirty="0">
                <a:latin typeface="Garamond" panose="02020404030301010803" pitchFamily="18" charset="0"/>
              </a:rPr>
              <a:t>-</a:t>
            </a:r>
            <a:r>
              <a:rPr lang="el-GR" sz="2100" dirty="0" err="1">
                <a:latin typeface="Garamond" panose="02020404030301010803" pitchFamily="18" charset="0"/>
              </a:rPr>
              <a:t>κοντε</a:t>
            </a:r>
            <a:r>
              <a:rPr lang="el-GR" sz="2100" dirty="0">
                <a:latin typeface="Garamond" panose="02020404030301010803" pitchFamily="18" charset="0"/>
              </a:rPr>
              <a:t> (</a:t>
            </a:r>
            <a:r>
              <a:rPr lang="en-US" sz="2100" dirty="0">
                <a:latin typeface="Garamond" panose="02020404030301010803" pitchFamily="18" charset="0"/>
              </a:rPr>
              <a:t>conte – </a:t>
            </a:r>
            <a:r>
              <a:rPr lang="el-GR" sz="2100" dirty="0">
                <a:latin typeface="Garamond" panose="02020404030301010803" pitchFamily="18" charset="0"/>
              </a:rPr>
              <a:t>τίτλος ευγενείας)</a:t>
            </a:r>
          </a:p>
        </p:txBody>
      </p:sp>
      <p:pic>
        <p:nvPicPr>
          <p:cNvPr id="10" name="Εικόνα 9">
            <a:extLst>
              <a:ext uri="{FF2B5EF4-FFF2-40B4-BE49-F238E27FC236}">
                <a16:creationId xmlns:a16="http://schemas.microsoft.com/office/drawing/2014/main" id="{157E2447-2B59-683B-B336-EFF6E5154948}"/>
              </a:ext>
            </a:extLst>
          </p:cNvPr>
          <p:cNvPicPr>
            <a:picLocks noChangeAspect="1"/>
          </p:cNvPicPr>
          <p:nvPr/>
        </p:nvPicPr>
        <p:blipFill>
          <a:blip r:embed="rId4"/>
          <a:stretch>
            <a:fillRect/>
          </a:stretch>
        </p:blipFill>
        <p:spPr>
          <a:xfrm>
            <a:off x="2076629" y="1660739"/>
            <a:ext cx="1485811" cy="1501727"/>
          </a:xfrm>
          <a:prstGeom prst="rect">
            <a:avLst/>
          </a:prstGeom>
        </p:spPr>
      </p:pic>
      <p:pic>
        <p:nvPicPr>
          <p:cNvPr id="11" name="Εικόνα 10">
            <a:extLst>
              <a:ext uri="{FF2B5EF4-FFF2-40B4-BE49-F238E27FC236}">
                <a16:creationId xmlns:a16="http://schemas.microsoft.com/office/drawing/2014/main" id="{A35DFD1C-8A20-E300-435B-13873F38B580}"/>
              </a:ext>
            </a:extLst>
          </p:cNvPr>
          <p:cNvPicPr>
            <a:picLocks noChangeAspect="1"/>
          </p:cNvPicPr>
          <p:nvPr/>
        </p:nvPicPr>
        <p:blipFill>
          <a:blip r:embed="rId5"/>
          <a:stretch>
            <a:fillRect/>
          </a:stretch>
        </p:blipFill>
        <p:spPr>
          <a:xfrm>
            <a:off x="271559" y="3429001"/>
            <a:ext cx="1608363" cy="1508052"/>
          </a:xfrm>
          <a:prstGeom prst="rect">
            <a:avLst/>
          </a:prstGeom>
        </p:spPr>
      </p:pic>
      <p:sp>
        <p:nvSpPr>
          <p:cNvPr id="13" name="TextBox 12">
            <a:extLst>
              <a:ext uri="{FF2B5EF4-FFF2-40B4-BE49-F238E27FC236}">
                <a16:creationId xmlns:a16="http://schemas.microsoft.com/office/drawing/2014/main" id="{252AF87B-8466-1026-5188-D57C633AAF1F}"/>
              </a:ext>
            </a:extLst>
          </p:cNvPr>
          <p:cNvSpPr txBox="1"/>
          <p:nvPr/>
        </p:nvSpPr>
        <p:spPr>
          <a:xfrm>
            <a:off x="434003" y="3127583"/>
            <a:ext cx="3342517" cy="369332"/>
          </a:xfrm>
          <a:prstGeom prst="rect">
            <a:avLst/>
          </a:prstGeom>
          <a:noFill/>
        </p:spPr>
        <p:txBody>
          <a:bodyPr wrap="square">
            <a:spAutoFit/>
          </a:bodyPr>
          <a:lstStyle/>
          <a:p>
            <a:r>
              <a:rPr lang="el-GR" b="1" dirty="0">
                <a:latin typeface="Garamond" panose="02020404030301010803" pitchFamily="18" charset="0"/>
              </a:rPr>
              <a:t>ΓΚΕΝΤΙΛΙΝΙ      ΑΝΝΙΝΟΣ</a:t>
            </a:r>
          </a:p>
        </p:txBody>
      </p:sp>
      <p:pic>
        <p:nvPicPr>
          <p:cNvPr id="14" name="Εικόνα 13">
            <a:extLst>
              <a:ext uri="{FF2B5EF4-FFF2-40B4-BE49-F238E27FC236}">
                <a16:creationId xmlns:a16="http://schemas.microsoft.com/office/drawing/2014/main" id="{52EC9AC5-A047-8A37-6D59-CB3375FD3690}"/>
              </a:ext>
            </a:extLst>
          </p:cNvPr>
          <p:cNvPicPr>
            <a:picLocks noChangeAspect="1"/>
          </p:cNvPicPr>
          <p:nvPr/>
        </p:nvPicPr>
        <p:blipFill>
          <a:blip r:embed="rId6"/>
          <a:stretch>
            <a:fillRect/>
          </a:stretch>
        </p:blipFill>
        <p:spPr>
          <a:xfrm>
            <a:off x="1974357" y="3439237"/>
            <a:ext cx="1636934" cy="1450282"/>
          </a:xfrm>
          <a:prstGeom prst="rect">
            <a:avLst/>
          </a:prstGeom>
        </p:spPr>
      </p:pic>
      <p:pic>
        <p:nvPicPr>
          <p:cNvPr id="15" name="Εικόνα 14">
            <a:extLst>
              <a:ext uri="{FF2B5EF4-FFF2-40B4-BE49-F238E27FC236}">
                <a16:creationId xmlns:a16="http://schemas.microsoft.com/office/drawing/2014/main" id="{10A800D4-CBED-FF5F-0294-00454C1A0565}"/>
              </a:ext>
            </a:extLst>
          </p:cNvPr>
          <p:cNvPicPr>
            <a:picLocks noChangeAspect="1"/>
          </p:cNvPicPr>
          <p:nvPr/>
        </p:nvPicPr>
        <p:blipFill>
          <a:blip r:embed="rId7"/>
          <a:stretch>
            <a:fillRect/>
          </a:stretch>
        </p:blipFill>
        <p:spPr>
          <a:xfrm>
            <a:off x="78776" y="5436208"/>
            <a:ext cx="1801146" cy="1330880"/>
          </a:xfrm>
          <a:prstGeom prst="rect">
            <a:avLst/>
          </a:prstGeom>
        </p:spPr>
      </p:pic>
      <p:sp>
        <p:nvSpPr>
          <p:cNvPr id="17" name="TextBox 16">
            <a:extLst>
              <a:ext uri="{FF2B5EF4-FFF2-40B4-BE49-F238E27FC236}">
                <a16:creationId xmlns:a16="http://schemas.microsoft.com/office/drawing/2014/main" id="{175A63FD-247E-AE31-D878-125F4E925D10}"/>
              </a:ext>
            </a:extLst>
          </p:cNvPr>
          <p:cNvSpPr txBox="1"/>
          <p:nvPr/>
        </p:nvSpPr>
        <p:spPr>
          <a:xfrm>
            <a:off x="208603" y="4941615"/>
            <a:ext cx="6096000" cy="369332"/>
          </a:xfrm>
          <a:prstGeom prst="rect">
            <a:avLst/>
          </a:prstGeom>
          <a:noFill/>
        </p:spPr>
        <p:txBody>
          <a:bodyPr wrap="square">
            <a:spAutoFit/>
          </a:bodyPr>
          <a:lstStyle/>
          <a:p>
            <a:r>
              <a:rPr lang="el-GR" b="1" dirty="0">
                <a:latin typeface="Garamond" panose="02020404030301010803" pitchFamily="18" charset="0"/>
              </a:rPr>
              <a:t>ΚΛΑΔΑΣ             ΚΑΡΑΝΤΙΝΟΙ</a:t>
            </a:r>
          </a:p>
        </p:txBody>
      </p:sp>
    </p:spTree>
    <p:extLst>
      <p:ext uri="{BB962C8B-B14F-4D97-AF65-F5344CB8AC3E}">
        <p14:creationId xmlns:p14="http://schemas.microsoft.com/office/powerpoint/2010/main" val="412968683"/>
      </p:ext>
    </p:extLst>
  </p:cSld>
  <p:clrMapOvr>
    <a:masterClrMapping/>
  </p:clrMapOvr>
  <p:transition spd="slow">
    <p:wipe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2C7150-3023-B5B9-2B72-1E10EFC9B0A8}"/>
              </a:ext>
            </a:extLst>
          </p:cNvPr>
          <p:cNvSpPr>
            <a:spLocks noGrp="1"/>
          </p:cNvSpPr>
          <p:nvPr>
            <p:ph type="title"/>
          </p:nvPr>
        </p:nvSpPr>
        <p:spPr>
          <a:xfrm>
            <a:off x="59377" y="100940"/>
            <a:ext cx="6127668" cy="1620982"/>
          </a:xfrm>
        </p:spPr>
        <p:txBody>
          <a:bodyPr>
            <a:normAutofit/>
          </a:bodyPr>
          <a:lstStyle/>
          <a:p>
            <a:pPr algn="ctr"/>
            <a:r>
              <a:rPr lang="el-GR" sz="4000" b="1" dirty="0">
                <a:solidFill>
                  <a:srgbClr val="92D050"/>
                </a:solidFill>
                <a:latin typeface="Garamond" panose="02020404030301010803" pitchFamily="18" charset="0"/>
              </a:rPr>
              <a:t>ΕΥΧΑΡΙΣΤΩ ΓΙΑ ΤΗΝ ΥΠΟΜΟΝΗ ΣΑΣ!!!</a:t>
            </a:r>
          </a:p>
        </p:txBody>
      </p:sp>
      <p:sp>
        <p:nvSpPr>
          <p:cNvPr id="4" name="Θέση κειμένου 3">
            <a:extLst>
              <a:ext uri="{FF2B5EF4-FFF2-40B4-BE49-F238E27FC236}">
                <a16:creationId xmlns:a16="http://schemas.microsoft.com/office/drawing/2014/main" id="{EED535AC-BEE8-1079-C4AE-28C4BDF3C693}"/>
              </a:ext>
            </a:extLst>
          </p:cNvPr>
          <p:cNvSpPr>
            <a:spLocks noGrp="1"/>
          </p:cNvSpPr>
          <p:nvPr>
            <p:ph type="body" sz="half" idx="2"/>
          </p:nvPr>
        </p:nvSpPr>
        <p:spPr>
          <a:xfrm>
            <a:off x="340520" y="2927268"/>
            <a:ext cx="6505605" cy="3253838"/>
          </a:xfrm>
        </p:spPr>
        <p:txBody>
          <a:bodyPr>
            <a:normAutofit/>
          </a:bodyPr>
          <a:lstStyle/>
          <a:p>
            <a:pPr algn="ctr"/>
            <a:r>
              <a:rPr lang="el-GR" sz="1800" b="1" dirty="0">
                <a:latin typeface="Garamond" panose="02020404030301010803" pitchFamily="18" charset="0"/>
              </a:rPr>
              <a:t>ΒΙΒΛΙΟΓΡΑΦΙΚΕΣ ΠΑΡΑΠΟΜΠΕΣ:</a:t>
            </a:r>
          </a:p>
          <a:p>
            <a:pPr marL="285750" indent="-285750">
              <a:buFont typeface="Wingdings" panose="05000000000000000000" pitchFamily="2" charset="2"/>
              <a:buChar char="Ø"/>
            </a:pPr>
            <a:r>
              <a:rPr lang="el-GR" sz="1800" b="1" u="sng" dirty="0">
                <a:solidFill>
                  <a:srgbClr val="C4E46E"/>
                </a:solidFill>
                <a:latin typeface="Garamond" panose="02020404030301010803" pitchFamily="18" charset="0"/>
                <a:hlinkClick r:id="rId2">
                  <a:extLst>
                    <a:ext uri="{A12FA001-AC4F-418D-AE19-62706E023703}">
                      <ahyp:hlinkClr xmlns:ahyp="http://schemas.microsoft.com/office/drawing/2018/hyperlinkcolor" val="tx"/>
                    </a:ext>
                  </a:extLst>
                </a:hlinkClick>
              </a:rPr>
              <a:t>Βάνα Μήτση, «</a:t>
            </a:r>
            <a:r>
              <a:rPr lang="el-GR" sz="1800" b="1" u="sng" dirty="0">
                <a:latin typeface="Garamond" panose="02020404030301010803" pitchFamily="18" charset="0"/>
                <a:hlinkClick r:id="rId2">
                  <a:extLst>
                    <a:ext uri="{A12FA001-AC4F-418D-AE19-62706E023703}">
                      <ahyp:hlinkClr xmlns:ahyp="http://schemas.microsoft.com/office/drawing/2018/hyperlinkcolor" val="tx"/>
                    </a:ext>
                  </a:extLst>
                </a:hlinkClick>
              </a:rPr>
              <a:t>Τα ενετικά κατάλοιπα στην Κεφαλονιά» </a:t>
            </a:r>
            <a:r>
              <a:rPr lang="en-US" sz="1800" b="1" dirty="0">
                <a:solidFill>
                  <a:srgbClr val="C4E46E"/>
                </a:solidFill>
                <a:latin typeface="Garamond" panose="02020404030301010803" pitchFamily="18" charset="0"/>
                <a:hlinkClick r:id="rId2">
                  <a:extLst>
                    <a:ext uri="{A12FA001-AC4F-418D-AE19-62706E023703}">
                      <ahyp:hlinkClr xmlns:ahyp="http://schemas.microsoft.com/office/drawing/2018/hyperlinkcolor" val="tx"/>
                    </a:ext>
                  </a:extLst>
                </a:hlinkClick>
              </a:rPr>
              <a:t>https://prezi.com/p/lcy2ydb7_fk1/presentation/</a:t>
            </a:r>
            <a:endParaRPr lang="el-GR" sz="1800" b="1" dirty="0">
              <a:solidFill>
                <a:srgbClr val="C4E46E"/>
              </a:solidFill>
              <a:latin typeface="Garamond" panose="02020404030301010803" pitchFamily="18" charset="0"/>
            </a:endParaRPr>
          </a:p>
          <a:p>
            <a:pPr marL="285750" indent="-285750">
              <a:buFont typeface="Wingdings" panose="05000000000000000000" pitchFamily="2" charset="2"/>
              <a:buChar char="Ø"/>
            </a:pPr>
            <a:r>
              <a:rPr lang="en-US" sz="1800" b="1" dirty="0">
                <a:latin typeface="Garamond" panose="02020404030301010803" pitchFamily="18" charset="0"/>
                <a:hlinkClick r:id="rId3"/>
              </a:rPr>
              <a:t>https://el.wikipedia.org/wiki/</a:t>
            </a:r>
            <a:endParaRPr lang="el-GR" sz="1800" b="1" dirty="0">
              <a:latin typeface="Garamond" panose="02020404030301010803" pitchFamily="18" charset="0"/>
            </a:endParaRPr>
          </a:p>
          <a:p>
            <a:pPr marL="285750" indent="-285750">
              <a:buFont typeface="Wingdings" panose="05000000000000000000" pitchFamily="2" charset="2"/>
              <a:buChar char="Ø"/>
            </a:pPr>
            <a:r>
              <a:rPr lang="en-US" sz="1800" b="1" dirty="0">
                <a:latin typeface="Garamond" panose="02020404030301010803" pitchFamily="18" charset="0"/>
                <a:hlinkClick r:id="rId4"/>
              </a:rPr>
              <a:t>https://greekarchivesinventory.gak.gr/index.php/ef7t-g799-mxaf</a:t>
            </a:r>
            <a:endParaRPr lang="el-GR" sz="1800" b="1" dirty="0">
              <a:latin typeface="Garamond" panose="02020404030301010803" pitchFamily="18" charset="0"/>
            </a:endParaRPr>
          </a:p>
          <a:p>
            <a:pPr marL="285750" indent="-285750" algn="just">
              <a:buFont typeface="Wingdings" panose="05000000000000000000" pitchFamily="2" charset="2"/>
              <a:buChar char="Ø"/>
            </a:pPr>
            <a:r>
              <a:rPr lang="el-GR" sz="1800" b="1" dirty="0">
                <a:solidFill>
                  <a:srgbClr val="92D050"/>
                </a:solidFill>
                <a:latin typeface="Garamond" panose="02020404030301010803" pitchFamily="18" charset="0"/>
                <a:hlinkClick r:id="rId5">
                  <a:extLst>
                    <a:ext uri="{A12FA001-AC4F-418D-AE19-62706E023703}">
                      <ahyp:hlinkClr xmlns:ahyp="http://schemas.microsoft.com/office/drawing/2018/hyperlinkcolor" val="tx"/>
                    </a:ext>
                  </a:extLst>
                </a:hlinkClick>
              </a:rPr>
              <a:t>Στυλιανού Μαρία</a:t>
            </a:r>
            <a:r>
              <a:rPr lang="el-GR" sz="1800" b="1" dirty="0">
                <a:latin typeface="Garamond" panose="02020404030301010803" pitchFamily="18" charset="0"/>
                <a:hlinkClick r:id="rId5">
                  <a:extLst>
                    <a:ext uri="{A12FA001-AC4F-418D-AE19-62706E023703}">
                      <ahyp:hlinkClr xmlns:ahyp="http://schemas.microsoft.com/office/drawing/2018/hyperlinkcolor" val="tx"/>
                    </a:ext>
                  </a:extLst>
                </a:hlinkClick>
              </a:rPr>
              <a:t>, «Η </a:t>
            </a:r>
            <a:r>
              <a:rPr lang="el-GR" sz="1800" b="1" dirty="0" err="1">
                <a:latin typeface="Garamond" panose="02020404030301010803" pitchFamily="18" charset="0"/>
                <a:hlinkClick r:id="rId5">
                  <a:extLst>
                    <a:ext uri="{A12FA001-AC4F-418D-AE19-62706E023703}">
                      <ahyp:hlinkClr xmlns:ahyp="http://schemas.microsoft.com/office/drawing/2018/hyperlinkcolor" val="tx"/>
                    </a:ext>
                  </a:extLst>
                </a:hlinkClick>
              </a:rPr>
              <a:t>κοινωνικη</a:t>
            </a:r>
            <a:r>
              <a:rPr lang="el-GR" sz="1800" b="1" dirty="0">
                <a:latin typeface="Garamond" panose="02020404030301010803" pitchFamily="18" charset="0"/>
                <a:hlinkClick r:id="rId5">
                  <a:extLst>
                    <a:ext uri="{A12FA001-AC4F-418D-AE19-62706E023703}">
                      <ahyp:hlinkClr xmlns:ahyp="http://schemas.microsoft.com/office/drawing/2018/hyperlinkcolor" val="tx"/>
                    </a:ext>
                  </a:extLst>
                </a:hlinkClick>
              </a:rPr>
              <a:t> </a:t>
            </a:r>
            <a:r>
              <a:rPr lang="el-GR" sz="1800" b="1" dirty="0" err="1">
                <a:latin typeface="Garamond" panose="02020404030301010803" pitchFamily="18" charset="0"/>
                <a:hlinkClick r:id="rId5">
                  <a:extLst>
                    <a:ext uri="{A12FA001-AC4F-418D-AE19-62706E023703}">
                      <ahyp:hlinkClr xmlns:ahyp="http://schemas.microsoft.com/office/drawing/2018/hyperlinkcolor" val="tx"/>
                    </a:ext>
                  </a:extLst>
                </a:hlinkClick>
              </a:rPr>
              <a:t>κατασταση</a:t>
            </a:r>
            <a:r>
              <a:rPr lang="el-GR" sz="1800" b="1" dirty="0">
                <a:latin typeface="Garamond" panose="02020404030301010803" pitchFamily="18" charset="0"/>
                <a:hlinkClick r:id="rId5">
                  <a:extLst>
                    <a:ext uri="{A12FA001-AC4F-418D-AE19-62706E023703}">
                      <ahyp:hlinkClr xmlns:ahyp="http://schemas.microsoft.com/office/drawing/2018/hyperlinkcolor" val="tx"/>
                    </a:ext>
                  </a:extLst>
                </a:hlinkClick>
              </a:rPr>
              <a:t> στο </a:t>
            </a:r>
            <a:r>
              <a:rPr lang="el-GR" sz="1800" b="1" dirty="0" err="1">
                <a:latin typeface="Garamond" panose="02020404030301010803" pitchFamily="18" charset="0"/>
                <a:hlinkClick r:id="rId5">
                  <a:extLst>
                    <a:ext uri="{A12FA001-AC4F-418D-AE19-62706E023703}">
                      <ahyp:hlinkClr xmlns:ahyp="http://schemas.microsoft.com/office/drawing/2018/hyperlinkcolor" val="tx"/>
                    </a:ext>
                  </a:extLst>
                </a:hlinkClick>
              </a:rPr>
              <a:t>ιονιο</a:t>
            </a:r>
            <a:r>
              <a:rPr lang="el-GR" sz="1800" b="1" dirty="0">
                <a:latin typeface="Garamond" panose="02020404030301010803" pitchFamily="18" charset="0"/>
                <a:hlinkClick r:id="rId5">
                  <a:extLst>
                    <a:ext uri="{A12FA001-AC4F-418D-AE19-62706E023703}">
                      <ahyp:hlinkClr xmlns:ahyp="http://schemas.microsoft.com/office/drawing/2018/hyperlinkcolor" val="tx"/>
                    </a:ext>
                  </a:extLst>
                </a:hlinkClick>
              </a:rPr>
              <a:t> </a:t>
            </a:r>
            <a:r>
              <a:rPr lang="el-GR" sz="1800" b="1" dirty="0" err="1">
                <a:latin typeface="Garamond" panose="02020404030301010803" pitchFamily="18" charset="0"/>
                <a:hlinkClick r:id="rId5">
                  <a:extLst>
                    <a:ext uri="{A12FA001-AC4F-418D-AE19-62706E023703}">
                      <ahyp:hlinkClr xmlns:ahyp="http://schemas.microsoft.com/office/drawing/2018/hyperlinkcolor" val="tx"/>
                    </a:ext>
                  </a:extLst>
                </a:hlinkClick>
              </a:rPr>
              <a:t>κατα</a:t>
            </a:r>
            <a:r>
              <a:rPr lang="el-GR" sz="1800" b="1" dirty="0">
                <a:latin typeface="Garamond" panose="02020404030301010803" pitchFamily="18" charset="0"/>
                <a:hlinkClick r:id="rId5">
                  <a:extLst>
                    <a:ext uri="{A12FA001-AC4F-418D-AE19-62706E023703}">
                      <ahyp:hlinkClr xmlns:ahyp="http://schemas.microsoft.com/office/drawing/2018/hyperlinkcolor" val="tx"/>
                    </a:ext>
                  </a:extLst>
                </a:hlinkClick>
              </a:rPr>
              <a:t> την </a:t>
            </a:r>
            <a:r>
              <a:rPr lang="el-GR" sz="1800" b="1" dirty="0" err="1">
                <a:latin typeface="Garamond" panose="02020404030301010803" pitchFamily="18" charset="0"/>
                <a:hlinkClick r:id="rId5">
                  <a:extLst>
                    <a:ext uri="{A12FA001-AC4F-418D-AE19-62706E023703}">
                      <ahyp:hlinkClr xmlns:ahyp="http://schemas.microsoft.com/office/drawing/2018/hyperlinkcolor" val="tx"/>
                    </a:ext>
                  </a:extLst>
                </a:hlinkClick>
              </a:rPr>
              <a:t>οψιμη</a:t>
            </a:r>
            <a:r>
              <a:rPr lang="el-GR" sz="1800" b="1" dirty="0">
                <a:latin typeface="Garamond" panose="02020404030301010803" pitchFamily="18" charset="0"/>
                <a:hlinkClick r:id="rId5">
                  <a:extLst>
                    <a:ext uri="{A12FA001-AC4F-418D-AE19-62706E023703}">
                      <ahyp:hlinkClr xmlns:ahyp="http://schemas.microsoft.com/office/drawing/2018/hyperlinkcolor" val="tx"/>
                    </a:ext>
                  </a:extLst>
                </a:hlinkClick>
              </a:rPr>
              <a:t> </a:t>
            </a:r>
            <a:r>
              <a:rPr lang="el-GR" sz="1800" b="1" dirty="0" err="1">
                <a:latin typeface="Garamond" panose="02020404030301010803" pitchFamily="18" charset="0"/>
                <a:hlinkClick r:id="rId5">
                  <a:extLst>
                    <a:ext uri="{A12FA001-AC4F-418D-AE19-62706E023703}">
                      <ahyp:hlinkClr xmlns:ahyp="http://schemas.microsoft.com/office/drawing/2018/hyperlinkcolor" val="tx"/>
                    </a:ext>
                  </a:extLst>
                </a:hlinkClick>
              </a:rPr>
              <a:t>Βενετοκρατια</a:t>
            </a:r>
            <a:r>
              <a:rPr lang="el-GR" sz="1800" b="1" dirty="0">
                <a:latin typeface="Garamond" panose="02020404030301010803" pitchFamily="18" charset="0"/>
                <a:hlinkClick r:id="rId5">
                  <a:extLst>
                    <a:ext uri="{A12FA001-AC4F-418D-AE19-62706E023703}">
                      <ahyp:hlinkClr xmlns:ahyp="http://schemas.microsoft.com/office/drawing/2018/hyperlinkcolor" val="tx"/>
                    </a:ext>
                  </a:extLst>
                </a:hlinkClick>
              </a:rPr>
              <a:t>»      </a:t>
            </a:r>
            <a:r>
              <a:rPr lang="en-US" sz="1800" b="1" dirty="0">
                <a:solidFill>
                  <a:srgbClr val="C4E46E"/>
                </a:solidFill>
                <a:latin typeface="Garamond" panose="02020404030301010803" pitchFamily="18" charset="0"/>
                <a:hlinkClick r:id="rId5">
                  <a:extLst>
                    <a:ext uri="{A12FA001-AC4F-418D-AE19-62706E023703}">
                      <ahyp:hlinkClr xmlns:ahyp="http://schemas.microsoft.com/office/drawing/2018/hyperlinkcolor" val="tx"/>
                    </a:ext>
                  </a:extLst>
                </a:hlinkClick>
              </a:rPr>
              <a:t>https://www.academia.edu/</a:t>
            </a:r>
            <a:endParaRPr lang="el-GR" sz="1800" b="1" dirty="0">
              <a:latin typeface="Garamond" panose="02020404030301010803" pitchFamily="18" charset="0"/>
            </a:endParaRPr>
          </a:p>
          <a:p>
            <a:pPr marL="285750" indent="-285750">
              <a:buFont typeface="Wingdings" panose="05000000000000000000" pitchFamily="2" charset="2"/>
              <a:buChar char="Ø"/>
            </a:pPr>
            <a:endParaRPr lang="el-GR" b="1" dirty="0"/>
          </a:p>
        </p:txBody>
      </p:sp>
      <p:pic>
        <p:nvPicPr>
          <p:cNvPr id="8" name="Εικόνα 7">
            <a:extLst>
              <a:ext uri="{FF2B5EF4-FFF2-40B4-BE49-F238E27FC236}">
                <a16:creationId xmlns:a16="http://schemas.microsoft.com/office/drawing/2014/main" id="{EC469C37-582B-C4F0-9F6D-61CC8DB6A658}"/>
              </a:ext>
            </a:extLst>
          </p:cNvPr>
          <p:cNvPicPr>
            <a:picLocks noChangeAspect="1"/>
          </p:cNvPicPr>
          <p:nvPr/>
        </p:nvPicPr>
        <p:blipFill>
          <a:blip r:embed="rId6"/>
          <a:srcRect l="14568" t="74" r="15739" b="818"/>
          <a:stretch/>
        </p:blipFill>
        <p:spPr>
          <a:xfrm>
            <a:off x="7776000" y="1908000"/>
            <a:ext cx="3312000" cy="4032000"/>
          </a:xfrm>
          <a:prstGeom prst="rect">
            <a:avLst/>
          </a:prstGeom>
        </p:spPr>
      </p:pic>
    </p:spTree>
    <p:extLst>
      <p:ext uri="{BB962C8B-B14F-4D97-AF65-F5344CB8AC3E}">
        <p14:creationId xmlns:p14="http://schemas.microsoft.com/office/powerpoint/2010/main" val="4009172931"/>
      </p:ext>
    </p:extLst>
  </p:cSld>
  <p:clrMapOvr>
    <a:masterClrMapping/>
  </p:clrMapOvr>
  <p:transition spd="slow">
    <p:wipe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122</TotalTime>
  <Words>572</Words>
  <Application>Microsoft Office PowerPoint</Application>
  <PresentationFormat>Ευρεία οθόνη</PresentationFormat>
  <Paragraphs>32</Paragraphs>
  <Slides>6</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6</vt:i4>
      </vt:variant>
    </vt:vector>
  </HeadingPairs>
  <TitlesOfParts>
    <vt:vector size="11" baseType="lpstr">
      <vt:lpstr>Century Gothic</vt:lpstr>
      <vt:lpstr>Garamond</vt:lpstr>
      <vt:lpstr>Wingdings</vt:lpstr>
      <vt:lpstr>Wingdings 3</vt:lpstr>
      <vt:lpstr>Ιόν</vt:lpstr>
      <vt:lpstr>Η ΕΝΕΤΟΚΡΑΤΙΑ ΣΤΗΝ ΚΕΦΑΛΟΝΙΑ</vt:lpstr>
      <vt:lpstr>1.  Κάστρα της Κεφαλονιάς Τα κάστρα αποτελούν τα πιο επιβλητικά μνημεία της περιόδου, καθώς η Βενετία τα χρησιμοποίησε για την άμυνα του νησιού:</vt:lpstr>
      <vt:lpstr>2. ΑΡΧΙΤΕΚΤΟΝΙΚΑ ΚΤΗΡΙΑ</vt:lpstr>
      <vt:lpstr>3. ΙΕΡΟΙ ΝΑΟΙ</vt:lpstr>
      <vt:lpstr>4. ΟΙΚΟΣΗΜΑ-ΕΠΩΝΥΜΑ-ΛΕΞΕΙΣ</vt:lpstr>
      <vt:lpstr>ΕΥΧΑΡΙΣΤΩ ΓΙΑ ΤΗΝ ΥΠΟΜΟΝΗ ΣΑΣ!!!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User</dc:creator>
  <cp:lastModifiedBy>User</cp:lastModifiedBy>
  <cp:revision>50</cp:revision>
  <dcterms:created xsi:type="dcterms:W3CDTF">2026-02-26T15:58:46Z</dcterms:created>
  <dcterms:modified xsi:type="dcterms:W3CDTF">2026-02-27T12:18:52Z</dcterms:modified>
</cp:coreProperties>
</file>