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62" r:id="rId6"/>
    <p:sldId id="259" r:id="rId7"/>
    <p:sldId id="260" r:id="rId8"/>
    <p:sldId id="263" r:id="rId9"/>
    <p:sldId id="264" r:id="rId10"/>
    <p:sldId id="265" r:id="rId11"/>
    <p:sldId id="268" r:id="rId12"/>
    <p:sldId id="266" r:id="rId13"/>
    <p:sldId id="267" r:id="rId14"/>
    <p:sldId id="269" r:id="rId15"/>
    <p:sldId id="270" r:id="rId16"/>
    <p:sldId id="271" r:id="rId17"/>
    <p:sldId id="272" r:id="rId18"/>
    <p:sldId id="274" r:id="rId19"/>
    <p:sldId id="273" r:id="rId20"/>
    <p:sldId id="276" r:id="rId21"/>
    <p:sldId id="277" r:id="rId22"/>
    <p:sldId id="275"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9639B3F3-B2AE-4031-8940-50A36838DAB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19" name="18 - Θέση υποσέλιδου"/>
          <p:cNvSpPr>
            <a:spLocks noGrp="1"/>
          </p:cNvSpPr>
          <p:nvPr>
            <p:ph type="ftr" sz="quarter" idx="11"/>
          </p:nvPr>
        </p:nvSpPr>
        <p:spPr>
          <a:xfrm>
            <a:off x="3581400" y="76200"/>
            <a:ext cx="2895600" cy="288925"/>
          </a:xfrm>
        </p:spPr>
        <p:txBody>
          <a:bodyPr/>
          <a:lstStyle/>
          <a:p>
            <a:endParaRPr lang="el-GR"/>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9639B3F3-B2AE-4031-8940-50A36838DAB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9639B3F3-B2AE-4031-8940-50A36838DAB6}" type="slidenum">
              <a:rPr lang="el-GR" smtClean="0"/>
              <a:pPr/>
              <a:t>‹#›</a:t>
            </a:fld>
            <a:endParaRPr lang="el-GR"/>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2C29B778-EC9D-43B0-9164-478751E9481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9639B3F3-B2AE-4031-8940-50A36838DAB6}" type="slidenum">
              <a:rPr lang="el-GR" smtClean="0"/>
              <a:pPr/>
              <a:t>‹#›</a:t>
            </a:fld>
            <a:endParaRPr lang="el-GR"/>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C29B778-EC9D-43B0-9164-478751E9481F}" type="datetimeFigureOut">
              <a:rPr lang="el-GR" smtClean="0"/>
              <a:pPr/>
              <a:t>3/3/2026</a:t>
            </a:fld>
            <a:endParaRPr lang="el-GR"/>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639B3F3-B2AE-4031-8940-50A36838DAB6}" type="slidenum">
              <a:rPr lang="el-GR" smtClean="0"/>
              <a:pPr/>
              <a:t>‹#›</a:t>
            </a:fld>
            <a:endParaRPr lang="el-GR"/>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1000108"/>
            <a:ext cx="8029604" cy="2298707"/>
          </a:xfrm>
        </p:spPr>
        <p:txBody>
          <a:bodyPr/>
          <a:lstStyle/>
          <a:p>
            <a:r>
              <a:rPr lang="el-GR" b="1" dirty="0" smtClean="0"/>
              <a:t>Η ΕΝΕΤΟΚΡΑΤΙΑ ΣΤΗΝ ΚΕΦΑΛΟΝΙΑ</a:t>
            </a:r>
            <a:endParaRPr lang="el-GR" b="1" dirty="0"/>
          </a:p>
        </p:txBody>
      </p:sp>
      <p:sp>
        <p:nvSpPr>
          <p:cNvPr id="4" name="3 - TextBox"/>
          <p:cNvSpPr txBox="1"/>
          <p:nvPr/>
        </p:nvSpPr>
        <p:spPr>
          <a:xfrm>
            <a:off x="571472" y="4143380"/>
            <a:ext cx="5786478" cy="1200329"/>
          </a:xfrm>
          <a:prstGeom prst="rect">
            <a:avLst/>
          </a:prstGeom>
          <a:noFill/>
        </p:spPr>
        <p:txBody>
          <a:bodyPr wrap="square" rtlCol="0">
            <a:spAutoFit/>
          </a:bodyPr>
          <a:lstStyle/>
          <a:p>
            <a:r>
              <a:rPr lang="el-GR" sz="2400" b="1" dirty="0" smtClean="0"/>
              <a:t>2</a:t>
            </a:r>
            <a:r>
              <a:rPr lang="el-GR" sz="2400" b="1" baseline="30000" dirty="0" smtClean="0"/>
              <a:t>ο</a:t>
            </a:r>
            <a:r>
              <a:rPr lang="el-GR" sz="2400" b="1" dirty="0" smtClean="0"/>
              <a:t>  ΓΥΜΝΑΣΙΟ ΑΡΓΟΣΤΟΛΙΟΥ - ΙΣΤΟΡΙΑ</a:t>
            </a:r>
          </a:p>
          <a:p>
            <a:r>
              <a:rPr lang="el-GR" sz="2400" b="1" dirty="0" smtClean="0"/>
              <a:t> </a:t>
            </a:r>
          </a:p>
          <a:p>
            <a:r>
              <a:rPr lang="el-GR" sz="2400" b="1" dirty="0" smtClean="0"/>
              <a:t>ΠΑΝΑΓΗΣ ΜΟΥΣΤΑΚΗΣ   (Β</a:t>
            </a:r>
            <a:r>
              <a:rPr lang="el-GR" b="1" dirty="0" smtClean="0"/>
              <a:t>2</a:t>
            </a:r>
            <a:r>
              <a:rPr lang="el-GR" sz="2400" b="1" dirty="0" smtClean="0"/>
              <a:t>)</a:t>
            </a:r>
            <a:endParaRPr lang="el-GR"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Kefalonia_Fae052.jpg"/>
          <p:cNvPicPr>
            <a:picLocks noGrp="1" noChangeAspect="1"/>
          </p:cNvPicPr>
          <p:nvPr>
            <p:ph idx="1"/>
          </p:nvPr>
        </p:nvPicPr>
        <p:blipFill>
          <a:blip r:embed="rId2"/>
          <a:stretch>
            <a:fillRect/>
          </a:stretch>
        </p:blipFill>
        <p:spPr>
          <a:xfrm>
            <a:off x="2951812" y="1554163"/>
            <a:ext cx="3392775" cy="4525962"/>
          </a:xfrm>
        </p:spPr>
      </p:pic>
      <p:pic>
        <p:nvPicPr>
          <p:cNvPr id="7" name="6 - Εικόνα" descr="Asos_Castle_Cephalonia_Greece.jpg"/>
          <p:cNvPicPr>
            <a:picLocks noChangeAspect="1"/>
          </p:cNvPicPr>
          <p:nvPr/>
        </p:nvPicPr>
        <p:blipFill>
          <a:blip r:embed="rId3"/>
          <a:stretch>
            <a:fillRect/>
          </a:stretch>
        </p:blipFill>
        <p:spPr>
          <a:xfrm>
            <a:off x="-1" y="0"/>
            <a:ext cx="5786441" cy="3857627"/>
          </a:xfrm>
          <a:prstGeom prst="rect">
            <a:avLst/>
          </a:prstGeom>
        </p:spPr>
      </p:pic>
      <p:sp>
        <p:nvSpPr>
          <p:cNvPr id="8" name="7 - TextBox"/>
          <p:cNvSpPr txBox="1"/>
          <p:nvPr/>
        </p:nvSpPr>
        <p:spPr>
          <a:xfrm>
            <a:off x="2357422" y="6215082"/>
            <a:ext cx="3357586" cy="369332"/>
          </a:xfrm>
          <a:prstGeom prst="rect">
            <a:avLst/>
          </a:prstGeom>
          <a:noFill/>
        </p:spPr>
        <p:txBody>
          <a:bodyPr wrap="square" rtlCol="0">
            <a:spAutoFit/>
          </a:bodyPr>
          <a:lstStyle/>
          <a:p>
            <a:r>
              <a:rPr lang="el-GR" dirty="0" smtClean="0"/>
              <a:t>Είσοδος του Κάστρου της Άσσου</a:t>
            </a:r>
            <a:endParaRPr lang="el-GR" dirty="0"/>
          </a:p>
        </p:txBody>
      </p:sp>
      <p:sp>
        <p:nvSpPr>
          <p:cNvPr id="9" name="8 - TextBox"/>
          <p:cNvSpPr txBox="1"/>
          <p:nvPr/>
        </p:nvSpPr>
        <p:spPr>
          <a:xfrm>
            <a:off x="214282" y="4000504"/>
            <a:ext cx="2857520" cy="369332"/>
          </a:xfrm>
          <a:prstGeom prst="rect">
            <a:avLst/>
          </a:prstGeom>
          <a:noFill/>
        </p:spPr>
        <p:txBody>
          <a:bodyPr wrap="square" rtlCol="0">
            <a:spAutoFit/>
          </a:bodyPr>
          <a:lstStyle/>
          <a:p>
            <a:r>
              <a:rPr lang="el-GR" dirty="0" smtClean="0"/>
              <a:t>Κάστρο της Άσσου</a:t>
            </a:r>
            <a:endParaRPr lang="el-GR"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dirty="0" smtClean="0"/>
              <a:t>      Τα </a:t>
            </a:r>
            <a:r>
              <a:rPr lang="el-GR" dirty="0"/>
              <a:t>σχέδια και την εκτέλεση ανέλαβαν ο Βενετός μηχανικός Μαρίνος </a:t>
            </a:r>
            <a:r>
              <a:rPr lang="el-GR" dirty="0" err="1"/>
              <a:t>Γκεντιλίνης</a:t>
            </a:r>
            <a:r>
              <a:rPr lang="el-GR" dirty="0"/>
              <a:t> που εγκαταστάθηκε στην </a:t>
            </a:r>
            <a:r>
              <a:rPr lang="el-GR" dirty="0" err="1"/>
              <a:t>Κεφαλλονιά</a:t>
            </a:r>
            <a:r>
              <a:rPr lang="el-GR" dirty="0"/>
              <a:t>, παντρεύτηκε Ελληνίδα και είναι καταγεγραμμένος στη Χρυσή </a:t>
            </a:r>
            <a:r>
              <a:rPr lang="el-GR" dirty="0" smtClean="0"/>
              <a:t>Βίβλο</a:t>
            </a:r>
            <a:r>
              <a:rPr lang="el-GR" dirty="0"/>
              <a:t> των Βενετών ευγενών. Οι απόγονοι του είναι σήμερα </a:t>
            </a:r>
            <a:r>
              <a:rPr lang="el-GR" dirty="0" smtClean="0"/>
              <a:t>Κεφαλλονίτες </a:t>
            </a:r>
            <a:r>
              <a:rPr lang="el-GR" dirty="0"/>
              <a:t>με το επώνυμο </a:t>
            </a:r>
            <a:r>
              <a:rPr lang="el-GR" dirty="0" err="1" smtClean="0"/>
              <a:t>Γκεντιλίνης</a:t>
            </a:r>
            <a:r>
              <a:rPr lang="el-GR" dirty="0" smtClean="0"/>
              <a:t>.</a:t>
            </a:r>
            <a:endParaRPr lang="el-GR"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3 - Εικόνα" descr="Kefalonia_Fae051.jpg"/>
          <p:cNvPicPr>
            <a:picLocks noChangeAspect="1"/>
          </p:cNvPicPr>
          <p:nvPr/>
        </p:nvPicPr>
        <p:blipFill>
          <a:blip r:embed="rId2"/>
          <a:stretch>
            <a:fillRect/>
          </a:stretch>
        </p:blipFill>
        <p:spPr>
          <a:xfrm>
            <a:off x="0" y="0"/>
            <a:ext cx="9144000" cy="6357958"/>
          </a:xfrm>
          <a:prstGeom prst="rect">
            <a:avLst/>
          </a:prstGeom>
        </p:spPr>
      </p:pic>
      <p:sp>
        <p:nvSpPr>
          <p:cNvPr id="5" name="4 - Ορθογώνιο"/>
          <p:cNvSpPr/>
          <p:nvPr/>
        </p:nvSpPr>
        <p:spPr>
          <a:xfrm>
            <a:off x="214282" y="6286520"/>
            <a:ext cx="4857784" cy="369332"/>
          </a:xfrm>
          <a:prstGeom prst="rect">
            <a:avLst/>
          </a:prstGeom>
        </p:spPr>
        <p:txBody>
          <a:bodyPr wrap="square">
            <a:spAutoFit/>
          </a:bodyPr>
          <a:lstStyle/>
          <a:p>
            <a:r>
              <a:rPr lang="el-GR" dirty="0"/>
              <a:t>Επιγραφή της περιόδου της </a:t>
            </a:r>
            <a:r>
              <a:rPr lang="el-GR" dirty="0" err="1"/>
              <a:t>Βενετοκρατίας</a:t>
            </a:r>
            <a:endParaRPr lang="el-GR"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3 - Εικόνα" descr="Kefalonia_Fae041.jpg"/>
          <p:cNvPicPr>
            <a:picLocks noChangeAspect="1"/>
          </p:cNvPicPr>
          <p:nvPr/>
        </p:nvPicPr>
        <p:blipFill>
          <a:blip r:embed="rId2"/>
          <a:stretch>
            <a:fillRect/>
          </a:stretch>
        </p:blipFill>
        <p:spPr>
          <a:xfrm>
            <a:off x="0" y="0"/>
            <a:ext cx="9144000" cy="6429396"/>
          </a:xfrm>
          <a:prstGeom prst="rect">
            <a:avLst/>
          </a:prstGeom>
        </p:spPr>
      </p:pic>
      <p:sp>
        <p:nvSpPr>
          <p:cNvPr id="5" name="4 - Ορθογώνιο"/>
          <p:cNvSpPr/>
          <p:nvPr/>
        </p:nvSpPr>
        <p:spPr>
          <a:xfrm>
            <a:off x="214282" y="6488668"/>
            <a:ext cx="3174652" cy="369332"/>
          </a:xfrm>
          <a:prstGeom prst="rect">
            <a:avLst/>
          </a:prstGeom>
        </p:spPr>
        <p:txBody>
          <a:bodyPr wrap="none">
            <a:spAutoFit/>
          </a:bodyPr>
          <a:lstStyle/>
          <a:p>
            <a:r>
              <a:rPr lang="el-GR" dirty="0"/>
              <a:t>Άποψη των τειχών του κάστρου</a:t>
            </a: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58204" cy="1011222"/>
          </a:xfrm>
        </p:spPr>
        <p:txBody>
          <a:bodyPr/>
          <a:lstStyle/>
          <a:p>
            <a:r>
              <a:rPr lang="el-GR" dirty="0" err="1" smtClean="0"/>
              <a:t>Οικοσημα</a:t>
            </a:r>
            <a:endParaRPr lang="el-GR" dirty="0"/>
          </a:p>
        </p:txBody>
      </p:sp>
      <p:sp>
        <p:nvSpPr>
          <p:cNvPr id="3" name="2 - Θέση περιεχομένου"/>
          <p:cNvSpPr>
            <a:spLocks noGrp="1"/>
          </p:cNvSpPr>
          <p:nvPr>
            <p:ph idx="1"/>
          </p:nvPr>
        </p:nvSpPr>
        <p:spPr>
          <a:xfrm>
            <a:off x="428596" y="1285860"/>
            <a:ext cx="8229600" cy="5072098"/>
          </a:xfrm>
        </p:spPr>
        <p:txBody>
          <a:bodyPr>
            <a:normAutofit fontScale="85000" lnSpcReduction="10000"/>
          </a:bodyPr>
          <a:lstStyle/>
          <a:p>
            <a:pPr>
              <a:buNone/>
            </a:pPr>
            <a:r>
              <a:rPr lang="el-GR" sz="2800" dirty="0" smtClean="0"/>
              <a:t>      Τα οικόσημα των οικογενειών της Κεφαλονιάς κατά την Ενετοκρατία (1500-1797) αποτελούν σημαντικό κομμάτι της αριστοκρατικής ιστορίας του νησιού καταγεγραμμένα στη «Χρυσή Βίβλο» (</a:t>
            </a:r>
            <a:r>
              <a:rPr lang="el-GR" sz="2800" dirty="0" err="1" smtClean="0"/>
              <a:t>Libro</a:t>
            </a:r>
            <a:r>
              <a:rPr lang="el-GR" sz="2800" dirty="0" smtClean="0"/>
              <a:t> d' </a:t>
            </a:r>
            <a:r>
              <a:rPr lang="el-GR" sz="2800" dirty="0" err="1" smtClean="0"/>
              <a:t>Oro</a:t>
            </a:r>
            <a:r>
              <a:rPr lang="el-GR" sz="2800" dirty="0" smtClean="0"/>
              <a:t>) των ευγενών. </a:t>
            </a:r>
            <a:r>
              <a:rPr lang="el-GR" sz="2800" dirty="0"/>
              <a:t> </a:t>
            </a:r>
            <a:r>
              <a:rPr lang="el-GR" sz="2800" dirty="0" smtClean="0"/>
              <a:t/>
            </a:r>
            <a:br>
              <a:rPr lang="el-GR" sz="2800" dirty="0" smtClean="0"/>
            </a:br>
            <a:r>
              <a:rPr lang="el-GR" sz="2800" dirty="0" smtClean="0"/>
              <a:t>  Οι </a:t>
            </a:r>
            <a:r>
              <a:rPr lang="el-GR" sz="2800" dirty="0"/>
              <a:t>ευγενείς οικογένειες της </a:t>
            </a:r>
            <a:r>
              <a:rPr lang="el-GR" sz="2800" dirty="0" smtClean="0"/>
              <a:t>Κεφαλονιάς, πολλές </a:t>
            </a:r>
            <a:r>
              <a:rPr lang="el-GR" sz="2800" dirty="0"/>
              <a:t>από τις οποίες είχαν βυζαντινές ρίζες </a:t>
            </a:r>
            <a:r>
              <a:rPr lang="el-GR" sz="2800" dirty="0" smtClean="0"/>
              <a:t>ή επαναπατρίστηκαν, έλαβαν </a:t>
            </a:r>
            <a:r>
              <a:rPr lang="el-GR" sz="2800" dirty="0"/>
              <a:t>τίτλους ευγενείας από τη Βενετία</a:t>
            </a:r>
            <a:r>
              <a:rPr lang="el-GR" sz="2800" dirty="0" smtClean="0"/>
              <a:t>.</a:t>
            </a:r>
          </a:p>
          <a:p>
            <a:pPr>
              <a:buNone/>
            </a:pPr>
            <a:r>
              <a:rPr lang="el-GR" sz="2800" dirty="0" smtClean="0"/>
              <a:t>      Τα οικόσημα ήρθαν στην </a:t>
            </a:r>
            <a:r>
              <a:rPr lang="el-GR" sz="2800" dirty="0"/>
              <a:t>Κ</a:t>
            </a:r>
            <a:r>
              <a:rPr lang="el-GR" sz="2800" dirty="0" smtClean="0"/>
              <a:t>εφαλονιά με τον Οίκο των </a:t>
            </a:r>
            <a:r>
              <a:rPr lang="el-GR" sz="2800" dirty="0" err="1" smtClean="0"/>
              <a:t>Ορσίν</a:t>
            </a:r>
            <a:r>
              <a:rPr lang="el-GR" sz="2800" dirty="0" smtClean="0"/>
              <a:t>, που έγινε ο επικυρίαρχος του νησιού.</a:t>
            </a:r>
          </a:p>
          <a:p>
            <a:pPr>
              <a:buNone/>
            </a:pPr>
            <a:r>
              <a:rPr lang="el-GR" sz="2800" dirty="0" smtClean="0"/>
              <a:t>      Οι αριστοκρατικές οικογένειες του νησιού που συμμετείχαν στη νέα διοίκηση, κατοικούσαν πλέον στο κάστρο, στη νέα πρωτεύουσα.</a:t>
            </a:r>
          </a:p>
          <a:p>
            <a:pPr>
              <a:buNone/>
            </a:pPr>
            <a:r>
              <a:rPr lang="el-GR" sz="2800" dirty="0" smtClean="0"/>
              <a:t>      Το τελευταίο </a:t>
            </a:r>
            <a:r>
              <a:rPr lang="el-GR" sz="2800" dirty="0" err="1" smtClean="0"/>
              <a:t>Libro</a:t>
            </a:r>
            <a:r>
              <a:rPr lang="el-GR" sz="2800" dirty="0" smtClean="0"/>
              <a:t> d' </a:t>
            </a:r>
            <a:r>
              <a:rPr lang="el-GR" sz="2800" dirty="0" err="1" smtClean="0"/>
              <a:t>Oro</a:t>
            </a:r>
            <a:r>
              <a:rPr lang="el-GR" sz="2800" dirty="0" smtClean="0"/>
              <a:t> κάηκε με την έλευση των Γάλλων το 1797 στην πλατεία Ελευθερίας (Καμπάνας).</a:t>
            </a:r>
            <a:endParaRPr lang="el-GR" sz="28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142960"/>
            <a:ext cx="8286808" cy="5715040"/>
          </a:xfrm>
        </p:spPr>
        <p:txBody>
          <a:bodyPr>
            <a:normAutofit fontScale="92500" lnSpcReduction="20000"/>
          </a:bodyPr>
          <a:lstStyle/>
          <a:p>
            <a:r>
              <a:rPr lang="el-GR" sz="3000" b="1" dirty="0"/>
              <a:t>Φωκάς (</a:t>
            </a:r>
            <a:r>
              <a:rPr lang="el-GR" sz="3000" b="1" dirty="0" err="1"/>
              <a:t>Phokas</a:t>
            </a:r>
            <a:r>
              <a:rPr lang="el-GR" sz="3000" b="1" dirty="0"/>
              <a:t>/</a:t>
            </a:r>
            <a:r>
              <a:rPr lang="el-GR" sz="3000" b="1" dirty="0" err="1"/>
              <a:t>Focas</a:t>
            </a:r>
            <a:r>
              <a:rPr lang="el-GR" sz="3000" b="1" dirty="0"/>
              <a:t>):</a:t>
            </a:r>
            <a:r>
              <a:rPr lang="el-GR" sz="3000" dirty="0"/>
              <a:t> Ιστορική οικογένεια με βυζαντινή καταγωγή και τεκμηριωμένη βενετική ευγένεια από τον 15ο αιώνα. Το οικόσημό τους απεικονίζεται σε εραλδικά σύνολα της εποχής (π.χ. στον Ναό Αρχαγγέλου στο Αργοστόλι</a:t>
            </a:r>
            <a:r>
              <a:rPr lang="el-GR" sz="3000" dirty="0" smtClean="0"/>
              <a:t>).</a:t>
            </a:r>
            <a:endParaRPr lang="el-GR" sz="3000" dirty="0"/>
          </a:p>
          <a:p>
            <a:r>
              <a:rPr lang="el-GR" sz="3000" b="1" dirty="0" err="1"/>
              <a:t>Κλαδάς</a:t>
            </a:r>
            <a:r>
              <a:rPr lang="el-GR" sz="3000" b="1" dirty="0"/>
              <a:t> (</a:t>
            </a:r>
            <a:r>
              <a:rPr lang="en-US" sz="3000" b="1" dirty="0" err="1"/>
              <a:t>Kladas</a:t>
            </a:r>
            <a:r>
              <a:rPr lang="en-US" sz="3000" b="1" dirty="0"/>
              <a:t>):</a:t>
            </a:r>
            <a:r>
              <a:rPr lang="en-US" sz="3000" dirty="0"/>
              <a:t> </a:t>
            </a:r>
            <a:r>
              <a:rPr lang="el-GR" sz="3000" dirty="0"/>
              <a:t>Οικογένεια που συχνά εμφανίζεται σε συνδυασμό με τους Φωκάδες.</a:t>
            </a:r>
          </a:p>
          <a:p>
            <a:r>
              <a:rPr lang="el-GR" sz="3000" b="1" dirty="0"/>
              <a:t>Άλλες οικογένειες στο </a:t>
            </a:r>
            <a:r>
              <a:rPr lang="en-US" sz="3000" b="1" dirty="0" err="1"/>
              <a:t>Libro</a:t>
            </a:r>
            <a:r>
              <a:rPr lang="en-US" sz="3000" b="1" dirty="0"/>
              <a:t> d' Oro:</a:t>
            </a:r>
            <a:r>
              <a:rPr lang="en-US" sz="3000" dirty="0"/>
              <a:t> </a:t>
            </a:r>
            <a:r>
              <a:rPr lang="el-GR" sz="3000" dirty="0"/>
              <a:t>Στο </a:t>
            </a:r>
            <a:r>
              <a:rPr lang="en-US" sz="3000" dirty="0" err="1"/>
              <a:t>Libro</a:t>
            </a:r>
            <a:r>
              <a:rPr lang="en-US" sz="3000" dirty="0"/>
              <a:t> d' Oro </a:t>
            </a:r>
            <a:r>
              <a:rPr lang="el-GR" sz="3000" dirty="0"/>
              <a:t>της Κεφαλονιάς (1799) καταγράφονται οικογένειες όπως:</a:t>
            </a:r>
          </a:p>
          <a:p>
            <a:pPr lvl="1"/>
            <a:r>
              <a:rPr lang="el-GR" b="1" dirty="0"/>
              <a:t>Καββαδίας-Βρυώνης (</a:t>
            </a:r>
            <a:r>
              <a:rPr lang="en-US" b="1" dirty="0" err="1"/>
              <a:t>Kavvadias-Vryonis</a:t>
            </a:r>
            <a:r>
              <a:rPr lang="en-US" b="1" dirty="0"/>
              <a:t>)</a:t>
            </a:r>
            <a:r>
              <a:rPr lang="en-US" dirty="0"/>
              <a:t>.</a:t>
            </a:r>
          </a:p>
          <a:p>
            <a:pPr lvl="1"/>
            <a:r>
              <a:rPr lang="el-GR" b="1" dirty="0" err="1"/>
              <a:t>Γεράκης</a:t>
            </a:r>
            <a:r>
              <a:rPr lang="el-GR" b="1" dirty="0"/>
              <a:t> (</a:t>
            </a:r>
            <a:r>
              <a:rPr lang="en-US" b="1" dirty="0" err="1"/>
              <a:t>Gerakis</a:t>
            </a:r>
            <a:r>
              <a:rPr lang="en-US" b="1" dirty="0"/>
              <a:t>)</a:t>
            </a:r>
            <a:r>
              <a:rPr lang="en-US" dirty="0"/>
              <a:t>.</a:t>
            </a:r>
          </a:p>
          <a:p>
            <a:pPr lvl="1"/>
            <a:r>
              <a:rPr lang="el-GR" b="1" dirty="0" err="1"/>
              <a:t>Πανά</a:t>
            </a:r>
            <a:r>
              <a:rPr lang="el-GR" b="1" dirty="0"/>
              <a:t> (</a:t>
            </a:r>
            <a:r>
              <a:rPr lang="en-US" b="1" dirty="0" err="1"/>
              <a:t>Pana</a:t>
            </a:r>
            <a:r>
              <a:rPr lang="en-US" b="1" dirty="0"/>
              <a:t>)</a:t>
            </a:r>
            <a:r>
              <a:rPr lang="en-US" dirty="0"/>
              <a:t>.</a:t>
            </a:r>
          </a:p>
          <a:p>
            <a:pPr lvl="1"/>
            <a:r>
              <a:rPr lang="el-GR" b="1" dirty="0" err="1"/>
              <a:t>Κεφαλάδες</a:t>
            </a:r>
            <a:r>
              <a:rPr lang="el-GR" b="1" dirty="0"/>
              <a:t> (</a:t>
            </a:r>
            <a:r>
              <a:rPr lang="en-US" b="1" dirty="0"/>
              <a:t>Kefalas)</a:t>
            </a:r>
            <a:r>
              <a:rPr lang="en-US" dirty="0"/>
              <a:t>.</a:t>
            </a:r>
          </a:p>
          <a:p>
            <a:endParaRPr lang="el-GR"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72570910_10170400259550453_6654965217014169565_n.jpg"/>
          <p:cNvPicPr>
            <a:picLocks noGrp="1" noChangeAspect="1"/>
          </p:cNvPicPr>
          <p:nvPr>
            <p:ph idx="1"/>
          </p:nvPr>
        </p:nvPicPr>
        <p:blipFill>
          <a:blip r:embed="rId2"/>
          <a:stretch>
            <a:fillRect/>
          </a:stretch>
        </p:blipFill>
        <p:spPr>
          <a:xfrm>
            <a:off x="0" y="0"/>
            <a:ext cx="3017309" cy="4525963"/>
          </a:xfrm>
        </p:spPr>
      </p:pic>
      <p:pic>
        <p:nvPicPr>
          <p:cNvPr id="5" name="4 - Εικόνα" descr="472231482_10170400555850453_2282502278996377887_n.jpg"/>
          <p:cNvPicPr>
            <a:picLocks noChangeAspect="1"/>
          </p:cNvPicPr>
          <p:nvPr/>
        </p:nvPicPr>
        <p:blipFill>
          <a:blip r:embed="rId3"/>
          <a:stretch>
            <a:fillRect/>
          </a:stretch>
        </p:blipFill>
        <p:spPr>
          <a:xfrm>
            <a:off x="3357554" y="0"/>
            <a:ext cx="2714644" cy="4526669"/>
          </a:xfrm>
          <a:prstGeom prst="rect">
            <a:avLst/>
          </a:prstGeom>
        </p:spPr>
      </p:pic>
      <p:pic>
        <p:nvPicPr>
          <p:cNvPr id="6" name="5 - Εικόνα" descr="472132704_10170400139275453_6835688820255883431_n.jpg"/>
          <p:cNvPicPr>
            <a:picLocks noChangeAspect="1"/>
          </p:cNvPicPr>
          <p:nvPr/>
        </p:nvPicPr>
        <p:blipFill>
          <a:blip r:embed="rId4"/>
          <a:stretch>
            <a:fillRect/>
          </a:stretch>
        </p:blipFill>
        <p:spPr>
          <a:xfrm>
            <a:off x="6334778" y="0"/>
            <a:ext cx="2809222" cy="4572008"/>
          </a:xfrm>
          <a:prstGeom prst="rect">
            <a:avLst/>
          </a:prstGeom>
        </p:spPr>
      </p:pic>
      <p:sp>
        <p:nvSpPr>
          <p:cNvPr id="7" name="6 - TextBox"/>
          <p:cNvSpPr txBox="1"/>
          <p:nvPr/>
        </p:nvSpPr>
        <p:spPr>
          <a:xfrm>
            <a:off x="928662" y="5143512"/>
            <a:ext cx="6357982" cy="369332"/>
          </a:xfrm>
          <a:prstGeom prst="rect">
            <a:avLst/>
          </a:prstGeom>
          <a:noFill/>
        </p:spPr>
        <p:txBody>
          <a:bodyPr wrap="square" rtlCol="0">
            <a:spAutoFit/>
          </a:bodyPr>
          <a:lstStyle/>
          <a:p>
            <a:r>
              <a:rPr lang="en-US" dirty="0" err="1" smtClean="0"/>
              <a:t>Kefalonitis</a:t>
            </a:r>
            <a:r>
              <a:rPr lang="en-US" dirty="0" smtClean="0"/>
              <a:t>  </a:t>
            </a:r>
            <a:r>
              <a:rPr lang="el-GR" dirty="0" smtClean="0"/>
              <a:t>- Έκθεση επτανησιακών οικοσήμων</a:t>
            </a:r>
            <a:endParaRPr lang="el-GR"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Ενετικο</a:t>
            </a:r>
            <a:r>
              <a:rPr lang="el-GR" dirty="0" smtClean="0"/>
              <a:t> </a:t>
            </a:r>
            <a:r>
              <a:rPr lang="el-GR" dirty="0" err="1" smtClean="0"/>
              <a:t>γεφυρι</a:t>
            </a:r>
            <a:r>
              <a:rPr lang="el-GR" dirty="0" smtClean="0"/>
              <a:t> </a:t>
            </a:r>
            <a:r>
              <a:rPr lang="el-GR" dirty="0" smtClean="0"/>
              <a:t>στον </a:t>
            </a:r>
            <a:r>
              <a:rPr lang="el-GR" dirty="0" err="1" smtClean="0"/>
              <a:t>Χειμαρρο</a:t>
            </a:r>
            <a:endParaRPr lang="el-GR" dirty="0"/>
          </a:p>
        </p:txBody>
      </p:sp>
      <p:sp>
        <p:nvSpPr>
          <p:cNvPr id="3" name="2 - Θέση περιεχομένου"/>
          <p:cNvSpPr>
            <a:spLocks noGrp="1"/>
          </p:cNvSpPr>
          <p:nvPr>
            <p:ph idx="1"/>
          </p:nvPr>
        </p:nvSpPr>
        <p:spPr/>
        <p:txBody>
          <a:bodyPr/>
          <a:lstStyle/>
          <a:p>
            <a:pPr>
              <a:buNone/>
            </a:pPr>
            <a:r>
              <a:rPr lang="el-GR" dirty="0" smtClean="0"/>
              <a:t>    Το πέτρινο γεφύρι που αντικατοπτρίζει την ενετική παρουσία στην περιοχή. </a:t>
            </a:r>
            <a:endParaRPr lang="el-GR" dirty="0"/>
          </a:p>
        </p:txBody>
      </p:sp>
      <p:pic>
        <p:nvPicPr>
          <p:cNvPr id="5" name="4 - Θέση περιεχομένου" descr="46469974_10215383491557654_223452983608737792_o.jpg"/>
          <p:cNvPicPr>
            <a:picLocks noChangeAspect="1"/>
          </p:cNvPicPr>
          <p:nvPr/>
        </p:nvPicPr>
        <p:blipFill>
          <a:blip r:embed="rId2"/>
          <a:stretch>
            <a:fillRect/>
          </a:stretch>
        </p:blipFill>
        <p:spPr>
          <a:xfrm>
            <a:off x="0" y="2928549"/>
            <a:ext cx="9144000" cy="3929451"/>
          </a:xfrm>
          <a:prstGeom prst="rect">
            <a:avLst/>
          </a:prstGeo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46470042_10215383488157569_8800028487856422912_o.jpg"/>
          <p:cNvPicPr>
            <a:picLocks noChangeAspect="1"/>
          </p:cNvPicPr>
          <p:nvPr/>
        </p:nvPicPr>
        <p:blipFill>
          <a:blip r:embed="rId2"/>
          <a:stretch>
            <a:fillRect/>
          </a:stretch>
        </p:blipFill>
        <p:spPr>
          <a:xfrm>
            <a:off x="0" y="-53118"/>
            <a:ext cx="9144000" cy="6911118"/>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142984"/>
            <a:ext cx="8229600" cy="4525963"/>
          </a:xfrm>
        </p:spPr>
        <p:txBody>
          <a:bodyPr>
            <a:normAutofit fontScale="85000" lnSpcReduction="20000"/>
          </a:bodyPr>
          <a:lstStyle/>
          <a:p>
            <a:r>
              <a:rPr lang="el-GR" dirty="0"/>
              <a:t>Βρίσκεται κοντά στον οικισμό </a:t>
            </a:r>
            <a:r>
              <a:rPr lang="el-GR" b="1" dirty="0" err="1"/>
              <a:t>Γριζάτα</a:t>
            </a:r>
            <a:r>
              <a:rPr lang="el-GR" dirty="0"/>
              <a:t>, λίγα λεπτά έξω από τη Σάμη. Η πρόσβαση γίνεται μέσω ενός μονοπατιού που ακολουθεί τον χείμαρρο, σε μια περιοχή με οργιώδη βλάστηση</a:t>
            </a:r>
            <a:r>
              <a:rPr lang="el-GR" dirty="0" smtClean="0"/>
              <a:t>.</a:t>
            </a:r>
            <a:r>
              <a:rPr lang="el-GR" dirty="0"/>
              <a:t> Χρονολογείται από την περίοδο της </a:t>
            </a:r>
            <a:r>
              <a:rPr lang="el-GR" b="1" dirty="0"/>
              <a:t>Ενετοκρατίας</a:t>
            </a:r>
            <a:r>
              <a:rPr lang="el-GR" dirty="0"/>
              <a:t> (πιθανότατα 16ο αιώνα) και είναι κατασκευασμένο από πέτρα με την παραδοσιακή τεχνική της εποχής. Ήταν μέρος του παλιού οδικού δικτύου που συνέδεε τη Σάμη με την ενδοχώρα.</a:t>
            </a:r>
          </a:p>
          <a:p>
            <a:r>
              <a:rPr lang="el-GR" dirty="0"/>
              <a:t> Το γεφύρι βρίσκεται στον «Δρόμο του Νερού», μια διαδρομή που περιλαμβάνει παλιούς </a:t>
            </a:r>
            <a:r>
              <a:rPr lang="el-GR" b="1" dirty="0"/>
              <a:t>νερόμυλους</a:t>
            </a:r>
            <a:r>
              <a:rPr lang="el-GR" dirty="0"/>
              <a:t> και τρεχούμενα </a:t>
            </a:r>
            <a:r>
              <a:rPr lang="el-GR" dirty="0" smtClean="0"/>
              <a:t>νερά.</a:t>
            </a:r>
            <a:endParaRPr lang="el-GR" dirty="0"/>
          </a:p>
          <a:p>
            <a:endParaRPr lang="el-GR"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285860"/>
            <a:ext cx="8358246" cy="5000660"/>
          </a:xfrm>
        </p:spPr>
        <p:txBody>
          <a:bodyPr/>
          <a:lstStyle/>
          <a:p>
            <a:pPr>
              <a:buNone/>
            </a:pPr>
            <a:r>
              <a:rPr lang="el-GR" b="1" dirty="0" smtClean="0">
                <a:solidFill>
                  <a:schemeClr val="tx1"/>
                </a:solidFill>
              </a:rPr>
              <a:t>     Η Ενετοκρατία στην Κεφαλονιά είναι μια από τις πιο καθοριστικές περιόδους για την ιστορία του νησιού, καθώς διαμόρφωσε την αρχιτεκτονική, την κοινωνική δομή και την πολιτισμική του ταυτότητα. Σε αντίθεση με την υπόλοιπη Ελλάδα που βρισκόταν υπό οθωμανική κυριαρχία, η Κεφαλονιά παρέμεινε για αιώνες κάτω από τη "σκιά" του Λέοντος του Αγίου Μάρκου.</a:t>
            </a:r>
          </a:p>
          <a:p>
            <a:endParaRPr lang="el-G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ΚαθημερινΗ</a:t>
            </a:r>
            <a:r>
              <a:rPr lang="el-GR" dirty="0" smtClean="0"/>
              <a:t> </a:t>
            </a:r>
            <a:r>
              <a:rPr lang="el-GR" dirty="0" err="1" smtClean="0"/>
              <a:t>ζωΗ</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Η επιρροή της Βενετίας στην Κεφαλονιά είναι ολοζώντανη στο καθημερινό λεξιλόγιο. Οι Κεφαλλονίτες, περισσότερο ίσως από τους άλλους Επτανήσιους, διατηρούν ένα ιδίωμα πλούσιο σε λέξεις με ιταλική (βενετσιάνικη) ρίζα, τις οποίες χρησιμοποιούν με τη χαρακτηριστική "τραγουδιστή" προφορά τους. Αυτές οι λέξεις δεν είναι απλώς "δάνεια", αλλά κομμάτι της </a:t>
            </a:r>
            <a:r>
              <a:rPr lang="el-GR" b="1" dirty="0" smtClean="0"/>
              <a:t>Κεφαλλονίτικης ταυτότητας</a:t>
            </a:r>
            <a:r>
              <a:rPr lang="el-GR" dirty="0" smtClean="0"/>
              <a:t>.</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115328" cy="511156"/>
          </a:xfrm>
        </p:spPr>
        <p:txBody>
          <a:bodyPr>
            <a:normAutofit fontScale="90000"/>
          </a:bodyPr>
          <a:lstStyle/>
          <a:p>
            <a:r>
              <a:rPr lang="el-GR" dirty="0" err="1" smtClean="0"/>
              <a:t>ΧαρακτηριστικΑπαραδεΙγματα</a:t>
            </a:r>
            <a:endParaRPr lang="el-GR" dirty="0"/>
          </a:p>
        </p:txBody>
      </p:sp>
      <p:sp>
        <p:nvSpPr>
          <p:cNvPr id="3" name="2 - Θέση περιεχομένου"/>
          <p:cNvSpPr>
            <a:spLocks noGrp="1"/>
          </p:cNvSpPr>
          <p:nvPr>
            <p:ph idx="1"/>
          </p:nvPr>
        </p:nvSpPr>
        <p:spPr>
          <a:xfrm>
            <a:off x="285720" y="1000084"/>
            <a:ext cx="8572560" cy="5857916"/>
          </a:xfrm>
        </p:spPr>
        <p:txBody>
          <a:bodyPr>
            <a:normAutofit fontScale="32500" lnSpcReduction="20000"/>
          </a:bodyPr>
          <a:lstStyle/>
          <a:p>
            <a:r>
              <a:rPr lang="el-GR" sz="4900" b="1" dirty="0" smtClean="0"/>
              <a:t>Καντούνι (</a:t>
            </a:r>
            <a:r>
              <a:rPr lang="el-GR" sz="4900" b="1" dirty="0" err="1" smtClean="0"/>
              <a:t>Cantone</a:t>
            </a:r>
            <a:r>
              <a:rPr lang="el-GR" sz="4900" b="1" dirty="0" smtClean="0"/>
              <a:t>):</a:t>
            </a:r>
            <a:r>
              <a:rPr lang="el-GR" sz="4900" dirty="0" smtClean="0"/>
              <a:t> Το στενό δρομάκι ή η γωνία (στα Επτάνησα σημαίνει κυρίως το σοκάκι).</a:t>
            </a:r>
          </a:p>
          <a:p>
            <a:r>
              <a:rPr lang="el-GR" sz="4900" b="1" dirty="0" smtClean="0"/>
              <a:t>Λάντζα (</a:t>
            </a:r>
            <a:r>
              <a:rPr lang="el-GR" sz="4900" b="1" dirty="0" err="1" smtClean="0"/>
              <a:t>Lanza</a:t>
            </a:r>
            <a:r>
              <a:rPr lang="el-GR" sz="4900" b="1" dirty="0" smtClean="0"/>
              <a:t>):</a:t>
            </a:r>
            <a:r>
              <a:rPr lang="el-GR" sz="4900" dirty="0" smtClean="0"/>
              <a:t> Το πλύσιμο των πιάτων (από το </a:t>
            </a:r>
            <a:r>
              <a:rPr lang="el-GR" sz="4900" i="1" dirty="0" err="1" smtClean="0"/>
              <a:t>lanciare</a:t>
            </a:r>
            <a:r>
              <a:rPr lang="el-GR" sz="4900" dirty="0" smtClean="0"/>
              <a:t> - ρίχνω νερό).</a:t>
            </a:r>
          </a:p>
          <a:p>
            <a:r>
              <a:rPr lang="el-GR" sz="4900" b="1" dirty="0" smtClean="0"/>
              <a:t>Μουράγια (</a:t>
            </a:r>
            <a:r>
              <a:rPr lang="el-GR" sz="4900" b="1" dirty="0" err="1" smtClean="0"/>
              <a:t>Muraglia</a:t>
            </a:r>
            <a:r>
              <a:rPr lang="el-GR" sz="4900" b="1" dirty="0" smtClean="0"/>
              <a:t>):</a:t>
            </a:r>
            <a:r>
              <a:rPr lang="el-GR" sz="4900" dirty="0" smtClean="0"/>
              <a:t> Τα τείχη ή τα μεγάλα πέτρινα τοιχία στην παραλία.</a:t>
            </a:r>
          </a:p>
          <a:p>
            <a:r>
              <a:rPr lang="el-GR" sz="4900" b="1" dirty="0" err="1" smtClean="0"/>
              <a:t>Στραδάτα</a:t>
            </a:r>
            <a:r>
              <a:rPr lang="el-GR" sz="4900" b="1" dirty="0" smtClean="0"/>
              <a:t> (</a:t>
            </a:r>
            <a:r>
              <a:rPr lang="el-GR" sz="4900" b="1" dirty="0" err="1" smtClean="0"/>
              <a:t>Stradata</a:t>
            </a:r>
            <a:r>
              <a:rPr lang="el-GR" sz="4900" b="1" dirty="0" smtClean="0"/>
              <a:t>):</a:t>
            </a:r>
            <a:r>
              <a:rPr lang="el-GR" sz="4900" dirty="0" smtClean="0"/>
              <a:t> Ο κεντρικός δρόμος.</a:t>
            </a:r>
            <a:endParaRPr lang="el-GR" sz="4900" b="1" dirty="0" smtClean="0"/>
          </a:p>
          <a:p>
            <a:r>
              <a:rPr lang="el-GR" sz="4900" b="1" dirty="0" smtClean="0"/>
              <a:t>Μούτρο (</a:t>
            </a:r>
            <a:r>
              <a:rPr lang="el-GR" sz="4900" b="1" dirty="0" err="1" smtClean="0"/>
              <a:t>Muso</a:t>
            </a:r>
            <a:r>
              <a:rPr lang="el-GR" sz="4900" b="1" dirty="0" smtClean="0"/>
              <a:t>):</a:t>
            </a:r>
            <a:r>
              <a:rPr lang="el-GR" sz="4900" dirty="0" smtClean="0"/>
              <a:t> Το πρόσωπο (συχνά χρησιμοποιείται υποτιμητικά ή για κάποιον που "κρατάει μούτρα").</a:t>
            </a:r>
          </a:p>
          <a:p>
            <a:r>
              <a:rPr lang="el-GR" sz="4900" b="1" dirty="0" smtClean="0"/>
              <a:t>Κουστωδία (</a:t>
            </a:r>
            <a:r>
              <a:rPr lang="el-GR" sz="4900" b="1" dirty="0" err="1" smtClean="0"/>
              <a:t>Custodia</a:t>
            </a:r>
            <a:r>
              <a:rPr lang="el-GR" sz="4900" b="1" dirty="0" smtClean="0"/>
              <a:t>):</a:t>
            </a:r>
            <a:r>
              <a:rPr lang="el-GR" sz="4900" dirty="0" smtClean="0"/>
              <a:t> Η παρέα, η συνοδεία.</a:t>
            </a:r>
          </a:p>
          <a:p>
            <a:r>
              <a:rPr lang="el-GR" sz="4900" b="1" dirty="0" err="1" smtClean="0"/>
              <a:t>Σινιόρος</a:t>
            </a:r>
            <a:r>
              <a:rPr lang="el-GR" sz="4900" b="1" dirty="0" smtClean="0"/>
              <a:t> / Σινιόρα (</a:t>
            </a:r>
            <a:r>
              <a:rPr lang="el-GR" sz="4900" b="1" dirty="0" err="1" smtClean="0"/>
              <a:t>Signore</a:t>
            </a:r>
            <a:r>
              <a:rPr lang="el-GR" sz="4900" b="1" dirty="0" smtClean="0"/>
              <a:t>/a):</a:t>
            </a:r>
            <a:r>
              <a:rPr lang="el-GR" sz="4900" dirty="0" smtClean="0"/>
              <a:t> Ο κύριος / η κυρία (χρησιμοποιείται ακόμα για να δείξει σεβασμό ή ευγένεια).</a:t>
            </a:r>
          </a:p>
          <a:p>
            <a:r>
              <a:rPr lang="el-GR" sz="4900" b="1" dirty="0" smtClean="0"/>
              <a:t>Φιγούρα (</a:t>
            </a:r>
            <a:r>
              <a:rPr lang="el-GR" sz="4900" b="1" dirty="0" err="1" smtClean="0"/>
              <a:t>Figura</a:t>
            </a:r>
            <a:r>
              <a:rPr lang="el-GR" sz="4900" b="1" dirty="0" smtClean="0"/>
              <a:t>):</a:t>
            </a:r>
            <a:r>
              <a:rPr lang="el-GR" sz="4900" dirty="0" smtClean="0"/>
              <a:t> Η εμφάνιση, η παράσταση που δίνει κάποιος.</a:t>
            </a:r>
          </a:p>
          <a:p>
            <a:r>
              <a:rPr lang="el-GR" sz="4900" b="1" dirty="0" smtClean="0"/>
              <a:t>Μπαρμπέρης (</a:t>
            </a:r>
            <a:r>
              <a:rPr lang="el-GR" sz="4900" b="1" dirty="0" err="1" smtClean="0"/>
              <a:t>Barbiere</a:t>
            </a:r>
            <a:r>
              <a:rPr lang="el-GR" sz="4900" b="1" dirty="0" smtClean="0"/>
              <a:t>):</a:t>
            </a:r>
            <a:r>
              <a:rPr lang="el-GR" sz="4900" dirty="0" smtClean="0"/>
              <a:t> Ο κουρέας.</a:t>
            </a:r>
          </a:p>
          <a:p>
            <a:r>
              <a:rPr lang="el-GR" sz="4900" b="1" dirty="0" smtClean="0"/>
              <a:t>Κατεργάρης (</a:t>
            </a:r>
            <a:r>
              <a:rPr lang="el-GR" sz="4900" b="1" dirty="0" err="1" smtClean="0"/>
              <a:t>Carcerario</a:t>
            </a:r>
            <a:r>
              <a:rPr lang="el-GR" sz="4900" b="1" dirty="0" smtClean="0"/>
              <a:t>):</a:t>
            </a:r>
            <a:r>
              <a:rPr lang="el-GR" sz="4900" dirty="0" smtClean="0"/>
              <a:t> Αυτός που έχει μπει φυλακή (αρχικά), σήμερα ο πανούργος.</a:t>
            </a:r>
            <a:endParaRPr lang="el-GR" sz="4900" b="1" dirty="0" smtClean="0"/>
          </a:p>
          <a:p>
            <a:r>
              <a:rPr lang="el-GR" sz="4900" b="1" dirty="0" err="1" smtClean="0"/>
              <a:t>Φορτούνα</a:t>
            </a:r>
            <a:r>
              <a:rPr lang="el-GR" sz="4900" b="1" dirty="0" smtClean="0"/>
              <a:t> (</a:t>
            </a:r>
            <a:r>
              <a:rPr lang="el-GR" sz="4900" b="1" dirty="0" err="1" smtClean="0"/>
              <a:t>Fortuna</a:t>
            </a:r>
            <a:r>
              <a:rPr lang="el-GR" sz="4900" b="1" dirty="0" smtClean="0"/>
              <a:t>):</a:t>
            </a:r>
            <a:r>
              <a:rPr lang="el-GR" sz="4900" dirty="0" smtClean="0"/>
              <a:t> Η θαλασσοταραχή, η καταιγίδα (αλλά και η τύχη).</a:t>
            </a:r>
          </a:p>
          <a:p>
            <a:r>
              <a:rPr lang="el-GR" sz="4900" b="1" dirty="0" smtClean="0"/>
              <a:t>Μπονάτσα (</a:t>
            </a:r>
            <a:r>
              <a:rPr lang="el-GR" sz="4900" b="1" dirty="0" err="1" smtClean="0"/>
              <a:t>Bonazza</a:t>
            </a:r>
            <a:r>
              <a:rPr lang="el-GR" sz="4900" b="1" dirty="0" smtClean="0"/>
              <a:t>):</a:t>
            </a:r>
            <a:r>
              <a:rPr lang="el-GR" sz="4900" dirty="0" smtClean="0"/>
              <a:t> Η νηνεμία, η απόλυτη ηρεμία στη θάλασσα.</a:t>
            </a:r>
          </a:p>
          <a:p>
            <a:r>
              <a:rPr lang="el-GR" sz="4900" b="1" dirty="0" err="1" smtClean="0"/>
              <a:t>Πρεβέντζα</a:t>
            </a:r>
            <a:r>
              <a:rPr lang="el-GR" sz="4900" b="1" dirty="0" smtClean="0"/>
              <a:t> (</a:t>
            </a:r>
            <a:r>
              <a:rPr lang="el-GR" sz="4900" b="1" dirty="0" err="1" smtClean="0"/>
              <a:t>Provenza</a:t>
            </a:r>
            <a:r>
              <a:rPr lang="el-GR" sz="4900" b="1" dirty="0" smtClean="0"/>
              <a:t>):</a:t>
            </a:r>
            <a:r>
              <a:rPr lang="el-GR" sz="4900" dirty="0" smtClean="0"/>
              <a:t> Ο δυνατός βορειοδυτικός άνεμος.</a:t>
            </a:r>
          </a:p>
          <a:p>
            <a:r>
              <a:rPr lang="el-GR" sz="4900" b="1" dirty="0" smtClean="0"/>
              <a:t>Βίγλα (</a:t>
            </a:r>
            <a:r>
              <a:rPr lang="el-GR" sz="4900" b="1" dirty="0" err="1" smtClean="0"/>
              <a:t>Vigla</a:t>
            </a:r>
            <a:r>
              <a:rPr lang="el-GR" sz="4900" b="1" dirty="0" smtClean="0"/>
              <a:t>):</a:t>
            </a:r>
            <a:r>
              <a:rPr lang="el-GR" sz="4900" dirty="0" smtClean="0"/>
              <a:t> Το παρατηρητήριο (από το </a:t>
            </a:r>
            <a:r>
              <a:rPr lang="el-GR" sz="4900" i="1" dirty="0" err="1" smtClean="0"/>
              <a:t>vigilare</a:t>
            </a:r>
            <a:r>
              <a:rPr lang="el-GR" sz="4900" dirty="0" smtClean="0"/>
              <a:t> - αγρυπνώ).</a:t>
            </a:r>
            <a:endParaRPr lang="el-GR" sz="4900" b="1" dirty="0" smtClean="0"/>
          </a:p>
          <a:p>
            <a:r>
              <a:rPr lang="el-GR" sz="4900" b="1" dirty="0" smtClean="0"/>
              <a:t>Αλιάδα (</a:t>
            </a:r>
            <a:r>
              <a:rPr lang="el-GR" sz="4900" b="1" dirty="0" err="1" smtClean="0"/>
              <a:t>Agliata</a:t>
            </a:r>
            <a:r>
              <a:rPr lang="el-GR" sz="4900" b="1" dirty="0" smtClean="0"/>
              <a:t>):</a:t>
            </a:r>
            <a:r>
              <a:rPr lang="el-GR" sz="4900" dirty="0" smtClean="0"/>
              <a:t> Η σκορδαλιά (από το </a:t>
            </a:r>
            <a:r>
              <a:rPr lang="el-GR" sz="4900" i="1" dirty="0" err="1" smtClean="0"/>
              <a:t>aglio</a:t>
            </a:r>
            <a:r>
              <a:rPr lang="el-GR" sz="4900" dirty="0" smtClean="0"/>
              <a:t> - σκόρδο).</a:t>
            </a:r>
          </a:p>
          <a:p>
            <a:r>
              <a:rPr lang="el-GR" sz="4900" b="1" dirty="0" err="1" smtClean="0"/>
              <a:t>Στραπατσάδα</a:t>
            </a:r>
            <a:r>
              <a:rPr lang="el-GR" sz="4900" b="1" dirty="0" smtClean="0"/>
              <a:t> (</a:t>
            </a:r>
            <a:r>
              <a:rPr lang="el-GR" sz="4900" b="1" dirty="0" err="1" smtClean="0"/>
              <a:t>Strapazzare</a:t>
            </a:r>
            <a:r>
              <a:rPr lang="el-GR" sz="4900" b="1" dirty="0" smtClean="0"/>
              <a:t>):</a:t>
            </a:r>
            <a:r>
              <a:rPr lang="el-GR" sz="4900" dirty="0" smtClean="0"/>
              <a:t> Τα αυγά που "χτυπιούνται" στο τηγάνι.</a:t>
            </a:r>
          </a:p>
          <a:p>
            <a:r>
              <a:rPr lang="el-GR" sz="4900" b="1" dirty="0" err="1" smtClean="0"/>
              <a:t>Πανεσκάδα</a:t>
            </a:r>
            <a:r>
              <a:rPr lang="el-GR" sz="4900" b="1" dirty="0" smtClean="0"/>
              <a:t> (</a:t>
            </a:r>
            <a:r>
              <a:rPr lang="el-GR" sz="4900" b="1" dirty="0" err="1" smtClean="0"/>
              <a:t>Panesca</a:t>
            </a:r>
            <a:r>
              <a:rPr lang="el-GR" sz="4900" b="1" dirty="0" smtClean="0"/>
              <a:t>):</a:t>
            </a:r>
            <a:r>
              <a:rPr lang="el-GR" sz="4900" dirty="0" smtClean="0"/>
              <a:t> Παραδοσιακό φαγητό με ψωμί και λαχανικά.</a:t>
            </a:r>
            <a:endParaRPr lang="el-GR" sz="4900" b="1" dirty="0" smtClean="0"/>
          </a:p>
          <a:p>
            <a:r>
              <a:rPr lang="el-GR" sz="4900" b="1" dirty="0" smtClean="0"/>
              <a:t>"Κάμω βόλτα":</a:t>
            </a:r>
            <a:r>
              <a:rPr lang="el-GR" sz="4900" dirty="0" smtClean="0"/>
              <a:t> (</a:t>
            </a:r>
            <a:r>
              <a:rPr lang="el-GR" sz="4900" dirty="0" err="1" smtClean="0"/>
              <a:t>Fare</a:t>
            </a:r>
            <a:r>
              <a:rPr lang="el-GR" sz="4900" dirty="0" smtClean="0"/>
              <a:t> </a:t>
            </a:r>
            <a:r>
              <a:rPr lang="el-GR" sz="4900" dirty="0" err="1" smtClean="0"/>
              <a:t>una</a:t>
            </a:r>
            <a:r>
              <a:rPr lang="el-GR" sz="4900" dirty="0" smtClean="0"/>
              <a:t> </a:t>
            </a:r>
            <a:r>
              <a:rPr lang="el-GR" sz="4900" dirty="0" err="1" smtClean="0"/>
              <a:t>volta</a:t>
            </a:r>
            <a:r>
              <a:rPr lang="el-GR" sz="4900" dirty="0" smtClean="0"/>
              <a:t>) – Πηγαίνω περίπατο.</a:t>
            </a:r>
          </a:p>
          <a:p>
            <a:r>
              <a:rPr lang="el-GR" sz="4900" b="1" dirty="0" smtClean="0"/>
              <a:t>"Έχω </a:t>
            </a:r>
            <a:r>
              <a:rPr lang="el-GR" sz="4900" b="1" dirty="0" err="1" smtClean="0"/>
              <a:t>ντιβερτιμέντο</a:t>
            </a:r>
            <a:r>
              <a:rPr lang="el-GR" sz="4900" b="1" dirty="0" smtClean="0"/>
              <a:t>":</a:t>
            </a:r>
            <a:r>
              <a:rPr lang="el-GR" sz="4900" dirty="0" smtClean="0"/>
              <a:t> (</a:t>
            </a:r>
            <a:r>
              <a:rPr lang="el-GR" sz="4900" dirty="0" err="1" smtClean="0"/>
              <a:t>Divertimento</a:t>
            </a:r>
            <a:r>
              <a:rPr lang="el-GR" sz="4900" dirty="0" smtClean="0"/>
              <a:t>) – Διασκεδάζω.</a:t>
            </a:r>
          </a:p>
          <a:p>
            <a:r>
              <a:rPr lang="el-GR" sz="4900" b="1" dirty="0" smtClean="0"/>
              <a:t>"Είναι φουριόζος":</a:t>
            </a:r>
            <a:r>
              <a:rPr lang="el-GR" sz="4900" dirty="0" smtClean="0"/>
              <a:t> (</a:t>
            </a:r>
            <a:r>
              <a:rPr lang="el-GR" sz="4900" dirty="0" err="1" smtClean="0"/>
              <a:t>Furioso</a:t>
            </a:r>
            <a:r>
              <a:rPr lang="el-GR" sz="4900" dirty="0" smtClean="0"/>
              <a:t>) – Είναι ορμητικός, βιάζεται πολύ.</a:t>
            </a:r>
          </a:p>
          <a:p>
            <a:r>
              <a:rPr lang="el-GR" sz="4900" b="1" dirty="0" smtClean="0"/>
              <a:t>"Μου ήρθε νταμπλάς":</a:t>
            </a:r>
            <a:r>
              <a:rPr lang="el-GR" sz="4900" dirty="0" smtClean="0"/>
              <a:t> (</a:t>
            </a:r>
            <a:r>
              <a:rPr lang="el-GR" sz="4900" dirty="0" err="1" smtClean="0"/>
              <a:t>Dapla</a:t>
            </a:r>
            <a:r>
              <a:rPr lang="el-GR" sz="4900" dirty="0" smtClean="0"/>
              <a:t>) – Μου ήρθε εγκεφαλικό/ξαφνική ζάλη.</a:t>
            </a:r>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92500" lnSpcReduction="20000"/>
          </a:bodyPr>
          <a:lstStyle/>
          <a:p>
            <a:pPr>
              <a:buNone/>
            </a:pPr>
            <a:r>
              <a:rPr lang="el-GR" dirty="0"/>
              <a:t> </a:t>
            </a:r>
            <a:r>
              <a:rPr lang="el-GR" dirty="0" smtClean="0"/>
              <a:t>     Κλείνοντας, τα ίχνη της Ενετοκρατίας στην Κεφαλονιά δεν είναι απλώς πέτρες, κάστρα και παλιοί χάρτες. Είναι ο τρόπος που μιλάμε, η αρχιτεκτονική που αναγεννήθηκε μέσα από τα ερείπια του 1953 και η περηφάνια ενός λαού που, αν και βρέθηκε υπό ξένη κυριαρχία, κατάφερε να αφομοιώσει την ευρωπαϊκή κουλτούρα χωρίς να χάσει την ελληνική του ψυχή. Η Κεφαλονιά των Ενετών ήταν το «παράθυρο» της Ελλάδας προς τη Δύση, ένα παράθυρο που παραμένει ανοιχτό μέχρι σήμερα.</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ΠηγΕΣ</a:t>
            </a:r>
            <a:endParaRPr lang="el-GR" dirty="0"/>
          </a:p>
        </p:txBody>
      </p:sp>
      <p:sp>
        <p:nvSpPr>
          <p:cNvPr id="3" name="2 - Θέση περιεχομένου"/>
          <p:cNvSpPr>
            <a:spLocks noGrp="1"/>
          </p:cNvSpPr>
          <p:nvPr>
            <p:ph idx="1"/>
          </p:nvPr>
        </p:nvSpPr>
        <p:spPr/>
        <p:txBody>
          <a:bodyPr/>
          <a:lstStyle/>
          <a:p>
            <a:r>
              <a:rPr lang="el-GR" dirty="0" smtClean="0"/>
              <a:t>ΒΙΚΙΠΑΙΔΕΙΑ</a:t>
            </a:r>
            <a:endParaRPr lang="en-US" dirty="0" smtClean="0"/>
          </a:p>
          <a:p>
            <a:r>
              <a:rPr lang="el-GR" dirty="0" err="1" smtClean="0"/>
              <a:t>Κοργιαλένειος</a:t>
            </a:r>
            <a:r>
              <a:rPr lang="el-GR" dirty="0" smtClean="0"/>
              <a:t> Βιβλιοθήκη &amp; Μουσείο (Αργοστόλι)</a:t>
            </a:r>
          </a:p>
          <a:p>
            <a:r>
              <a:rPr lang="en-US" dirty="0" err="1" smtClean="0"/>
              <a:t>Inkefalonia</a:t>
            </a:r>
            <a:r>
              <a:rPr lang="en-US" dirty="0" smtClean="0"/>
              <a:t> (</a:t>
            </a:r>
            <a:r>
              <a:rPr lang="el-GR" dirty="0" err="1" smtClean="0"/>
              <a:t>φωτό</a:t>
            </a:r>
            <a:r>
              <a:rPr lang="el-GR" dirty="0" smtClean="0"/>
              <a:t> </a:t>
            </a:r>
            <a:r>
              <a:rPr lang="en-US" dirty="0" err="1" smtClean="0"/>
              <a:t>Panagis</a:t>
            </a:r>
            <a:r>
              <a:rPr lang="en-US" dirty="0" smtClean="0"/>
              <a:t> </a:t>
            </a:r>
            <a:r>
              <a:rPr lang="en-US" dirty="0" err="1" smtClean="0"/>
              <a:t>Kavalieratos</a:t>
            </a:r>
            <a:r>
              <a:rPr lang="en-US" dirty="0" smtClean="0"/>
              <a:t>)</a:t>
            </a:r>
          </a:p>
          <a:p>
            <a:r>
              <a:rPr lang="en-US" dirty="0" err="1" smtClean="0"/>
              <a:t>Kefalonitis</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talian_States_in_1789.png"/>
          <p:cNvPicPr>
            <a:picLocks noChangeAspect="1"/>
          </p:cNvPicPr>
          <p:nvPr/>
        </p:nvPicPr>
        <p:blipFill>
          <a:blip r:embed="rId2"/>
          <a:stretch>
            <a:fillRect/>
          </a:stretch>
        </p:blipFill>
        <p:spPr>
          <a:xfrm>
            <a:off x="214282" y="0"/>
            <a:ext cx="4761905" cy="6266667"/>
          </a:xfrm>
          <a:prstGeom prst="rect">
            <a:avLst/>
          </a:prstGeom>
        </p:spPr>
      </p:pic>
      <p:sp>
        <p:nvSpPr>
          <p:cNvPr id="5" name="4 - TextBox"/>
          <p:cNvSpPr txBox="1"/>
          <p:nvPr/>
        </p:nvSpPr>
        <p:spPr>
          <a:xfrm>
            <a:off x="5000628" y="1928802"/>
            <a:ext cx="3929090" cy="923330"/>
          </a:xfrm>
          <a:prstGeom prst="rect">
            <a:avLst/>
          </a:prstGeom>
          <a:noFill/>
        </p:spPr>
        <p:txBody>
          <a:bodyPr wrap="square" rtlCol="0">
            <a:spAutoFit/>
          </a:bodyPr>
          <a:lstStyle/>
          <a:p>
            <a:r>
              <a:rPr lang="el-GR" dirty="0" smtClean="0"/>
              <a:t>Πολιτικός χάρτης της Ιταλίας το έτος 1789, που δείχνει λεπτομερώς τα Ιόνια νησιά της Δημοκρατίας της Βενετίας.</a:t>
            </a:r>
            <a:endParaRPr lang="el-G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a:buNone/>
            </a:pPr>
            <a:r>
              <a:rPr lang="el-GR" b="1" dirty="0" smtClean="0"/>
              <a:t>    Η κυριαρχία της Βενετίας στην Κεφαλονιά εδραιώθηκε οριστικά το 1500, μετά την πολιορκία του Κάστρου του Αγίου Γεωργίου  και τερματίστηκε το 1797 με την κατάλυση της Ενετικής Δημοκρατίας από τον Ναπολέοντα Βοναπάρτη.</a:t>
            </a:r>
            <a:endParaRPr lang="el-GR" b="1"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Flag_of_the_Republic_of_Venice.svg.png"/>
          <p:cNvPicPr>
            <a:picLocks noChangeAspect="1"/>
          </p:cNvPicPr>
          <p:nvPr/>
        </p:nvPicPr>
        <p:blipFill>
          <a:blip r:embed="rId2"/>
          <a:stretch>
            <a:fillRect/>
          </a:stretch>
        </p:blipFill>
        <p:spPr>
          <a:xfrm>
            <a:off x="0" y="0"/>
            <a:ext cx="9144000" cy="4764881"/>
          </a:xfrm>
          <a:prstGeom prst="rect">
            <a:avLst/>
          </a:prstGeom>
        </p:spPr>
      </p:pic>
      <p:sp>
        <p:nvSpPr>
          <p:cNvPr id="5" name="4 - TextBox"/>
          <p:cNvSpPr txBox="1"/>
          <p:nvPr/>
        </p:nvSpPr>
        <p:spPr>
          <a:xfrm>
            <a:off x="714348" y="5143512"/>
            <a:ext cx="3786214" cy="369332"/>
          </a:xfrm>
          <a:prstGeom prst="rect">
            <a:avLst/>
          </a:prstGeom>
          <a:noFill/>
        </p:spPr>
        <p:txBody>
          <a:bodyPr wrap="square" rtlCol="0">
            <a:spAutoFit/>
          </a:bodyPr>
          <a:lstStyle/>
          <a:p>
            <a:r>
              <a:rPr lang="el-GR" b="1" dirty="0" smtClean="0"/>
              <a:t>Σημαία της Βενετικής Δημοκρατίας</a:t>
            </a:r>
            <a:endParaRPr lang="el-GR" b="1"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err="1" smtClean="0"/>
              <a:t>Διοικηση</a:t>
            </a:r>
            <a:r>
              <a:rPr lang="el-GR" b="1" dirty="0" smtClean="0"/>
              <a:t> </a:t>
            </a:r>
            <a:r>
              <a:rPr lang="el-GR" b="1" dirty="0" smtClean="0"/>
              <a:t>και </a:t>
            </a:r>
            <a:r>
              <a:rPr lang="el-GR" b="1" dirty="0" err="1" smtClean="0"/>
              <a:t>Κοινωνια</a:t>
            </a:r>
            <a:endParaRPr lang="el-GR" b="1" dirty="0"/>
          </a:p>
        </p:txBody>
      </p:sp>
      <p:sp>
        <p:nvSpPr>
          <p:cNvPr id="3" name="2 - Θέση περιεχομένου"/>
          <p:cNvSpPr>
            <a:spLocks noGrp="1"/>
          </p:cNvSpPr>
          <p:nvPr>
            <p:ph idx="1"/>
          </p:nvPr>
        </p:nvSpPr>
        <p:spPr/>
        <p:txBody>
          <a:bodyPr>
            <a:normAutofit fontScale="85000" lnSpcReduction="20000"/>
          </a:bodyPr>
          <a:lstStyle/>
          <a:p>
            <a:r>
              <a:rPr lang="el-GR" dirty="0" smtClean="0"/>
              <a:t>Οι Βενετοί εφάρμοσαν ένα αυστηρό φεουδαρχικό σύστημα. Η κοινωνία χωριζόταν σε τρεις τάξεις:</a:t>
            </a:r>
          </a:p>
          <a:p>
            <a:r>
              <a:rPr lang="el-GR" b="1" dirty="0" smtClean="0"/>
              <a:t>Ευγενείς (</a:t>
            </a:r>
            <a:r>
              <a:rPr lang="el-GR" b="1" dirty="0" err="1" smtClean="0"/>
              <a:t>Nobili</a:t>
            </a:r>
            <a:r>
              <a:rPr lang="el-GR" b="1" dirty="0" smtClean="0"/>
              <a:t>):</a:t>
            </a:r>
            <a:r>
              <a:rPr lang="el-GR" dirty="0" smtClean="0"/>
              <a:t> Οι εγγεγραμμένοι στο </a:t>
            </a:r>
            <a:r>
              <a:rPr lang="el-GR" b="1" dirty="0" err="1" smtClean="0"/>
              <a:t>Libro</a:t>
            </a:r>
            <a:r>
              <a:rPr lang="el-GR" b="1" dirty="0" smtClean="0"/>
              <a:t> </a:t>
            </a:r>
            <a:r>
              <a:rPr lang="el-GR" b="1" dirty="0" err="1" smtClean="0"/>
              <a:t>d'Oro</a:t>
            </a:r>
            <a:r>
              <a:rPr lang="el-GR" dirty="0" smtClean="0"/>
              <a:t> (Χρυσή Βίβλο), οι οποίοι είχαν το προνόμιο της διοίκησης.</a:t>
            </a:r>
          </a:p>
          <a:p>
            <a:r>
              <a:rPr lang="el-GR" b="1" dirty="0" smtClean="0"/>
              <a:t>Αστοί (</a:t>
            </a:r>
            <a:r>
              <a:rPr lang="el-GR" b="1" dirty="0" err="1" smtClean="0"/>
              <a:t>Civili</a:t>
            </a:r>
            <a:r>
              <a:rPr lang="el-GR" b="1" dirty="0" smtClean="0"/>
              <a:t>):</a:t>
            </a:r>
            <a:r>
              <a:rPr lang="el-GR" dirty="0" smtClean="0"/>
              <a:t> Έμποροι, επιστήμονες και τεχνίτες.</a:t>
            </a:r>
          </a:p>
          <a:p>
            <a:r>
              <a:rPr lang="el-GR" b="1" dirty="0" smtClean="0"/>
              <a:t>Λαός (</a:t>
            </a:r>
            <a:r>
              <a:rPr lang="el-GR" b="1" dirty="0" err="1" smtClean="0"/>
              <a:t>Popolari</a:t>
            </a:r>
            <a:r>
              <a:rPr lang="el-GR" b="1" dirty="0" smtClean="0"/>
              <a:t>):</a:t>
            </a:r>
            <a:r>
              <a:rPr lang="el-GR" dirty="0" smtClean="0"/>
              <a:t> Η πλειοψηφία των κατοίκων, κυρίως αγρότες.</a:t>
            </a:r>
          </a:p>
          <a:p>
            <a:r>
              <a:rPr lang="el-GR" b="1" dirty="0" smtClean="0"/>
              <a:t>Σημείωση:</a:t>
            </a:r>
            <a:r>
              <a:rPr lang="el-GR" dirty="0" smtClean="0"/>
              <a:t> Παρά την πίεση της Καθολικής Εκκλησίας, η Βενετία επέδειξε μια σχετική ανεκτικότητα προς την Ορθοδοξία, επιτρέποντας στους Κεφαλλονίτες να διατηρήσουν τη θρησκεία τους, πράγμα που εμπόδισε τον </a:t>
            </a:r>
            <a:r>
              <a:rPr lang="el-GR" dirty="0" err="1" smtClean="0"/>
              <a:t>εκλατινισμό</a:t>
            </a:r>
            <a:r>
              <a:rPr lang="el-GR" dirty="0" smtClean="0"/>
              <a:t>.</a:t>
            </a:r>
          </a:p>
          <a:p>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Καστρο</a:t>
            </a:r>
            <a:r>
              <a:rPr lang="el-GR" dirty="0" smtClean="0"/>
              <a:t> </a:t>
            </a:r>
            <a:r>
              <a:rPr lang="el-GR" dirty="0" err="1" smtClean="0"/>
              <a:t>Αγιου</a:t>
            </a:r>
            <a:r>
              <a:rPr lang="el-GR" dirty="0" smtClean="0"/>
              <a:t> </a:t>
            </a:r>
            <a:r>
              <a:rPr lang="el-GR" dirty="0" err="1" smtClean="0"/>
              <a:t>Γεωργιου</a:t>
            </a:r>
            <a:endParaRPr lang="el-GR" dirty="0"/>
          </a:p>
        </p:txBody>
      </p:sp>
      <p:sp>
        <p:nvSpPr>
          <p:cNvPr id="3" name="2 - Θέση περιεχομένου"/>
          <p:cNvSpPr>
            <a:spLocks noGrp="1"/>
          </p:cNvSpPr>
          <p:nvPr>
            <p:ph idx="1"/>
          </p:nvPr>
        </p:nvSpPr>
        <p:spPr/>
        <p:txBody>
          <a:bodyPr>
            <a:normAutofit/>
          </a:bodyPr>
          <a:lstStyle/>
          <a:p>
            <a:pPr>
              <a:buNone/>
            </a:pPr>
            <a:r>
              <a:rPr lang="el-GR" dirty="0"/>
              <a:t> </a:t>
            </a:r>
            <a:r>
              <a:rPr lang="el-GR" dirty="0" smtClean="0"/>
              <a:t>     </a:t>
            </a:r>
            <a:r>
              <a:rPr lang="el-GR" sz="2800" dirty="0" smtClean="0"/>
              <a:t>Στα </a:t>
            </a:r>
            <a:r>
              <a:rPr lang="el-GR" sz="2800" dirty="0"/>
              <a:t>επίσημα βενετικά αρχεία αναφέρεται ως </a:t>
            </a:r>
            <a:r>
              <a:rPr lang="el-GR" sz="2800" dirty="0" err="1"/>
              <a:t>Città</a:t>
            </a:r>
            <a:r>
              <a:rPr lang="el-GR" sz="2800" dirty="0"/>
              <a:t> di </a:t>
            </a:r>
            <a:r>
              <a:rPr lang="el-GR" sz="2800" dirty="0" err="1"/>
              <a:t>Cefalonia</a:t>
            </a:r>
            <a:r>
              <a:rPr lang="el-GR" sz="2800" dirty="0"/>
              <a:t>, δηλαδή Πόλη της Κεφαλονιάς. Η δημιουργία του χρονολογείται στον δωδέκατο αιώνα </a:t>
            </a:r>
            <a:r>
              <a:rPr lang="el-GR" sz="2800" dirty="0" err="1" smtClean="0"/>
              <a:t>μ.Χ</a:t>
            </a:r>
            <a:r>
              <a:rPr lang="el-GR" sz="2800" dirty="0" smtClean="0"/>
              <a:t>.</a:t>
            </a:r>
            <a:r>
              <a:rPr lang="el-GR" sz="2800" dirty="0"/>
              <a:t> Οι </a:t>
            </a:r>
            <a:r>
              <a:rPr lang="el-GR" sz="2800" dirty="0" smtClean="0"/>
              <a:t>Βενετοί</a:t>
            </a:r>
            <a:r>
              <a:rPr lang="el-GR" sz="2800" dirty="0"/>
              <a:t> μόλις κατέλαβαν το νησί φρόντισαν για την ενίσχυση του φρουρίου προκειμένου να προστατευτεί και από τις επιθέσεις πειρατών που την περίοδο εκείνη λυμαίνονταν τις θάλασσες.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g.Georgios_Kastro.JPG"/>
          <p:cNvPicPr>
            <a:picLocks noGrp="1" noChangeAspect="1"/>
          </p:cNvPicPr>
          <p:nvPr>
            <p:ph idx="1"/>
          </p:nvPr>
        </p:nvPicPr>
        <p:blipFill>
          <a:blip r:embed="rId2"/>
          <a:stretch>
            <a:fillRect/>
          </a:stretch>
        </p:blipFill>
        <p:spPr>
          <a:xfrm>
            <a:off x="-7437" y="0"/>
            <a:ext cx="9151437" cy="6803833"/>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Καστρο</a:t>
            </a:r>
            <a:r>
              <a:rPr lang="el-GR" dirty="0" smtClean="0"/>
              <a:t> </a:t>
            </a:r>
            <a:r>
              <a:rPr lang="el-GR" dirty="0" err="1" smtClean="0"/>
              <a:t>α</a:t>
            </a:r>
            <a:r>
              <a:rPr lang="el-GR" dirty="0" err="1" smtClean="0"/>
              <a:t>σσου</a:t>
            </a:r>
            <a:endParaRPr lang="el-GR" dirty="0"/>
          </a:p>
        </p:txBody>
      </p:sp>
      <p:sp>
        <p:nvSpPr>
          <p:cNvPr id="3" name="2 - Θέση περιεχομένου"/>
          <p:cNvSpPr>
            <a:spLocks noGrp="1"/>
          </p:cNvSpPr>
          <p:nvPr>
            <p:ph idx="1"/>
          </p:nvPr>
        </p:nvSpPr>
        <p:spPr>
          <a:xfrm>
            <a:off x="457200" y="1357298"/>
            <a:ext cx="8229600" cy="4768865"/>
          </a:xfrm>
        </p:spPr>
        <p:txBody>
          <a:bodyPr>
            <a:normAutofit fontScale="77500" lnSpcReduction="20000"/>
          </a:bodyPr>
          <a:lstStyle/>
          <a:p>
            <a:pPr>
              <a:buNone/>
            </a:pPr>
            <a:r>
              <a:rPr lang="el-GR" dirty="0" smtClean="0"/>
              <a:t>     </a:t>
            </a:r>
            <a:r>
              <a:rPr lang="el-GR" dirty="0"/>
              <a:t> Το κάστρο της Άσσου αποτελεί χαρακτηριστικό δείγμα της οχυρωματικής τέχνης των Βενετών. Σύμφωνα με την επιγραφή που βρίσκεται στο εξωτερικό της κύριας πύλης του Κάστρου, οι εργασίες που ξεκίνησαν το 1593, ολοκληρώθηκαν δυο χρόνια αργότερα. Ήταν ένα τεράστιο έργο για την εποχή ως προς τον όγκο των υλικών, τα εργατικά χέρια αλλά και το κόστος. Στόχος των Βενετών ήταν η δημιουργία ενός κάστρου-φρουρίου που θα προστάτευε το νησί από κάθε επίδοξο εισβολέα και η δημιουργία μιας καινούριας πολιτείας, μιας </a:t>
            </a:r>
            <a:r>
              <a:rPr lang="el-GR" dirty="0" err="1"/>
              <a:t>καστροπολιτείας</a:t>
            </a:r>
            <a:r>
              <a:rPr lang="el-GR" dirty="0"/>
              <a:t>. Ήταν μια από τις σπάνιες φορές που η Βενετία αποφάσιζε να δημιουργήσει μια νέα πόλη, καθώς το πιο συνηθισμένο ήταν να οχυρώνει υπάρχουσες πόλεις, οι οποίες πια αναπτύσσονταν μέσα στα τείχη. </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214</TotalTime>
  <Words>815</Words>
  <Application>Microsoft Office PowerPoint</Application>
  <PresentationFormat>Προβολή στην οθόνη (4:3)</PresentationFormat>
  <Paragraphs>70</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Διαστημικό</vt:lpstr>
      <vt:lpstr>Η ΕΝΕΤΟΚΡΑΤΙΑ ΣΤΗΝ ΚΕΦΑΛΟΝΙΑ</vt:lpstr>
      <vt:lpstr>Διαφάνεια 2</vt:lpstr>
      <vt:lpstr>Διαφάνεια 3</vt:lpstr>
      <vt:lpstr>Διαφάνεια 4</vt:lpstr>
      <vt:lpstr>Διαφάνεια 5</vt:lpstr>
      <vt:lpstr>Διοικηση και Κοινωνια</vt:lpstr>
      <vt:lpstr>Καστρο Αγιου Γεωργιου</vt:lpstr>
      <vt:lpstr>Διαφάνεια 8</vt:lpstr>
      <vt:lpstr>Καστρο ασσου</vt:lpstr>
      <vt:lpstr>Διαφάνεια 10</vt:lpstr>
      <vt:lpstr>Διαφάνεια 11</vt:lpstr>
      <vt:lpstr>Διαφάνεια 12</vt:lpstr>
      <vt:lpstr>Διαφάνεια 13</vt:lpstr>
      <vt:lpstr>Οικοσημα</vt:lpstr>
      <vt:lpstr>Διαφάνεια 15</vt:lpstr>
      <vt:lpstr>Διαφάνεια 16</vt:lpstr>
      <vt:lpstr>Ενετικο γεφυρι στον Χειμαρρο</vt:lpstr>
      <vt:lpstr>Διαφάνεια 18</vt:lpstr>
      <vt:lpstr>Διαφάνεια 19</vt:lpstr>
      <vt:lpstr>ΚαθημερινΗ ζωΗ</vt:lpstr>
      <vt:lpstr>ΧαρακτηριστικΑπαραδεΙγματα</vt:lpstr>
      <vt:lpstr>Διαφάνεια 22</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ΕΝΕΤΟΚΡΑΤΙΑ ΣΤΗΝ ΚΕΦΑΛΟΝΙΑ</dc:title>
  <dc:creator>HP</dc:creator>
  <cp:lastModifiedBy>HP</cp:lastModifiedBy>
  <cp:revision>43</cp:revision>
  <dcterms:created xsi:type="dcterms:W3CDTF">2026-03-01T17:34:55Z</dcterms:created>
  <dcterms:modified xsi:type="dcterms:W3CDTF">2026-03-03T18:19:29Z</dcterms:modified>
</cp:coreProperties>
</file>