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60" r:id="rId5"/>
    <p:sldId id="263" r:id="rId6"/>
    <p:sldId id="264" r:id="rId7"/>
    <p:sldId id="265" r:id="rId8"/>
    <p:sldId id="266" r:id="rId9"/>
    <p:sldId id="267" r:id="rId10"/>
    <p:sldId id="268" r:id="rId11"/>
    <p:sldId id="269" r:id="rId12"/>
    <p:sldId id="259" r:id="rId13"/>
    <p:sldId id="270" r:id="rId14"/>
    <p:sldId id="271" r:id="rId15"/>
    <p:sldId id="272" r:id="rId16"/>
    <p:sldId id="273" r:id="rId17"/>
    <p:sldId id="274" r:id="rId18"/>
    <p:sldId id="275" r:id="rId19"/>
    <p:sldId id="261" r:id="rId20"/>
    <p:sldId id="276"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143669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D7214F0-3CA4-4C2E-AEE7-C4E7DCD45E67}" type="datetimeFigureOut">
              <a:rPr lang="el-GR" smtClean="0"/>
              <a:t>4/3/2026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127100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4123552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1744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341220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3305110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1114767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3328671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249677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348812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133470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D7214F0-3CA4-4C2E-AEE7-C4E7DCD45E67}" type="datetimeFigureOut">
              <a:rPr lang="el-GR" smtClean="0"/>
              <a:t>4/3/2026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16314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D7214F0-3CA4-4C2E-AEE7-C4E7DCD45E67}" type="datetimeFigureOut">
              <a:rPr lang="el-GR" smtClean="0"/>
              <a:t>4/3/2026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68656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47583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108564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CD7214F0-3CA4-4C2E-AEE7-C4E7DCD45E67}" type="datetimeFigureOut">
              <a:rPr lang="el-GR" smtClean="0"/>
              <a:t>4/3/2026</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203865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D7214F0-3CA4-4C2E-AEE7-C4E7DCD45E67}" type="datetimeFigureOut">
              <a:rPr lang="el-GR" smtClean="0"/>
              <a:t>4/3/2026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A92651-11AF-4343-9A14-7558848542D3}" type="slidenum">
              <a:rPr lang="el-GR" smtClean="0"/>
              <a:t>‹#›</a:t>
            </a:fld>
            <a:endParaRPr lang="el-GR"/>
          </a:p>
        </p:txBody>
      </p:sp>
    </p:spTree>
    <p:extLst>
      <p:ext uri="{BB962C8B-B14F-4D97-AF65-F5344CB8AC3E}">
        <p14:creationId xmlns:p14="http://schemas.microsoft.com/office/powerpoint/2010/main" val="21567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D7214F0-3CA4-4C2E-AEE7-C4E7DCD45E67}" type="datetimeFigureOut">
              <a:rPr lang="el-GR" smtClean="0"/>
              <a:t>4/3/2026</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1A92651-11AF-4343-9A14-7558848542D3}" type="slidenum">
              <a:rPr lang="el-GR" smtClean="0"/>
              <a:t>‹#›</a:t>
            </a:fld>
            <a:endParaRPr lang="el-GR"/>
          </a:p>
        </p:txBody>
      </p:sp>
    </p:spTree>
    <p:extLst>
      <p:ext uri="{BB962C8B-B14F-4D97-AF65-F5344CB8AC3E}">
        <p14:creationId xmlns:p14="http://schemas.microsoft.com/office/powerpoint/2010/main" val="273520697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llovergreece.com/Hellenic-Lighthouses/Descr/12/el" TargetMode="External"/><Relationship Id="rId2" Type="http://schemas.openxmlformats.org/officeDocument/2006/relationships/hyperlink" Target="https://www.kastra.eu/castlegr.php?kastro=kefaloni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0FDE46-B459-B0A8-586E-40E4A22FB4D6}"/>
              </a:ext>
            </a:extLst>
          </p:cNvPr>
          <p:cNvSpPr>
            <a:spLocks noGrp="1"/>
          </p:cNvSpPr>
          <p:nvPr>
            <p:ph type="ctrTitle"/>
          </p:nvPr>
        </p:nvSpPr>
        <p:spPr/>
        <p:txBody>
          <a:bodyPr/>
          <a:lstStyle/>
          <a:p>
            <a:r>
              <a:rPr lang="el-GR" dirty="0"/>
              <a:t>Η ΕΝΕΤΟΚΡΑΤΙΑ ΣΤΗΝ ΚΕΦΑΛΟΝΙΑ </a:t>
            </a:r>
          </a:p>
        </p:txBody>
      </p:sp>
      <p:sp>
        <p:nvSpPr>
          <p:cNvPr id="3" name="Υπότιτλος 2">
            <a:extLst>
              <a:ext uri="{FF2B5EF4-FFF2-40B4-BE49-F238E27FC236}">
                <a16:creationId xmlns:a16="http://schemas.microsoft.com/office/drawing/2014/main" id="{29F6DC62-7077-B416-60F6-7B25277EF0F3}"/>
              </a:ext>
            </a:extLst>
          </p:cNvPr>
          <p:cNvSpPr>
            <a:spLocks noGrp="1"/>
          </p:cNvSpPr>
          <p:nvPr>
            <p:ph type="subTitle" idx="1"/>
          </p:nvPr>
        </p:nvSpPr>
        <p:spPr/>
        <p:txBody>
          <a:bodyPr/>
          <a:lstStyle/>
          <a:p>
            <a:r>
              <a:rPr lang="en-US" dirty="0"/>
              <a:t>H </a:t>
            </a:r>
            <a:r>
              <a:rPr lang="el-GR" dirty="0"/>
              <a:t>Κεφαλονιά εντάχθηκε στο </a:t>
            </a:r>
            <a:r>
              <a:rPr lang="el-GR" dirty="0" err="1"/>
              <a:t>Stato</a:t>
            </a:r>
            <a:r>
              <a:rPr lang="el-GR" dirty="0"/>
              <a:t> </a:t>
            </a:r>
            <a:r>
              <a:rPr lang="el-GR" dirty="0" err="1"/>
              <a:t>da</a:t>
            </a:r>
            <a:r>
              <a:rPr lang="el-GR" dirty="0"/>
              <a:t> </a:t>
            </a:r>
            <a:r>
              <a:rPr lang="el-GR" dirty="0" err="1"/>
              <a:t>Mar</a:t>
            </a:r>
            <a:r>
              <a:rPr lang="el-GR" dirty="0"/>
              <a:t> (Ενετική κτήση) το 1500 και παρέμεινε υπό Ενετική κυριαρχία μέχρι το 1797.</a:t>
            </a:r>
          </a:p>
        </p:txBody>
      </p:sp>
    </p:spTree>
    <p:extLst>
      <p:ext uri="{BB962C8B-B14F-4D97-AF65-F5344CB8AC3E}">
        <p14:creationId xmlns:p14="http://schemas.microsoft.com/office/powerpoint/2010/main" val="90077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AF42AD06-CBF1-B186-834B-7C353AA76F09}"/>
              </a:ext>
            </a:extLst>
          </p:cNvPr>
          <p:cNvPicPr>
            <a:picLocks noGrp="1" noChangeAspect="1"/>
          </p:cNvPicPr>
          <p:nvPr>
            <p:ph idx="1"/>
          </p:nvPr>
        </p:nvPicPr>
        <p:blipFill>
          <a:blip r:embed="rId2"/>
          <a:stretch>
            <a:fillRect/>
          </a:stretch>
        </p:blipFill>
        <p:spPr>
          <a:xfrm>
            <a:off x="838200" y="501310"/>
            <a:ext cx="10093036" cy="5991565"/>
          </a:xfrm>
          <a:prstGeom prst="rect">
            <a:avLst/>
          </a:prstGeom>
        </p:spPr>
      </p:pic>
    </p:spTree>
    <p:extLst>
      <p:ext uri="{BB962C8B-B14F-4D97-AF65-F5344CB8AC3E}">
        <p14:creationId xmlns:p14="http://schemas.microsoft.com/office/powerpoint/2010/main" val="204926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C1FB964-5AE1-3486-1057-C5E10E031ED4}"/>
              </a:ext>
            </a:extLst>
          </p:cNvPr>
          <p:cNvPicPr>
            <a:picLocks noGrp="1" noChangeAspect="1"/>
          </p:cNvPicPr>
          <p:nvPr>
            <p:ph idx="1"/>
          </p:nvPr>
        </p:nvPicPr>
        <p:blipFill>
          <a:blip r:embed="rId2"/>
          <a:stretch>
            <a:fillRect/>
          </a:stretch>
        </p:blipFill>
        <p:spPr>
          <a:xfrm>
            <a:off x="1206041" y="727364"/>
            <a:ext cx="9538159" cy="5771840"/>
          </a:xfrm>
          <a:prstGeom prst="rect">
            <a:avLst/>
          </a:prstGeom>
        </p:spPr>
      </p:pic>
    </p:spTree>
    <p:extLst>
      <p:ext uri="{BB962C8B-B14F-4D97-AF65-F5344CB8AC3E}">
        <p14:creationId xmlns:p14="http://schemas.microsoft.com/office/powerpoint/2010/main" val="49186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D17EED-3705-4DB3-E409-B4A8A6A69998}"/>
              </a:ext>
            </a:extLst>
          </p:cNvPr>
          <p:cNvSpPr>
            <a:spLocks noGrp="1"/>
          </p:cNvSpPr>
          <p:nvPr>
            <p:ph type="title"/>
          </p:nvPr>
        </p:nvSpPr>
        <p:spPr/>
        <p:txBody>
          <a:bodyPr/>
          <a:lstStyle/>
          <a:p>
            <a:r>
              <a:rPr lang="el-GR" dirty="0"/>
              <a:t>•	Κάστρο Άσσου: </a:t>
            </a:r>
          </a:p>
        </p:txBody>
      </p:sp>
      <p:sp>
        <p:nvSpPr>
          <p:cNvPr id="3" name="Θέση περιεχομένου 2">
            <a:extLst>
              <a:ext uri="{FF2B5EF4-FFF2-40B4-BE49-F238E27FC236}">
                <a16:creationId xmlns:a16="http://schemas.microsoft.com/office/drawing/2014/main" id="{9EC84317-8A6C-E306-6F94-9701228F63CB}"/>
              </a:ext>
            </a:extLst>
          </p:cNvPr>
          <p:cNvSpPr>
            <a:spLocks noGrp="1"/>
          </p:cNvSpPr>
          <p:nvPr>
            <p:ph idx="1"/>
          </p:nvPr>
        </p:nvSpPr>
        <p:spPr/>
        <p:txBody>
          <a:bodyPr>
            <a:normAutofit/>
          </a:bodyPr>
          <a:lstStyle/>
          <a:p>
            <a:r>
              <a:rPr lang="el-GR" dirty="0"/>
              <a:t>: Εντυπωσιακό φρούριο, χαρακτηριστικό δείγμα ενετικής οχυρωματικής αρχιτεκτονικής.</a:t>
            </a:r>
          </a:p>
        </p:txBody>
      </p:sp>
    </p:spTree>
    <p:extLst>
      <p:ext uri="{BB962C8B-B14F-4D97-AF65-F5344CB8AC3E}">
        <p14:creationId xmlns:p14="http://schemas.microsoft.com/office/powerpoint/2010/main" val="505143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F9BE89-972A-427B-89E8-3876BE0E3128}"/>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A073DC95-4E75-E3E2-C696-F1ADC84CEFF7}"/>
              </a:ext>
            </a:extLst>
          </p:cNvPr>
          <p:cNvPicPr>
            <a:picLocks noGrp="1" noChangeAspect="1"/>
          </p:cNvPicPr>
          <p:nvPr>
            <p:ph idx="1"/>
          </p:nvPr>
        </p:nvPicPr>
        <p:blipFill>
          <a:blip r:embed="rId2"/>
          <a:stretch>
            <a:fillRect/>
          </a:stretch>
        </p:blipFill>
        <p:spPr>
          <a:xfrm>
            <a:off x="838201" y="498532"/>
            <a:ext cx="10300854" cy="5678431"/>
          </a:xfrm>
          <a:prstGeom prst="rect">
            <a:avLst/>
          </a:prstGeom>
        </p:spPr>
      </p:pic>
    </p:spTree>
    <p:extLst>
      <p:ext uri="{BB962C8B-B14F-4D97-AF65-F5344CB8AC3E}">
        <p14:creationId xmlns:p14="http://schemas.microsoft.com/office/powerpoint/2010/main" val="379099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B4B561D0-FD5A-1D57-02A2-82CCD52ECBD1}"/>
              </a:ext>
            </a:extLst>
          </p:cNvPr>
          <p:cNvPicPr>
            <a:picLocks noGrp="1" noChangeAspect="1"/>
          </p:cNvPicPr>
          <p:nvPr>
            <p:ph idx="1"/>
          </p:nvPr>
        </p:nvPicPr>
        <p:blipFill>
          <a:blip r:embed="rId2"/>
          <a:stretch>
            <a:fillRect/>
          </a:stretch>
        </p:blipFill>
        <p:spPr>
          <a:xfrm>
            <a:off x="1080655" y="361124"/>
            <a:ext cx="9247909" cy="6214434"/>
          </a:xfrm>
          <a:prstGeom prst="rect">
            <a:avLst/>
          </a:prstGeom>
        </p:spPr>
      </p:pic>
    </p:spTree>
    <p:extLst>
      <p:ext uri="{BB962C8B-B14F-4D97-AF65-F5344CB8AC3E}">
        <p14:creationId xmlns:p14="http://schemas.microsoft.com/office/powerpoint/2010/main" val="60554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BBDA88D7-78A5-23EE-06D4-AEB5924E6577}"/>
              </a:ext>
            </a:extLst>
          </p:cNvPr>
          <p:cNvPicPr>
            <a:picLocks noGrp="1" noChangeAspect="1"/>
          </p:cNvPicPr>
          <p:nvPr>
            <p:ph idx="1"/>
          </p:nvPr>
        </p:nvPicPr>
        <p:blipFill>
          <a:blip r:embed="rId2"/>
          <a:stretch>
            <a:fillRect/>
          </a:stretch>
        </p:blipFill>
        <p:spPr>
          <a:xfrm>
            <a:off x="838200" y="496094"/>
            <a:ext cx="10134600" cy="6146800"/>
          </a:xfrm>
          <a:prstGeom prst="rect">
            <a:avLst/>
          </a:prstGeom>
        </p:spPr>
      </p:pic>
    </p:spTree>
    <p:extLst>
      <p:ext uri="{BB962C8B-B14F-4D97-AF65-F5344CB8AC3E}">
        <p14:creationId xmlns:p14="http://schemas.microsoft.com/office/powerpoint/2010/main" val="2762005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05A715D5-5727-55F2-40A6-5C0321D069AA}"/>
              </a:ext>
            </a:extLst>
          </p:cNvPr>
          <p:cNvPicPr>
            <a:picLocks noGrp="1" noChangeAspect="1"/>
          </p:cNvPicPr>
          <p:nvPr>
            <p:ph idx="1"/>
          </p:nvPr>
        </p:nvPicPr>
        <p:blipFill>
          <a:blip r:embed="rId2"/>
          <a:stretch>
            <a:fillRect/>
          </a:stretch>
        </p:blipFill>
        <p:spPr>
          <a:xfrm>
            <a:off x="838199" y="493590"/>
            <a:ext cx="10238509" cy="5984818"/>
          </a:xfrm>
          <a:prstGeom prst="rect">
            <a:avLst/>
          </a:prstGeom>
        </p:spPr>
      </p:pic>
    </p:spTree>
    <p:extLst>
      <p:ext uri="{BB962C8B-B14F-4D97-AF65-F5344CB8AC3E}">
        <p14:creationId xmlns:p14="http://schemas.microsoft.com/office/powerpoint/2010/main" val="71743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40EA8CEC-C116-43F7-8AD6-B848EAC1DB9C}"/>
              </a:ext>
            </a:extLst>
          </p:cNvPr>
          <p:cNvPicPr>
            <a:picLocks noGrp="1" noChangeAspect="1"/>
          </p:cNvPicPr>
          <p:nvPr>
            <p:ph idx="1"/>
          </p:nvPr>
        </p:nvPicPr>
        <p:blipFill>
          <a:blip r:embed="rId2"/>
          <a:stretch>
            <a:fillRect/>
          </a:stretch>
        </p:blipFill>
        <p:spPr>
          <a:xfrm>
            <a:off x="838199" y="496093"/>
            <a:ext cx="10259292" cy="5800437"/>
          </a:xfrm>
          <a:prstGeom prst="rect">
            <a:avLst/>
          </a:prstGeom>
        </p:spPr>
      </p:pic>
    </p:spTree>
    <p:extLst>
      <p:ext uri="{BB962C8B-B14F-4D97-AF65-F5344CB8AC3E}">
        <p14:creationId xmlns:p14="http://schemas.microsoft.com/office/powerpoint/2010/main" val="177421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81817C5-94F6-0DFA-ACEE-ECCCB0456B70}"/>
              </a:ext>
            </a:extLst>
          </p:cNvPr>
          <p:cNvPicPr>
            <a:picLocks noGrp="1" noChangeAspect="1"/>
          </p:cNvPicPr>
          <p:nvPr>
            <p:ph idx="1"/>
          </p:nvPr>
        </p:nvPicPr>
        <p:blipFill>
          <a:blip r:embed="rId2"/>
          <a:stretch>
            <a:fillRect/>
          </a:stretch>
        </p:blipFill>
        <p:spPr>
          <a:xfrm>
            <a:off x="838200" y="493590"/>
            <a:ext cx="10515600" cy="5683373"/>
          </a:xfrm>
          <a:prstGeom prst="rect">
            <a:avLst/>
          </a:prstGeom>
        </p:spPr>
      </p:pic>
    </p:spTree>
    <p:extLst>
      <p:ext uri="{BB962C8B-B14F-4D97-AF65-F5344CB8AC3E}">
        <p14:creationId xmlns:p14="http://schemas.microsoft.com/office/powerpoint/2010/main" val="352027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7B86AB-056C-6E1B-AF0D-BE02C8B8E377}"/>
              </a:ext>
            </a:extLst>
          </p:cNvPr>
          <p:cNvSpPr>
            <a:spLocks noGrp="1"/>
          </p:cNvSpPr>
          <p:nvPr>
            <p:ph type="title"/>
          </p:nvPr>
        </p:nvSpPr>
        <p:spPr/>
        <p:txBody>
          <a:bodyPr/>
          <a:lstStyle/>
          <a:p>
            <a:r>
              <a:rPr lang="el-GR" dirty="0"/>
              <a:t>•	Ενετικός φάρος </a:t>
            </a:r>
            <a:r>
              <a:rPr lang="el-GR" dirty="0" err="1"/>
              <a:t>Φισκάρδου</a:t>
            </a:r>
            <a:r>
              <a:rPr lang="el-GR" dirty="0"/>
              <a:t>: </a:t>
            </a:r>
          </a:p>
        </p:txBody>
      </p:sp>
      <p:sp>
        <p:nvSpPr>
          <p:cNvPr id="3" name="Θέση περιεχομένου 2">
            <a:extLst>
              <a:ext uri="{FF2B5EF4-FFF2-40B4-BE49-F238E27FC236}">
                <a16:creationId xmlns:a16="http://schemas.microsoft.com/office/drawing/2014/main" id="{FE110431-51EF-FC26-693E-46908CD5B62F}"/>
              </a:ext>
            </a:extLst>
          </p:cNvPr>
          <p:cNvSpPr>
            <a:spLocks noGrp="1"/>
          </p:cNvSpPr>
          <p:nvPr>
            <p:ph idx="1"/>
          </p:nvPr>
        </p:nvSpPr>
        <p:spPr/>
        <p:txBody>
          <a:bodyPr>
            <a:normAutofit/>
          </a:bodyPr>
          <a:lstStyle/>
          <a:p>
            <a:r>
              <a:rPr lang="el-GR" dirty="0"/>
              <a:t>Δείγμα των υποδομών που κατασκευάστηκαν για τη ναυτιλία.</a:t>
            </a:r>
          </a:p>
          <a:p>
            <a:r>
              <a:rPr lang="el-GR" dirty="0"/>
              <a:t>Το ύψος του τετράγωνου πύργου είναι 14,2 μέτρα και βρίσκεται 130 μέτρα βόρεια της σχηματιζόμενης άκρης του ομώνυμου όρμου και σε εστιακό ύψος 28 μέτρων. Οι φάροι στο σημείο αυτό της Κεφαλονιάς μαρτυρούν τη σπουδαιότητα του μικρού λιμένα από την εποχή των Ενετών και μετέπειτα. Στο μικρό λιμάνι έβρισκαν ασφαλές καταφύγιο ενετικές γαλέρες, ενώ ήταν και το κύριο λιμάνι διακίνησης προϊόντων (σταφίδες, λάδι, κρασί κ.α.) από το νησί προς άλλα μέρη της Ελλάδας και της Μεσογείου. Από το σημείο που είναι οι φάροι, η θέα προς το γραφικό λιμανάκι του οικισμού είναι εντυπωσιακή. Στους φάρους μπορεί κανείς να φτάσει μέσω ενός καλά </a:t>
            </a:r>
            <a:r>
              <a:rPr lang="el-GR" dirty="0" err="1"/>
              <a:t>σηματοδοτημένου</a:t>
            </a:r>
            <a:r>
              <a:rPr lang="el-GR" dirty="0"/>
              <a:t> μονοπατιού σε περίπου 20 λεπτά. Η διαδρομή είναι κυκλική και στη πορεία θα συναντήσετε μια παλιά Βασιλική. </a:t>
            </a:r>
          </a:p>
        </p:txBody>
      </p:sp>
    </p:spTree>
    <p:extLst>
      <p:ext uri="{BB962C8B-B14F-4D97-AF65-F5344CB8AC3E}">
        <p14:creationId xmlns:p14="http://schemas.microsoft.com/office/powerpoint/2010/main" val="226459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316219-ACF6-9E49-83BC-F788DCD7F79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696553F-BF38-C6A0-F388-A24694A8AEDD}"/>
              </a:ext>
            </a:extLst>
          </p:cNvPr>
          <p:cNvSpPr>
            <a:spLocks noGrp="1"/>
          </p:cNvSpPr>
          <p:nvPr>
            <p:ph idx="1"/>
          </p:nvPr>
        </p:nvSpPr>
        <p:spPr/>
        <p:txBody>
          <a:bodyPr/>
          <a:lstStyle/>
          <a:p>
            <a:r>
              <a:rPr lang="el-GR" dirty="0"/>
              <a:t>Οι Ενετοί κατέλαβαν επίσημα την Κεφαλονιά στις 24 Δεκεμβρίου 1500 μετά από πολιορκία του Κάστρου του Αγίου Γεωργίου, τερματίζοντας 16 χρόνια τουρκικής κατοχής, και κυριάρχησαν στο νησί έως το 1797. Η περίοδος αυτή άφησε έντονα σημάδια στη διοίκηση, τον πολιτισμό και την αρχιτεκτονική (όπως το Κάστρο της Άσσου), επηρεάζοντας καθοριστικά την ιστορία των Επτανήσων. </a:t>
            </a:r>
          </a:p>
        </p:txBody>
      </p:sp>
    </p:spTree>
    <p:extLst>
      <p:ext uri="{BB962C8B-B14F-4D97-AF65-F5344CB8AC3E}">
        <p14:creationId xmlns:p14="http://schemas.microsoft.com/office/powerpoint/2010/main" val="317740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56A6B094-7050-CC84-49F0-0FAE5905A56C}"/>
              </a:ext>
            </a:extLst>
          </p:cNvPr>
          <p:cNvPicPr>
            <a:picLocks noGrp="1" noChangeAspect="1"/>
          </p:cNvPicPr>
          <p:nvPr>
            <p:ph idx="1"/>
          </p:nvPr>
        </p:nvPicPr>
        <p:blipFill>
          <a:blip r:embed="rId2"/>
          <a:stretch>
            <a:fillRect/>
          </a:stretch>
        </p:blipFill>
        <p:spPr>
          <a:xfrm>
            <a:off x="1163782" y="302130"/>
            <a:ext cx="9538854" cy="5874833"/>
          </a:xfrm>
          <a:prstGeom prst="rect">
            <a:avLst/>
          </a:prstGeom>
        </p:spPr>
      </p:pic>
    </p:spTree>
    <p:extLst>
      <p:ext uri="{BB962C8B-B14F-4D97-AF65-F5344CB8AC3E}">
        <p14:creationId xmlns:p14="http://schemas.microsoft.com/office/powerpoint/2010/main" val="409831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13829D-1CF0-12B4-2925-5108A3BEF3B4}"/>
              </a:ext>
            </a:extLst>
          </p:cNvPr>
          <p:cNvSpPr>
            <a:spLocks noGrp="1"/>
          </p:cNvSpPr>
          <p:nvPr>
            <p:ph type="title"/>
          </p:nvPr>
        </p:nvSpPr>
        <p:spPr/>
        <p:txBody>
          <a:bodyPr/>
          <a:lstStyle/>
          <a:p>
            <a:r>
              <a:rPr lang="el-GR" dirty="0"/>
              <a:t>Πηγές</a:t>
            </a:r>
          </a:p>
        </p:txBody>
      </p:sp>
      <p:sp>
        <p:nvSpPr>
          <p:cNvPr id="3" name="Θέση περιεχομένου 2">
            <a:extLst>
              <a:ext uri="{FF2B5EF4-FFF2-40B4-BE49-F238E27FC236}">
                <a16:creationId xmlns:a16="http://schemas.microsoft.com/office/drawing/2014/main" id="{BE8EF359-E222-8487-D3F2-4E2329EA233F}"/>
              </a:ext>
            </a:extLst>
          </p:cNvPr>
          <p:cNvSpPr>
            <a:spLocks noGrp="1"/>
          </p:cNvSpPr>
          <p:nvPr>
            <p:ph idx="1"/>
          </p:nvPr>
        </p:nvSpPr>
        <p:spPr/>
        <p:txBody>
          <a:bodyPr/>
          <a:lstStyle/>
          <a:p>
            <a:r>
              <a:rPr lang="en-US" dirty="0"/>
              <a:t>WIKIPAIDIA</a:t>
            </a:r>
            <a:endParaRPr lang="el-GR" dirty="0"/>
          </a:p>
          <a:p>
            <a:r>
              <a:rPr lang="el-GR" dirty="0"/>
              <a:t>Κάστρα της Ελλάδας, </a:t>
            </a:r>
            <a:r>
              <a:rPr lang="el-GR" dirty="0">
                <a:hlinkClick r:id="rId2"/>
              </a:rPr>
              <a:t>https://www.kastra.eu/castlegr.php?kastro=kefalonia</a:t>
            </a:r>
            <a:endParaRPr lang="el-GR" dirty="0"/>
          </a:p>
          <a:p>
            <a:r>
              <a:rPr lang="en-US" dirty="0">
                <a:hlinkClick r:id="rId3"/>
              </a:rPr>
              <a:t>https://www.allovergreece.com/Hellenic-Lighthouses/Descr/12/el</a:t>
            </a:r>
            <a:endParaRPr lang="el-GR" dirty="0"/>
          </a:p>
          <a:p>
            <a:endParaRPr lang="el-GR" dirty="0"/>
          </a:p>
        </p:txBody>
      </p:sp>
    </p:spTree>
    <p:extLst>
      <p:ext uri="{BB962C8B-B14F-4D97-AF65-F5344CB8AC3E}">
        <p14:creationId xmlns:p14="http://schemas.microsoft.com/office/powerpoint/2010/main" val="427943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6B90DB-D2E4-7087-DF19-F7878080E6F1}"/>
              </a:ext>
            </a:extLst>
          </p:cNvPr>
          <p:cNvSpPr>
            <a:spLocks noGrp="1"/>
          </p:cNvSpPr>
          <p:nvPr>
            <p:ph type="title"/>
          </p:nvPr>
        </p:nvSpPr>
        <p:spPr/>
        <p:txBody>
          <a:bodyPr/>
          <a:lstStyle/>
          <a:p>
            <a:r>
              <a:rPr lang="el-GR" dirty="0"/>
              <a:t>•	Κάστρα &amp; Οχυρώσεις: </a:t>
            </a:r>
          </a:p>
        </p:txBody>
      </p:sp>
      <p:sp>
        <p:nvSpPr>
          <p:cNvPr id="3" name="Θέση περιεχομένου 2">
            <a:extLst>
              <a:ext uri="{FF2B5EF4-FFF2-40B4-BE49-F238E27FC236}">
                <a16:creationId xmlns:a16="http://schemas.microsoft.com/office/drawing/2014/main" id="{B613EA7C-2CBC-75F1-23F0-DDE719D10DBE}"/>
              </a:ext>
            </a:extLst>
          </p:cNvPr>
          <p:cNvSpPr>
            <a:spLocks noGrp="1"/>
          </p:cNvSpPr>
          <p:nvPr>
            <p:ph idx="1"/>
          </p:nvPr>
        </p:nvSpPr>
        <p:spPr/>
        <p:txBody>
          <a:bodyPr/>
          <a:lstStyle/>
          <a:p>
            <a:r>
              <a:rPr lang="el-GR" dirty="0"/>
              <a:t>Οι Ενετοί ενίσχυσαν το Κάστρο του Αγίου Γεωργίου (</a:t>
            </a:r>
            <a:r>
              <a:rPr lang="el-GR" dirty="0" err="1"/>
              <a:t>Città</a:t>
            </a:r>
            <a:r>
              <a:rPr lang="el-GR" dirty="0"/>
              <a:t> </a:t>
            </a:r>
            <a:r>
              <a:rPr lang="el-GR" dirty="0" err="1"/>
              <a:t>di</a:t>
            </a:r>
            <a:r>
              <a:rPr lang="el-GR" dirty="0"/>
              <a:t> </a:t>
            </a:r>
            <a:r>
              <a:rPr lang="el-GR" dirty="0" err="1"/>
              <a:t>Cefalonia</a:t>
            </a:r>
            <a:r>
              <a:rPr lang="el-GR" dirty="0"/>
              <a:t>) και έχτισαν το κάστρο της Άσσου μεταξύ 1593-1596 για την προστασία από τους Τούρκους και τους πειρατές.</a:t>
            </a:r>
          </a:p>
        </p:txBody>
      </p:sp>
    </p:spTree>
    <p:extLst>
      <p:ext uri="{BB962C8B-B14F-4D97-AF65-F5344CB8AC3E}">
        <p14:creationId xmlns:p14="http://schemas.microsoft.com/office/powerpoint/2010/main" val="113967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A4A3B2-28E3-025F-57E1-6F19654461A7}"/>
              </a:ext>
            </a:extLst>
          </p:cNvPr>
          <p:cNvSpPr>
            <a:spLocks noGrp="1"/>
          </p:cNvSpPr>
          <p:nvPr>
            <p:ph type="title"/>
          </p:nvPr>
        </p:nvSpPr>
        <p:spPr/>
        <p:txBody>
          <a:bodyPr/>
          <a:lstStyle/>
          <a:p>
            <a:r>
              <a:rPr lang="el-GR" dirty="0"/>
              <a:t>•	Κάστρο Αγίου Γεωργίου: </a:t>
            </a:r>
          </a:p>
        </p:txBody>
      </p:sp>
      <p:sp>
        <p:nvSpPr>
          <p:cNvPr id="3" name="Θέση περιεχομένου 2">
            <a:extLst>
              <a:ext uri="{FF2B5EF4-FFF2-40B4-BE49-F238E27FC236}">
                <a16:creationId xmlns:a16="http://schemas.microsoft.com/office/drawing/2014/main" id="{C3E27B52-16A0-7E02-6F7E-F227B2776AFE}"/>
              </a:ext>
            </a:extLst>
          </p:cNvPr>
          <p:cNvSpPr>
            <a:spLocks noGrp="1"/>
          </p:cNvSpPr>
          <p:nvPr>
            <p:ph idx="1"/>
          </p:nvPr>
        </p:nvSpPr>
        <p:spPr/>
        <p:txBody>
          <a:bodyPr/>
          <a:lstStyle/>
          <a:p>
            <a:r>
              <a:rPr lang="el-GR" dirty="0"/>
              <a:t>Η παλιά πρωτεύουσα, που οχυρώθηκε εκτενώς από τους Βενετούς.</a:t>
            </a:r>
          </a:p>
        </p:txBody>
      </p:sp>
    </p:spTree>
    <p:extLst>
      <p:ext uri="{BB962C8B-B14F-4D97-AF65-F5344CB8AC3E}">
        <p14:creationId xmlns:p14="http://schemas.microsoft.com/office/powerpoint/2010/main" val="91419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5BD47925-25D0-40E3-D4C1-BFF062F5B337}"/>
              </a:ext>
            </a:extLst>
          </p:cNvPr>
          <p:cNvPicPr>
            <a:picLocks noGrp="1" noChangeAspect="1"/>
          </p:cNvPicPr>
          <p:nvPr>
            <p:ph idx="1"/>
          </p:nvPr>
        </p:nvPicPr>
        <p:blipFill>
          <a:blip r:embed="rId2"/>
          <a:stretch>
            <a:fillRect/>
          </a:stretch>
        </p:blipFill>
        <p:spPr>
          <a:xfrm>
            <a:off x="1742209" y="687821"/>
            <a:ext cx="8707581" cy="5805054"/>
          </a:xfrm>
          <a:prstGeom prst="rect">
            <a:avLst/>
          </a:prstGeom>
        </p:spPr>
      </p:pic>
    </p:spTree>
    <p:extLst>
      <p:ext uri="{BB962C8B-B14F-4D97-AF65-F5344CB8AC3E}">
        <p14:creationId xmlns:p14="http://schemas.microsoft.com/office/powerpoint/2010/main" val="2902525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3275F7D-E4D3-7E64-2E46-BB39A6831127}"/>
              </a:ext>
            </a:extLst>
          </p:cNvPr>
          <p:cNvPicPr>
            <a:picLocks noGrp="1" noChangeAspect="1"/>
          </p:cNvPicPr>
          <p:nvPr>
            <p:ph idx="1"/>
          </p:nvPr>
        </p:nvPicPr>
        <p:blipFill>
          <a:blip r:embed="rId2"/>
          <a:stretch>
            <a:fillRect/>
          </a:stretch>
        </p:blipFill>
        <p:spPr>
          <a:xfrm>
            <a:off x="1887682" y="881785"/>
            <a:ext cx="8416636" cy="5611090"/>
          </a:xfrm>
          <a:prstGeom prst="rect">
            <a:avLst/>
          </a:prstGeom>
        </p:spPr>
      </p:pic>
    </p:spTree>
    <p:extLst>
      <p:ext uri="{BB962C8B-B14F-4D97-AF65-F5344CB8AC3E}">
        <p14:creationId xmlns:p14="http://schemas.microsoft.com/office/powerpoint/2010/main" val="50134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5C2505BB-9170-BD14-A464-1A555DC7CFC2}"/>
              </a:ext>
            </a:extLst>
          </p:cNvPr>
          <p:cNvPicPr>
            <a:picLocks noGrp="1" noChangeAspect="1"/>
          </p:cNvPicPr>
          <p:nvPr>
            <p:ph idx="1"/>
          </p:nvPr>
        </p:nvPicPr>
        <p:blipFill>
          <a:blip r:embed="rId2"/>
          <a:stretch>
            <a:fillRect/>
          </a:stretch>
        </p:blipFill>
        <p:spPr>
          <a:xfrm>
            <a:off x="1575954" y="770948"/>
            <a:ext cx="9040092" cy="5721927"/>
          </a:xfrm>
          <a:prstGeom prst="rect">
            <a:avLst/>
          </a:prstGeom>
        </p:spPr>
      </p:pic>
    </p:spTree>
    <p:extLst>
      <p:ext uri="{BB962C8B-B14F-4D97-AF65-F5344CB8AC3E}">
        <p14:creationId xmlns:p14="http://schemas.microsoft.com/office/powerpoint/2010/main" val="324495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A618118C-1AC0-7A55-9E96-E8E27544E168}"/>
              </a:ext>
            </a:extLst>
          </p:cNvPr>
          <p:cNvPicPr>
            <a:picLocks noGrp="1" noChangeAspect="1"/>
          </p:cNvPicPr>
          <p:nvPr>
            <p:ph idx="1"/>
          </p:nvPr>
        </p:nvPicPr>
        <p:blipFill>
          <a:blip r:embed="rId2"/>
          <a:stretch>
            <a:fillRect/>
          </a:stretch>
        </p:blipFill>
        <p:spPr>
          <a:xfrm>
            <a:off x="1267692" y="260208"/>
            <a:ext cx="9331036" cy="6134901"/>
          </a:xfrm>
          <a:prstGeom prst="rect">
            <a:avLst/>
          </a:prstGeom>
        </p:spPr>
      </p:pic>
    </p:spTree>
    <p:extLst>
      <p:ext uri="{BB962C8B-B14F-4D97-AF65-F5344CB8AC3E}">
        <p14:creationId xmlns:p14="http://schemas.microsoft.com/office/powerpoint/2010/main" val="336857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F1BADCAB-F00D-8289-F541-25DEDA12656D}"/>
              </a:ext>
            </a:extLst>
          </p:cNvPr>
          <p:cNvPicPr>
            <a:picLocks noGrp="1" noChangeAspect="1"/>
          </p:cNvPicPr>
          <p:nvPr>
            <p:ph idx="1"/>
          </p:nvPr>
        </p:nvPicPr>
        <p:blipFill>
          <a:blip r:embed="rId2"/>
          <a:stretch>
            <a:fillRect/>
          </a:stretch>
        </p:blipFill>
        <p:spPr>
          <a:xfrm>
            <a:off x="838200" y="496094"/>
            <a:ext cx="10515600" cy="6133399"/>
          </a:xfrm>
          <a:prstGeom prst="rect">
            <a:avLst/>
          </a:prstGeom>
        </p:spPr>
      </p:pic>
    </p:spTree>
    <p:extLst>
      <p:ext uri="{BB962C8B-B14F-4D97-AF65-F5344CB8AC3E}">
        <p14:creationId xmlns:p14="http://schemas.microsoft.com/office/powerpoint/2010/main" val="2831294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TotalTime>
  <Words>341</Words>
  <Application>Microsoft Office PowerPoint</Application>
  <PresentationFormat>Ευρεία οθόνη</PresentationFormat>
  <Paragraphs>16</Paragraphs>
  <Slides>21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21</vt:i4>
      </vt:variant>
    </vt:vector>
  </HeadingPairs>
  <TitlesOfParts>
    <vt:vector size="24" baseType="lpstr">
      <vt:lpstr>Century Gothic</vt:lpstr>
      <vt:lpstr>Wingdings 3</vt:lpstr>
      <vt:lpstr>Ιόν</vt:lpstr>
      <vt:lpstr>Η ΕΝΕΤΟΚΡΑΤΙΑ ΣΤΗΝ ΚΕΦΑΛΟΝΙΑ </vt:lpstr>
      <vt:lpstr>Παρουσίαση του PowerPoint</vt:lpstr>
      <vt:lpstr>• Κάστρα &amp; Οχυρώσεις: </vt:lpstr>
      <vt:lpstr>• Κάστρο Αγίου Γεωργίου: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Κάστρο Άσσου: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Ενετικός φάρος Φισκάρδου: </vt:lpstr>
      <vt:lpstr>Παρουσίαση του PowerPoint</vt:lpstr>
      <vt:lpstr>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Antonis Baboukis</dc:creator>
  <cp:lastModifiedBy>Antonis Baboukis</cp:lastModifiedBy>
  <cp:revision>3</cp:revision>
  <dcterms:created xsi:type="dcterms:W3CDTF">2026-03-04T20:15:31Z</dcterms:created>
  <dcterms:modified xsi:type="dcterms:W3CDTF">2026-03-04T20:50:22Z</dcterms:modified>
</cp:coreProperties>
</file>