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100" d="100"/>
          <a:sy n="100" d="100"/>
        </p:scale>
        <p:origin x="114" y="31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3/4/2026</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3/4/2026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3/4/2026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3/4/2026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3/4/2026</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3/4/2026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3/4/2026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3/4/2026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3/4/2026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3/4/2026</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3/4/2026</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3/4/2026</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hyperlink" Target="https://www.inkefalonia.gr/"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3B5DE6B-6312-8AEA-1980-6B090405494C}"/>
              </a:ext>
            </a:extLst>
          </p:cNvPr>
          <p:cNvSpPr>
            <a:spLocks noGrp="1"/>
          </p:cNvSpPr>
          <p:nvPr>
            <p:ph type="ctrTitle"/>
          </p:nvPr>
        </p:nvSpPr>
        <p:spPr>
          <a:xfrm>
            <a:off x="1915385" y="1773987"/>
            <a:ext cx="8361229" cy="1086237"/>
          </a:xfrm>
        </p:spPr>
        <p:txBody>
          <a:bodyPr/>
          <a:lstStyle/>
          <a:p>
            <a:r>
              <a:rPr lang="el-GR" sz="5400" b="1" dirty="0">
                <a:effectLst>
                  <a:outerShdw blurRad="38100" dist="38100" dir="2700000" algn="tl">
                    <a:srgbClr val="000000">
                      <a:alpha val="43137"/>
                    </a:srgbClr>
                  </a:outerShdw>
                </a:effectLst>
              </a:rPr>
              <a:t>Η ΕΝΕΤΟΚΡΑΤΙΑ ΣΤΗΝ ΚΕΦΑΛΟΝΙΑ</a:t>
            </a:r>
          </a:p>
        </p:txBody>
      </p:sp>
      <p:sp>
        <p:nvSpPr>
          <p:cNvPr id="3" name="Υπότιτλος 2">
            <a:extLst>
              <a:ext uri="{FF2B5EF4-FFF2-40B4-BE49-F238E27FC236}">
                <a16:creationId xmlns:a16="http://schemas.microsoft.com/office/drawing/2014/main" id="{CCE66983-7273-BE29-D968-66A641085333}"/>
              </a:ext>
            </a:extLst>
          </p:cNvPr>
          <p:cNvSpPr>
            <a:spLocks noGrp="1"/>
          </p:cNvSpPr>
          <p:nvPr>
            <p:ph type="subTitle" idx="1"/>
          </p:nvPr>
        </p:nvSpPr>
        <p:spPr>
          <a:xfrm>
            <a:off x="1173192" y="3956279"/>
            <a:ext cx="4822167" cy="1210944"/>
          </a:xfrm>
        </p:spPr>
        <p:txBody>
          <a:bodyPr>
            <a:normAutofit fontScale="70000" lnSpcReduction="20000"/>
          </a:bodyPr>
          <a:lstStyle/>
          <a:p>
            <a:endParaRPr lang="el-GR" dirty="0"/>
          </a:p>
          <a:p>
            <a:endParaRPr lang="el-GR" dirty="0"/>
          </a:p>
          <a:p>
            <a:r>
              <a:rPr lang="el-GR" dirty="0"/>
              <a:t>Εργασία του μαθητή Σάββα Μαγουλά</a:t>
            </a:r>
          </a:p>
          <a:p>
            <a:r>
              <a:rPr lang="el-GR" dirty="0"/>
              <a:t>ΠΗΓΕΣ: </a:t>
            </a:r>
            <a:r>
              <a:rPr lang="en-US" dirty="0">
                <a:hlinkClick r:id="rId2"/>
              </a:rPr>
              <a:t>https://www.inkefalonia.gr/</a:t>
            </a:r>
            <a:r>
              <a:rPr lang="el-GR" dirty="0"/>
              <a:t> και </a:t>
            </a:r>
            <a:r>
              <a:rPr lang="en-US" dirty="0"/>
              <a:t>CHAT GPT</a:t>
            </a:r>
            <a:endParaRPr lang="el-GR" dirty="0"/>
          </a:p>
        </p:txBody>
      </p:sp>
    </p:spTree>
    <p:extLst>
      <p:ext uri="{BB962C8B-B14F-4D97-AF65-F5344CB8AC3E}">
        <p14:creationId xmlns:p14="http://schemas.microsoft.com/office/powerpoint/2010/main" val="20006926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46955E3-2D87-3554-DCC1-F5A284B97383}"/>
              </a:ext>
            </a:extLst>
          </p:cNvPr>
          <p:cNvSpPr>
            <a:spLocks noGrp="1"/>
          </p:cNvSpPr>
          <p:nvPr>
            <p:ph type="title"/>
          </p:nvPr>
        </p:nvSpPr>
        <p:spPr/>
        <p:txBody>
          <a:bodyPr/>
          <a:lstStyle/>
          <a:p>
            <a:r>
              <a:rPr lang="el-GR" dirty="0"/>
              <a:t>Η κατάκτηση της Κεφαλονιάς από τους Ενετούς </a:t>
            </a:r>
          </a:p>
        </p:txBody>
      </p:sp>
      <p:sp>
        <p:nvSpPr>
          <p:cNvPr id="3" name="Θέση περιεχομένου 2">
            <a:extLst>
              <a:ext uri="{FF2B5EF4-FFF2-40B4-BE49-F238E27FC236}">
                <a16:creationId xmlns:a16="http://schemas.microsoft.com/office/drawing/2014/main" id="{440686E6-34F6-58E0-05AE-112A7E8C7B12}"/>
              </a:ext>
            </a:extLst>
          </p:cNvPr>
          <p:cNvSpPr>
            <a:spLocks noGrp="1"/>
          </p:cNvSpPr>
          <p:nvPr>
            <p:ph idx="1"/>
          </p:nvPr>
        </p:nvSpPr>
        <p:spPr/>
        <p:txBody>
          <a:bodyPr>
            <a:normAutofit/>
          </a:bodyPr>
          <a:lstStyle/>
          <a:p>
            <a:r>
              <a:rPr lang="el-GR" sz="2800" dirty="0"/>
              <a:t>Στην μακραίωνη ιστορία της, η Κεφαλονιά γνώρισε διάφορους κατακτητές που σταδιακά διαμόρφωσαν την ταυτότητα, την κουλτούρα αλλά και τον πολιτισμό του νησιού. Πιο έντονη από όλους όμως άφησαν τη σφραγίδα τους οι Ενετοί, που ήταν κυρίαρχοι σε διάφορες φάσεις από τον 13ο έως και τον 16ο αιώνα. </a:t>
            </a:r>
          </a:p>
        </p:txBody>
      </p:sp>
    </p:spTree>
    <p:extLst>
      <p:ext uri="{BB962C8B-B14F-4D97-AF65-F5344CB8AC3E}">
        <p14:creationId xmlns:p14="http://schemas.microsoft.com/office/powerpoint/2010/main" val="12609615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10313FA-FB06-25D8-11B5-B7F826FDE6D7}"/>
              </a:ext>
            </a:extLst>
          </p:cNvPr>
          <p:cNvSpPr>
            <a:spLocks noGrp="1"/>
          </p:cNvSpPr>
          <p:nvPr>
            <p:ph type="ctrTitle"/>
          </p:nvPr>
        </p:nvSpPr>
        <p:spPr>
          <a:xfrm>
            <a:off x="1915128" y="1242204"/>
            <a:ext cx="8361229" cy="1561381"/>
          </a:xfrm>
        </p:spPr>
        <p:txBody>
          <a:bodyPr/>
          <a:lstStyle/>
          <a:p>
            <a:r>
              <a:rPr lang="el-GR" sz="8000" dirty="0"/>
              <a:t>ΑΡΧΙΤΕΚΤΟΝΙΚΗ</a:t>
            </a:r>
          </a:p>
        </p:txBody>
      </p:sp>
      <p:sp>
        <p:nvSpPr>
          <p:cNvPr id="3" name="Υπότιτλος 2">
            <a:extLst>
              <a:ext uri="{FF2B5EF4-FFF2-40B4-BE49-F238E27FC236}">
                <a16:creationId xmlns:a16="http://schemas.microsoft.com/office/drawing/2014/main" id="{C5474009-BB8A-6185-21B5-42163B7D7FED}"/>
              </a:ext>
            </a:extLst>
          </p:cNvPr>
          <p:cNvSpPr>
            <a:spLocks noGrp="1"/>
          </p:cNvSpPr>
          <p:nvPr>
            <p:ph type="subTitle" idx="1"/>
          </p:nvPr>
        </p:nvSpPr>
        <p:spPr>
          <a:xfrm>
            <a:off x="2605176" y="3956279"/>
            <a:ext cx="6029865" cy="1086237"/>
          </a:xfrm>
        </p:spPr>
        <p:txBody>
          <a:bodyPr>
            <a:normAutofit/>
          </a:bodyPr>
          <a:lstStyle/>
          <a:p>
            <a:pPr algn="l"/>
            <a:r>
              <a:rPr lang="el-GR" dirty="0"/>
              <a:t>•</a:t>
            </a:r>
            <a:r>
              <a:rPr lang="el-GR" b="0" i="0" dirty="0">
                <a:solidFill>
                  <a:srgbClr val="333333"/>
                </a:solidFill>
                <a:effectLst/>
                <a:latin typeface="Open Sans"/>
              </a:rPr>
              <a:t>Το Κάστρο του Αγίου Γεωργίου </a:t>
            </a:r>
          </a:p>
          <a:p>
            <a:pPr algn="l"/>
            <a:r>
              <a:rPr lang="el-GR" dirty="0">
                <a:solidFill>
                  <a:srgbClr val="333333"/>
                </a:solidFill>
                <a:latin typeface="Open Sans"/>
              </a:rPr>
              <a:t> •</a:t>
            </a:r>
            <a:r>
              <a:rPr lang="el-GR" b="0" i="0" dirty="0">
                <a:solidFill>
                  <a:srgbClr val="333333"/>
                </a:solidFill>
                <a:effectLst/>
                <a:latin typeface="Open Sans"/>
              </a:rPr>
              <a:t>Το Κάστρο της Άσσου         </a:t>
            </a:r>
            <a:endParaRPr lang="el-GR" dirty="0"/>
          </a:p>
        </p:txBody>
      </p:sp>
    </p:spTree>
    <p:extLst>
      <p:ext uri="{BB962C8B-B14F-4D97-AF65-F5344CB8AC3E}">
        <p14:creationId xmlns:p14="http://schemas.microsoft.com/office/powerpoint/2010/main" val="18567561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E31C885-E36F-2647-B0D7-7538BDE8C55E}"/>
              </a:ext>
            </a:extLst>
          </p:cNvPr>
          <p:cNvSpPr>
            <a:spLocks noGrp="1"/>
          </p:cNvSpPr>
          <p:nvPr>
            <p:ph type="title"/>
          </p:nvPr>
        </p:nvSpPr>
        <p:spPr>
          <a:xfrm>
            <a:off x="293298" y="417570"/>
            <a:ext cx="4355332" cy="1023042"/>
          </a:xfrm>
        </p:spPr>
        <p:txBody>
          <a:bodyPr>
            <a:noAutofit/>
          </a:bodyPr>
          <a:lstStyle/>
          <a:p>
            <a:r>
              <a:rPr lang="el-GR" sz="3200" b="1" i="0" dirty="0">
                <a:solidFill>
                  <a:srgbClr val="333333"/>
                </a:solidFill>
                <a:effectLst/>
                <a:latin typeface="Open Sans"/>
              </a:rPr>
              <a:t>Το Κάστρο του Αγίου Γεωργίου</a:t>
            </a:r>
            <a:endParaRPr lang="el-GR" sz="3200" b="1" dirty="0"/>
          </a:p>
        </p:txBody>
      </p:sp>
      <p:sp>
        <p:nvSpPr>
          <p:cNvPr id="4" name="Θέση κειμένου 3">
            <a:extLst>
              <a:ext uri="{FF2B5EF4-FFF2-40B4-BE49-F238E27FC236}">
                <a16:creationId xmlns:a16="http://schemas.microsoft.com/office/drawing/2014/main" id="{4AAF394E-239E-9350-9CE5-648F4433F637}"/>
              </a:ext>
            </a:extLst>
          </p:cNvPr>
          <p:cNvSpPr>
            <a:spLocks noGrp="1"/>
          </p:cNvSpPr>
          <p:nvPr>
            <p:ph type="body" sz="half" idx="2"/>
          </p:nvPr>
        </p:nvSpPr>
        <p:spPr>
          <a:xfrm>
            <a:off x="362310" y="1440610"/>
            <a:ext cx="4355333" cy="4999820"/>
          </a:xfrm>
          <a:solidFill>
            <a:schemeClr val="accent1"/>
          </a:solidFill>
        </p:spPr>
        <p:txBody>
          <a:bodyPr>
            <a:normAutofit fontScale="85000" lnSpcReduction="10000"/>
          </a:bodyPr>
          <a:lstStyle/>
          <a:p>
            <a:r>
              <a:rPr lang="el-GR" b="0" i="0" dirty="0">
                <a:solidFill>
                  <a:srgbClr val="333333"/>
                </a:solidFill>
                <a:effectLst/>
                <a:latin typeface="Open Sans"/>
              </a:rPr>
              <a:t>Χτισμένο στην κορυφή ενός λόφου στα </a:t>
            </a:r>
            <a:r>
              <a:rPr lang="el-GR" b="0" i="0" dirty="0" err="1">
                <a:solidFill>
                  <a:srgbClr val="333333"/>
                </a:solidFill>
                <a:effectLst/>
                <a:latin typeface="Open Sans"/>
              </a:rPr>
              <a:t>Περατάτα</a:t>
            </a:r>
            <a:r>
              <a:rPr lang="el-GR" b="0" i="0" dirty="0">
                <a:solidFill>
                  <a:srgbClr val="333333"/>
                </a:solidFill>
                <a:effectLst/>
                <a:latin typeface="Open Sans"/>
              </a:rPr>
              <a:t>, έξω από το Αργοστόλι, κατασκευάστηκε τον 12ο μ.Χ. αιώνα ως η πρωτεύουσα του νησιού. Μεταγενέστερες επεμβάσεις το βελτίωσαν και παρέμεινε η πρωτεύουσα της Κεφαλονιάς, ως το 1757. Καταλαμβάνει συνολική έκταση 16 στρεμμάτων, ενώ η περίμετρος των τειχών του είναι 600 μέτρα. Πήρε το όνομά του από το παλιό εκκλησάκι του Αγίου Γεωργίου που βρισκόταν στην κορυφή του λόφου πριν την οχύρωσή του. Σήμερα ο επισκέπτης μπορεί να δει τα εξωτερικά τείχη, κατασκευής του 1504, εκκλησίες και διάφορα κτήρια της ίδιας εποχής, αλλά και ό,τι έχει απομείνει από μια γέφυρα γαλλικής κατασκευής που ένωνε τις επάλξεις, στο εσωτερικό του. Ξεχωρίζει ο ναός της Ευαγγελίστριας, χτισμένος σε επτανησιακό μπαρόκ, που διατηρείται σε εξαιρετική κατάσταση. Ιστορικές πηγές αναφέρουν επίσης την ύπαρξη υπόγειας σήραγγας που ενώνει το κάστρο του Αγίου Γεωργίου με το Αργοστόλι, η αρχαιολογική έρευνα όμως δεν έχει ακόμη αποκαλύψει κάτι τέτοιο. </a:t>
            </a:r>
            <a:endParaRPr lang="el-GR" dirty="0"/>
          </a:p>
        </p:txBody>
      </p:sp>
      <p:sp>
        <p:nvSpPr>
          <p:cNvPr id="5" name="Θέση εικόνας 2">
            <a:extLst>
              <a:ext uri="{FF2B5EF4-FFF2-40B4-BE49-F238E27FC236}">
                <a16:creationId xmlns:a16="http://schemas.microsoft.com/office/drawing/2014/main" id="{A41DE14B-F162-E069-70D9-4973FDF6DF5D}"/>
              </a:ext>
            </a:extLst>
          </p:cNvPr>
          <p:cNvSpPr txBox="1">
            <a:spLocks/>
          </p:cNvSpPr>
          <p:nvPr/>
        </p:nvSpPr>
        <p:spPr>
          <a:xfrm>
            <a:off x="5532120" y="1"/>
            <a:ext cx="6659880" cy="6857999"/>
          </a:xfrm>
          <a:prstGeom prst="rect">
            <a:avLst/>
          </a:prstGeom>
        </p:spPr>
      </p:sp>
      <p:pic>
        <p:nvPicPr>
          <p:cNvPr id="1028" name="Picture 4" descr="kefalonia01">
            <a:extLst>
              <a:ext uri="{FF2B5EF4-FFF2-40B4-BE49-F238E27FC236}">
                <a16:creationId xmlns:a16="http://schemas.microsoft.com/office/drawing/2014/main" id="{9BC045D6-073A-EB7F-76EA-5BD6B352B1BB}"/>
              </a:ext>
            </a:extLst>
          </p:cNvPr>
          <p:cNvPicPr>
            <a:picLocks noGrp="1" noChangeAspect="1" noChangeArrowheads="1"/>
          </p:cNvPicPr>
          <p:nvPr>
            <p:ph type="pic" idx="1"/>
          </p:nvPr>
        </p:nvPicPr>
        <p:blipFill>
          <a:blip r:embed="rId2">
            <a:extLst>
              <a:ext uri="{28A0092B-C50C-407E-A947-70E740481C1C}">
                <a14:useLocalDpi xmlns:a14="http://schemas.microsoft.com/office/drawing/2010/main" val="0"/>
              </a:ext>
            </a:extLst>
          </a:blip>
          <a:srcRect l="7844" r="7844"/>
          <a:stretch>
            <a:fillRect/>
          </a:stretch>
        </p:blipFill>
        <p:spPr bwMode="auto">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698943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FF48346-9E6A-CD2A-C2AF-CC2C2A4E2380}"/>
              </a:ext>
            </a:extLst>
          </p:cNvPr>
          <p:cNvSpPr>
            <a:spLocks noGrp="1"/>
          </p:cNvSpPr>
          <p:nvPr>
            <p:ph type="title"/>
          </p:nvPr>
        </p:nvSpPr>
        <p:spPr>
          <a:xfrm>
            <a:off x="350981" y="685800"/>
            <a:ext cx="4461163" cy="579582"/>
          </a:xfrm>
        </p:spPr>
        <p:txBody>
          <a:bodyPr>
            <a:normAutofit/>
          </a:bodyPr>
          <a:lstStyle/>
          <a:p>
            <a:r>
              <a:rPr lang="el-GR" sz="3200" b="1" i="0" dirty="0">
                <a:solidFill>
                  <a:srgbClr val="333333"/>
                </a:solidFill>
                <a:effectLst/>
                <a:latin typeface="Open Sans"/>
              </a:rPr>
              <a:t>Το Κάστρο της Άσσου</a:t>
            </a:r>
            <a:endParaRPr lang="el-GR" sz="3200" b="1" dirty="0"/>
          </a:p>
        </p:txBody>
      </p:sp>
      <p:sp>
        <p:nvSpPr>
          <p:cNvPr id="4" name="Θέση κειμένου 3">
            <a:extLst>
              <a:ext uri="{FF2B5EF4-FFF2-40B4-BE49-F238E27FC236}">
                <a16:creationId xmlns:a16="http://schemas.microsoft.com/office/drawing/2014/main" id="{9B4CB1C8-8B8F-F7E0-4F2B-D7FCDB882DA2}"/>
              </a:ext>
            </a:extLst>
          </p:cNvPr>
          <p:cNvSpPr>
            <a:spLocks noGrp="1"/>
          </p:cNvSpPr>
          <p:nvPr>
            <p:ph type="body" sz="half" idx="2"/>
          </p:nvPr>
        </p:nvSpPr>
        <p:spPr>
          <a:xfrm>
            <a:off x="350982" y="1265382"/>
            <a:ext cx="4461162" cy="5394036"/>
          </a:xfrm>
        </p:spPr>
        <p:txBody>
          <a:bodyPr/>
          <a:lstStyle/>
          <a:p>
            <a:r>
              <a:rPr lang="el-GR" b="0" i="0" dirty="0">
                <a:solidFill>
                  <a:srgbClr val="333333"/>
                </a:solidFill>
                <a:effectLst/>
                <a:latin typeface="Open Sans"/>
              </a:rPr>
              <a:t>Παραμένει ακόμα και σήμερα σε πολύ καλή κατάσταση δίπλα στο γραφικό </a:t>
            </a:r>
            <a:r>
              <a:rPr lang="el-GR" b="0" i="0" dirty="0" err="1">
                <a:solidFill>
                  <a:srgbClr val="333333"/>
                </a:solidFill>
                <a:effectLst/>
                <a:latin typeface="Open Sans"/>
              </a:rPr>
              <a:t>ψαροχώρι</a:t>
            </a:r>
            <a:r>
              <a:rPr lang="el-GR" b="0" i="0" dirty="0">
                <a:solidFill>
                  <a:srgbClr val="333333"/>
                </a:solidFill>
                <a:effectLst/>
                <a:latin typeface="Open Sans"/>
              </a:rPr>
              <a:t> της Άσσου. Οι εργασίες ξεκίνησαν υπό την επίβλεψη των Ενετών και με την δουλειά χιλιάδων </a:t>
            </a:r>
            <a:r>
              <a:rPr lang="el-GR" b="0" i="0" dirty="0" err="1">
                <a:solidFill>
                  <a:srgbClr val="333333"/>
                </a:solidFill>
                <a:effectLst/>
                <a:latin typeface="Open Sans"/>
              </a:rPr>
              <a:t>Κεφαλονιτών</a:t>
            </a:r>
            <a:r>
              <a:rPr lang="el-GR" b="0" i="0" dirty="0">
                <a:solidFill>
                  <a:srgbClr val="333333"/>
                </a:solidFill>
                <a:effectLst/>
                <a:latin typeface="Open Sans"/>
              </a:rPr>
              <a:t> το 1593, ενώ ολοκληρώθηκαν δυο χρόνια αργότερα. Η θολωτή πύλη του Κάστρου της Άσσου σώζεται ως σήμερα και θα σας εντυπωσιάσει. Τα τείχη φτάνουν περίπου τα 3000 μέτρα και σώζονται επίσης σε μεγάλο βαθμό. Μπορείτε ακόμα να δείτε την κατοικία του Ενετού άρχοντα, τους στρατώνες, που κατά το πρώτο μισό του 20ού αιώνα λειτούργησαν ως φυλακές, αλλά και την μοναδική ορθόδοξη εκκλησία του Κάστρου της Άσσου, τον Προφήτη Ηλία, που κατασκευάστηκε τον 18ο αιώνα, στην θέση ενός μικρότερου, πολύ αρχαιότερου ναού. </a:t>
            </a:r>
            <a:endParaRPr lang="el-GR" dirty="0"/>
          </a:p>
        </p:txBody>
      </p:sp>
      <p:pic>
        <p:nvPicPr>
          <p:cNvPr id="2052" name="Picture 4" descr="assos68">
            <a:extLst>
              <a:ext uri="{FF2B5EF4-FFF2-40B4-BE49-F238E27FC236}">
                <a16:creationId xmlns:a16="http://schemas.microsoft.com/office/drawing/2014/main" id="{357D1724-4BC9-6AE4-13A4-56734862B971}"/>
              </a:ext>
            </a:extLst>
          </p:cNvPr>
          <p:cNvPicPr>
            <a:picLocks noGrp="1" noChangeAspect="1" noChangeArrowheads="1"/>
          </p:cNvPicPr>
          <p:nvPr>
            <p:ph type="pic" idx="1"/>
          </p:nvPr>
        </p:nvPicPr>
        <p:blipFill>
          <a:blip r:embed="rId2">
            <a:extLst>
              <a:ext uri="{28A0092B-C50C-407E-A947-70E740481C1C}">
                <a14:useLocalDpi xmlns:a14="http://schemas.microsoft.com/office/drawing/2010/main" val="0"/>
              </a:ext>
            </a:extLst>
          </a:blip>
          <a:srcRect l="17654" r="17654"/>
          <a:stretch>
            <a:fillRect/>
          </a:stretch>
        </p:blipFill>
        <p:spPr bwMode="auto">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094170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61B5F19-F21F-0388-D554-168872B7D10B}"/>
              </a:ext>
            </a:extLst>
          </p:cNvPr>
          <p:cNvSpPr>
            <a:spLocks noGrp="1"/>
          </p:cNvSpPr>
          <p:nvPr>
            <p:ph type="ctrTitle"/>
          </p:nvPr>
        </p:nvSpPr>
        <p:spPr/>
        <p:txBody>
          <a:bodyPr/>
          <a:lstStyle/>
          <a:p>
            <a:r>
              <a:rPr lang="el-GR" b="1" i="0" dirty="0">
                <a:solidFill>
                  <a:srgbClr val="001D35"/>
                </a:solidFill>
                <a:effectLst/>
                <a:latin typeface="Google Sans"/>
              </a:rPr>
              <a:t> </a:t>
            </a:r>
            <a:r>
              <a:rPr lang="el-GR" sz="8000" b="1" i="0" dirty="0">
                <a:solidFill>
                  <a:srgbClr val="001D35"/>
                </a:solidFill>
                <a:effectLst/>
                <a:latin typeface="Google Sans"/>
              </a:rPr>
              <a:t>Γλώσσα και Πολιτισμός  </a:t>
            </a:r>
            <a:endParaRPr lang="el-GR" sz="8000" dirty="0"/>
          </a:p>
        </p:txBody>
      </p:sp>
      <p:sp>
        <p:nvSpPr>
          <p:cNvPr id="3" name="Υπότιτλος 2">
            <a:extLst>
              <a:ext uri="{FF2B5EF4-FFF2-40B4-BE49-F238E27FC236}">
                <a16:creationId xmlns:a16="http://schemas.microsoft.com/office/drawing/2014/main" id="{AE68519D-6277-8603-3CE3-63FC5B85783C}"/>
              </a:ext>
            </a:extLst>
          </p:cNvPr>
          <p:cNvSpPr>
            <a:spLocks noGrp="1"/>
          </p:cNvSpPr>
          <p:nvPr>
            <p:ph type="subTitle" idx="1"/>
          </p:nvPr>
        </p:nvSpPr>
        <p:spPr/>
        <p:txBody>
          <a:bodyPr/>
          <a:lstStyle/>
          <a:p>
            <a:pPr algn="l"/>
            <a:r>
              <a:rPr lang="el-GR" sz="2000" b="1" dirty="0"/>
              <a:t>+ ΓΕΝΙΚΑ ΣΤΟΙΧΕΙΑ ΤΟΥ ΑΠΟΤΙΠΩΜΑΤΟΣ ΤΗΣ ΕΝΕΤΟΚΡΑΤΙΑΣ ΣΤΟ ΝΗΣΙ </a:t>
            </a:r>
          </a:p>
          <a:p>
            <a:endParaRPr lang="el-GR" dirty="0"/>
          </a:p>
        </p:txBody>
      </p:sp>
    </p:spTree>
    <p:extLst>
      <p:ext uri="{BB962C8B-B14F-4D97-AF65-F5344CB8AC3E}">
        <p14:creationId xmlns:p14="http://schemas.microsoft.com/office/powerpoint/2010/main" val="19472820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F7B53B6-6FA0-35AC-2143-D3CFD582739D}"/>
              </a:ext>
            </a:extLst>
          </p:cNvPr>
          <p:cNvSpPr>
            <a:spLocks noGrp="1"/>
          </p:cNvSpPr>
          <p:nvPr>
            <p:ph type="title"/>
          </p:nvPr>
        </p:nvSpPr>
        <p:spPr>
          <a:xfrm>
            <a:off x="1371600" y="685799"/>
            <a:ext cx="9601200" cy="958273"/>
          </a:xfrm>
        </p:spPr>
        <p:txBody>
          <a:bodyPr>
            <a:normAutofit/>
          </a:bodyPr>
          <a:lstStyle/>
          <a:p>
            <a:r>
              <a:rPr lang="el-GR" sz="4800" b="1" dirty="0"/>
              <a:t>Απομεινάρια</a:t>
            </a:r>
            <a:r>
              <a:rPr lang="el-GR" b="1" dirty="0"/>
              <a:t> στην κοινωνία  </a:t>
            </a:r>
          </a:p>
        </p:txBody>
      </p:sp>
      <p:sp>
        <p:nvSpPr>
          <p:cNvPr id="3" name="Θέση περιεχομένου 2">
            <a:extLst>
              <a:ext uri="{FF2B5EF4-FFF2-40B4-BE49-F238E27FC236}">
                <a16:creationId xmlns:a16="http://schemas.microsoft.com/office/drawing/2014/main" id="{D47570E5-84D6-927C-9D56-65A97F568D70}"/>
              </a:ext>
            </a:extLst>
          </p:cNvPr>
          <p:cNvSpPr>
            <a:spLocks noGrp="1"/>
          </p:cNvSpPr>
          <p:nvPr>
            <p:ph sz="half" idx="1"/>
          </p:nvPr>
        </p:nvSpPr>
        <p:spPr/>
        <p:txBody>
          <a:bodyPr>
            <a:normAutofit lnSpcReduction="10000"/>
          </a:bodyPr>
          <a:lstStyle/>
          <a:p>
            <a:r>
              <a:rPr lang="el-GR" b="1" i="0" dirty="0">
                <a:solidFill>
                  <a:srgbClr val="0A0A0A"/>
                </a:solidFill>
                <a:effectLst/>
                <a:latin typeface="Google Sans"/>
              </a:rPr>
              <a:t>Δάνειες Λέξεις:</a:t>
            </a:r>
            <a:r>
              <a:rPr lang="el-GR" b="0" i="0" dirty="0">
                <a:solidFill>
                  <a:srgbClr val="0A0A0A"/>
                </a:solidFill>
                <a:effectLst/>
                <a:latin typeface="Google Sans"/>
              </a:rPr>
              <a:t> Η τοπική διάλεκτος εμπλουτίστηκε με πολλές βενετσιάνικες λέξεις, ιδιαίτερα σε όρους καθημερινότητας, ναυτιλίας και μαγειρικής (π.χ. αλιάδα, σίκλος, καντούνι).</a:t>
            </a:r>
          </a:p>
          <a:p>
            <a:r>
              <a:rPr lang="el-GR" b="1" i="0" dirty="0">
                <a:solidFill>
                  <a:srgbClr val="0A0A0A"/>
                </a:solidFill>
                <a:effectLst/>
                <a:latin typeface="Google Sans"/>
              </a:rPr>
              <a:t>Επώνυμα:</a:t>
            </a:r>
            <a:r>
              <a:rPr lang="el-GR" b="0" i="0" dirty="0">
                <a:solidFill>
                  <a:srgbClr val="0A0A0A"/>
                </a:solidFill>
                <a:effectLst/>
                <a:latin typeface="Google Sans"/>
              </a:rPr>
              <a:t> Πολλά </a:t>
            </a:r>
            <a:r>
              <a:rPr lang="el-GR" b="0" i="0" dirty="0" err="1">
                <a:solidFill>
                  <a:srgbClr val="0A0A0A"/>
                </a:solidFill>
                <a:effectLst/>
                <a:latin typeface="Google Sans"/>
              </a:rPr>
              <a:t>κεφαλονίτικα</a:t>
            </a:r>
            <a:r>
              <a:rPr lang="el-GR" b="0" i="0" dirty="0">
                <a:solidFill>
                  <a:srgbClr val="0A0A0A"/>
                </a:solidFill>
                <a:effectLst/>
                <a:latin typeface="Google Sans"/>
              </a:rPr>
              <a:t> επώνυμα έχουν ενετική ή ιταλική ρίζα, ενώ χαρακτηριστική είναι η κατάληξη σε -</a:t>
            </a:r>
            <a:r>
              <a:rPr lang="el-GR" b="0" i="0" dirty="0" err="1">
                <a:solidFill>
                  <a:srgbClr val="0A0A0A"/>
                </a:solidFill>
                <a:effectLst/>
                <a:latin typeface="Google Sans"/>
              </a:rPr>
              <a:t>άτος</a:t>
            </a:r>
            <a:r>
              <a:rPr lang="el-GR" b="0" i="0" dirty="0">
                <a:solidFill>
                  <a:srgbClr val="0A0A0A"/>
                </a:solidFill>
                <a:effectLst/>
                <a:latin typeface="Google Sans"/>
              </a:rPr>
              <a:t>, η οποία συχνά συνδυαζόταν με </a:t>
            </a:r>
            <a:r>
              <a:rPr lang="el-GR" b="0" i="0" dirty="0" err="1">
                <a:solidFill>
                  <a:srgbClr val="0A0A0A"/>
                </a:solidFill>
                <a:effectLst/>
                <a:latin typeface="Google Sans"/>
              </a:rPr>
              <a:t>ιταλογενείς</a:t>
            </a:r>
            <a:r>
              <a:rPr lang="el-GR" b="0" i="0" dirty="0">
                <a:solidFill>
                  <a:srgbClr val="0A0A0A"/>
                </a:solidFill>
                <a:effectLst/>
                <a:latin typeface="Google Sans"/>
              </a:rPr>
              <a:t> ρίζες (π.χ. Βαλλιάνος, Μεταξάς, </a:t>
            </a:r>
            <a:r>
              <a:rPr lang="el-GR" b="0" i="0" dirty="0" err="1">
                <a:solidFill>
                  <a:srgbClr val="0A0A0A"/>
                </a:solidFill>
                <a:effectLst/>
                <a:latin typeface="Google Sans"/>
              </a:rPr>
              <a:t>Δελλαπόρτας</a:t>
            </a:r>
            <a:r>
              <a:rPr lang="el-GR" b="0" i="0" dirty="0">
                <a:solidFill>
                  <a:srgbClr val="0A0A0A"/>
                </a:solidFill>
                <a:effectLst/>
                <a:latin typeface="Google Sans"/>
              </a:rPr>
              <a:t>). </a:t>
            </a:r>
            <a:endParaRPr lang="el-GR" dirty="0"/>
          </a:p>
        </p:txBody>
      </p:sp>
      <p:sp>
        <p:nvSpPr>
          <p:cNvPr id="4" name="Θέση περιεχομένου 3">
            <a:extLst>
              <a:ext uri="{FF2B5EF4-FFF2-40B4-BE49-F238E27FC236}">
                <a16:creationId xmlns:a16="http://schemas.microsoft.com/office/drawing/2014/main" id="{9F43133C-3337-42C2-5A4F-390C8EB50214}"/>
              </a:ext>
            </a:extLst>
          </p:cNvPr>
          <p:cNvSpPr>
            <a:spLocks noGrp="1"/>
          </p:cNvSpPr>
          <p:nvPr>
            <p:ph sz="half" idx="2"/>
          </p:nvPr>
        </p:nvSpPr>
        <p:spPr/>
        <p:txBody>
          <a:bodyPr>
            <a:normAutofit lnSpcReduction="10000"/>
          </a:bodyPr>
          <a:lstStyle/>
          <a:p>
            <a:r>
              <a:rPr lang="el-GR" b="1" i="0" dirty="0">
                <a:solidFill>
                  <a:srgbClr val="0A0A0A"/>
                </a:solidFill>
                <a:effectLst/>
                <a:latin typeface="Google Sans"/>
              </a:rPr>
              <a:t>Καντάδες και Μουσική:</a:t>
            </a:r>
            <a:r>
              <a:rPr lang="el-GR" b="0" i="0" dirty="0">
                <a:solidFill>
                  <a:srgbClr val="0A0A0A"/>
                </a:solidFill>
                <a:effectLst/>
                <a:latin typeface="Google Sans"/>
              </a:rPr>
              <a:t> Η ιταλική επίδραση είναι έντονη στις καντάδες και τις </a:t>
            </a:r>
            <a:r>
              <a:rPr lang="el-GR" b="0" i="0" dirty="0" err="1">
                <a:solidFill>
                  <a:srgbClr val="0A0A0A"/>
                </a:solidFill>
                <a:effectLst/>
                <a:latin typeface="Google Sans"/>
              </a:rPr>
              <a:t>αριέτες</a:t>
            </a:r>
            <a:r>
              <a:rPr lang="el-GR" b="0" i="0" dirty="0">
                <a:solidFill>
                  <a:srgbClr val="0A0A0A"/>
                </a:solidFill>
                <a:effectLst/>
                <a:latin typeface="Google Sans"/>
              </a:rPr>
              <a:t>, με την καντάδα να αποτελεί βασικό στοιχείο της τοπικής κουλτούρας (κιθάρες, μαντολίνα).</a:t>
            </a:r>
          </a:p>
          <a:p>
            <a:r>
              <a:rPr lang="el-GR" b="1" i="0" dirty="0">
                <a:solidFill>
                  <a:srgbClr val="0A0A0A"/>
                </a:solidFill>
                <a:effectLst/>
                <a:latin typeface="Google Sans"/>
              </a:rPr>
              <a:t>Έθιμα:</a:t>
            </a:r>
            <a:r>
              <a:rPr lang="el-GR" b="0" i="0" dirty="0">
                <a:solidFill>
                  <a:srgbClr val="0A0A0A"/>
                </a:solidFill>
                <a:effectLst/>
                <a:latin typeface="Google Sans"/>
              </a:rPr>
              <a:t> Η ενασχόληση με το θέατρο και οι αποκριάτικες παραδόσεις έχουν ιταλικές ρίζες.</a:t>
            </a:r>
            <a:endParaRPr lang="el-GR" dirty="0"/>
          </a:p>
        </p:txBody>
      </p:sp>
    </p:spTree>
    <p:extLst>
      <p:ext uri="{BB962C8B-B14F-4D97-AF65-F5344CB8AC3E}">
        <p14:creationId xmlns:p14="http://schemas.microsoft.com/office/powerpoint/2010/main" val="5329897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63C0DD5-D348-F512-6D6F-473C3EF5506A}"/>
              </a:ext>
            </a:extLst>
          </p:cNvPr>
          <p:cNvSpPr>
            <a:spLocks noGrp="1"/>
          </p:cNvSpPr>
          <p:nvPr>
            <p:ph type="title"/>
          </p:nvPr>
        </p:nvSpPr>
        <p:spPr>
          <a:xfrm>
            <a:off x="1371600" y="685800"/>
            <a:ext cx="9601200" cy="1409700"/>
          </a:xfrm>
        </p:spPr>
        <p:txBody>
          <a:bodyPr>
            <a:normAutofit/>
          </a:bodyPr>
          <a:lstStyle/>
          <a:p>
            <a:r>
              <a:rPr lang="el-GR" sz="4800" b="1" dirty="0"/>
              <a:t>Απομεινάρια της Οικονομίας και της Θρησκείας </a:t>
            </a:r>
          </a:p>
        </p:txBody>
      </p:sp>
      <p:sp>
        <p:nvSpPr>
          <p:cNvPr id="3" name="Θέση περιεχομένου 2">
            <a:extLst>
              <a:ext uri="{FF2B5EF4-FFF2-40B4-BE49-F238E27FC236}">
                <a16:creationId xmlns:a16="http://schemas.microsoft.com/office/drawing/2014/main" id="{4782921D-4B23-9117-EE08-16D34AE2DDB7}"/>
              </a:ext>
            </a:extLst>
          </p:cNvPr>
          <p:cNvSpPr>
            <a:spLocks noGrp="1"/>
          </p:cNvSpPr>
          <p:nvPr>
            <p:ph sz="half" idx="1"/>
          </p:nvPr>
        </p:nvSpPr>
        <p:spPr/>
        <p:txBody>
          <a:bodyPr/>
          <a:lstStyle/>
          <a:p>
            <a:r>
              <a:rPr lang="el-GR" dirty="0"/>
              <a:t>Στον οικονομικό τομέα, οι Ενετοί οργάνωσαν συστηματικά την αγροτική παραγωγή του νησιού. Ενίσχυσαν ιδιαίτερα την καλλιέργεια της ελιάς και την παραγωγή </a:t>
            </a:r>
            <a:r>
              <a:rPr lang="el-GR" dirty="0" err="1"/>
              <a:t>ελαιολάδου</a:t>
            </a:r>
            <a:r>
              <a:rPr lang="el-GR" dirty="0"/>
              <a:t>, το οποίο αποτέλεσε σημαντικό εξαγώγιμο προϊόν. Παράλληλα, αναπτύχθηκαν η καλλιέργεια της σταφίδας και η οινοπαραγωγή, εντάσσοντας την Κεφαλονιά στο ευρύτερο εμπορικό δίκτυο της Βενετίας στη Μεσόγειο.</a:t>
            </a:r>
          </a:p>
        </p:txBody>
      </p:sp>
      <p:sp>
        <p:nvSpPr>
          <p:cNvPr id="4" name="Θέση περιεχομένου 3">
            <a:extLst>
              <a:ext uri="{FF2B5EF4-FFF2-40B4-BE49-F238E27FC236}">
                <a16:creationId xmlns:a16="http://schemas.microsoft.com/office/drawing/2014/main" id="{CA56E0F5-8009-A7C3-8E05-073F6169DB2F}"/>
              </a:ext>
            </a:extLst>
          </p:cNvPr>
          <p:cNvSpPr>
            <a:spLocks noGrp="1"/>
          </p:cNvSpPr>
          <p:nvPr>
            <p:ph sz="half" idx="2"/>
          </p:nvPr>
        </p:nvSpPr>
        <p:spPr/>
        <p:txBody>
          <a:bodyPr/>
          <a:lstStyle/>
          <a:p>
            <a:r>
              <a:rPr lang="el-GR" dirty="0"/>
              <a:t>Στον θρησκευτικό τομέα, οι Ενετοί προώθησαν τον Καθολικισμό, χωρίς όμως να καταργήσουν την Ορθόδοξη Εκκλησία. Δημιουργήθηκαν καθολικές επισκοπές και ναοί, ενώ παράλληλα οι ορθόδοξοι ναοί συνέχισαν να λειτουργούν, αν και υπό ορισμένους περιορισμούς.</a:t>
            </a:r>
          </a:p>
        </p:txBody>
      </p:sp>
    </p:spTree>
    <p:extLst>
      <p:ext uri="{BB962C8B-B14F-4D97-AF65-F5344CB8AC3E}">
        <p14:creationId xmlns:p14="http://schemas.microsoft.com/office/powerpoint/2010/main" val="15799166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843B12C-6A2E-45A3-AFAA-A6F09C9C2BCF}"/>
              </a:ext>
            </a:extLst>
          </p:cNvPr>
          <p:cNvSpPr>
            <a:spLocks noGrp="1"/>
          </p:cNvSpPr>
          <p:nvPr>
            <p:ph type="title"/>
          </p:nvPr>
        </p:nvSpPr>
        <p:spPr/>
        <p:txBody>
          <a:bodyPr>
            <a:normAutofit/>
          </a:bodyPr>
          <a:lstStyle/>
          <a:p>
            <a:r>
              <a:rPr lang="el-GR" sz="6600" b="1" dirty="0"/>
              <a:t>ΕΠΙΛΟΓΟΣ </a:t>
            </a:r>
          </a:p>
        </p:txBody>
      </p:sp>
      <p:sp>
        <p:nvSpPr>
          <p:cNvPr id="3" name="Θέση περιεχομένου 2">
            <a:extLst>
              <a:ext uri="{FF2B5EF4-FFF2-40B4-BE49-F238E27FC236}">
                <a16:creationId xmlns:a16="http://schemas.microsoft.com/office/drawing/2014/main" id="{220368AD-2B48-F1A2-49B5-94F19220B89C}"/>
              </a:ext>
            </a:extLst>
          </p:cNvPr>
          <p:cNvSpPr>
            <a:spLocks noGrp="1"/>
          </p:cNvSpPr>
          <p:nvPr>
            <p:ph idx="1"/>
          </p:nvPr>
        </p:nvSpPr>
        <p:spPr/>
        <p:txBody>
          <a:bodyPr>
            <a:noAutofit/>
          </a:bodyPr>
          <a:lstStyle/>
          <a:p>
            <a:r>
              <a:rPr lang="el-GR" sz="2400" b="1" dirty="0"/>
              <a:t>Συνοψίζοντας, η ενετοκρατία άφησε βαθύ και πολυδιάστατο αποτύπωμα στην Κεφαλονιά, επηρεάζοντας καθοριστικά την οικονομική, κοινωνική και θρησκευτική της πορεία. Η ένταξη του νησιού στη σφαίρα επιρροής της Ενετικής Δημοκρατίας διαμόρφωσε νέες δομές οργάνωσης, ενίσχυσε το εμπόριο και την αγροτική παραγωγή, ενώ παράλληλα επέφερε πολιτισμικές και θρησκευτικές αλληλεπιδράσεις που σημάδεψαν την ταυτότητα του τόπου. Παρά το πέρασμα των αιώνων, τα ίχνη εκείνης της περιόδου παραμένουν ορατά στα μνημεία, στις κοινωνικές δομές και στη συλλογική μνήμη των κατοίκων, αποδεικνύοντας ότι η ενετική παρουσία δεν αποτέλεσε απλώς μια ιστορική φάση, αλλά έναν καθοριστικό σταθμό στη διαμόρφωση της φυσιογνωμίας του νησιού.</a:t>
            </a:r>
          </a:p>
        </p:txBody>
      </p:sp>
    </p:spTree>
    <p:extLst>
      <p:ext uri="{BB962C8B-B14F-4D97-AF65-F5344CB8AC3E}">
        <p14:creationId xmlns:p14="http://schemas.microsoft.com/office/powerpoint/2010/main" val="1649929556"/>
      </p:ext>
    </p:extLst>
  </p:cSld>
  <p:clrMapOvr>
    <a:masterClrMapping/>
  </p:clrMapOvr>
</p:sld>
</file>

<file path=ppt/theme/theme1.xml><?xml version="1.0" encoding="utf-8"?>
<a:theme xmlns:a="http://schemas.openxmlformats.org/drawingml/2006/main" name="Περικοπή">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TM10001105[[fn=Περικοπή]]</Template>
  <TotalTime>94</TotalTime>
  <Words>735</Words>
  <Application>Microsoft Office PowerPoint</Application>
  <PresentationFormat>Ευρεία οθόνη</PresentationFormat>
  <Paragraphs>26</Paragraphs>
  <Slides>9</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9</vt:i4>
      </vt:variant>
    </vt:vector>
  </HeadingPairs>
  <TitlesOfParts>
    <vt:vector size="14" baseType="lpstr">
      <vt:lpstr>Arial</vt:lpstr>
      <vt:lpstr>Franklin Gothic Book</vt:lpstr>
      <vt:lpstr>Google Sans</vt:lpstr>
      <vt:lpstr>Open Sans</vt:lpstr>
      <vt:lpstr>Περικοπή</vt:lpstr>
      <vt:lpstr>Η ΕΝΕΤΟΚΡΑΤΙΑ ΣΤΗΝ ΚΕΦΑΛΟΝΙΑ</vt:lpstr>
      <vt:lpstr>Η κατάκτηση της Κεφαλονιάς από τους Ενετούς </vt:lpstr>
      <vt:lpstr>ΑΡΧΙΤΕΚΤΟΝΙΚΗ</vt:lpstr>
      <vt:lpstr>Το Κάστρο του Αγίου Γεωργίου</vt:lpstr>
      <vt:lpstr>Το Κάστρο της Άσσου</vt:lpstr>
      <vt:lpstr> Γλώσσα και Πολιτισμός  </vt:lpstr>
      <vt:lpstr>Απομεινάρια στην κοινωνία  </vt:lpstr>
      <vt:lpstr>Απομεινάρια της Οικονομίας και της Θρησκείας </vt:lpstr>
      <vt:lpstr>ΕΠΙΛΟΓΟΣ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ΣΥΛΙΑ ΚΥΡΙΑΚΑΤΟΥ</dc:creator>
  <cp:lastModifiedBy>ΣΥΛΙΑ ΚΥΡΙΑΚΑΤΟΥ</cp:lastModifiedBy>
  <cp:revision>1</cp:revision>
  <dcterms:created xsi:type="dcterms:W3CDTF">2026-03-04T18:40:00Z</dcterms:created>
  <dcterms:modified xsi:type="dcterms:W3CDTF">2026-03-04T20:14:44Z</dcterms:modified>
</cp:coreProperties>
</file>