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5" r:id="rId10"/>
    <p:sldId id="266" r:id="rId11"/>
    <p:sldId id="264" r:id="rId12"/>
    <p:sldId id="267" r:id="rId13"/>
    <p:sldId id="268" r:id="rId14"/>
    <p:sldId id="269" r:id="rId15"/>
    <p:sldId id="271" r:id="rId16"/>
    <p:sldId id="270" r:id="rId17"/>
    <p:sldId id="272" r:id="rId18"/>
    <p:sldId id="273" r:id="rId19"/>
    <p:sldId id="288" r:id="rId20"/>
    <p:sldId id="274" r:id="rId21"/>
    <p:sldId id="275" r:id="rId22"/>
    <p:sldId id="276" r:id="rId23"/>
    <p:sldId id="277" r:id="rId24"/>
    <p:sldId id="282" r:id="rId25"/>
    <p:sldId id="287" r:id="rId26"/>
    <p:sldId id="283" r:id="rId27"/>
    <p:sldId id="284" r:id="rId28"/>
    <p:sldId id="285" r:id="rId29"/>
    <p:sldId id="286" r:id="rId30"/>
    <p:sldId id="289" r:id="rId31"/>
    <p:sldId id="290" r:id="rId32"/>
    <p:sldId id="278" r:id="rId33"/>
    <p:sldId id="279" r:id="rId34"/>
    <p:sldId id="280" r:id="rId35"/>
    <p:sldId id="281" r:id="rId36"/>
    <p:sldId id="292" r:id="rId37"/>
    <p:sldId id="291" r:id="rId38"/>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128" autoAdjust="0"/>
  </p:normalViewPr>
  <p:slideViewPr>
    <p:cSldViewPr>
      <p:cViewPr varScale="1">
        <p:scale>
          <a:sx n="69" d="100"/>
          <a:sy n="69" d="100"/>
        </p:scale>
        <p:origin x="-1404"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l-GR" smtClean="0"/>
              <a:t>Στυλ κύριου τίτλου</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ECF8A466-D5A3-421B-ABF1-D9D31CC237E5}" type="datetimeFigureOut">
              <a:rPr lang="el-GR" smtClean="0"/>
              <a:t>12/2/2017</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667CFB5F-DFEC-4891-8A08-A4E7708C9BB6}" type="slidenum">
              <a:rPr lang="el-GR" smtClean="0"/>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Date Placeholder 3"/>
          <p:cNvSpPr>
            <a:spLocks noGrp="1"/>
          </p:cNvSpPr>
          <p:nvPr>
            <p:ph type="dt" sz="half" idx="10"/>
          </p:nvPr>
        </p:nvSpPr>
        <p:spPr/>
        <p:txBody>
          <a:bodyPr/>
          <a:lstStyle/>
          <a:p>
            <a:fld id="{ECF8A466-D5A3-421B-ABF1-D9D31CC237E5}" type="datetimeFigureOut">
              <a:rPr lang="el-GR" smtClean="0"/>
              <a:t>12/2/2017</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667CFB5F-DFEC-4891-8A08-A4E7708C9BB6}" type="slidenum">
              <a:rPr lang="el-GR" smtClean="0"/>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ECF8A466-D5A3-421B-ABF1-D9D31CC237E5}" type="datetimeFigureOut">
              <a:rPr lang="el-GR" smtClean="0"/>
              <a:t>12/2/2017</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667CFB5F-DFEC-4891-8A08-A4E7708C9BB6}" type="slidenum">
              <a:rPr lang="el-GR" smtClean="0"/>
              <a:t>‹#›</a:t>
            </a:fld>
            <a:endParaRPr lang="el-G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Date Placeholder 3"/>
          <p:cNvSpPr>
            <a:spLocks noGrp="1"/>
          </p:cNvSpPr>
          <p:nvPr>
            <p:ph type="dt" sz="half" idx="10"/>
          </p:nvPr>
        </p:nvSpPr>
        <p:spPr/>
        <p:txBody>
          <a:bodyPr/>
          <a:lstStyle/>
          <a:p>
            <a:fld id="{ECF8A466-D5A3-421B-ABF1-D9D31CC237E5}" type="datetimeFigureOut">
              <a:rPr lang="el-GR" smtClean="0"/>
              <a:t>12/2/2017</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667CFB5F-DFEC-4891-8A08-A4E7708C9BB6}" type="slidenum">
              <a:rPr lang="el-GR" smtClean="0"/>
              <a:t>‹#›</a:t>
            </a:fld>
            <a:endParaRPr lang="el-GR"/>
          </a:p>
        </p:txBody>
      </p:sp>
      <p:sp>
        <p:nvSpPr>
          <p:cNvPr id="7" name="Title 6"/>
          <p:cNvSpPr>
            <a:spLocks noGrp="1"/>
          </p:cNvSpPr>
          <p:nvPr>
            <p:ph type="title"/>
          </p:nvPr>
        </p:nvSpPr>
        <p:spPr/>
        <p:txBody>
          <a:bodyPr/>
          <a:lstStyle/>
          <a:p>
            <a:r>
              <a:rPr lang="el-GR" smtClean="0"/>
              <a:t>Στυλ κύριου τίτλου</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l-GR" smtClean="0"/>
              <a:t>Στυλ κύριου τίτλου</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ECF8A466-D5A3-421B-ABF1-D9D31CC237E5}" type="datetimeFigureOut">
              <a:rPr lang="el-GR" smtClean="0"/>
              <a:t>12/2/2017</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667CFB5F-DFEC-4891-8A08-A4E7708C9BB6}" type="slidenum">
              <a:rPr lang="el-GR" smtClean="0"/>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5" name="Date Placeholder 4"/>
          <p:cNvSpPr>
            <a:spLocks noGrp="1"/>
          </p:cNvSpPr>
          <p:nvPr>
            <p:ph type="dt" sz="half" idx="10"/>
          </p:nvPr>
        </p:nvSpPr>
        <p:spPr/>
        <p:txBody>
          <a:bodyPr/>
          <a:lstStyle/>
          <a:p>
            <a:fld id="{ECF8A466-D5A3-421B-ABF1-D9D31CC237E5}" type="datetimeFigureOut">
              <a:rPr lang="el-GR" smtClean="0"/>
              <a:t>12/2/2017</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667CFB5F-DFEC-4891-8A08-A4E7708C9BB6}" type="slidenum">
              <a:rPr lang="el-GR" smtClean="0"/>
              <a:t>‹#›</a:t>
            </a:fld>
            <a:endParaRPr lang="el-GR"/>
          </a:p>
        </p:txBody>
      </p:sp>
      <p:sp>
        <p:nvSpPr>
          <p:cNvPr id="9" name="Content Placeholder 8"/>
          <p:cNvSpPr>
            <a:spLocks noGrp="1"/>
          </p:cNvSpPr>
          <p:nvPr>
            <p:ph sz="quarter" idx="13"/>
          </p:nvPr>
        </p:nvSpPr>
        <p:spPr>
          <a:xfrm>
            <a:off x="676655" y="2679192"/>
            <a:ext cx="3822192" cy="34472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ECF8A466-D5A3-421B-ABF1-D9D31CC237E5}" type="datetimeFigureOut">
              <a:rPr lang="el-GR" smtClean="0"/>
              <a:t>12/2/2017</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667CFB5F-DFEC-4891-8A08-A4E7708C9BB6}" type="slidenum">
              <a:rPr lang="el-GR" smtClean="0"/>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3" name="Date Placeholder 2"/>
          <p:cNvSpPr>
            <a:spLocks noGrp="1"/>
          </p:cNvSpPr>
          <p:nvPr>
            <p:ph type="dt" sz="half" idx="10"/>
          </p:nvPr>
        </p:nvSpPr>
        <p:spPr/>
        <p:txBody>
          <a:bodyPr/>
          <a:lstStyle/>
          <a:p>
            <a:fld id="{ECF8A466-D5A3-421B-ABF1-D9D31CC237E5}" type="datetimeFigureOut">
              <a:rPr lang="el-GR" smtClean="0"/>
              <a:t>12/2/2017</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667CFB5F-DFEC-4891-8A08-A4E7708C9BB6}" type="slidenum">
              <a:rPr lang="el-GR" smtClean="0"/>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ECF8A466-D5A3-421B-ABF1-D9D31CC237E5}" type="datetimeFigureOut">
              <a:rPr lang="el-GR" smtClean="0"/>
              <a:t>12/2/2017</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667CFB5F-DFEC-4891-8A08-A4E7708C9BB6}" type="slidenum">
              <a:rPr lang="el-GR" smtClean="0"/>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ECF8A466-D5A3-421B-ABF1-D9D31CC237E5}" type="datetimeFigureOut">
              <a:rPr lang="el-GR" smtClean="0"/>
              <a:t>12/2/2017</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667CFB5F-DFEC-4891-8A08-A4E7708C9BB6}" type="slidenum">
              <a:rPr lang="el-GR" smtClean="0"/>
              <a:t>‹#›</a:t>
            </a:fld>
            <a:endParaRPr lang="el-G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l-GR" smtClean="0"/>
              <a:t>Στυλ κύριου τίτλου</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l-GR" smtClean="0"/>
              <a:t>Στυλ κύριου τίτλου</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ECF8A466-D5A3-421B-ABF1-D9D31CC237E5}" type="datetimeFigureOut">
              <a:rPr lang="el-GR" smtClean="0"/>
              <a:t>12/2/2017</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667CFB5F-DFEC-4891-8A08-A4E7708C9BB6}" type="slidenum">
              <a:rPr lang="el-GR" smtClean="0"/>
              <a:t>‹#›</a:t>
            </a:fld>
            <a:endParaRPr lang="el-G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μια εικόνα</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l-GR" smtClean="0"/>
              <a:t>Στυλ κύριου τίτλου</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ECF8A466-D5A3-421B-ABF1-D9D31CC237E5}" type="datetimeFigureOut">
              <a:rPr lang="el-GR" smtClean="0"/>
              <a:t>12/2/2017</a:t>
            </a:fld>
            <a:endParaRPr lang="el-GR"/>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l-G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667CFB5F-DFEC-4891-8A08-A4E7708C9BB6}" type="slidenum">
              <a:rPr lang="el-GR" smtClean="0"/>
              <a:t>‹#›</a:t>
            </a:fld>
            <a:endParaRPr lang="el-G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3568" y="548680"/>
            <a:ext cx="7772400" cy="1780108"/>
          </a:xfrm>
        </p:spPr>
        <p:txBody>
          <a:bodyPr>
            <a:normAutofit/>
          </a:bodyPr>
          <a:lstStyle/>
          <a:p>
            <a:r>
              <a:rPr lang="en-US" dirty="0" smtClean="0"/>
              <a:t>To </a:t>
            </a:r>
            <a:r>
              <a:rPr lang="el-GR" dirty="0" smtClean="0"/>
              <a:t>Διάταγμα των Μεδιολάνων.</a:t>
            </a:r>
            <a:endParaRPr lang="el-GR" dirty="0"/>
          </a:p>
        </p:txBody>
      </p:sp>
      <p:sp>
        <p:nvSpPr>
          <p:cNvPr id="3" name="Υπότιτλος 2"/>
          <p:cNvSpPr>
            <a:spLocks noGrp="1"/>
          </p:cNvSpPr>
          <p:nvPr>
            <p:ph type="subTitle" idx="1"/>
          </p:nvPr>
        </p:nvSpPr>
        <p:spPr>
          <a:xfrm>
            <a:off x="1331640" y="2852936"/>
            <a:ext cx="6400800" cy="1473200"/>
          </a:xfrm>
        </p:spPr>
        <p:txBody>
          <a:bodyPr>
            <a:noAutofit/>
          </a:bodyPr>
          <a:lstStyle/>
          <a:p>
            <a:r>
              <a:rPr lang="el-GR" sz="3600" dirty="0" smtClean="0"/>
              <a:t>Η απελευθέρωση της χριστιανικής πίστης στη Ρωμαϊκή Αυτοκρατορία.</a:t>
            </a:r>
            <a:endParaRPr lang="el-GR" sz="3600" dirty="0"/>
          </a:p>
        </p:txBody>
      </p:sp>
    </p:spTree>
    <p:extLst>
      <p:ext uri="{BB962C8B-B14F-4D97-AF65-F5344CB8AC3E}">
        <p14:creationId xmlns:p14="http://schemas.microsoft.com/office/powerpoint/2010/main" val="25507171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89289" cy="4941168"/>
          </a:xfrm>
        </p:spPr>
      </p:pic>
      <p:sp>
        <p:nvSpPr>
          <p:cNvPr id="3" name="Τίτλος 2"/>
          <p:cNvSpPr>
            <a:spLocks noGrp="1"/>
          </p:cNvSpPr>
          <p:nvPr>
            <p:ph type="title"/>
          </p:nvPr>
        </p:nvSpPr>
        <p:spPr>
          <a:xfrm>
            <a:off x="3270" y="5085184"/>
            <a:ext cx="9140730" cy="1584176"/>
          </a:xfrm>
        </p:spPr>
        <p:txBody>
          <a:bodyPr>
            <a:normAutofit fontScale="90000"/>
          </a:bodyPr>
          <a:lstStyle/>
          <a:p>
            <a:r>
              <a:rPr lang="el-GR" dirty="0" smtClean="0">
                <a:solidFill>
                  <a:schemeClr val="tx1"/>
                </a:solidFill>
              </a:rPr>
              <a:t>Στις 28 Οκτωβρίου του 312 </a:t>
            </a:r>
            <a:r>
              <a:rPr lang="el-GR" dirty="0" err="1" smtClean="0">
                <a:solidFill>
                  <a:schemeClr val="tx1"/>
                </a:solidFill>
              </a:rPr>
              <a:t>μ.Χ</a:t>
            </a:r>
            <a:r>
              <a:rPr lang="el-GR" dirty="0" smtClean="0">
                <a:solidFill>
                  <a:schemeClr val="tx1"/>
                </a:solidFill>
              </a:rPr>
              <a:t>. γίνεται η τελική σύγκρουση ανάμεσα στις δυο πλευρές.</a:t>
            </a:r>
            <a:endParaRPr lang="el-GR" dirty="0">
              <a:solidFill>
                <a:schemeClr val="tx1"/>
              </a:solidFill>
            </a:endParaRPr>
          </a:p>
        </p:txBody>
      </p:sp>
    </p:spTree>
    <p:extLst>
      <p:ext uri="{BB962C8B-B14F-4D97-AF65-F5344CB8AC3E}">
        <p14:creationId xmlns:p14="http://schemas.microsoft.com/office/powerpoint/2010/main" val="39160605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72" y="0"/>
            <a:ext cx="9154246" cy="6093296"/>
          </a:xfrm>
        </p:spPr>
      </p:pic>
      <p:sp>
        <p:nvSpPr>
          <p:cNvPr id="3" name="Τίτλος 2"/>
          <p:cNvSpPr>
            <a:spLocks noGrp="1"/>
          </p:cNvSpPr>
          <p:nvPr>
            <p:ph type="title"/>
          </p:nvPr>
        </p:nvSpPr>
        <p:spPr>
          <a:xfrm>
            <a:off x="0" y="4653136"/>
            <a:ext cx="9144000" cy="1396744"/>
          </a:xfrm>
        </p:spPr>
        <p:txBody>
          <a:bodyPr>
            <a:normAutofit fontScale="90000"/>
          </a:bodyPr>
          <a:lstStyle/>
          <a:p>
            <a:r>
              <a:rPr lang="el-GR" sz="3200" dirty="0" smtClean="0">
                <a:solidFill>
                  <a:schemeClr val="bg1"/>
                </a:solidFill>
                <a:effectLst>
                  <a:outerShdw blurRad="38100" dist="38100" dir="2700000" algn="tl">
                    <a:srgbClr val="000000">
                      <a:alpha val="43137"/>
                    </a:srgbClr>
                  </a:outerShdw>
                </a:effectLst>
              </a:rPr>
              <a:t>Οι λεγεώνες του Κωνσταντίνου νικούν, ο ίδιος γίνεται ο μοναδικός κυρίαρχος του δυτικού τμήματος της Αυτοκρατορίας.</a:t>
            </a:r>
            <a:endParaRPr lang="el-GR" sz="3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294387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1916832"/>
            <a:ext cx="3312368" cy="3867071"/>
          </a:xfrm>
        </p:spPr>
      </p:pic>
      <p:sp>
        <p:nvSpPr>
          <p:cNvPr id="3" name="Τίτλος 2"/>
          <p:cNvSpPr>
            <a:spLocks noGrp="1"/>
          </p:cNvSpPr>
          <p:nvPr>
            <p:ph type="title"/>
          </p:nvPr>
        </p:nvSpPr>
        <p:spPr/>
        <p:txBody>
          <a:bodyPr>
            <a:noAutofit/>
          </a:bodyPr>
          <a:lstStyle/>
          <a:p>
            <a:r>
              <a:rPr lang="el-GR" sz="3600" dirty="0" smtClean="0"/>
              <a:t>Το Φεβρουάριο του 313 </a:t>
            </a:r>
            <a:r>
              <a:rPr lang="el-GR" sz="3600" dirty="0" err="1" smtClean="0"/>
              <a:t>μ.Χ</a:t>
            </a:r>
            <a:r>
              <a:rPr lang="el-GR" sz="3600" dirty="0" smtClean="0"/>
              <a:t>. συναντιούνται ο Κωνσταντίνος και ο </a:t>
            </a:r>
            <a:r>
              <a:rPr lang="el-GR" sz="3600" dirty="0" err="1" smtClean="0"/>
              <a:t>Λικίνιος</a:t>
            </a:r>
            <a:r>
              <a:rPr lang="el-GR" sz="3600" dirty="0" smtClean="0"/>
              <a:t> στα Μεδιόλανα (Μιλάνο)</a:t>
            </a:r>
            <a:endParaRPr lang="el-GR" sz="3600" dirty="0"/>
          </a:p>
        </p:txBody>
      </p:sp>
      <p:pic>
        <p:nvPicPr>
          <p:cNvPr id="6" name="Εικόνα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960" y="2132855"/>
            <a:ext cx="4785262" cy="3190175"/>
          </a:xfrm>
          <a:prstGeom prst="rect">
            <a:avLst/>
          </a:prstGeom>
        </p:spPr>
      </p:pic>
    </p:spTree>
    <p:extLst>
      <p:ext uri="{BB962C8B-B14F-4D97-AF65-F5344CB8AC3E}">
        <p14:creationId xmlns:p14="http://schemas.microsoft.com/office/powerpoint/2010/main" val="21317018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p:txBody>
          <a:bodyPr/>
          <a:lstStyle/>
          <a:p>
            <a:endParaRPr lang="el-GR"/>
          </a:p>
        </p:txBody>
      </p:sp>
      <p:sp>
        <p:nvSpPr>
          <p:cNvPr id="3" name="Τίτλος 2"/>
          <p:cNvSpPr>
            <a:spLocks noGrp="1"/>
          </p:cNvSpPr>
          <p:nvPr>
            <p:ph type="title"/>
          </p:nvPr>
        </p:nvSpPr>
        <p:spPr>
          <a:xfrm>
            <a:off x="457200" y="338328"/>
            <a:ext cx="8229600" cy="6115008"/>
          </a:xfrm>
        </p:spPr>
        <p:txBody>
          <a:bodyPr>
            <a:normAutofit fontScale="90000"/>
          </a:bodyPr>
          <a:lstStyle/>
          <a:p>
            <a:pPr algn="l"/>
            <a:r>
              <a:rPr lang="el-GR" sz="4900" dirty="0" smtClean="0">
                <a:solidFill>
                  <a:schemeClr val="tx1"/>
                </a:solidFill>
              </a:rPr>
              <a:t>Αποφασίζουν να τηρήσουν κοινή στάση έναντι των χριστιανών:</a:t>
            </a:r>
            <a:r>
              <a:rPr lang="el-GR" dirty="0" smtClean="0">
                <a:solidFill>
                  <a:schemeClr val="tx1"/>
                </a:solidFill>
              </a:rPr>
              <a:t/>
            </a:r>
            <a:br>
              <a:rPr lang="el-GR" dirty="0" smtClean="0">
                <a:solidFill>
                  <a:schemeClr val="tx1"/>
                </a:solidFill>
              </a:rPr>
            </a:br>
            <a:r>
              <a:rPr lang="el-GR" dirty="0" smtClean="0">
                <a:solidFill>
                  <a:schemeClr val="tx1"/>
                </a:solidFill>
              </a:rPr>
              <a:t> </a:t>
            </a:r>
            <a:r>
              <a:rPr lang="el-GR" sz="4000" dirty="0" smtClean="0">
                <a:solidFill>
                  <a:schemeClr val="tx1"/>
                </a:solidFill>
              </a:rPr>
              <a:t>--οι χριστιανοί θα σταματήσουν να διώκονται. </a:t>
            </a:r>
            <a:br>
              <a:rPr lang="el-GR" sz="4000" dirty="0" smtClean="0">
                <a:solidFill>
                  <a:schemeClr val="tx1"/>
                </a:solidFill>
              </a:rPr>
            </a:br>
            <a:r>
              <a:rPr lang="el-GR" sz="4000" dirty="0" smtClean="0">
                <a:solidFill>
                  <a:schemeClr val="tx1"/>
                </a:solidFill>
              </a:rPr>
              <a:t>-- θα αποκατασταθούν οι τιμωρίες εις βάρος χριστιανών.</a:t>
            </a:r>
            <a:br>
              <a:rPr lang="el-GR" sz="4000" dirty="0" smtClean="0">
                <a:solidFill>
                  <a:schemeClr val="tx1"/>
                </a:solidFill>
              </a:rPr>
            </a:br>
            <a:r>
              <a:rPr lang="el-GR" sz="4000" dirty="0" smtClean="0">
                <a:solidFill>
                  <a:schemeClr val="tx1"/>
                </a:solidFill>
              </a:rPr>
              <a:t>-- όλοι γενικά οι πολίτες της Αυτοκρατορίας θα απολαμβάνουν θρησκευτική ελευθερία.</a:t>
            </a:r>
            <a:r>
              <a:rPr lang="el-GR" dirty="0" smtClean="0">
                <a:solidFill>
                  <a:schemeClr val="tx1"/>
                </a:solidFill>
              </a:rPr>
              <a:t/>
            </a:r>
            <a:br>
              <a:rPr lang="el-GR" dirty="0" smtClean="0">
                <a:solidFill>
                  <a:schemeClr val="tx1"/>
                </a:solidFill>
              </a:rPr>
            </a:br>
            <a:endParaRPr lang="el-GR" dirty="0">
              <a:solidFill>
                <a:schemeClr val="tx1"/>
              </a:solidFill>
            </a:endParaRPr>
          </a:p>
        </p:txBody>
      </p:sp>
    </p:spTree>
    <p:extLst>
      <p:ext uri="{BB962C8B-B14F-4D97-AF65-F5344CB8AC3E}">
        <p14:creationId xmlns:p14="http://schemas.microsoft.com/office/powerpoint/2010/main" val="21509548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p:txBody>
          <a:bodyPr/>
          <a:lstStyle/>
          <a:p>
            <a:endParaRPr lang="el-GR"/>
          </a:p>
        </p:txBody>
      </p:sp>
      <p:sp>
        <p:nvSpPr>
          <p:cNvPr id="3" name="Τίτλος 2"/>
          <p:cNvSpPr>
            <a:spLocks noGrp="1"/>
          </p:cNvSpPr>
          <p:nvPr>
            <p:ph type="title"/>
          </p:nvPr>
        </p:nvSpPr>
        <p:spPr>
          <a:xfrm>
            <a:off x="395536" y="2492896"/>
            <a:ext cx="8229600" cy="1252728"/>
          </a:xfrm>
        </p:spPr>
        <p:txBody>
          <a:bodyPr>
            <a:noAutofit/>
          </a:bodyPr>
          <a:lstStyle/>
          <a:p>
            <a:r>
              <a:rPr lang="el-GR" dirty="0" smtClean="0">
                <a:solidFill>
                  <a:schemeClr val="tx1"/>
                </a:solidFill>
              </a:rPr>
              <a:t>Δεν πρόλαβαν να υπογράψουν επίσημο νομικό κείμενο, όμως οι αποφάσεις τους έγιναν σεβαστές και απ’ τους δυο.</a:t>
            </a:r>
            <a:br>
              <a:rPr lang="el-GR" dirty="0" smtClean="0">
                <a:solidFill>
                  <a:schemeClr val="tx1"/>
                </a:solidFill>
              </a:rPr>
            </a:br>
            <a:r>
              <a:rPr lang="el-GR" dirty="0" smtClean="0">
                <a:solidFill>
                  <a:schemeClr val="tx1"/>
                </a:solidFill>
              </a:rPr>
              <a:t>Οι αποφάσεις αυτές είναι το «Διάταγμα των Μεδιολάνων»</a:t>
            </a:r>
            <a:endParaRPr lang="el-GR" dirty="0">
              <a:solidFill>
                <a:schemeClr val="tx1"/>
              </a:solidFill>
            </a:endParaRPr>
          </a:p>
        </p:txBody>
      </p:sp>
    </p:spTree>
    <p:extLst>
      <p:ext uri="{BB962C8B-B14F-4D97-AF65-F5344CB8AC3E}">
        <p14:creationId xmlns:p14="http://schemas.microsoft.com/office/powerpoint/2010/main" val="26573845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0808"/>
            <a:ext cx="9396536" cy="4987636"/>
          </a:xfrm>
          <a:prstGeom prst="rect">
            <a:avLst/>
          </a:prstGeom>
        </p:spPr>
      </p:pic>
      <p:sp>
        <p:nvSpPr>
          <p:cNvPr id="2" name="Θέση περιεχομένου 1"/>
          <p:cNvSpPr>
            <a:spLocks noGrp="1"/>
          </p:cNvSpPr>
          <p:nvPr>
            <p:ph idx="1"/>
          </p:nvPr>
        </p:nvSpPr>
        <p:spPr>
          <a:xfrm>
            <a:off x="1277887" y="1976070"/>
            <a:ext cx="6840761" cy="4437111"/>
          </a:xfrm>
        </p:spPr>
        <p:txBody>
          <a:bodyPr>
            <a:normAutofit/>
          </a:bodyPr>
          <a:lstStyle/>
          <a:p>
            <a:pPr marL="0" indent="0">
              <a:buNone/>
            </a:pPr>
            <a:r>
              <a:rPr lang="it-IT" sz="2000" dirty="0">
                <a:solidFill>
                  <a:schemeClr val="tx1"/>
                </a:solidFill>
                <a:latin typeface="Castellar" pitchFamily="18" charset="0"/>
              </a:rPr>
              <a:t>Cum feliciter tam ego </a:t>
            </a:r>
            <a:r>
              <a:rPr lang="it-IT" sz="2000" dirty="0" smtClean="0">
                <a:solidFill>
                  <a:schemeClr val="tx1"/>
                </a:solidFill>
                <a:latin typeface="Castellar" pitchFamily="18" charset="0"/>
              </a:rPr>
              <a:t>quam Constantinus </a:t>
            </a:r>
            <a:r>
              <a:rPr lang="it-IT" sz="2000" dirty="0">
                <a:solidFill>
                  <a:schemeClr val="tx1"/>
                </a:solidFill>
                <a:latin typeface="Castellar" pitchFamily="18" charset="0"/>
              </a:rPr>
              <a:t>Augustus quam etiam ego Licinius Augustus apud Mediolanum convenissemus atque universa quae ad commoda et securitatem publicam pertinerent, in tractatu haberemus, haec inter cetera quae videbamus pluribus hominibus profutura, vel in primis ordinanda esse credidimus, quibus divinitatis reverentia continebatur, ut daremus et Christianis et omnibus liberam potestatem sequendi religionem quam quisque voluisset, quod quicquid est divinitatis in sede caelesti. </a:t>
            </a:r>
            <a:endParaRPr lang="el-GR" sz="2000" dirty="0">
              <a:solidFill>
                <a:schemeClr val="tx1"/>
              </a:solidFill>
            </a:endParaRPr>
          </a:p>
        </p:txBody>
      </p:sp>
      <p:sp>
        <p:nvSpPr>
          <p:cNvPr id="3" name="Τίτλος 2"/>
          <p:cNvSpPr>
            <a:spLocks noGrp="1"/>
          </p:cNvSpPr>
          <p:nvPr>
            <p:ph type="title"/>
          </p:nvPr>
        </p:nvSpPr>
        <p:spPr/>
        <p:txBody>
          <a:bodyPr>
            <a:noAutofit/>
          </a:bodyPr>
          <a:lstStyle/>
          <a:p>
            <a:r>
              <a:rPr lang="el-GR" sz="2800" dirty="0" smtClean="0">
                <a:solidFill>
                  <a:schemeClr val="tx1"/>
                </a:solidFill>
              </a:rPr>
              <a:t>Δυο ιστορικοί, ο Ευσέβιος στα ελληνικά, και ο </a:t>
            </a:r>
            <a:r>
              <a:rPr lang="el-GR" sz="2800" dirty="0" err="1" smtClean="0">
                <a:solidFill>
                  <a:schemeClr val="tx1"/>
                </a:solidFill>
              </a:rPr>
              <a:t>Λακτάνιος</a:t>
            </a:r>
            <a:r>
              <a:rPr lang="el-GR" sz="2800" dirty="0" smtClean="0">
                <a:solidFill>
                  <a:schemeClr val="tx1"/>
                </a:solidFill>
              </a:rPr>
              <a:t> στα λατινικά, σώζουν κείμενο διαταγή που περιέχει τις αποφάσεις των Αυτοκρατόρων:</a:t>
            </a:r>
            <a:endParaRPr lang="el-GR" sz="2800" dirty="0">
              <a:solidFill>
                <a:schemeClr val="tx1"/>
              </a:solidFill>
            </a:endParaRPr>
          </a:p>
        </p:txBody>
      </p:sp>
    </p:spTree>
    <p:extLst>
      <p:ext uri="{BB962C8B-B14F-4D97-AF65-F5344CB8AC3E}">
        <p14:creationId xmlns:p14="http://schemas.microsoft.com/office/powerpoint/2010/main" val="34846194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323512" cy="6837962"/>
          </a:xfrm>
          <a:prstGeom prst="rect">
            <a:avLst/>
          </a:prstGeom>
        </p:spPr>
      </p:pic>
      <p:sp>
        <p:nvSpPr>
          <p:cNvPr id="2" name="Θέση περιεχομένου 1"/>
          <p:cNvSpPr>
            <a:spLocks noGrp="1"/>
          </p:cNvSpPr>
          <p:nvPr>
            <p:ph idx="1"/>
          </p:nvPr>
        </p:nvSpPr>
        <p:spPr>
          <a:xfrm>
            <a:off x="1637420" y="754685"/>
            <a:ext cx="6048672" cy="5328592"/>
          </a:xfrm>
        </p:spPr>
        <p:txBody>
          <a:bodyPr>
            <a:noAutofit/>
          </a:bodyPr>
          <a:lstStyle/>
          <a:p>
            <a:pPr marL="0" indent="0">
              <a:buNone/>
            </a:pPr>
            <a:r>
              <a:rPr lang="el-GR" dirty="0">
                <a:solidFill>
                  <a:schemeClr val="tx1"/>
                </a:solidFill>
                <a:latin typeface="Monotype Corsiva" pitchFamily="66" charset="0"/>
              </a:rPr>
              <a:t>Όταν εγώ, ο Αύγουστος Κωνσταντίνος, κι εγώ, ο Αύγουστος </a:t>
            </a:r>
            <a:r>
              <a:rPr lang="el-GR" dirty="0" err="1">
                <a:solidFill>
                  <a:schemeClr val="tx1"/>
                </a:solidFill>
                <a:latin typeface="Monotype Corsiva" pitchFamily="66" charset="0"/>
              </a:rPr>
              <a:t>Λικίνιος</a:t>
            </a:r>
            <a:r>
              <a:rPr lang="el-GR" dirty="0">
                <a:solidFill>
                  <a:schemeClr val="tx1"/>
                </a:solidFill>
                <a:latin typeface="Monotype Corsiva" pitchFamily="66" charset="0"/>
              </a:rPr>
              <a:t>, με καλούς οιωνούς ήρθαμε στα Μεδιόλανα και συζητήσαμε όλα όσα αφορούν την ωφέλεια του δημοσίου, ανάμεσα στα άλλα μέτρα που κρίναμε ότι θα είναι επωφελή σ' όλους από πολλές απόψεις, αποφασίσαμε κατά πρώτο και κύριο λόγο να διατάξουμε να εξασφαλιστεί η τιμή και ο σεβασμός προς το Θείο, δηλαδή να δώσουμε και στους χριστιανούς και σ' όλους την ελευθερία να ακολουθήσουν όποια θρησκεία θέλουν, έτσι ώστε, όποια κι αν είναι η θεότητα και η ουράνια δύναμη, να μπορέσει να είναι ευμενής και σε μας τους ίδιους και στους υπηκόους </a:t>
            </a:r>
            <a:r>
              <a:rPr lang="el-GR" dirty="0" smtClean="0">
                <a:solidFill>
                  <a:schemeClr val="tx1"/>
                </a:solidFill>
                <a:latin typeface="Monotype Corsiva" pitchFamily="66" charset="0"/>
              </a:rPr>
              <a:t>μας…</a:t>
            </a:r>
            <a:endParaRPr lang="el-GR" dirty="0">
              <a:solidFill>
                <a:schemeClr val="tx1"/>
              </a:solidFill>
              <a:latin typeface="Monotype Corsiva" pitchFamily="66" charset="0"/>
            </a:endParaRPr>
          </a:p>
        </p:txBody>
      </p:sp>
      <p:sp>
        <p:nvSpPr>
          <p:cNvPr id="3" name="Τίτλος 2"/>
          <p:cNvSpPr>
            <a:spLocks noGrp="1"/>
          </p:cNvSpPr>
          <p:nvPr>
            <p:ph type="title"/>
          </p:nvPr>
        </p:nvSpPr>
        <p:spPr/>
        <p:txBody>
          <a:bodyPr/>
          <a:lstStyle/>
          <a:p>
            <a:endParaRPr lang="el-GR" dirty="0"/>
          </a:p>
        </p:txBody>
      </p:sp>
    </p:spTree>
    <p:extLst>
      <p:ext uri="{BB962C8B-B14F-4D97-AF65-F5344CB8AC3E}">
        <p14:creationId xmlns:p14="http://schemas.microsoft.com/office/powerpoint/2010/main" val="21510596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p:txBody>
          <a:bodyPr/>
          <a:lstStyle/>
          <a:p>
            <a:r>
              <a:rPr lang="el-GR" sz="3200" dirty="0" smtClean="0"/>
              <a:t>Πολιτικά αίτια.</a:t>
            </a:r>
          </a:p>
          <a:p>
            <a:r>
              <a:rPr lang="el-GR" sz="3200" dirty="0" smtClean="0"/>
              <a:t>Θρησκευτικά αίτια.</a:t>
            </a:r>
          </a:p>
          <a:p>
            <a:r>
              <a:rPr lang="el-GR" sz="3200" dirty="0" smtClean="0"/>
              <a:t>Μπορούμε να ανιχνεύσουμε και τις προσωπικές επιρροές του Μεγάλου Κωνσταντίνου.</a:t>
            </a:r>
          </a:p>
          <a:p>
            <a:endParaRPr lang="el-GR" dirty="0"/>
          </a:p>
        </p:txBody>
      </p:sp>
      <p:sp>
        <p:nvSpPr>
          <p:cNvPr id="3" name="Τίτλος 2"/>
          <p:cNvSpPr>
            <a:spLocks noGrp="1"/>
          </p:cNvSpPr>
          <p:nvPr>
            <p:ph type="title"/>
          </p:nvPr>
        </p:nvSpPr>
        <p:spPr/>
        <p:txBody>
          <a:bodyPr>
            <a:normAutofit fontScale="90000"/>
          </a:bodyPr>
          <a:lstStyle/>
          <a:p>
            <a:r>
              <a:rPr lang="el-GR" dirty="0" smtClean="0"/>
              <a:t>Τα αίτια που οδήγησαν στο διάταγμα των Μεδιολάνων.</a:t>
            </a:r>
            <a:endParaRPr lang="el-GR" dirty="0"/>
          </a:p>
        </p:txBody>
      </p:sp>
    </p:spTree>
    <p:extLst>
      <p:ext uri="{BB962C8B-B14F-4D97-AF65-F5344CB8AC3E}">
        <p14:creationId xmlns:p14="http://schemas.microsoft.com/office/powerpoint/2010/main" val="33870288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64" y="764704"/>
            <a:ext cx="9128536" cy="6093296"/>
          </a:xfrm>
          <a:prstGeom prst="rect">
            <a:avLst/>
          </a:prstGeom>
        </p:spPr>
      </p:pic>
      <p:sp>
        <p:nvSpPr>
          <p:cNvPr id="2" name="Θέση περιεχομένου 1"/>
          <p:cNvSpPr>
            <a:spLocks noGrp="1"/>
          </p:cNvSpPr>
          <p:nvPr>
            <p:ph idx="1"/>
          </p:nvPr>
        </p:nvSpPr>
        <p:spPr>
          <a:xfrm>
            <a:off x="15820" y="953344"/>
            <a:ext cx="5022899" cy="2858008"/>
          </a:xfrm>
        </p:spPr>
        <p:txBody>
          <a:bodyPr>
            <a:normAutofit fontScale="92500"/>
          </a:bodyPr>
          <a:lstStyle/>
          <a:p>
            <a:r>
              <a:rPr lang="el-GR" sz="3200" b="1" dirty="0" smtClean="0">
                <a:solidFill>
                  <a:schemeClr val="tx1"/>
                </a:solidFill>
                <a:effectLst>
                  <a:outerShdw blurRad="38100" dist="38100" dir="2700000" algn="tl">
                    <a:srgbClr val="000000">
                      <a:alpha val="43137"/>
                    </a:srgbClr>
                  </a:outerShdw>
                </a:effectLst>
              </a:rPr>
              <a:t>Η ανάγκη για θρησκευτική γαλήνη στην Αυτοκρατορία, η οποία είχε ταραχτεί με τους συνεχείς διωγμούς, αλλά είχε και πολιτικές αναταράξεις.</a:t>
            </a:r>
          </a:p>
          <a:p>
            <a:pPr marL="0" indent="0">
              <a:buNone/>
            </a:pPr>
            <a:endParaRPr lang="el-GR" dirty="0">
              <a:solidFill>
                <a:schemeClr val="tx1"/>
              </a:solidFill>
            </a:endParaRPr>
          </a:p>
        </p:txBody>
      </p:sp>
      <p:sp>
        <p:nvSpPr>
          <p:cNvPr id="3" name="Τίτλος 2"/>
          <p:cNvSpPr>
            <a:spLocks noGrp="1"/>
          </p:cNvSpPr>
          <p:nvPr>
            <p:ph type="title"/>
          </p:nvPr>
        </p:nvSpPr>
        <p:spPr>
          <a:xfrm>
            <a:off x="0" y="27856"/>
            <a:ext cx="8679068" cy="880864"/>
          </a:xfrm>
        </p:spPr>
        <p:txBody>
          <a:bodyPr>
            <a:normAutofit/>
          </a:bodyPr>
          <a:lstStyle/>
          <a:p>
            <a:r>
              <a:rPr lang="el-GR" dirty="0" smtClean="0">
                <a:solidFill>
                  <a:schemeClr val="tx1"/>
                </a:solidFill>
                <a:effectLst>
                  <a:outerShdw blurRad="38100" dist="38100" dir="2700000" algn="tl">
                    <a:srgbClr val="000000">
                      <a:alpha val="43137"/>
                    </a:srgbClr>
                  </a:outerShdw>
                </a:effectLst>
              </a:rPr>
              <a:t>Πολιτικά αίτια:</a:t>
            </a:r>
            <a:endParaRPr lang="el-GR"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523232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193" cy="6858000"/>
          </a:xfrm>
          <a:prstGeom prst="rect">
            <a:avLst/>
          </a:prstGeom>
        </p:spPr>
      </p:pic>
      <p:sp>
        <p:nvSpPr>
          <p:cNvPr id="2" name="Θέση περιεχομένου 1"/>
          <p:cNvSpPr>
            <a:spLocks noGrp="1"/>
          </p:cNvSpPr>
          <p:nvPr>
            <p:ph idx="1"/>
          </p:nvPr>
        </p:nvSpPr>
        <p:spPr/>
        <p:txBody>
          <a:bodyPr/>
          <a:lstStyle/>
          <a:p>
            <a:endParaRPr lang="el-GR"/>
          </a:p>
        </p:txBody>
      </p:sp>
      <p:sp>
        <p:nvSpPr>
          <p:cNvPr id="3" name="Τίτλος 2"/>
          <p:cNvSpPr>
            <a:spLocks noGrp="1"/>
          </p:cNvSpPr>
          <p:nvPr>
            <p:ph type="title"/>
          </p:nvPr>
        </p:nvSpPr>
        <p:spPr>
          <a:xfrm>
            <a:off x="0" y="4725144"/>
            <a:ext cx="9144000" cy="1252728"/>
          </a:xfrm>
        </p:spPr>
        <p:txBody>
          <a:bodyPr>
            <a:noAutofit/>
          </a:bodyPr>
          <a:lstStyle/>
          <a:p>
            <a:r>
              <a:rPr lang="el-GR" sz="3200" dirty="0">
                <a:solidFill>
                  <a:schemeClr val="tx1"/>
                </a:solidFill>
                <a:effectLst>
                  <a:outerShdw blurRad="38100" dist="38100" dir="2700000" algn="tl">
                    <a:srgbClr val="000000">
                      <a:alpha val="43137"/>
                    </a:srgbClr>
                  </a:outerShdw>
                </a:effectLst>
              </a:rPr>
              <a:t>Ένα υπολογίσιμο μέρος των υπηκόων της αυτοκρατορίας ήταν χριστιανοί, σε όλα τα κοινωνικά και πολιτικά – οικονομικά στρώματα, ακόμα και στα ανώτερα. </a:t>
            </a:r>
          </a:p>
        </p:txBody>
      </p:sp>
    </p:spTree>
    <p:extLst>
      <p:ext uri="{BB962C8B-B14F-4D97-AF65-F5344CB8AC3E}">
        <p14:creationId xmlns:p14="http://schemas.microsoft.com/office/powerpoint/2010/main" val="27101950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484784"/>
            <a:ext cx="7217213" cy="5373216"/>
          </a:xfrm>
        </p:spPr>
      </p:pic>
      <p:sp>
        <p:nvSpPr>
          <p:cNvPr id="3" name="Τίτλος 2"/>
          <p:cNvSpPr>
            <a:spLocks noGrp="1"/>
          </p:cNvSpPr>
          <p:nvPr>
            <p:ph type="title"/>
          </p:nvPr>
        </p:nvSpPr>
        <p:spPr>
          <a:xfrm>
            <a:off x="0" y="338328"/>
            <a:ext cx="8532440" cy="1146456"/>
          </a:xfrm>
        </p:spPr>
        <p:txBody>
          <a:bodyPr>
            <a:normAutofit/>
          </a:bodyPr>
          <a:lstStyle/>
          <a:p>
            <a:pPr algn="r"/>
            <a:r>
              <a:rPr lang="el-GR" sz="3200" dirty="0" smtClean="0"/>
              <a:t>Στις αρχές του 4</a:t>
            </a:r>
            <a:r>
              <a:rPr lang="el-GR" sz="3200" baseline="30000" dirty="0" smtClean="0"/>
              <a:t>ου</a:t>
            </a:r>
            <a:r>
              <a:rPr lang="el-GR" sz="3200" dirty="0" smtClean="0"/>
              <a:t> αιώνα η ρωμαϊκή αυτοκρατορία είναι διαιρεμένη σε 4 διοικήσεις.</a:t>
            </a:r>
            <a:endParaRPr lang="el-GR" sz="3200" dirty="0"/>
          </a:p>
        </p:txBody>
      </p:sp>
    </p:spTree>
    <p:extLst>
      <p:ext uri="{BB962C8B-B14F-4D97-AF65-F5344CB8AC3E}">
        <p14:creationId xmlns:p14="http://schemas.microsoft.com/office/powerpoint/2010/main" val="32243872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a:xfrm>
            <a:off x="467544" y="2420888"/>
            <a:ext cx="8100888" cy="4320479"/>
          </a:xfrm>
        </p:spPr>
        <p:txBody>
          <a:bodyPr>
            <a:noAutofit/>
          </a:bodyPr>
          <a:lstStyle/>
          <a:p>
            <a:r>
              <a:rPr lang="el-GR" sz="2800" dirty="0" smtClean="0"/>
              <a:t>Καθώς οι χριστιανοί αναγνώριζαν ως «Κύριο» μόνο τον Ιησού Χριστό, η εξουσία αμύνονταν. </a:t>
            </a:r>
            <a:r>
              <a:rPr lang="el-GR" sz="2800" dirty="0"/>
              <a:t> </a:t>
            </a:r>
            <a:r>
              <a:rPr lang="el-GR" sz="2800" dirty="0" smtClean="0"/>
              <a:t>Δεν υπήρχε πια η απόλυτη εξουσία, επομένως μπορούσαν απλώς να προσεύχονται υπέρ του αυτοκράτορα.</a:t>
            </a:r>
          </a:p>
          <a:p>
            <a:r>
              <a:rPr lang="el-GR" sz="2800" dirty="0" smtClean="0"/>
              <a:t>Οι διωγμοί ουσιαστικά δεν είχαν αποτέλεσμα, καθώς παρά τους συνεχείς διωγμούς και τα εκατομμύρια μαρτύρων, οι χριστιανοί αυξάνονταν.</a:t>
            </a:r>
            <a:endParaRPr lang="el-GR" sz="2800" dirty="0"/>
          </a:p>
        </p:txBody>
      </p:sp>
      <p:sp>
        <p:nvSpPr>
          <p:cNvPr id="3" name="Τίτλος 2"/>
          <p:cNvSpPr>
            <a:spLocks noGrp="1"/>
          </p:cNvSpPr>
          <p:nvPr>
            <p:ph type="title"/>
          </p:nvPr>
        </p:nvSpPr>
        <p:spPr/>
        <p:txBody>
          <a:bodyPr/>
          <a:lstStyle/>
          <a:p>
            <a:r>
              <a:rPr lang="el-GR" dirty="0" smtClean="0"/>
              <a:t>Θρησκευτικά αίτια:</a:t>
            </a:r>
            <a:endParaRPr lang="el-GR" dirty="0"/>
          </a:p>
        </p:txBody>
      </p:sp>
    </p:spTree>
    <p:extLst>
      <p:ext uri="{BB962C8B-B14F-4D97-AF65-F5344CB8AC3E}">
        <p14:creationId xmlns:p14="http://schemas.microsoft.com/office/powerpoint/2010/main" val="374098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1000"/>
                                        <p:tgtEl>
                                          <p:spTgt spid="2">
                                            <p:txEl>
                                              <p:pRg st="1" end="1"/>
                                            </p:txEl>
                                          </p:spTgt>
                                        </p:tgtEl>
                                      </p:cBhvr>
                                    </p:animEffect>
                                    <p:anim calcmode="lin" valueType="num">
                                      <p:cBhvr>
                                        <p:cTn id="14"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902600"/>
          </a:xfrm>
          <a:prstGeom prst="rect">
            <a:avLst/>
          </a:prstGeom>
        </p:spPr>
      </p:pic>
      <p:sp>
        <p:nvSpPr>
          <p:cNvPr id="2" name="Θέση περιεχομένου 1"/>
          <p:cNvSpPr>
            <a:spLocks noGrp="1"/>
          </p:cNvSpPr>
          <p:nvPr>
            <p:ph idx="1"/>
          </p:nvPr>
        </p:nvSpPr>
        <p:spPr>
          <a:xfrm>
            <a:off x="323528" y="4941168"/>
            <a:ext cx="8712968" cy="1584176"/>
          </a:xfrm>
        </p:spPr>
        <p:txBody>
          <a:bodyPr>
            <a:noAutofit/>
          </a:bodyPr>
          <a:lstStyle/>
          <a:p>
            <a:pPr marL="0" indent="0">
              <a:buNone/>
            </a:pPr>
            <a:r>
              <a:rPr lang="el-GR" sz="2800" dirty="0" smtClean="0">
                <a:solidFill>
                  <a:schemeClr val="bg1"/>
                </a:solidFill>
                <a:effectLst>
                  <a:outerShdw blurRad="38100" dist="38100" dir="2700000" algn="tl">
                    <a:srgbClr val="000000">
                      <a:alpha val="43137"/>
                    </a:srgbClr>
                  </a:outerShdw>
                </a:effectLst>
              </a:rPr>
              <a:t>Η νίκη του στη </a:t>
            </a:r>
            <a:r>
              <a:rPr lang="el-GR" sz="2800" dirty="0" err="1" smtClean="0">
                <a:solidFill>
                  <a:schemeClr val="bg1"/>
                </a:solidFill>
                <a:effectLst>
                  <a:outerShdw blurRad="38100" dist="38100" dir="2700000" algn="tl">
                    <a:srgbClr val="000000">
                      <a:alpha val="43137"/>
                    </a:srgbClr>
                  </a:outerShdw>
                </a:effectLst>
              </a:rPr>
              <a:t>Μουλβία</a:t>
            </a:r>
            <a:r>
              <a:rPr lang="el-GR" sz="2800" dirty="0" smtClean="0">
                <a:solidFill>
                  <a:schemeClr val="bg1"/>
                </a:solidFill>
                <a:effectLst>
                  <a:outerShdw blurRad="38100" dist="38100" dir="2700000" algn="tl">
                    <a:srgbClr val="000000">
                      <a:alpha val="43137"/>
                    </a:srgbClr>
                  </a:outerShdw>
                </a:effectLst>
              </a:rPr>
              <a:t> Γέφυρα επετεύχθη και χάρη στους χριστιανούς, οι οποίοι στρατολογήθηκαν από τον Κωνσταντίνο.  Ο Σταυρός πάνω στις ασπίδες τους</a:t>
            </a:r>
            <a:r>
              <a:rPr lang="en-US" sz="2800" dirty="0" smtClean="0">
                <a:solidFill>
                  <a:schemeClr val="bg1"/>
                </a:solidFill>
                <a:effectLst>
                  <a:outerShdw blurRad="38100" dist="38100" dir="2700000" algn="tl">
                    <a:srgbClr val="000000">
                      <a:alpha val="43137"/>
                    </a:srgbClr>
                  </a:outerShdw>
                </a:effectLst>
              </a:rPr>
              <a:t>,</a:t>
            </a:r>
            <a:r>
              <a:rPr lang="el-GR" sz="2800" dirty="0" smtClean="0">
                <a:solidFill>
                  <a:schemeClr val="bg1"/>
                </a:solidFill>
                <a:effectLst>
                  <a:outerShdw blurRad="38100" dist="38100" dir="2700000" algn="tl">
                    <a:srgbClr val="000000">
                      <a:alpha val="43137"/>
                    </a:srgbClr>
                  </a:outerShdw>
                </a:effectLst>
              </a:rPr>
              <a:t> τους έκανε να χαρούν.</a:t>
            </a:r>
            <a:endParaRPr lang="el-GR" sz="2800" dirty="0">
              <a:solidFill>
                <a:schemeClr val="bg1"/>
              </a:solidFill>
              <a:effectLst>
                <a:outerShdw blurRad="38100" dist="38100" dir="2700000" algn="tl">
                  <a:srgbClr val="000000">
                    <a:alpha val="43137"/>
                  </a:srgbClr>
                </a:outerShdw>
              </a:effectLst>
            </a:endParaRPr>
          </a:p>
        </p:txBody>
      </p:sp>
      <p:sp>
        <p:nvSpPr>
          <p:cNvPr id="3" name="Τίτλος 2"/>
          <p:cNvSpPr>
            <a:spLocks noGrp="1"/>
          </p:cNvSpPr>
          <p:nvPr>
            <p:ph type="title"/>
          </p:nvPr>
        </p:nvSpPr>
        <p:spPr/>
        <p:txBody>
          <a:bodyPr>
            <a:normAutofit fontScale="90000"/>
          </a:bodyPr>
          <a:lstStyle/>
          <a:p>
            <a:r>
              <a:rPr lang="el-GR" dirty="0" smtClean="0"/>
              <a:t>Προσωπικά αίτια για τη στάση του Μεγάλου Κωνσταντίνου:</a:t>
            </a:r>
            <a:endParaRPr lang="el-GR" dirty="0"/>
          </a:p>
        </p:txBody>
      </p:sp>
    </p:spTree>
    <p:extLst>
      <p:ext uri="{BB962C8B-B14F-4D97-AF65-F5344CB8AC3E}">
        <p14:creationId xmlns:p14="http://schemas.microsoft.com/office/powerpoint/2010/main" val="585686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353" y="74908"/>
            <a:ext cx="8172400" cy="6783092"/>
          </a:xfrm>
          <a:prstGeom prst="rect">
            <a:avLst/>
          </a:prstGeom>
        </p:spPr>
      </p:pic>
      <p:sp>
        <p:nvSpPr>
          <p:cNvPr id="2" name="Θέση περιεχομένου 1"/>
          <p:cNvSpPr>
            <a:spLocks noGrp="1"/>
          </p:cNvSpPr>
          <p:nvPr>
            <p:ph idx="1"/>
          </p:nvPr>
        </p:nvSpPr>
        <p:spPr>
          <a:xfrm>
            <a:off x="35140" y="1916832"/>
            <a:ext cx="3464946" cy="4248472"/>
          </a:xfrm>
        </p:spPr>
        <p:txBody>
          <a:bodyPr/>
          <a:lstStyle/>
          <a:p>
            <a:pPr marL="0" indent="0">
              <a:buNone/>
            </a:pPr>
            <a:r>
              <a:rPr lang="el-GR" dirty="0" smtClean="0">
                <a:solidFill>
                  <a:schemeClr val="tx1"/>
                </a:solidFill>
                <a:effectLst>
                  <a:outerShdw blurRad="38100" dist="38100" dir="2700000" algn="tl">
                    <a:srgbClr val="000000">
                      <a:alpha val="43137"/>
                    </a:srgbClr>
                  </a:outerShdw>
                </a:effectLst>
              </a:rPr>
              <a:t>Τόσο ο ίδιος ο Μέγας Κωνσταντίνος, όσο και ο πατέρας του Κωνστάντιος, πίστευαν στον Θεό Ήλιο, μια μορφή πίστης στον ανώτερο όλων των θεών.</a:t>
            </a:r>
            <a:endParaRPr lang="el-GR" dirty="0">
              <a:solidFill>
                <a:schemeClr val="tx1"/>
              </a:solidFill>
              <a:effectLst>
                <a:outerShdw blurRad="38100" dist="38100" dir="2700000" algn="tl">
                  <a:srgbClr val="000000">
                    <a:alpha val="43137"/>
                  </a:srgbClr>
                </a:outerShdw>
              </a:effectLst>
            </a:endParaRPr>
          </a:p>
        </p:txBody>
      </p:sp>
      <p:sp>
        <p:nvSpPr>
          <p:cNvPr id="3" name="Τίτλος 2"/>
          <p:cNvSpPr>
            <a:spLocks noGrp="1"/>
          </p:cNvSpPr>
          <p:nvPr>
            <p:ph type="title"/>
          </p:nvPr>
        </p:nvSpPr>
        <p:spPr/>
        <p:txBody>
          <a:bodyPr/>
          <a:lstStyle/>
          <a:p>
            <a:endParaRPr lang="el-GR"/>
          </a:p>
        </p:txBody>
      </p:sp>
    </p:spTree>
    <p:extLst>
      <p:ext uri="{BB962C8B-B14F-4D97-AF65-F5344CB8AC3E}">
        <p14:creationId xmlns:p14="http://schemas.microsoft.com/office/powerpoint/2010/main" val="30430944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724128" y="0"/>
            <a:ext cx="3416246" cy="6982510"/>
          </a:xfrm>
        </p:spPr>
      </p:pic>
      <p:sp>
        <p:nvSpPr>
          <p:cNvPr id="3" name="Τίτλος 2"/>
          <p:cNvSpPr>
            <a:spLocks noGrp="1"/>
          </p:cNvSpPr>
          <p:nvPr>
            <p:ph type="title"/>
          </p:nvPr>
        </p:nvSpPr>
        <p:spPr>
          <a:xfrm>
            <a:off x="467544" y="980728"/>
            <a:ext cx="4690864" cy="5394928"/>
          </a:xfrm>
        </p:spPr>
        <p:txBody>
          <a:bodyPr>
            <a:normAutofit fontScale="90000"/>
          </a:bodyPr>
          <a:lstStyle/>
          <a:p>
            <a:r>
              <a:rPr lang="el-GR" dirty="0" smtClean="0">
                <a:solidFill>
                  <a:schemeClr val="tx1"/>
                </a:solidFill>
              </a:rPr>
              <a:t>Η μητέρα του, Αγία Ελένη ήταν χριστιανή, θεωρείται σίγουρο πως άσκησε μεγάλη επιρροή στον Μέγα Κωνσταντίνο.</a:t>
            </a:r>
            <a:endParaRPr lang="el-GR" dirty="0">
              <a:solidFill>
                <a:schemeClr val="tx1"/>
              </a:solidFill>
            </a:endParaRPr>
          </a:p>
        </p:txBody>
      </p:sp>
    </p:spTree>
    <p:extLst>
      <p:ext uri="{BB962C8B-B14F-4D97-AF65-F5344CB8AC3E}">
        <p14:creationId xmlns:p14="http://schemas.microsoft.com/office/powerpoint/2010/main" val="32824232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a:xfrm>
            <a:off x="872067" y="2675466"/>
            <a:ext cx="7408333" cy="3921885"/>
          </a:xfrm>
        </p:spPr>
        <p:txBody>
          <a:bodyPr>
            <a:normAutofit/>
          </a:bodyPr>
          <a:lstStyle/>
          <a:p>
            <a:r>
              <a:rPr lang="el-GR" sz="2800" dirty="0" smtClean="0">
                <a:solidFill>
                  <a:schemeClr val="tx1"/>
                </a:solidFill>
              </a:rPr>
              <a:t>Οι χριστιανοί μπορούν να λατρεύουν ανεμπόδιστα το Θεό. </a:t>
            </a:r>
            <a:endParaRPr lang="el-GR" sz="2800" dirty="0" smtClean="0">
              <a:solidFill>
                <a:schemeClr val="tx1"/>
              </a:solidFill>
            </a:endParaRPr>
          </a:p>
          <a:p>
            <a:endParaRPr lang="el-GR" sz="2800" dirty="0" smtClean="0">
              <a:solidFill>
                <a:schemeClr val="tx1"/>
              </a:solidFill>
            </a:endParaRPr>
          </a:p>
          <a:p>
            <a:r>
              <a:rPr lang="el-GR" sz="2800" dirty="0" smtClean="0">
                <a:solidFill>
                  <a:schemeClr val="tx1"/>
                </a:solidFill>
              </a:rPr>
              <a:t>Η πίστη τους αυτή δεν τους στερεί κανένα άλλο δικαίωμα: τιμής, περιουσίας, ζωής</a:t>
            </a:r>
            <a:r>
              <a:rPr lang="el-GR" sz="2800" dirty="0" smtClean="0">
                <a:solidFill>
                  <a:schemeClr val="tx1"/>
                </a:solidFill>
              </a:rPr>
              <a:t>.</a:t>
            </a:r>
            <a:endParaRPr lang="el-GR" sz="2800" dirty="0" smtClean="0">
              <a:solidFill>
                <a:schemeClr val="tx1"/>
              </a:solidFill>
            </a:endParaRPr>
          </a:p>
        </p:txBody>
      </p:sp>
      <p:sp>
        <p:nvSpPr>
          <p:cNvPr id="3" name="Τίτλος 2"/>
          <p:cNvSpPr>
            <a:spLocks noGrp="1"/>
          </p:cNvSpPr>
          <p:nvPr>
            <p:ph type="title"/>
          </p:nvPr>
        </p:nvSpPr>
        <p:spPr/>
        <p:txBody>
          <a:bodyPr>
            <a:normAutofit fontScale="90000"/>
          </a:bodyPr>
          <a:lstStyle/>
          <a:p>
            <a:r>
              <a:rPr lang="el-GR" dirty="0" smtClean="0"/>
              <a:t>Οι συνέπειες του διατάγματος των Μεδιολάνων:</a:t>
            </a:r>
            <a:endParaRPr lang="el-GR" dirty="0"/>
          </a:p>
        </p:txBody>
      </p:sp>
    </p:spTree>
    <p:extLst>
      <p:ext uri="{BB962C8B-B14F-4D97-AF65-F5344CB8AC3E}">
        <p14:creationId xmlns:p14="http://schemas.microsoft.com/office/powerpoint/2010/main" val="82150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fade">
                                      <p:cBhvr>
                                        <p:cTn id="11" dur="1000"/>
                                        <p:tgtEl>
                                          <p:spTgt spid="2">
                                            <p:txEl>
                                              <p:pRg st="2" end="2"/>
                                            </p:txEl>
                                          </p:spTgt>
                                        </p:tgtEl>
                                      </p:cBhvr>
                                    </p:animEffect>
                                    <p:anim calcmode="lin" valueType="num">
                                      <p:cBhvr>
                                        <p:cTn id="1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a:xfrm>
            <a:off x="395536" y="260648"/>
            <a:ext cx="3287474" cy="6192687"/>
          </a:xfrm>
        </p:spPr>
        <p:txBody>
          <a:bodyPr>
            <a:normAutofit lnSpcReduction="10000"/>
          </a:bodyPr>
          <a:lstStyle/>
          <a:p>
            <a:r>
              <a:rPr lang="el-GR" sz="2800" dirty="0">
                <a:solidFill>
                  <a:schemeClr val="tx1"/>
                </a:solidFill>
              </a:rPr>
              <a:t>Οι ιερείς των χριστιανών αποκτούν την ίδια φορολογική ατέλεια που απολάμβαναν και οι εθνικοί ιερείς.</a:t>
            </a:r>
          </a:p>
          <a:p>
            <a:r>
              <a:rPr lang="el-GR" sz="2800" dirty="0">
                <a:solidFill>
                  <a:schemeClr val="tx1"/>
                </a:solidFill>
              </a:rPr>
              <a:t>Η χριστιανική Εκκλησία αναγνωρίζεται νομικά ως κοινωνικός θεσμός, υπό την προστασία του Αυτοκράτορα.</a:t>
            </a:r>
          </a:p>
          <a:p>
            <a:endParaRPr lang="el-GR" dirty="0"/>
          </a:p>
        </p:txBody>
      </p:sp>
      <p:sp>
        <p:nvSpPr>
          <p:cNvPr id="3" name="Τίτλος 2"/>
          <p:cNvSpPr>
            <a:spLocks noGrp="1"/>
          </p:cNvSpPr>
          <p:nvPr>
            <p:ph type="title"/>
          </p:nvPr>
        </p:nvSpPr>
        <p:spPr/>
        <p:txBody>
          <a:bodyPr/>
          <a:lstStyle/>
          <a:p>
            <a:endParaRPr lang="el-GR"/>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3009" y="20604"/>
            <a:ext cx="5488522" cy="6837396"/>
          </a:xfrm>
          <a:prstGeom prst="rect">
            <a:avLst/>
          </a:prstGeom>
        </p:spPr>
      </p:pic>
    </p:spTree>
    <p:extLst>
      <p:ext uri="{BB962C8B-B14F-4D97-AF65-F5344CB8AC3E}">
        <p14:creationId xmlns:p14="http://schemas.microsoft.com/office/powerpoint/2010/main" val="98727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p:cTn id="13"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837" y="1556792"/>
            <a:ext cx="9152384" cy="4925224"/>
          </a:xfrm>
        </p:spPr>
      </p:pic>
      <p:sp>
        <p:nvSpPr>
          <p:cNvPr id="3" name="Τίτλος 2"/>
          <p:cNvSpPr>
            <a:spLocks noGrp="1"/>
          </p:cNvSpPr>
          <p:nvPr>
            <p:ph type="title"/>
          </p:nvPr>
        </p:nvSpPr>
        <p:spPr/>
        <p:txBody>
          <a:bodyPr/>
          <a:lstStyle/>
          <a:p>
            <a:r>
              <a:rPr lang="el-GR" dirty="0" smtClean="0"/>
              <a:t>Καθιέρωση της Κυριακής αργίας.</a:t>
            </a:r>
            <a:endParaRPr lang="el-GR" dirty="0"/>
          </a:p>
        </p:txBody>
      </p:sp>
    </p:spTree>
    <p:extLst>
      <p:ext uri="{BB962C8B-B14F-4D97-AF65-F5344CB8AC3E}">
        <p14:creationId xmlns:p14="http://schemas.microsoft.com/office/powerpoint/2010/main" val="3925869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4014"/>
            <a:ext cx="5940152" cy="6903809"/>
          </a:xfrm>
        </p:spPr>
      </p:pic>
      <p:sp>
        <p:nvSpPr>
          <p:cNvPr id="3" name="Τίτλος 2"/>
          <p:cNvSpPr>
            <a:spLocks noGrp="1"/>
          </p:cNvSpPr>
          <p:nvPr>
            <p:ph type="title"/>
          </p:nvPr>
        </p:nvSpPr>
        <p:spPr>
          <a:xfrm>
            <a:off x="5652120" y="0"/>
            <a:ext cx="3491880" cy="6237312"/>
          </a:xfrm>
        </p:spPr>
        <p:txBody>
          <a:bodyPr>
            <a:normAutofit/>
          </a:bodyPr>
          <a:lstStyle/>
          <a:p>
            <a:r>
              <a:rPr lang="el-GR" sz="3600" dirty="0" smtClean="0">
                <a:solidFill>
                  <a:schemeClr val="tx1"/>
                </a:solidFill>
              </a:rPr>
              <a:t>Απελευθέρωση των δούλων, επιστροφή περιουσιών που κατασχέθηκαν κατά τους διωγμούς</a:t>
            </a:r>
            <a:endParaRPr lang="el-GR" sz="3600" dirty="0">
              <a:solidFill>
                <a:schemeClr val="tx1"/>
              </a:solidFill>
            </a:endParaRPr>
          </a:p>
        </p:txBody>
      </p:sp>
    </p:spTree>
    <p:extLst>
      <p:ext uri="{BB962C8B-B14F-4D97-AF65-F5344CB8AC3E}">
        <p14:creationId xmlns:p14="http://schemas.microsoft.com/office/powerpoint/2010/main" val="35944817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536" y="1763136"/>
            <a:ext cx="8388424" cy="5094864"/>
          </a:xfrm>
        </p:spPr>
      </p:pic>
      <p:sp>
        <p:nvSpPr>
          <p:cNvPr id="3" name="Τίτλος 2"/>
          <p:cNvSpPr>
            <a:spLocks noGrp="1"/>
          </p:cNvSpPr>
          <p:nvPr>
            <p:ph type="title"/>
          </p:nvPr>
        </p:nvSpPr>
        <p:spPr/>
        <p:txBody>
          <a:bodyPr>
            <a:noAutofit/>
          </a:bodyPr>
          <a:lstStyle/>
          <a:p>
            <a:r>
              <a:rPr lang="el-GR" sz="3200" dirty="0" smtClean="0">
                <a:solidFill>
                  <a:schemeClr val="tx1"/>
                </a:solidFill>
              </a:rPr>
              <a:t>Εξανθρωπισμός του Δικαίου: κατάργηση της σταύρωσης, της πλήρους απομόνωσης των φυλακισμένων και του στιγματισμού.</a:t>
            </a:r>
            <a:endParaRPr lang="el-GR" sz="3200" dirty="0">
              <a:solidFill>
                <a:schemeClr val="tx1"/>
              </a:solidFill>
            </a:endParaRPr>
          </a:p>
        </p:txBody>
      </p:sp>
    </p:spTree>
    <p:extLst>
      <p:ext uri="{BB962C8B-B14F-4D97-AF65-F5344CB8AC3E}">
        <p14:creationId xmlns:p14="http://schemas.microsoft.com/office/powerpoint/2010/main" val="8337288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07904" y="0"/>
            <a:ext cx="5436096" cy="6899663"/>
          </a:xfrm>
        </p:spPr>
      </p:pic>
      <p:sp>
        <p:nvSpPr>
          <p:cNvPr id="3" name="Τίτλος 2"/>
          <p:cNvSpPr>
            <a:spLocks noGrp="1"/>
          </p:cNvSpPr>
          <p:nvPr>
            <p:ph type="title"/>
          </p:nvPr>
        </p:nvSpPr>
        <p:spPr>
          <a:xfrm>
            <a:off x="107504" y="338328"/>
            <a:ext cx="3672408" cy="5898984"/>
          </a:xfrm>
        </p:spPr>
        <p:txBody>
          <a:bodyPr>
            <a:normAutofit/>
          </a:bodyPr>
          <a:lstStyle/>
          <a:p>
            <a:r>
              <a:rPr lang="el-GR" dirty="0" smtClean="0">
                <a:solidFill>
                  <a:schemeClr val="tx1"/>
                </a:solidFill>
              </a:rPr>
              <a:t>Όλο και περισσότεροι χριστιανοί ανέρχονται στα δημόσια αξιώματα, στρατιωτικά και πολιτικά.</a:t>
            </a:r>
            <a:endParaRPr lang="el-GR" dirty="0">
              <a:solidFill>
                <a:schemeClr val="tx1"/>
              </a:solidFill>
            </a:endParaRPr>
          </a:p>
        </p:txBody>
      </p:sp>
    </p:spTree>
    <p:extLst>
      <p:ext uri="{BB962C8B-B14F-4D97-AF65-F5344CB8AC3E}">
        <p14:creationId xmlns:p14="http://schemas.microsoft.com/office/powerpoint/2010/main" val="18081348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001" y="-26609"/>
            <a:ext cx="5259079" cy="6874613"/>
          </a:xfrm>
        </p:spPr>
      </p:pic>
      <p:sp>
        <p:nvSpPr>
          <p:cNvPr id="3" name="Τίτλος 2"/>
          <p:cNvSpPr>
            <a:spLocks noGrp="1"/>
          </p:cNvSpPr>
          <p:nvPr>
            <p:ph type="title"/>
          </p:nvPr>
        </p:nvSpPr>
        <p:spPr>
          <a:xfrm>
            <a:off x="5364088" y="338328"/>
            <a:ext cx="3672408" cy="5178904"/>
          </a:xfrm>
        </p:spPr>
        <p:txBody>
          <a:bodyPr>
            <a:normAutofit fontScale="90000"/>
          </a:bodyPr>
          <a:lstStyle/>
          <a:p>
            <a:r>
              <a:rPr lang="el-GR" dirty="0" smtClean="0">
                <a:solidFill>
                  <a:schemeClr val="tx1"/>
                </a:solidFill>
              </a:rPr>
              <a:t>Η εξουσία μοιράζεται ανάμεσα σε 4 στρατηγούς: Κωνσταντίνος, Μαξέντιος, </a:t>
            </a:r>
            <a:r>
              <a:rPr lang="el-GR" dirty="0" err="1" smtClean="0">
                <a:solidFill>
                  <a:schemeClr val="tx1"/>
                </a:solidFill>
              </a:rPr>
              <a:t>Λικίνιος</a:t>
            </a:r>
            <a:r>
              <a:rPr lang="el-GR" dirty="0" smtClean="0">
                <a:solidFill>
                  <a:schemeClr val="tx1"/>
                </a:solidFill>
              </a:rPr>
              <a:t>, </a:t>
            </a:r>
            <a:r>
              <a:rPr lang="el-GR" dirty="0" err="1" smtClean="0">
                <a:solidFill>
                  <a:schemeClr val="tx1"/>
                </a:solidFill>
              </a:rPr>
              <a:t>Διοκλητιανός</a:t>
            </a:r>
            <a:r>
              <a:rPr lang="el-GR" dirty="0" smtClean="0">
                <a:solidFill>
                  <a:schemeClr val="tx1"/>
                </a:solidFill>
              </a:rPr>
              <a:t>.</a:t>
            </a:r>
            <a:endParaRPr lang="el-GR" dirty="0">
              <a:solidFill>
                <a:schemeClr val="tx1"/>
              </a:solidFill>
            </a:endParaRPr>
          </a:p>
        </p:txBody>
      </p:sp>
    </p:spTree>
    <p:extLst>
      <p:ext uri="{BB962C8B-B14F-4D97-AF65-F5344CB8AC3E}">
        <p14:creationId xmlns:p14="http://schemas.microsoft.com/office/powerpoint/2010/main" val="32782607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3" name="Τίτλος 2"/>
          <p:cNvSpPr>
            <a:spLocks noGrp="1"/>
          </p:cNvSpPr>
          <p:nvPr>
            <p:ph type="title"/>
          </p:nvPr>
        </p:nvSpPr>
        <p:spPr/>
        <p:txBody>
          <a:bodyPr>
            <a:normAutofit fontScale="90000"/>
          </a:bodyPr>
          <a:lstStyle/>
          <a:p>
            <a:r>
              <a:rPr lang="el-GR" dirty="0" smtClean="0"/>
              <a:t>Χτίζονται μεγάλοι ναοί με εντυπωσιακές διακοσμήσεις.</a:t>
            </a:r>
            <a:endParaRPr lang="el-GR" dirty="0"/>
          </a:p>
        </p:txBody>
      </p:sp>
    </p:spTree>
    <p:extLst>
      <p:ext uri="{BB962C8B-B14F-4D97-AF65-F5344CB8AC3E}">
        <p14:creationId xmlns:p14="http://schemas.microsoft.com/office/powerpoint/2010/main" val="5622399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065" y="0"/>
            <a:ext cx="9144000" cy="6255906"/>
          </a:xfrm>
        </p:spPr>
      </p:pic>
      <p:sp>
        <p:nvSpPr>
          <p:cNvPr id="3" name="Τίτλος 2"/>
          <p:cNvSpPr>
            <a:spLocks noGrp="1"/>
          </p:cNvSpPr>
          <p:nvPr>
            <p:ph type="title"/>
          </p:nvPr>
        </p:nvSpPr>
        <p:spPr/>
        <p:txBody>
          <a:bodyPr/>
          <a:lstStyle/>
          <a:p>
            <a:endParaRPr lang="el-GR"/>
          </a:p>
        </p:txBody>
      </p:sp>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 y="0"/>
            <a:ext cx="9145016" cy="6858762"/>
          </a:xfrm>
          <a:prstGeom prst="rect">
            <a:avLst/>
          </a:prstGeom>
        </p:spPr>
      </p:pic>
      <p:pic>
        <p:nvPicPr>
          <p:cNvPr id="6" name="Εικόνα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8627"/>
            <a:ext cx="9144000" cy="5960745"/>
          </a:xfrm>
          <a:prstGeom prst="rect">
            <a:avLst/>
          </a:prstGeom>
        </p:spPr>
      </p:pic>
    </p:spTree>
    <p:extLst>
      <p:ext uri="{BB962C8B-B14F-4D97-AF65-F5344CB8AC3E}">
        <p14:creationId xmlns:p14="http://schemas.microsoft.com/office/powerpoint/2010/main" val="268497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3" name="Τίτλος 2"/>
          <p:cNvSpPr>
            <a:spLocks noGrp="1"/>
          </p:cNvSpPr>
          <p:nvPr>
            <p:ph type="title"/>
          </p:nvPr>
        </p:nvSpPr>
        <p:spPr>
          <a:xfrm>
            <a:off x="0" y="4725144"/>
            <a:ext cx="9144000" cy="1872208"/>
          </a:xfrm>
        </p:spPr>
        <p:txBody>
          <a:bodyPr>
            <a:normAutofit fontScale="90000"/>
          </a:bodyPr>
          <a:lstStyle/>
          <a:p>
            <a:r>
              <a:rPr lang="el-GR" dirty="0" smtClean="0">
                <a:solidFill>
                  <a:schemeClr val="bg1"/>
                </a:solidFill>
              </a:rPr>
              <a:t>Δέκα χρόνια μετά τη νίκη του στη </a:t>
            </a:r>
            <a:r>
              <a:rPr lang="el-GR" dirty="0" err="1" smtClean="0">
                <a:solidFill>
                  <a:schemeClr val="bg1"/>
                </a:solidFill>
              </a:rPr>
              <a:t>Μουλβία</a:t>
            </a:r>
            <a:r>
              <a:rPr lang="el-GR" dirty="0" smtClean="0">
                <a:solidFill>
                  <a:schemeClr val="bg1"/>
                </a:solidFill>
              </a:rPr>
              <a:t> Γέφυρα, έχει χτιστεί στη Ρώμη η Αψίδα του Μεγάλου Κωνσταντίνου. </a:t>
            </a:r>
            <a:endParaRPr lang="el-GR" dirty="0">
              <a:solidFill>
                <a:schemeClr val="bg1"/>
              </a:solidFill>
            </a:endParaRPr>
          </a:p>
        </p:txBody>
      </p:sp>
    </p:spTree>
    <p:extLst>
      <p:ext uri="{BB962C8B-B14F-4D97-AF65-F5344CB8AC3E}">
        <p14:creationId xmlns:p14="http://schemas.microsoft.com/office/powerpoint/2010/main" val="39869706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68341" cy="5157192"/>
          </a:xfrm>
        </p:spPr>
      </p:pic>
      <p:sp>
        <p:nvSpPr>
          <p:cNvPr id="3" name="Τίτλος 2"/>
          <p:cNvSpPr>
            <a:spLocks noGrp="1"/>
          </p:cNvSpPr>
          <p:nvPr>
            <p:ph type="title"/>
          </p:nvPr>
        </p:nvSpPr>
        <p:spPr>
          <a:xfrm>
            <a:off x="0" y="5157192"/>
            <a:ext cx="9144000" cy="1700808"/>
          </a:xfrm>
        </p:spPr>
        <p:txBody>
          <a:bodyPr>
            <a:normAutofit/>
          </a:bodyPr>
          <a:lstStyle/>
          <a:p>
            <a:r>
              <a:rPr lang="el-GR" sz="3200" dirty="0" smtClean="0">
                <a:solidFill>
                  <a:schemeClr val="tx1"/>
                </a:solidFill>
              </a:rPr>
              <a:t>Ανάμεσα σε άλλα, απεικονίζει και τη μεγάλη του νίκη. </a:t>
            </a:r>
            <a:r>
              <a:rPr lang="el-GR" sz="3200" b="1" dirty="0" smtClean="0">
                <a:solidFill>
                  <a:schemeClr val="tx1"/>
                </a:solidFill>
              </a:rPr>
              <a:t>Κατά τους εορτασμούς ο ίδιος απέφυγε να θυσιάσει στους Θεούς της </a:t>
            </a:r>
            <a:r>
              <a:rPr lang="el-GR" sz="3200" b="1" dirty="0">
                <a:solidFill>
                  <a:schemeClr val="tx1"/>
                </a:solidFill>
              </a:rPr>
              <a:t>Ρ</a:t>
            </a:r>
            <a:r>
              <a:rPr lang="el-GR" sz="3200" b="1" dirty="0" smtClean="0">
                <a:solidFill>
                  <a:schemeClr val="tx1"/>
                </a:solidFill>
              </a:rPr>
              <a:t>ώμης. </a:t>
            </a:r>
            <a:endParaRPr lang="el-GR" sz="3200" b="1" dirty="0">
              <a:solidFill>
                <a:schemeClr val="tx1"/>
              </a:solidFill>
            </a:endParaRPr>
          </a:p>
        </p:txBody>
      </p:sp>
    </p:spTree>
    <p:extLst>
      <p:ext uri="{BB962C8B-B14F-4D97-AF65-F5344CB8AC3E}">
        <p14:creationId xmlns:p14="http://schemas.microsoft.com/office/powerpoint/2010/main" val="20898155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5681411"/>
          </a:xfrm>
        </p:spPr>
      </p:pic>
      <p:sp>
        <p:nvSpPr>
          <p:cNvPr id="3" name="Τίτλος 2"/>
          <p:cNvSpPr>
            <a:spLocks noGrp="1"/>
          </p:cNvSpPr>
          <p:nvPr>
            <p:ph type="title"/>
          </p:nvPr>
        </p:nvSpPr>
        <p:spPr>
          <a:xfrm>
            <a:off x="0" y="5661248"/>
            <a:ext cx="9144000" cy="1196752"/>
          </a:xfrm>
        </p:spPr>
        <p:txBody>
          <a:bodyPr>
            <a:normAutofit/>
          </a:bodyPr>
          <a:lstStyle/>
          <a:p>
            <a:r>
              <a:rPr lang="en-US" sz="2800" dirty="0" smtClean="0">
                <a:solidFill>
                  <a:schemeClr val="tx1"/>
                </a:solidFill>
              </a:rPr>
              <a:t>O</a:t>
            </a:r>
            <a:r>
              <a:rPr lang="el-GR" sz="2800" dirty="0">
                <a:solidFill>
                  <a:schemeClr val="tx1"/>
                </a:solidFill>
              </a:rPr>
              <a:t> </a:t>
            </a:r>
            <a:r>
              <a:rPr lang="el-GR" sz="2800" dirty="0" smtClean="0">
                <a:solidFill>
                  <a:schemeClr val="tx1"/>
                </a:solidFill>
              </a:rPr>
              <a:t>ίδιος ο Μέγας Κωνσταντίνος βαπτίστηκε χριστιανός στο τέλος της ζωής του, σχεδόν ετοιμοθάνατος.</a:t>
            </a:r>
            <a:endParaRPr lang="el-GR" sz="2800" dirty="0">
              <a:solidFill>
                <a:schemeClr val="tx1"/>
              </a:solidFill>
            </a:endParaRPr>
          </a:p>
        </p:txBody>
      </p:sp>
    </p:spTree>
    <p:extLst>
      <p:ext uri="{BB962C8B-B14F-4D97-AF65-F5344CB8AC3E}">
        <p14:creationId xmlns:p14="http://schemas.microsoft.com/office/powerpoint/2010/main" val="42143447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0"/>
            <a:ext cx="8244408" cy="6908814"/>
          </a:xfrm>
        </p:spPr>
      </p:pic>
      <p:sp>
        <p:nvSpPr>
          <p:cNvPr id="3" name="Τίτλος 2"/>
          <p:cNvSpPr>
            <a:spLocks noGrp="1"/>
          </p:cNvSpPr>
          <p:nvPr>
            <p:ph type="title"/>
          </p:nvPr>
        </p:nvSpPr>
        <p:spPr>
          <a:xfrm>
            <a:off x="539552" y="5373216"/>
            <a:ext cx="8208912" cy="1180720"/>
          </a:xfrm>
        </p:spPr>
        <p:txBody>
          <a:bodyPr>
            <a:normAutofit fontScale="90000"/>
          </a:bodyPr>
          <a:lstStyle/>
          <a:p>
            <a:r>
              <a:rPr lang="el-GR" dirty="0" smtClean="0">
                <a:effectLst>
                  <a:outerShdw blurRad="38100" dist="38100" dir="2700000" algn="tl">
                    <a:srgbClr val="000000">
                      <a:alpha val="43137"/>
                    </a:srgbClr>
                  </a:outerShdw>
                </a:effectLst>
              </a:rPr>
              <a:t>Έγινε ο πρώτος χριστιανός Ρωμαίος Αυτοκράτορας.</a:t>
            </a:r>
            <a:endParaRPr lang="el-GR"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715181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6003" y="-34102"/>
            <a:ext cx="4567997" cy="3463102"/>
          </a:xfrm>
        </p:spPr>
      </p:pic>
      <p:sp>
        <p:nvSpPr>
          <p:cNvPr id="3" name="Τίτλος 2"/>
          <p:cNvSpPr>
            <a:spLocks noGrp="1"/>
          </p:cNvSpPr>
          <p:nvPr>
            <p:ph type="title"/>
          </p:nvPr>
        </p:nvSpPr>
        <p:spPr>
          <a:xfrm>
            <a:off x="0" y="0"/>
            <a:ext cx="4572000" cy="2800350"/>
          </a:xfrm>
        </p:spPr>
        <p:txBody>
          <a:bodyPr>
            <a:normAutofit/>
          </a:bodyPr>
          <a:lstStyle/>
          <a:p>
            <a:r>
              <a:rPr lang="el-GR" sz="2400" dirty="0" smtClean="0">
                <a:solidFill>
                  <a:schemeClr val="tx1"/>
                </a:solidFill>
              </a:rPr>
              <a:t>Στο παλάτι που έγινε η συνάντηση του Κωνσταντίνου και του </a:t>
            </a:r>
            <a:r>
              <a:rPr lang="el-GR" sz="2400" dirty="0" err="1" smtClean="0">
                <a:solidFill>
                  <a:schemeClr val="tx1"/>
                </a:solidFill>
              </a:rPr>
              <a:t>Λικίνιου</a:t>
            </a:r>
            <a:r>
              <a:rPr lang="el-GR" sz="2400" dirty="0" smtClean="0">
                <a:solidFill>
                  <a:schemeClr val="tx1"/>
                </a:solidFill>
              </a:rPr>
              <a:t> αργότερα κτίσθηκε ένας ναός για να θυμίζει το γεγονός.</a:t>
            </a:r>
            <a:endParaRPr lang="el-GR" sz="2400" dirty="0">
              <a:solidFill>
                <a:schemeClr val="tx1"/>
              </a:solidFill>
            </a:endParaRPr>
          </a:p>
        </p:txBody>
      </p:sp>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7" y="2800350"/>
            <a:ext cx="6677025" cy="4057650"/>
          </a:xfrm>
          <a:prstGeom prst="rect">
            <a:avLst/>
          </a:prstGeom>
        </p:spPr>
      </p:pic>
    </p:spTree>
    <p:extLst>
      <p:ext uri="{BB962C8B-B14F-4D97-AF65-F5344CB8AC3E}">
        <p14:creationId xmlns:p14="http://schemas.microsoft.com/office/powerpoint/2010/main" val="14975104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rotWithShape="1">
          <a:blip r:embed="rId2">
            <a:extLst>
              <a:ext uri="{28A0092B-C50C-407E-A947-70E740481C1C}">
                <a14:useLocalDpi xmlns:a14="http://schemas.microsoft.com/office/drawing/2010/main" val="0"/>
              </a:ext>
            </a:extLst>
          </a:blip>
          <a:srcRect l="3837" t="12048" b="12397"/>
          <a:stretch/>
        </p:blipFill>
        <p:spPr>
          <a:xfrm>
            <a:off x="0" y="9841"/>
            <a:ext cx="9223838" cy="5435383"/>
          </a:xfrm>
        </p:spPr>
      </p:pic>
      <p:sp>
        <p:nvSpPr>
          <p:cNvPr id="3" name="Τίτλος 2"/>
          <p:cNvSpPr>
            <a:spLocks noGrp="1"/>
          </p:cNvSpPr>
          <p:nvPr>
            <p:ph type="title"/>
          </p:nvPr>
        </p:nvSpPr>
        <p:spPr>
          <a:xfrm>
            <a:off x="0" y="5373216"/>
            <a:ext cx="9144000" cy="1484784"/>
          </a:xfrm>
        </p:spPr>
        <p:txBody>
          <a:bodyPr>
            <a:normAutofit fontScale="90000"/>
          </a:bodyPr>
          <a:lstStyle/>
          <a:p>
            <a:r>
              <a:rPr lang="el-GR" dirty="0" smtClean="0">
                <a:solidFill>
                  <a:schemeClr val="tx1"/>
                </a:solidFill>
              </a:rPr>
              <a:t>Τα λείψανα του γιγαντιαίου αγάλματος του Μεγάλου Κωνσταντίνου στη Ρώμη.</a:t>
            </a:r>
            <a:endParaRPr lang="el-GR" dirty="0">
              <a:solidFill>
                <a:schemeClr val="tx1"/>
              </a:solidFill>
            </a:endParaRPr>
          </a:p>
        </p:txBody>
      </p:sp>
      <p:pic>
        <p:nvPicPr>
          <p:cNvPr id="5" name="Εικόνα 4"/>
          <p:cNvPicPr>
            <a:picLocks noChangeAspect="1"/>
          </p:cNvPicPr>
          <p:nvPr/>
        </p:nvPicPr>
        <p:blipFill rotWithShape="1">
          <a:blip r:embed="rId3">
            <a:extLst>
              <a:ext uri="{28A0092B-C50C-407E-A947-70E740481C1C}">
                <a14:useLocalDpi xmlns:a14="http://schemas.microsoft.com/office/drawing/2010/main" val="0"/>
              </a:ext>
            </a:extLst>
          </a:blip>
          <a:srcRect l="35909" t="7477" r="21117"/>
          <a:stretch/>
        </p:blipFill>
        <p:spPr>
          <a:xfrm>
            <a:off x="0" y="-105250"/>
            <a:ext cx="1997202" cy="5733256"/>
          </a:xfrm>
          <a:prstGeom prst="rect">
            <a:avLst/>
          </a:prstGeom>
        </p:spPr>
      </p:pic>
    </p:spTree>
    <p:extLst>
      <p:ext uri="{BB962C8B-B14F-4D97-AF65-F5344CB8AC3E}">
        <p14:creationId xmlns:p14="http://schemas.microsoft.com/office/powerpoint/2010/main" val="4166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34828"/>
            <a:ext cx="8676456" cy="6880430"/>
          </a:xfrm>
        </p:spPr>
      </p:pic>
      <p:sp>
        <p:nvSpPr>
          <p:cNvPr id="3" name="Τίτλος 2"/>
          <p:cNvSpPr>
            <a:spLocks noGrp="1"/>
          </p:cNvSpPr>
          <p:nvPr>
            <p:ph type="title"/>
          </p:nvPr>
        </p:nvSpPr>
        <p:spPr>
          <a:xfrm>
            <a:off x="0" y="338328"/>
            <a:ext cx="4139952" cy="3522720"/>
          </a:xfrm>
        </p:spPr>
        <p:txBody>
          <a:bodyPr>
            <a:noAutofit/>
          </a:bodyPr>
          <a:lstStyle/>
          <a:p>
            <a:r>
              <a:rPr lang="en-US" sz="3600" dirty="0" smtClean="0">
                <a:solidFill>
                  <a:schemeClr val="tx1"/>
                </a:solidFill>
              </a:rPr>
              <a:t>O </a:t>
            </a:r>
            <a:r>
              <a:rPr lang="el-GR" sz="3600" dirty="0" smtClean="0">
                <a:solidFill>
                  <a:schemeClr val="tx1"/>
                </a:solidFill>
              </a:rPr>
              <a:t>Κωνσταντίνος γίνεται Αύγουστος στη Δύση, ενώ προσπαθεί να επεκτείνει την εξουσία του.</a:t>
            </a:r>
            <a:endParaRPr lang="el-GR" sz="3600" dirty="0">
              <a:solidFill>
                <a:schemeClr val="tx1"/>
              </a:solidFill>
            </a:endParaRPr>
          </a:p>
        </p:txBody>
      </p:sp>
    </p:spTree>
    <p:extLst>
      <p:ext uri="{BB962C8B-B14F-4D97-AF65-F5344CB8AC3E}">
        <p14:creationId xmlns:p14="http://schemas.microsoft.com/office/powerpoint/2010/main" val="34026011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9144000" cy="6858000"/>
          </a:xfrm>
        </p:spPr>
      </p:pic>
      <p:sp>
        <p:nvSpPr>
          <p:cNvPr id="3" name="Τίτλος 2"/>
          <p:cNvSpPr>
            <a:spLocks noGrp="1"/>
          </p:cNvSpPr>
          <p:nvPr>
            <p:ph type="title"/>
          </p:nvPr>
        </p:nvSpPr>
        <p:spPr>
          <a:xfrm>
            <a:off x="457200" y="338328"/>
            <a:ext cx="8229600" cy="1650512"/>
          </a:xfrm>
        </p:spPr>
        <p:txBody>
          <a:bodyPr>
            <a:normAutofit fontScale="90000"/>
          </a:bodyPr>
          <a:lstStyle/>
          <a:p>
            <a:r>
              <a:rPr lang="en-US" dirty="0" smtClean="0">
                <a:solidFill>
                  <a:schemeClr val="tx1"/>
                </a:solidFill>
              </a:rPr>
              <a:t>H </a:t>
            </a:r>
            <a:r>
              <a:rPr lang="el-GR" dirty="0" smtClean="0">
                <a:solidFill>
                  <a:schemeClr val="tx1"/>
                </a:solidFill>
              </a:rPr>
              <a:t>κρίσιμη μάχη για την επικράτησή του στη Δύση θα δοθεί έξω από τη</a:t>
            </a:r>
            <a:r>
              <a:rPr lang="el-GR" dirty="0">
                <a:solidFill>
                  <a:schemeClr val="tx1"/>
                </a:solidFill>
              </a:rPr>
              <a:t> </a:t>
            </a:r>
            <a:r>
              <a:rPr lang="el-GR" dirty="0" smtClean="0">
                <a:solidFill>
                  <a:schemeClr val="tx1"/>
                </a:solidFill>
              </a:rPr>
              <a:t>Ρώμη, στη </a:t>
            </a:r>
            <a:r>
              <a:rPr lang="el-GR" dirty="0" err="1" smtClean="0">
                <a:solidFill>
                  <a:schemeClr val="tx1"/>
                </a:solidFill>
              </a:rPr>
              <a:t>Μουλβία</a:t>
            </a:r>
            <a:r>
              <a:rPr lang="el-GR" dirty="0" smtClean="0">
                <a:solidFill>
                  <a:schemeClr val="tx1"/>
                </a:solidFill>
              </a:rPr>
              <a:t> Γέφυρα.</a:t>
            </a:r>
            <a:endParaRPr lang="el-GR" dirty="0">
              <a:solidFill>
                <a:schemeClr val="tx1"/>
              </a:solidFill>
            </a:endParaRPr>
          </a:p>
        </p:txBody>
      </p:sp>
    </p:spTree>
    <p:extLst>
      <p:ext uri="{BB962C8B-B14F-4D97-AF65-F5344CB8AC3E}">
        <p14:creationId xmlns:p14="http://schemas.microsoft.com/office/powerpoint/2010/main" val="23971457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7020272" cy="6907769"/>
          </a:xfrm>
        </p:spPr>
      </p:pic>
      <p:sp>
        <p:nvSpPr>
          <p:cNvPr id="3" name="Τίτλος 2"/>
          <p:cNvSpPr>
            <a:spLocks noGrp="1"/>
          </p:cNvSpPr>
          <p:nvPr>
            <p:ph type="title"/>
          </p:nvPr>
        </p:nvSpPr>
        <p:spPr>
          <a:xfrm>
            <a:off x="7092280" y="338328"/>
            <a:ext cx="2051720" cy="6187016"/>
          </a:xfrm>
        </p:spPr>
        <p:txBody>
          <a:bodyPr>
            <a:normAutofit/>
          </a:bodyPr>
          <a:lstStyle/>
          <a:p>
            <a:r>
              <a:rPr lang="el-GR" sz="2400" dirty="0" smtClean="0">
                <a:solidFill>
                  <a:schemeClr val="tx1"/>
                </a:solidFill>
              </a:rPr>
              <a:t>Πριν την κρίσιμη μάχη, βλέπει ένα όραμα στον ουρανό: τον Σταυρό του Χριστού και την επιγραφή </a:t>
            </a:r>
            <a:r>
              <a:rPr lang="el-GR" sz="3200" dirty="0" smtClean="0">
                <a:solidFill>
                  <a:schemeClr val="tx1"/>
                </a:solidFill>
              </a:rPr>
              <a:t>«εν τούτω νίκα»</a:t>
            </a:r>
            <a:endParaRPr lang="el-GR" sz="3200" dirty="0">
              <a:solidFill>
                <a:schemeClr val="tx1"/>
              </a:solidFill>
            </a:endParaRPr>
          </a:p>
        </p:txBody>
      </p:sp>
    </p:spTree>
    <p:extLst>
      <p:ext uri="{BB962C8B-B14F-4D97-AF65-F5344CB8AC3E}">
        <p14:creationId xmlns:p14="http://schemas.microsoft.com/office/powerpoint/2010/main" val="15667350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168" y="-22999"/>
            <a:ext cx="9162969" cy="6872227"/>
          </a:xfrm>
        </p:spPr>
      </p:pic>
      <p:sp>
        <p:nvSpPr>
          <p:cNvPr id="3" name="Τίτλος 2"/>
          <p:cNvSpPr>
            <a:spLocks noGrp="1"/>
          </p:cNvSpPr>
          <p:nvPr>
            <p:ph type="title"/>
          </p:nvPr>
        </p:nvSpPr>
        <p:spPr>
          <a:xfrm>
            <a:off x="457200" y="338328"/>
            <a:ext cx="3538736" cy="1578504"/>
          </a:xfrm>
        </p:spPr>
        <p:txBody>
          <a:bodyPr>
            <a:noAutofit/>
          </a:bodyPr>
          <a:lstStyle/>
          <a:p>
            <a:r>
              <a:rPr lang="el-GR" sz="2800" dirty="0" smtClean="0">
                <a:solidFill>
                  <a:schemeClr val="tx1"/>
                </a:solidFill>
              </a:rPr>
              <a:t>Το ερμηνεύει ως υποστήριξη της προσπάθειάς του από το Θεό.</a:t>
            </a:r>
            <a:endParaRPr lang="el-GR" sz="2800" dirty="0">
              <a:solidFill>
                <a:schemeClr val="tx1"/>
              </a:solidFill>
            </a:endParaRPr>
          </a:p>
        </p:txBody>
      </p:sp>
    </p:spTree>
    <p:extLst>
      <p:ext uri="{BB962C8B-B14F-4D97-AF65-F5344CB8AC3E}">
        <p14:creationId xmlns:p14="http://schemas.microsoft.com/office/powerpoint/2010/main" val="16315202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3" name="Τίτλος 2"/>
          <p:cNvSpPr>
            <a:spLocks noGrp="1"/>
          </p:cNvSpPr>
          <p:nvPr>
            <p:ph type="title"/>
          </p:nvPr>
        </p:nvSpPr>
        <p:spPr>
          <a:xfrm>
            <a:off x="0" y="338328"/>
            <a:ext cx="9144000" cy="1252728"/>
          </a:xfrm>
        </p:spPr>
        <p:txBody>
          <a:bodyPr>
            <a:noAutofit/>
          </a:bodyPr>
          <a:lstStyle/>
          <a:p>
            <a:r>
              <a:rPr lang="el-GR" sz="3600" dirty="0" smtClean="0">
                <a:solidFill>
                  <a:schemeClr val="tx1"/>
                </a:solidFill>
                <a:effectLst>
                  <a:outerShdw blurRad="38100" dist="38100" dir="2700000" algn="tl">
                    <a:srgbClr val="000000">
                      <a:alpha val="43137"/>
                    </a:srgbClr>
                  </a:outerShdw>
                </a:effectLst>
              </a:rPr>
              <a:t>Υιοθετεί το Σταυρό ως σύμβολό του και διατάσσει όλοι οι στρατιώτες του να Τον φέρουν στις ασπίδες τους.</a:t>
            </a:r>
            <a:endParaRPr lang="el-GR" sz="360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067205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rotWithShape="1">
          <a:blip r:embed="rId2">
            <a:extLst>
              <a:ext uri="{28A0092B-C50C-407E-A947-70E740481C1C}">
                <a14:useLocalDpi xmlns:a14="http://schemas.microsoft.com/office/drawing/2010/main" val="0"/>
              </a:ext>
            </a:extLst>
          </a:blip>
          <a:srcRect l="5039" t="11211" r="262" b="19340"/>
          <a:stretch/>
        </p:blipFill>
        <p:spPr>
          <a:xfrm>
            <a:off x="0" y="0"/>
            <a:ext cx="9102980" cy="3888432"/>
          </a:xfrm>
        </p:spPr>
      </p:pic>
      <p:sp>
        <p:nvSpPr>
          <p:cNvPr id="3" name="Τίτλος 2"/>
          <p:cNvSpPr>
            <a:spLocks noGrp="1"/>
          </p:cNvSpPr>
          <p:nvPr>
            <p:ph type="title"/>
          </p:nvPr>
        </p:nvSpPr>
        <p:spPr>
          <a:xfrm>
            <a:off x="0" y="4293096"/>
            <a:ext cx="9144000" cy="1252728"/>
          </a:xfrm>
        </p:spPr>
        <p:txBody>
          <a:bodyPr>
            <a:normAutofit fontScale="90000"/>
          </a:bodyPr>
          <a:lstStyle/>
          <a:p>
            <a:r>
              <a:rPr lang="en-US" dirty="0" smtClean="0">
                <a:solidFill>
                  <a:schemeClr val="tx1"/>
                </a:solidFill>
              </a:rPr>
              <a:t>O</a:t>
            </a:r>
            <a:r>
              <a:rPr lang="el-GR" dirty="0" smtClean="0">
                <a:solidFill>
                  <a:schemeClr val="tx1"/>
                </a:solidFill>
              </a:rPr>
              <a:t>ι λεγεώνες του Μαξέντιου θα προσπαθήσουν να εμποδίσουν τον Κωνσταντίνο στη </a:t>
            </a:r>
            <a:r>
              <a:rPr lang="el-GR" dirty="0" err="1" smtClean="0">
                <a:solidFill>
                  <a:schemeClr val="tx1"/>
                </a:solidFill>
              </a:rPr>
              <a:t>Μουλβία</a:t>
            </a:r>
            <a:r>
              <a:rPr lang="el-GR" dirty="0" smtClean="0">
                <a:solidFill>
                  <a:schemeClr val="tx1"/>
                </a:solidFill>
              </a:rPr>
              <a:t> Γέφυρα. </a:t>
            </a:r>
            <a:endParaRPr lang="el-GR" dirty="0">
              <a:solidFill>
                <a:schemeClr val="tx1"/>
              </a:solidFill>
            </a:endParaRPr>
          </a:p>
        </p:txBody>
      </p:sp>
    </p:spTree>
    <p:extLst>
      <p:ext uri="{BB962C8B-B14F-4D97-AF65-F5344CB8AC3E}">
        <p14:creationId xmlns:p14="http://schemas.microsoft.com/office/powerpoint/2010/main" val="341251634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Κυματομορφή">
  <a:themeElements>
    <a:clrScheme name="Κυματομορφή">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Κυματομορφή">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Κυματομορφή">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514</TotalTime>
  <Words>873</Words>
  <Application>Microsoft Office PowerPoint</Application>
  <PresentationFormat>Προβολή στην οθόνη (4:3)</PresentationFormat>
  <Paragraphs>49</Paragraphs>
  <Slides>37</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37</vt:i4>
      </vt:variant>
    </vt:vector>
  </HeadingPairs>
  <TitlesOfParts>
    <vt:vector size="38" baseType="lpstr">
      <vt:lpstr>Κυματομορφή</vt:lpstr>
      <vt:lpstr>To Διάταγμα των Μεδιολάνων.</vt:lpstr>
      <vt:lpstr>Στις αρχές του 4ου αιώνα η ρωμαϊκή αυτοκρατορία είναι διαιρεμένη σε 4 διοικήσεις.</vt:lpstr>
      <vt:lpstr>Η εξουσία μοιράζεται ανάμεσα σε 4 στρατηγούς: Κωνσταντίνος, Μαξέντιος, Λικίνιος, Διοκλητιανός.</vt:lpstr>
      <vt:lpstr>O Κωνσταντίνος γίνεται Αύγουστος στη Δύση, ενώ προσπαθεί να επεκτείνει την εξουσία του.</vt:lpstr>
      <vt:lpstr>H κρίσιμη μάχη για την επικράτησή του στη Δύση θα δοθεί έξω από τη Ρώμη, στη Μουλβία Γέφυρα.</vt:lpstr>
      <vt:lpstr>Πριν την κρίσιμη μάχη, βλέπει ένα όραμα στον ουρανό: τον Σταυρό του Χριστού και την επιγραφή «εν τούτω νίκα»</vt:lpstr>
      <vt:lpstr>Το ερμηνεύει ως υποστήριξη της προσπάθειάς του από το Θεό.</vt:lpstr>
      <vt:lpstr>Υιοθετεί το Σταυρό ως σύμβολό του και διατάσσει όλοι οι στρατιώτες του να Τον φέρουν στις ασπίδες τους.</vt:lpstr>
      <vt:lpstr>Oι λεγεώνες του Μαξέντιου θα προσπαθήσουν να εμποδίσουν τον Κωνσταντίνο στη Μουλβία Γέφυρα. </vt:lpstr>
      <vt:lpstr>Στις 28 Οκτωβρίου του 312 μ.Χ. γίνεται η τελική σύγκρουση ανάμεσα στις δυο πλευρές.</vt:lpstr>
      <vt:lpstr>Οι λεγεώνες του Κωνσταντίνου νικούν, ο ίδιος γίνεται ο μοναδικός κυρίαρχος του δυτικού τμήματος της Αυτοκρατορίας.</vt:lpstr>
      <vt:lpstr>Το Φεβρουάριο του 313 μ.Χ. συναντιούνται ο Κωνσταντίνος και ο Λικίνιος στα Μεδιόλανα (Μιλάνο)</vt:lpstr>
      <vt:lpstr>Αποφασίζουν να τηρήσουν κοινή στάση έναντι των χριστιανών:  --οι χριστιανοί θα σταματήσουν να διώκονται.  -- θα αποκατασταθούν οι τιμωρίες εις βάρος χριστιανών. -- όλοι γενικά οι πολίτες της Αυτοκρατορίας θα απολαμβάνουν θρησκευτική ελευθερία. </vt:lpstr>
      <vt:lpstr>Δεν πρόλαβαν να υπογράψουν επίσημο νομικό κείμενο, όμως οι αποφάσεις τους έγιναν σεβαστές και απ’ τους δυο. Οι αποφάσεις αυτές είναι το «Διάταγμα των Μεδιολάνων»</vt:lpstr>
      <vt:lpstr>Δυο ιστορικοί, ο Ευσέβιος στα ελληνικά, και ο Λακτάνιος στα λατινικά, σώζουν κείμενο διαταγή που περιέχει τις αποφάσεις των Αυτοκρατόρων:</vt:lpstr>
      <vt:lpstr>Παρουσίαση του PowerPoint</vt:lpstr>
      <vt:lpstr>Τα αίτια που οδήγησαν στο διάταγμα των Μεδιολάνων.</vt:lpstr>
      <vt:lpstr>Πολιτικά αίτια:</vt:lpstr>
      <vt:lpstr>Ένα υπολογίσιμο μέρος των υπηκόων της αυτοκρατορίας ήταν χριστιανοί, σε όλα τα κοινωνικά και πολιτικά – οικονομικά στρώματα, ακόμα και στα ανώτερα. </vt:lpstr>
      <vt:lpstr>Θρησκευτικά αίτια:</vt:lpstr>
      <vt:lpstr>Προσωπικά αίτια για τη στάση του Μεγάλου Κωνσταντίνου:</vt:lpstr>
      <vt:lpstr>Παρουσίαση του PowerPoint</vt:lpstr>
      <vt:lpstr>Η μητέρα του, Αγία Ελένη ήταν χριστιανή, θεωρείται σίγουρο πως άσκησε μεγάλη επιρροή στον Μέγα Κωνσταντίνο.</vt:lpstr>
      <vt:lpstr>Οι συνέπειες του διατάγματος των Μεδιολάνων:</vt:lpstr>
      <vt:lpstr>Παρουσίαση του PowerPoint</vt:lpstr>
      <vt:lpstr>Καθιέρωση της Κυριακής αργίας.</vt:lpstr>
      <vt:lpstr>Απελευθέρωση των δούλων, επιστροφή περιουσιών που κατασχέθηκαν κατά τους διωγμούς</vt:lpstr>
      <vt:lpstr>Εξανθρωπισμός του Δικαίου: κατάργηση της σταύρωσης, της πλήρους απομόνωσης των φυλακισμένων και του στιγματισμού.</vt:lpstr>
      <vt:lpstr>Όλο και περισσότεροι χριστιανοί ανέρχονται στα δημόσια αξιώματα, στρατιωτικά και πολιτικά.</vt:lpstr>
      <vt:lpstr>Χτίζονται μεγάλοι ναοί με εντυπωσιακές διακοσμήσεις.</vt:lpstr>
      <vt:lpstr>Παρουσίαση του PowerPoint</vt:lpstr>
      <vt:lpstr>Δέκα χρόνια μετά τη νίκη του στη Μουλβία Γέφυρα, έχει χτιστεί στη Ρώμη η Αψίδα του Μεγάλου Κωνσταντίνου. </vt:lpstr>
      <vt:lpstr>Ανάμεσα σε άλλα, απεικονίζει και τη μεγάλη του νίκη. Κατά τους εορτασμούς ο ίδιος απέφυγε να θυσιάσει στους Θεούς της Ρώμης. </vt:lpstr>
      <vt:lpstr>O ίδιος ο Μέγας Κωνσταντίνος βαπτίστηκε χριστιανός στο τέλος της ζωής του, σχεδόν ετοιμοθάνατος.</vt:lpstr>
      <vt:lpstr>Έγινε ο πρώτος χριστιανός Ρωμαίος Αυτοκράτορας.</vt:lpstr>
      <vt:lpstr>Στο παλάτι που έγινε η συνάντηση του Κωνσταντίνου και του Λικίνιου αργότερα κτίσθηκε ένας ναός για να θυμίζει το γεγονός.</vt:lpstr>
      <vt:lpstr>Τα λείψανα του γιγαντιαίου αγάλματος του Μεγάλου Κωνσταντίνου στη Ρώμη.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 Διάταγμα των Μεδιολάνων.</dc:title>
  <dc:creator>Διονύσης Αλαμάνος</dc:creator>
  <cp:lastModifiedBy>Διονύσης Αλαμάνος</cp:lastModifiedBy>
  <cp:revision>28</cp:revision>
  <dcterms:created xsi:type="dcterms:W3CDTF">2017-02-10T18:20:03Z</dcterms:created>
  <dcterms:modified xsi:type="dcterms:W3CDTF">2017-02-12T23:13:19Z</dcterms:modified>
</cp:coreProperties>
</file>