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2" r:id="rId20"/>
    <p:sldId id="282" r:id="rId21"/>
    <p:sldId id="273" r:id="rId22"/>
    <p:sldId id="274" r:id="rId23"/>
    <p:sldId id="275" r:id="rId24"/>
    <p:sldId id="276" r:id="rId25"/>
    <p:sldId id="278" r:id="rId26"/>
    <p:sldId id="279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6" r:id="rId40"/>
    <p:sldId id="293" r:id="rId41"/>
    <p:sldId id="294" r:id="rId42"/>
    <p:sldId id="295" r:id="rId43"/>
    <p:sldId id="298" r:id="rId44"/>
    <p:sldId id="299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4" autoAdjust="0"/>
    <p:restoredTop sz="94660"/>
  </p:normalViewPr>
  <p:slideViewPr>
    <p:cSldViewPr>
      <p:cViewPr varScale="1">
        <p:scale>
          <a:sx n="59" d="100"/>
          <a:sy n="59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3CB714-90D4-4367-8E60-D86A2B3B1282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2A902A-C91F-4073-904A-BD7353B64B4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08640" cy="1944216"/>
          </a:xfrm>
        </p:spPr>
        <p:txBody>
          <a:bodyPr>
            <a:noAutofit/>
          </a:bodyPr>
          <a:lstStyle/>
          <a:p>
            <a:r>
              <a:rPr lang="en-US" sz="7200" dirty="0" smtClean="0"/>
              <a:t>1054</a:t>
            </a:r>
            <a:r>
              <a:rPr lang="el-GR" sz="7200" dirty="0" smtClean="0"/>
              <a:t>:</a:t>
            </a:r>
            <a:br>
              <a:rPr lang="el-GR" sz="7200" dirty="0" smtClean="0"/>
            </a:br>
            <a:r>
              <a:rPr lang="el-GR" sz="7200" dirty="0" smtClean="0"/>
              <a:t>το </a:t>
            </a:r>
            <a:r>
              <a:rPr lang="el-GR" sz="7200" dirty="0" err="1" smtClean="0"/>
              <a:t>μεγα</a:t>
            </a:r>
            <a:r>
              <a:rPr lang="el-GR" sz="7200" dirty="0" smtClean="0"/>
              <a:t> </a:t>
            </a:r>
            <a:r>
              <a:rPr lang="el-GR" sz="7200" dirty="0" err="1" smtClean="0"/>
              <a:t>σχισμα</a:t>
            </a:r>
            <a:endParaRPr lang="el-GR" sz="7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Νηστεία του Σαββάτου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12160" y="1600200"/>
            <a:ext cx="3131840" cy="5257800"/>
          </a:xfrm>
        </p:spPr>
        <p:txBody>
          <a:bodyPr>
            <a:normAutofit/>
          </a:bodyPr>
          <a:lstStyle/>
          <a:p>
            <a:r>
              <a:rPr lang="el-GR" dirty="0" smtClean="0"/>
              <a:t>Στην Ανατολή απαγορεύεται η νηστεία το Σάββατο, με μόνη εξαίρεση το Μέγα Σάββατο.</a:t>
            </a:r>
          </a:p>
          <a:p>
            <a:r>
              <a:rPr lang="el-GR" dirty="0" smtClean="0"/>
              <a:t>Στη Δύση είχε ήδη καθιερωθεί νηστεία, όπως την Τετάρτη και την Παρασκευή.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" y="764704"/>
            <a:ext cx="9135483" cy="609329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8766048" cy="764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Χρίσμα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" y="764704"/>
            <a:ext cx="9144000" cy="6080793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Δυτική Εκκλησία είχε καθιερώσει το μυστήριο του Χρίσματος να τελείται μόνο στους επισκόπους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ιερείς και τους διακόνους.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Κανένας άλλος δεν λάμβανε το Χρίσμα.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Σήμερα οι καθολικοί λαμβάνουν το Χρίσμα, στην ηλικία των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ετών.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2448"/>
            <a:ext cx="9144000" cy="643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Αγαμία του κλήρου.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099"/>
            <a:ext cx="9144000" cy="6096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730099"/>
            <a:ext cx="9144000" cy="2194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Ενώ στην Ανατολή οι ιερείς μπορούσαν να είναι είτε παντρεμένοι είτε άγαμοι, η Δύση είχε επιβάλλει υποχρεωτική αγαμία σε όλους τους κληρικούς.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άρτος της Θείας Ευχαριστίας.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Δυτική Εκκλησία, μιμούμενη τον Μυστικό Δείπνο, είχε εισάγει την χρήση άζυμου άρτου.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4919"/>
            <a:ext cx="3600400" cy="36004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2724919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919" y="5589240"/>
            <a:ext cx="9135081" cy="12687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Ανατολική Εκκλησία αντίθετα ξεπέρασε τον παλιό τύπο του Μωσαϊκού Νόμου και χρησιμοποιούσε κανονικό ψωμί.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1495"/>
            <a:ext cx="8426718" cy="56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Διαφορετικές αντιλήψεις.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l-GR" dirty="0" smtClean="0"/>
              <a:t>Η φιλοσοφική συγκρότηση του δυτικού ανθρώπου διέφερε από αυτή του βυζαντινού.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Ο σχολαστικισμός της δύσης διαφοροποίησε τόσο τη θεολογία, όσο και την κοσμοθεωρία.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Αφορμές για τη σύγκρουση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382905"/>
            <a:ext cx="9144000" cy="6092190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Οι πολιτικές – γεωπολιτικές εξελίξεις: η Ρώμη είναι πια υπό την άμεση επίδραση των Φράγκων.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>
                <a:solidFill>
                  <a:schemeClr val="bg1"/>
                </a:solidFill>
              </a:rPr>
              <a:t>Περιοχές της Νότιας Ιταλίας, της Σικελίας, έχουν κατακτηθεί από τους ίδιους κατακτητές της Ρώμης. Η Ρώμη προσπαθεί να επιβάλλει εκεί τα λατινικά έθιμα.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7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" y="20781"/>
            <a:ext cx="9121301" cy="6837219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2699" y="20781"/>
            <a:ext cx="9121301" cy="6837219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dirty="0" smtClean="0">
                <a:solidFill>
                  <a:schemeClr val="bg1"/>
                </a:solidFill>
              </a:rPr>
              <a:t>Η βασική σύγκρουση ήταν στις περιοχές της σημερινής Βουλγαρίας – Σερβίας – Αλβανίας           (Ανατολικό </a:t>
            </a:r>
            <a:r>
              <a:rPr lang="el-GR" sz="3600" dirty="0" err="1" smtClean="0">
                <a:solidFill>
                  <a:schemeClr val="bg1"/>
                </a:solidFill>
              </a:rPr>
              <a:t>Ιλλυρικόν</a:t>
            </a:r>
            <a:r>
              <a:rPr lang="el-GR" sz="3600" dirty="0" smtClean="0">
                <a:solidFill>
                  <a:schemeClr val="bg1"/>
                </a:solidFill>
              </a:rPr>
              <a:t>):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διαμάχη για το ποιος έχει δικαιοδοσία στις νέες αυτές Εκκλησίες. Η Ρώμη είχε στείλει και δικούς της ιεραποστόλους, που πίεζαν για την καθιέρωση των λατινικών εθίμων.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-13719" y="1624390"/>
            <a:ext cx="346883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Κάτω Ιταλία, ήταν ελληνόφωνη, με έλληνες κατοίκους, ακολουθούσαν το βυζαντινό τυπικό στη λατρεία, ενώ εκκλησιαστικά υπάγονταν στην Κωνσταντινούπολη.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11" y="332656"/>
            <a:ext cx="5688889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461657" cy="5184576"/>
          </a:xfrm>
        </p:spPr>
        <p:txBody>
          <a:bodyPr/>
          <a:lstStyle/>
          <a:p>
            <a:r>
              <a:rPr lang="el-GR" dirty="0" smtClean="0"/>
              <a:t>Στις ελληνικές περιοχές της Νότιας Ιταλίας και της Σικελίας, η Ρώμη απαγόρευσε το ελληνικό τυπικό και επέβαλε τη Ρωμαϊκή λατρεία.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0"/>
            <a:ext cx="5682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136904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 την πάροδο των αιώνων, έχουν προκύψει διαφορές μεταξύ ανατολικής και δυτικής Εκκλησίας.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39552" y="4941168"/>
            <a:ext cx="81534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Οι διαφορές αυτές είναι δογματικές – θεολογικές, λειτουργικές αλλά και κανονικές.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" y="0"/>
            <a:ext cx="9144000" cy="51435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5534" y="5143500"/>
            <a:ext cx="9128466" cy="1714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Αυτή η απαγόρευση επιβλήθηκε κατόπιν της εκστρατείας του Πάπα ενάντια στους Νορμανδούς κατακτητές, όπου αν και ηττήθηκε, αργότερα τους αναγνώρισε και συνεργάστηκε μαζί 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50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-11119" y="5733256"/>
            <a:ext cx="9144000" cy="112474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Αντίδραση της Κωνσταντινούπολης σε αυτή την κίνηση ήταν να απαγορεύσει τα λατινικά έθιμα στην Πόλη, να κλείσει τα λατινικά μοναστήρια.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74"/>
            <a:ext cx="9144000" cy="54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πρόσωπα.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20480" cy="4332895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45" y="15132"/>
            <a:ext cx="4205955" cy="42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Κωνσταντίνος θ’ ο Μονομάχος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229872" y="1628800"/>
            <a:ext cx="4914128" cy="4495800"/>
          </a:xfrm>
        </p:spPr>
        <p:txBody>
          <a:bodyPr/>
          <a:lstStyle/>
          <a:p>
            <a:r>
              <a:rPr lang="el-GR" dirty="0" smtClean="0"/>
              <a:t>Είναι σε μεγάλη ηλικία, αδύναμος ως κυβερνήτης.</a:t>
            </a:r>
          </a:p>
          <a:p>
            <a:r>
              <a:rPr lang="el-GR" dirty="0" smtClean="0"/>
              <a:t>Ενδιαφέρεται πιο πολύ να συμβιβάσει τις δυο εκκλησίες, προκειμένου να μη χάσει τις επαρχίες της Νότιας Ιταλίας.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657"/>
            <a:ext cx="3960440" cy="59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Πατριάρχης Κωνσταντινουπόλεως Μιχαήλ ο </a:t>
            </a:r>
            <a:r>
              <a:rPr lang="el-GR" dirty="0" err="1" smtClean="0"/>
              <a:t>Κηρουλάριος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580112" y="1600200"/>
            <a:ext cx="3563888" cy="51411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Θεολογικά αμόρφωτος.</a:t>
            </a:r>
          </a:p>
          <a:p>
            <a:r>
              <a:rPr lang="el-GR" dirty="0" smtClean="0"/>
              <a:t>Δεν τον ενδιαφέρει αν θα συγκρουστεί με τη Ρώμη</a:t>
            </a:r>
          </a:p>
          <a:p>
            <a:r>
              <a:rPr lang="el-GR" dirty="0" smtClean="0"/>
              <a:t>Επιδιώκει την εξουσία σε όλη την ανατολή</a:t>
            </a:r>
          </a:p>
          <a:p>
            <a:r>
              <a:rPr lang="el-GR" dirty="0" smtClean="0"/>
              <a:t>Εποφθαλμιά τον αυτοκρατορικό θρόνο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518"/>
            <a:ext cx="5580112" cy="55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3851920" cy="104016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Λέων ο 9</a:t>
            </a:r>
            <a:r>
              <a:rPr lang="el-GR" baseline="30000" dirty="0" smtClean="0"/>
              <a:t>ος</a:t>
            </a:r>
            <a:r>
              <a:rPr lang="el-GR" dirty="0" smtClean="0"/>
              <a:t>, Πάπας Ρώμης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241136" cy="4495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Ήταν πολύ ευσεβής, προέρχονταν από τη μεταρρυθμιστική μονή του </a:t>
            </a:r>
            <a:r>
              <a:rPr lang="en-US" dirty="0" smtClean="0"/>
              <a:t>Cluny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Θέλει να επεκτείνει την δικαιοδοσία του σε περιοχές της νότιας Ιταλίας.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36" y="0"/>
            <a:ext cx="586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8144" y="228600"/>
            <a:ext cx="3275856" cy="990600"/>
          </a:xfrm>
        </p:spPr>
        <p:txBody>
          <a:bodyPr/>
          <a:lstStyle/>
          <a:p>
            <a:r>
              <a:rPr lang="el-GR" dirty="0" err="1" smtClean="0"/>
              <a:t>Ουμβέρτος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41" y="4046984"/>
            <a:ext cx="8766048" cy="2811016"/>
          </a:xfrm>
        </p:spPr>
        <p:txBody>
          <a:bodyPr/>
          <a:lstStyle/>
          <a:p>
            <a:r>
              <a:rPr lang="el-GR" dirty="0" smtClean="0"/>
              <a:t>Καρδινάλιος της </a:t>
            </a:r>
            <a:r>
              <a:rPr lang="en-US" dirty="0" smtClean="0"/>
              <a:t>Silva Candida</a:t>
            </a:r>
          </a:p>
          <a:p>
            <a:r>
              <a:rPr lang="el-GR" dirty="0" smtClean="0"/>
              <a:t>Παλιός φίλος του Πάπα Λέοντα του 9</a:t>
            </a:r>
            <a:r>
              <a:rPr lang="el-GR" baseline="30000" dirty="0" smtClean="0"/>
              <a:t>ου</a:t>
            </a:r>
            <a:endParaRPr lang="el-GR" dirty="0" smtClean="0"/>
          </a:p>
          <a:p>
            <a:r>
              <a:rPr lang="el-GR" dirty="0" smtClean="0"/>
              <a:t>Μορφωμένος θεολογικά, στο πνεύμα της μεταρρύθμισης του </a:t>
            </a:r>
            <a:r>
              <a:rPr lang="en-US" dirty="0" smtClean="0"/>
              <a:t>Cluny</a:t>
            </a:r>
          </a:p>
          <a:p>
            <a:r>
              <a:rPr lang="el-GR" dirty="0" smtClean="0"/>
              <a:t>Υπέρμαχος του παπισμού, ενάντιος στους Έλληνες.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/>
          <a:stretch/>
        </p:blipFill>
        <p:spPr>
          <a:xfrm>
            <a:off x="0" y="0"/>
            <a:ext cx="5436096" cy="40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699792" y="1600200"/>
            <a:ext cx="6264696" cy="4709120"/>
          </a:xfrm>
        </p:spPr>
        <p:txBody>
          <a:bodyPr/>
          <a:lstStyle/>
          <a:p>
            <a:r>
              <a:rPr lang="el-GR" dirty="0" smtClean="0"/>
              <a:t>Ο επίσκοπος Αχρίδας Λέων, κατόπιν συνεννόησης με τον </a:t>
            </a:r>
            <a:r>
              <a:rPr lang="el-GR" dirty="0" err="1" smtClean="0"/>
              <a:t>Κηρουλάριο</a:t>
            </a:r>
            <a:r>
              <a:rPr lang="el-GR" dirty="0" smtClean="0"/>
              <a:t>, γράφει μια επιστολή στον επίσκοπο </a:t>
            </a:r>
            <a:r>
              <a:rPr lang="en-US" dirty="0" err="1" smtClean="0"/>
              <a:t>Trani</a:t>
            </a:r>
            <a:r>
              <a:rPr lang="en-US" dirty="0" smtClean="0"/>
              <a:t> </a:t>
            </a:r>
            <a:r>
              <a:rPr lang="el-GR" dirty="0" smtClean="0"/>
              <a:t>Ιωάννη, στην οποία καταδικάζει την εισαγωγή λατινικών εθίμων στις ελληνικές εκκλησίες της Νότιας Ιταλίας.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r="27738"/>
          <a:stretch/>
        </p:blipFill>
        <p:spPr>
          <a:xfrm>
            <a:off x="0" y="10217"/>
            <a:ext cx="2534653" cy="68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716016" cy="4539208"/>
          </a:xfrm>
        </p:spPr>
        <p:txBody>
          <a:bodyPr/>
          <a:lstStyle/>
          <a:p>
            <a:r>
              <a:rPr lang="el-GR" dirty="0" smtClean="0"/>
              <a:t>Ο Πάπας Λέων ο 9</a:t>
            </a:r>
            <a:r>
              <a:rPr lang="el-GR" baseline="30000" dirty="0" smtClean="0"/>
              <a:t>ος</a:t>
            </a:r>
            <a:r>
              <a:rPr lang="el-GR" dirty="0" smtClean="0"/>
              <a:t> ορίζει μια αποστολή προς την Κωνσταντινούπολη, για την επίλυση των θεμάτων που αναφέρονται στην επιστολή , υπό τον καρδινάλιο </a:t>
            </a:r>
            <a:r>
              <a:rPr lang="el-GR" dirty="0" err="1" smtClean="0"/>
              <a:t>Ουμβέρτο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10059" r="8545" b="8772"/>
          <a:stretch/>
        </p:blipFill>
        <p:spPr>
          <a:xfrm>
            <a:off x="4716016" y="0"/>
            <a:ext cx="4456802" cy="69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4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r="7414" b="12421"/>
          <a:stretch/>
        </p:blipFill>
        <p:spPr>
          <a:xfrm>
            <a:off x="3285441" y="0"/>
            <a:ext cx="5879900" cy="458059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-1" y="1556792"/>
            <a:ext cx="9165341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συζητήσεις 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συνεχίζονται, χωρίς 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όμως κάποια λύση.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υποχωρητικότητα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αυτοκράτορα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η αδιαφορία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ή άγνοια – του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Κηρουλάριου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αφήνουν περισσότερο χώρο στον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Μάρτιο του 1054 πεθαίνει στη Ρώμη ο Πάπας Λέων ο 9</a:t>
            </a:r>
            <a:r>
              <a:rPr lang="el-G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13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αιτία: το Παπικό πρωτείο.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επίσκοπος της (παλαιάς) Ρώμης ζητούσε να είναι ο πρώτος όλων των επισκόπων. </a:t>
            </a:r>
          </a:p>
          <a:p>
            <a:r>
              <a:rPr lang="el-GR" dirty="0" smtClean="0"/>
              <a:t>Να έχει εξουσία (δικαστική – κανονιστική) πάνω σε όλη την χριστιανοσύνη.</a:t>
            </a:r>
          </a:p>
          <a:p>
            <a:r>
              <a:rPr lang="el-GR" dirty="0" smtClean="0"/>
              <a:t>Κανένας άλλος πατριάρχης, ούτε καμία σύνοδος να έχει μεγαλύτερη ή ίση εξουσία με τον πάπα της Ρώμης.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9"/>
            <a:ext cx="5319967" cy="4140708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4152376"/>
            <a:ext cx="8658543" cy="2705624"/>
          </a:xfrm>
        </p:spPr>
        <p:txBody>
          <a:bodyPr>
            <a:normAutofit/>
          </a:bodyPr>
          <a:lstStyle/>
          <a:p>
            <a:r>
              <a:rPr lang="el-GR" dirty="0" smtClean="0"/>
              <a:t>Η παπική αντιπροσωπεία, ενθαρρυμένη και από τη στάση του Αυτοκράτορα, γίνεται όλο και πιο απαιτητική σχετικά με τις αξιώσεις της Ρώμης.</a:t>
            </a:r>
          </a:p>
          <a:p>
            <a:r>
              <a:rPr lang="el-GR" dirty="0" smtClean="0"/>
              <a:t>Οι Ανατολικοί </a:t>
            </a:r>
            <a:r>
              <a:rPr lang="el-GR" dirty="0" smtClean="0"/>
              <a:t>επίσκοποι δεν </a:t>
            </a:r>
            <a:r>
              <a:rPr lang="el-GR" dirty="0" smtClean="0"/>
              <a:t>υποχωρούν σε καμία από τις απαιτήσεις του </a:t>
            </a:r>
            <a:r>
              <a:rPr lang="el-GR" dirty="0" err="1" smtClean="0"/>
              <a:t>Ουμβέρτου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2897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16 Ιουλίου 1054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1584176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Ουμβέρτος</a:t>
            </a:r>
            <a:r>
              <a:rPr lang="el-GR" dirty="0" smtClean="0"/>
              <a:t> και η συνοδεία του μπαίνουν στην Αγιά Σοφία, την ώρα του εσπερινού, και αφήνουν πάνω στην Αγία Τράπεζα παπική βούλα με αφορισμό.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78474" cy="40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78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916832"/>
            <a:ext cx="8766048" cy="4941168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Παπική βούλα: </a:t>
            </a:r>
            <a:r>
              <a:rPr lang="el-GR" dirty="0" smtClean="0"/>
              <a:t>επίσημο</a:t>
            </a:r>
          </a:p>
          <a:p>
            <a:pPr marL="0" indent="0">
              <a:buNone/>
            </a:pPr>
            <a:r>
              <a:rPr lang="el-GR" dirty="0" smtClean="0"/>
              <a:t> έγγραφο, με την υπογραφή </a:t>
            </a:r>
          </a:p>
          <a:p>
            <a:pPr marL="0" indent="0">
              <a:buNone/>
            </a:pPr>
            <a:r>
              <a:rPr lang="el-GR" dirty="0" smtClean="0"/>
              <a:t>και τη σφραγίδα του Πάπα. </a:t>
            </a:r>
          </a:p>
          <a:p>
            <a:r>
              <a:rPr lang="el-GR" b="1" dirty="0" smtClean="0"/>
              <a:t>Αφορισμός: </a:t>
            </a:r>
            <a:r>
              <a:rPr lang="el-GR" dirty="0" smtClean="0"/>
              <a:t>εκκλησιαστική </a:t>
            </a:r>
          </a:p>
          <a:p>
            <a:pPr marL="0" indent="0">
              <a:buNone/>
            </a:pPr>
            <a:r>
              <a:rPr lang="el-GR" dirty="0" smtClean="0"/>
              <a:t>ποινή, όπου κάποιος</a:t>
            </a:r>
          </a:p>
          <a:p>
            <a:pPr marL="0" indent="0">
              <a:buNone/>
            </a:pPr>
            <a:r>
              <a:rPr lang="el-GR" dirty="0" smtClean="0"/>
              <a:t> αποκόπτεται από την Εκκλησία, για κάποια παράβαση, αμαρτία, αίρεση.</a:t>
            </a:r>
          </a:p>
          <a:p>
            <a:r>
              <a:rPr lang="el-GR" b="1" dirty="0" smtClean="0"/>
              <a:t>Αγία Τράπεζα: </a:t>
            </a:r>
            <a:r>
              <a:rPr lang="el-GR" dirty="0" smtClean="0"/>
              <a:t>το ιερότερο μέρος του Ναού, τελείται η θεια Ευχαριστία, αντιπροσωπεύει τον Πανάγιο Τάφο του Χριστού.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81" y="1124744"/>
            <a:ext cx="4445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6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240956" y="1412776"/>
            <a:ext cx="3903044" cy="468322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Ένας διάκονος τρέχει να προλάβει την παπική αντιπροσωπεία, για να τους επιστρέψει τον αφορισμό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Αρνούνται οι παπικοί να τον παραλάβουν.</a:t>
            </a:r>
          </a:p>
          <a:p>
            <a:pPr marL="0" indent="0">
              <a:buNone/>
            </a:pPr>
            <a:r>
              <a:rPr lang="el-GR" dirty="0" smtClean="0"/>
              <a:t>Ο διάκονος τον πετάει στο δρόμο.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7" y="-99392"/>
            <a:ext cx="526469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3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635896" cy="44958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 Πατριάρχης μαθαίνει για τον αφορισμό, το γνωστοποιεί στον Αυτοκράτορα, ο οποίος προσπαθεί να μεταπείσει με δώρα τους Παπικούς απεσταλμένους.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0960"/>
            <a:ext cx="5292080" cy="68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4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1358" y="260648"/>
            <a:ext cx="9112642" cy="1368152"/>
          </a:xfrm>
        </p:spPr>
        <p:txBody>
          <a:bodyPr/>
          <a:lstStyle/>
          <a:p>
            <a:r>
              <a:rPr lang="el-GR" dirty="0" smtClean="0"/>
              <a:t>Ο Πατριάρχης συγκαλεί ενδημούσα Σύνοδο και αντιστρέφει τον αφορισμό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39"/>
            <a:ext cx="9144000" cy="51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0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 rot="16200000">
            <a:off x="1085767" y="-1328465"/>
            <a:ext cx="6719929" cy="939653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187624" y="548680"/>
            <a:ext cx="6624736" cy="55473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Ο Παπικός αφορισμός αναφέρονταν στον Πατριάρχη Μιχαήλ </a:t>
            </a:r>
            <a:r>
              <a:rPr lang="el-GR" sz="3600" dirty="0" err="1" smtClean="0"/>
              <a:t>Κηρουλάριο</a:t>
            </a:r>
            <a:r>
              <a:rPr lang="el-GR" sz="3600" dirty="0" smtClean="0"/>
              <a:t>, στον Αρχιεπίσκοπο Αχρίδας Λέοντα και στον </a:t>
            </a:r>
            <a:r>
              <a:rPr lang="el-GR" sz="3600" dirty="0" err="1" smtClean="0"/>
              <a:t>Σακελλάριο</a:t>
            </a:r>
            <a:r>
              <a:rPr lang="el-GR" sz="3600" dirty="0" smtClean="0"/>
              <a:t> Νικηφόρο</a:t>
            </a:r>
          </a:p>
          <a:p>
            <a:r>
              <a:rPr lang="el-GR" sz="3600" dirty="0" smtClean="0"/>
              <a:t>Ο Πατριαρχικός αφορισμός αναφέρονταν στους συντάκτες και στους συναινούντες με τον παπικό αφορισμό.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77566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210"/>
            <a:ext cx="9144000" cy="502158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9144000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/>
              <a:t>Αργότερα συντάσσονται με τον πατριαρχικό αφορισμό και οι Πατριάρχες της Αλεξάνδρειας, των Ιεροσολύμων και τελευταίος και της Αντιόχειας.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85153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 b="5263"/>
          <a:stretch/>
        </p:blipFill>
        <p:spPr>
          <a:xfrm>
            <a:off x="18800" y="4555"/>
            <a:ext cx="9144000" cy="70157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8784976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Όλες οι ενέργειες και ο αφορισμός που άφησαν οι Παπικοί αντιπρόσωποι θα μπορούσαν να θεωρηθούν άκυροι, καθώς ήδη από τον Απρίλιο είχε πεθάνει ο Πάπας Λέων 9</a:t>
            </a:r>
            <a:r>
              <a:rPr lang="el-GR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74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86536" cy="2808312"/>
          </a:xfrm>
        </p:spPr>
        <p:txBody>
          <a:bodyPr/>
          <a:lstStyle/>
          <a:p>
            <a:r>
              <a:rPr lang="el-GR" dirty="0" smtClean="0"/>
              <a:t>Κανένας από τους δυο δεν έχει αφορίσει ολόκληρη την Εκκλησία, αλλά συγκεκριμένα πρόσωπα.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Τον παπικό αφορισμό αποδέχτηκαν οι διάδοχοι του Λέοντα, Βίκτωρ ο 2</a:t>
            </a:r>
            <a:r>
              <a:rPr lang="el-GR" baseline="30000" dirty="0" smtClean="0"/>
              <a:t>ος</a:t>
            </a:r>
            <a:r>
              <a:rPr lang="el-GR" dirty="0" smtClean="0"/>
              <a:t> και Στέφανος ο 9</a:t>
            </a:r>
            <a:r>
              <a:rPr lang="el-GR" baseline="30000" dirty="0" smtClean="0"/>
              <a:t>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736304" cy="40298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θρύλος της </a:t>
            </a:r>
            <a:r>
              <a:rPr lang="el-GR" dirty="0" err="1" smtClean="0"/>
              <a:t>Κωνσταντίνειας</a:t>
            </a:r>
            <a:r>
              <a:rPr lang="el-GR" dirty="0" smtClean="0"/>
              <a:t> Δωρεάς.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18644" r="10010" b="5855"/>
          <a:stretch/>
        </p:blipFill>
        <p:spPr>
          <a:xfrm>
            <a:off x="0" y="980729"/>
            <a:ext cx="9187858" cy="5923752"/>
          </a:xfrm>
        </p:spPr>
      </p:pic>
    </p:spTree>
    <p:extLst>
      <p:ext uri="{BB962C8B-B14F-4D97-AF65-F5344CB8AC3E}">
        <p14:creationId xmlns:p14="http://schemas.microsoft.com/office/powerpoint/2010/main" val="36627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86536" cy="59073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1204: η άλωση της Κωνσταντινούπολης από τους Σταυροφόρους της Δ’ Σταυροφορίας.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" y="1185061"/>
            <a:ext cx="9144000" cy="56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6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0" y="10724"/>
            <a:ext cx="9200690" cy="6847275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654" y="5093858"/>
            <a:ext cx="920069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 τότε, το σχίσμα δεν είχε απασχολήσει τους απλούς πιστούς. Τότε όμως είδαν με τα μάτια τους ακρότητες και βιαιότητες από τους δυτικούς χριστιανούς.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829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6"/>
            <a:ext cx="9136674" cy="5931587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Πλέον το σχίσμα των Εκκλησιών μετατράπηκε σε μίσος του απλού ορθόδοξου κόσμου προς τους Παπικούς.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22431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Οριστική απομάκρυνση των δυο Εκκλησιών, με εχθρικές συνήθως σχέσεις μεταξύ τους, για τους επόμενους 9 αιώνες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8769"/>
            <a:ext cx="6048672" cy="57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2" y="0"/>
            <a:ext cx="8112976" cy="6858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22045" y="31340"/>
            <a:ext cx="8244408" cy="634998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Παρόλο που το σχίσμα παραμένει, τα αναθέματα πάρθηκαν πίσω, ήρθησαν, μόλις το 1965! 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Οικουμενικός 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Πατριάρχης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Αθηναγόρας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Πάπας Παύλος 6ος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53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Σταδιακή αποξένωση Ανατολής και Δύσης.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72422" cy="6854164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3076" y="188640"/>
            <a:ext cx="9100924" cy="18002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Η Ρώμη δεν ήταν πια μέρος της Ρωμαϊκής Αυτοκρατορίας, αλλά της Αγίας Ρωμαϊκής Αυτοκρατορίας του Καρλομάγνου.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807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-11119" y="5229200"/>
            <a:ext cx="9144000" cy="166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Στα τέλη του 9</a:t>
            </a:r>
            <a:r>
              <a:rPr lang="el-GR" baseline="30000" dirty="0" smtClean="0"/>
              <a:t>ου</a:t>
            </a:r>
            <a:r>
              <a:rPr lang="el-GR" dirty="0" smtClean="0"/>
              <a:t> αιώνα ο πάπας Ρώμης είχε συγκρουστεί με τον Πατριάρχη Κωνσταντινουπόλεως Φώτιο για την αντικανονικότητα της εκλογής του.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9" y="0"/>
            <a:ext cx="5760978" cy="450912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3043"/>
            <a:ext cx="4152916" cy="53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5614"/>
          <a:stretch/>
        </p:blipFill>
        <p:spPr>
          <a:xfrm>
            <a:off x="13077" y="1740640"/>
            <a:ext cx="9130923" cy="509258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9036496" cy="6336704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Μέγας Φώτιος, ευρύτατα μορφωμένος, καταδεικνύει τις διαφορές μεταξύ Ρώμης και Νέας Ρώμης.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Διασώζει την ορθόδοξη πίστη, αλλά πλέον διακρίνεται η χριστιανοσύνη ξεκάθαρα σε ρωμαϊκή και ανατολική.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5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5520613" cy="496855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Δογματικά ζητήματα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021960" y="2356164"/>
            <a:ext cx="4122040" cy="4495800"/>
          </a:xfrm>
        </p:spPr>
        <p:txBody>
          <a:bodyPr/>
          <a:lstStyle/>
          <a:p>
            <a:r>
              <a:rPr lang="el-GR" dirty="0" smtClean="0"/>
              <a:t>Η προσθήκη στο σύμβολο Νικαίας – Κωνσταντινουπόλεως της εκπόρευσης και εκ του Υιού για το Άγιο Πνεύμα. </a:t>
            </a:r>
            <a:r>
              <a:rPr lang="en-US" sz="3200" b="1" dirty="0" err="1" smtClean="0"/>
              <a:t>Filioque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72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Filioque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Αιτία της προσθήκης: η δράση </a:t>
            </a:r>
            <a:r>
              <a:rPr lang="el-GR" dirty="0" err="1" smtClean="0"/>
              <a:t>αρειανιζόντων</a:t>
            </a:r>
            <a:r>
              <a:rPr lang="el-GR" dirty="0" smtClean="0"/>
              <a:t> αιρετικών στην Ισπανία, που μείωναν την υπόσταση του δευτέρου προσώπου της Τριάδος.</a:t>
            </a:r>
          </a:p>
          <a:p>
            <a:r>
              <a:rPr lang="el-GR" dirty="0" smtClean="0"/>
              <a:t>Αιτίες που αντιδρά η Ανατολή: τόσο σε θεολογικό επίπεδο: εισάγεται δυαρχία, όσο και σε κανονικό: δεν επιτρέπεται καμία προσθήκη χωρίς να έχει γίνει σύνοδος.</a:t>
            </a:r>
          </a:p>
          <a:p>
            <a:r>
              <a:rPr lang="el-GR" dirty="0" smtClean="0"/>
              <a:t>Έχει προταθεί και ορθόδοξη ερμηνεία για την θεολογική αποδοχή της προσθήκης.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9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943</TotalTime>
  <Words>1241</Words>
  <Application>Microsoft Office PowerPoint</Application>
  <PresentationFormat>Προβολή στην οθόνη (4:3)</PresentationFormat>
  <Paragraphs>134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Διάμεσος</vt:lpstr>
      <vt:lpstr>1054: το μεγα σχισμα</vt:lpstr>
      <vt:lpstr>Με την πάροδο των αιώνων, έχουν προκύψει διαφορές μεταξύ ανατολικής και δυτικής Εκκλησίας.</vt:lpstr>
      <vt:lpstr>Κύρια αιτία: το Παπικό πρωτείο.</vt:lpstr>
      <vt:lpstr>Ο θρύλος της Κωνσταντίνειας Δωρεάς.</vt:lpstr>
      <vt:lpstr>Σταδιακή αποξένωση Ανατολής και Δύσης.</vt:lpstr>
      <vt:lpstr>Παρουσίαση του PowerPoint</vt:lpstr>
      <vt:lpstr>Παρουσίαση του PowerPoint</vt:lpstr>
      <vt:lpstr>Δογματικά ζητήματα</vt:lpstr>
      <vt:lpstr>Filioque</vt:lpstr>
      <vt:lpstr>Νηστεία του Σαββάτου</vt:lpstr>
      <vt:lpstr>Χρίσμα</vt:lpstr>
      <vt:lpstr>Αγαμία του κλήρου.</vt:lpstr>
      <vt:lpstr>Ο άρτος της Θείας Ευχαριστίας.</vt:lpstr>
      <vt:lpstr>Παρουσίαση του PowerPoint</vt:lpstr>
      <vt:lpstr>Διαφορετικές αντιλήψεις.</vt:lpstr>
      <vt:lpstr>Αφορμές για τη σύγκρουση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πρόσωπα.</vt:lpstr>
      <vt:lpstr>Κωνσταντίνος θ’ ο Μονομάχος</vt:lpstr>
      <vt:lpstr>Πατριάρχης Κωνσταντινουπόλεως Μιχαήλ ο Κηρουλάριος.</vt:lpstr>
      <vt:lpstr>Λέων ο 9ος, Πάπας Ρώμης</vt:lpstr>
      <vt:lpstr>Ουμβέρτος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16 Ιουλίου 1054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Πλέον το σχίσμα των Εκκλησιών μετατράπηκε σε μίσος του απλού ορθόδοξου κόσμου προς τους Παπικούς.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1054: το μεγα σχισμα</dc:title>
  <dc:creator>Διονύσης Αλαμάνος</dc:creator>
  <cp:lastModifiedBy>Διονύσης Αλαμάνος</cp:lastModifiedBy>
  <cp:revision>34</cp:revision>
  <dcterms:created xsi:type="dcterms:W3CDTF">2018-03-01T21:24:22Z</dcterms:created>
  <dcterms:modified xsi:type="dcterms:W3CDTF">2021-03-22T00:02:59Z</dcterms:modified>
</cp:coreProperties>
</file>