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81" r:id="rId23"/>
    <p:sldId id="276" r:id="rId24"/>
    <p:sldId id="282" r:id="rId25"/>
    <p:sldId id="278" r:id="rId26"/>
    <p:sldId id="283" r:id="rId27"/>
    <p:sldId id="284" r:id="rId28"/>
    <p:sldId id="285" r:id="rId29"/>
    <p:sldId id="279" r:id="rId30"/>
    <p:sldId id="277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D8650-CA58-43B5-AAC7-74AA24AC33B3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F373A-28DB-4638-9E98-40B03FC29F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60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373A-28DB-4638-9E98-40B03FC29F5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25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54FFF02-6D67-46A7-9B7C-3B0ABE633BD7}" type="datetimeFigureOut">
              <a:rPr lang="el-GR" smtClean="0"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0872E5-5AAD-4F82-A88E-4C6C9113789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11760" y="1124744"/>
            <a:ext cx="6732240" cy="2664296"/>
          </a:xfrm>
        </p:spPr>
        <p:txBody>
          <a:bodyPr/>
          <a:lstStyle/>
          <a:p>
            <a:r>
              <a:rPr lang="el-GR" dirty="0" smtClean="0"/>
              <a:t>Οικουμενικές Σύνοδοι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62000" y="3933056"/>
            <a:ext cx="7554416" cy="1781944"/>
          </a:xfrm>
        </p:spPr>
        <p:txBody>
          <a:bodyPr/>
          <a:lstStyle/>
          <a:p>
            <a:r>
              <a:rPr lang="el-GR" dirty="0" smtClean="0"/>
              <a:t>Η Πρώτη Οικουμενική Σύνοδος στη Νίκαια της Βιθυνίας</a:t>
            </a:r>
          </a:p>
        </p:txBody>
      </p:sp>
    </p:spTree>
    <p:extLst>
      <p:ext uri="{BB962C8B-B14F-4D97-AF65-F5344CB8AC3E}">
        <p14:creationId xmlns:p14="http://schemas.microsoft.com/office/powerpoint/2010/main" val="30609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7272" y="404664"/>
            <a:ext cx="9151272" cy="1656184"/>
          </a:xfrm>
        </p:spPr>
        <p:txBody>
          <a:bodyPr/>
          <a:lstStyle/>
          <a:p>
            <a:r>
              <a:rPr lang="el-GR" dirty="0" smtClean="0"/>
              <a:t>Αν και είχαν προσκληθεί όλοι οι επίσκοποι της Εκκλησίας, παραβρέθηκαν συνολικά 318, κυρίως από την Ανατολή, μόνο 5 από τη Δύση, ως εκπρόσωποι του Πάπα.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68701" cy="35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5814572"/>
            <a:ext cx="9144000" cy="1043427"/>
          </a:xfrm>
        </p:spPr>
        <p:txBody>
          <a:bodyPr>
            <a:normAutofit/>
          </a:bodyPr>
          <a:lstStyle/>
          <a:p>
            <a:r>
              <a:rPr lang="el-GR" dirty="0" smtClean="0"/>
              <a:t>Η σύνοδος συγκλήθηκε στα πρότυπα της Ρωμαϊκής Συγκλήτου. </a:t>
            </a:r>
          </a:p>
          <a:p>
            <a:r>
              <a:rPr lang="el-GR" dirty="0" smtClean="0"/>
              <a:t>Τιμητική προεδρία στον Αυτοκράτορα Κωνσταντίνο.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2" y="0"/>
            <a:ext cx="8712968" cy="58145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02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2088232"/>
          </a:xfrm>
        </p:spPr>
        <p:txBody>
          <a:bodyPr>
            <a:normAutofit fontScale="92500"/>
          </a:bodyPr>
          <a:lstStyle/>
          <a:p>
            <a:r>
              <a:rPr lang="el-GR" sz="3200" dirty="0" smtClean="0"/>
              <a:t>Το ποιος πραγματικά ήταν ο πρόεδρος της Συνόδου είναι ένα άλυτο ζήτημα της εκκλησιαστικής Ιστορίας.</a:t>
            </a:r>
          </a:p>
          <a:p>
            <a:r>
              <a:rPr lang="el-GR" sz="2600" dirty="0" err="1" smtClean="0"/>
              <a:t>Ευσέβειος</a:t>
            </a:r>
            <a:r>
              <a:rPr lang="el-GR" sz="2600" dirty="0" smtClean="0"/>
              <a:t> Καισαρείας / Όσιος Κόρδοβας / Αλέξανδρος Αλεξανδρείας.</a:t>
            </a:r>
            <a:endParaRPr lang="el-GR" sz="2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" y="2276872"/>
            <a:ext cx="3731702" cy="457755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05" y="2276871"/>
            <a:ext cx="3854495" cy="46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685800"/>
            <a:ext cx="5012055" cy="411135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Άγιος Αθανάσιος. Το 325, κατά τη διάρκεια της συνόδου της Νίκαιας ήταν νεαρός, διάκονος του επισκόπου Αλέξανδρου Αλεξανδρείας. Ο ρόλος του ήταν σημαντικός, καθώς υποστήριξε την χρήση του όρου «ομοούσιος».</a:t>
            </a:r>
            <a:endParaRPr lang="el-GR" sz="28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55" y="0"/>
            <a:ext cx="4131945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" y="-8125"/>
            <a:ext cx="6414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48064" y="404664"/>
            <a:ext cx="3995936" cy="4176464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Άγιος Νικόλαος. Ήταν επίσκοπος στα Μύρα της Λυκίας, περιοχή της </a:t>
            </a:r>
            <a:r>
              <a:rPr lang="el-GR" sz="2800" b="1" dirty="0" err="1" smtClean="0"/>
              <a:t>Μικράς</a:t>
            </a:r>
            <a:r>
              <a:rPr lang="el-GR" sz="2800" b="1" dirty="0" smtClean="0"/>
              <a:t> Ασίας.</a:t>
            </a:r>
            <a:endParaRPr lang="el-GR" sz="28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0"/>
            <a:ext cx="5148064" cy="69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861048"/>
            <a:ext cx="4351467" cy="2996952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+mn-lt"/>
              </a:rPr>
              <a:t>Κατά τη διάρκεια της Συνόδου, χάνει τη ψυχραιμία του και επιτίθεται στον Άρειο, χαστουκίζοντάς τον. Ο Κωνσταντίνος τον φυλακίζει</a:t>
            </a:r>
            <a:endParaRPr lang="el-GR" sz="2800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4663440" cy="38862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4"/>
          <a:stretch/>
        </p:blipFill>
        <p:spPr>
          <a:xfrm>
            <a:off x="4351467" y="0"/>
            <a:ext cx="4824682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331236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Ολόκληρη η Εκκλησία τον αναγνωρίζει ως Άγιο. Μετά από  7 αιώνες, οι ρωμαιοκαθολικοί θα πάρουν το λείψανό του από τα Μύρα, και θα το μεταφέρουν στη Δύση.</a:t>
            </a:r>
          </a:p>
          <a:p>
            <a:pPr algn="ctr"/>
            <a:r>
              <a:rPr lang="el-GR" sz="2800" dirty="0" smtClean="0"/>
              <a:t>Το καράβι πριν τον τελικό του προορισμό κάνει στάση στην Κέρκυρα.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76"/>
            <a:ext cx="9144000" cy="58704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78369" cy="6331913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r="1750"/>
          <a:stretch/>
        </p:blipFill>
        <p:spPr>
          <a:xfrm>
            <a:off x="-14284" y="116632"/>
            <a:ext cx="9183255" cy="64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412776"/>
            <a:ext cx="386800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Άγιος Σπυρίδων. Επίσκοπος στη </a:t>
            </a:r>
            <a:r>
              <a:rPr lang="el-GR" sz="2800" dirty="0" err="1" smtClean="0"/>
              <a:t>Τριμυθούντα</a:t>
            </a:r>
            <a:r>
              <a:rPr lang="el-GR" sz="2800" dirty="0" smtClean="0"/>
              <a:t> της Κύπρου, ζούσε και εργάζονταν ως βοσκός.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04" y="0"/>
            <a:ext cx="5275996" cy="69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16016" y="404664"/>
            <a:ext cx="3960440" cy="453650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Σύμφωνα με την Παράδοση, έδειξε τη Τριαδικότητα του Θεού, κρατώντας ένα κεραμικό στο χέρι του, το οποίο αποτελείτο από χώμα, νερό και φωτιά.</a:t>
            </a:r>
            <a:endParaRPr lang="el-GR" sz="28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7" y="-1"/>
            <a:ext cx="4592977" cy="691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4572000"/>
            <a:ext cx="6716216" cy="1665312"/>
          </a:xfrm>
        </p:spPr>
        <p:txBody>
          <a:bodyPr/>
          <a:lstStyle/>
          <a:p>
            <a:r>
              <a:rPr lang="el-GR" dirty="0" smtClean="0"/>
              <a:t>Άρειος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4376" y="685800"/>
            <a:ext cx="3739624" cy="3823320"/>
          </a:xfrm>
        </p:spPr>
        <p:txBody>
          <a:bodyPr/>
          <a:lstStyle/>
          <a:p>
            <a:r>
              <a:rPr lang="el-GR" dirty="0" smtClean="0"/>
              <a:t>Ένας επίσκοπος  ή ιερέας από την περιοχή της Αλεξάνδρειας της Αιγύπτου</a:t>
            </a:r>
          </a:p>
          <a:p>
            <a:r>
              <a:rPr lang="el-GR" dirty="0" smtClean="0"/>
              <a:t>Καινούργια διδασκαλία σχετικά με το Χριστό.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12" y="0"/>
            <a:ext cx="543288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12567" cy="7021551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256584" cy="69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08260" cy="594508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5396776"/>
            <a:ext cx="9144000" cy="1449288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+mn-lt"/>
              </a:rPr>
              <a:t>Ως τελική απόφαση, η Πρώτη Οικουμενική Σύνοδος γράφει το Σύμβολο της Πίστεως, το «Πιστεύω».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4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85769"/>
            <a:ext cx="9144000" cy="6572231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dirty="0" err="1"/>
              <a:t>Πιστεύομεν</a:t>
            </a:r>
            <a:r>
              <a:rPr lang="el-GR" dirty="0"/>
              <a:t> </a:t>
            </a:r>
            <a:r>
              <a:rPr lang="el-GR" dirty="0" err="1"/>
              <a:t>εἰς</a:t>
            </a:r>
            <a:r>
              <a:rPr lang="el-GR" dirty="0"/>
              <a:t> </a:t>
            </a:r>
            <a:r>
              <a:rPr lang="el-GR" dirty="0" err="1"/>
              <a:t>ἕνα</a:t>
            </a:r>
            <a:r>
              <a:rPr lang="el-GR" dirty="0"/>
              <a:t> </a:t>
            </a:r>
            <a:r>
              <a:rPr lang="el-GR" dirty="0" err="1"/>
              <a:t>Θεὸν</a:t>
            </a:r>
            <a:r>
              <a:rPr lang="el-GR" dirty="0"/>
              <a:t> Πατέρα παντοκράτορα, πάντων </a:t>
            </a:r>
            <a:r>
              <a:rPr lang="el-GR" dirty="0" err="1"/>
              <a:t>ὁρατῶν</a:t>
            </a:r>
            <a:r>
              <a:rPr lang="el-GR" dirty="0"/>
              <a:t> τε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ἀοράτων</a:t>
            </a:r>
            <a:r>
              <a:rPr lang="el-GR" dirty="0"/>
              <a:t> </a:t>
            </a:r>
            <a:r>
              <a:rPr lang="el-GR" dirty="0" err="1"/>
              <a:t>ποιητήν</a:t>
            </a:r>
            <a:r>
              <a:rPr lang="el-GR" dirty="0"/>
              <a:t>·	</a:t>
            </a:r>
          </a:p>
          <a:p>
            <a:pPr algn="ctr"/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εἰς</a:t>
            </a:r>
            <a:r>
              <a:rPr lang="el-GR" dirty="0"/>
              <a:t> </a:t>
            </a:r>
            <a:r>
              <a:rPr lang="el-GR" dirty="0" err="1"/>
              <a:t>ἕνα</a:t>
            </a:r>
            <a:r>
              <a:rPr lang="el-GR" dirty="0"/>
              <a:t> </a:t>
            </a:r>
            <a:r>
              <a:rPr lang="el-GR" dirty="0" err="1"/>
              <a:t>Κύριον</a:t>
            </a:r>
            <a:r>
              <a:rPr lang="el-GR" dirty="0"/>
              <a:t> </a:t>
            </a:r>
            <a:r>
              <a:rPr lang="el-GR" dirty="0" err="1"/>
              <a:t>Ἰησοῦν</a:t>
            </a:r>
            <a:r>
              <a:rPr lang="el-GR" dirty="0"/>
              <a:t> </a:t>
            </a:r>
            <a:r>
              <a:rPr lang="el-GR" dirty="0" err="1"/>
              <a:t>Χριστόν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Υἱὸν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Θεοῦ</a:t>
            </a:r>
            <a:r>
              <a:rPr lang="el-GR" dirty="0"/>
              <a:t>, γεννηθέντα </a:t>
            </a:r>
            <a:r>
              <a:rPr lang="el-GR" dirty="0" err="1"/>
              <a:t>ἐκ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Πατρὸς</a:t>
            </a:r>
            <a:r>
              <a:rPr lang="el-GR" dirty="0"/>
              <a:t> [</a:t>
            </a:r>
            <a:r>
              <a:rPr lang="el-GR" dirty="0" err="1"/>
              <a:t>μονογενῆ</a:t>
            </a:r>
            <a:r>
              <a:rPr lang="el-GR" dirty="0"/>
              <a:t>, </a:t>
            </a:r>
            <a:r>
              <a:rPr lang="el-GR" dirty="0" err="1"/>
              <a:t>τοὐτέστιν</a:t>
            </a:r>
            <a:r>
              <a:rPr lang="el-GR" dirty="0"/>
              <a:t> </a:t>
            </a:r>
            <a:r>
              <a:rPr lang="el-GR" dirty="0" err="1"/>
              <a:t>ἐκ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err="1"/>
              <a:t>οὐσίας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Πατρός, </a:t>
            </a:r>
            <a:r>
              <a:rPr lang="el-GR" dirty="0" err="1"/>
              <a:t>Θεὸν</a:t>
            </a:r>
            <a:r>
              <a:rPr lang="el-GR" dirty="0"/>
              <a:t> </a:t>
            </a:r>
            <a:r>
              <a:rPr lang="el-GR" dirty="0" err="1"/>
              <a:t>ἐκ</a:t>
            </a:r>
            <a:r>
              <a:rPr lang="el-GR" dirty="0"/>
              <a:t> </a:t>
            </a:r>
            <a:r>
              <a:rPr lang="el-GR" dirty="0" err="1"/>
              <a:t>Θεοῦ</a:t>
            </a:r>
            <a:r>
              <a:rPr lang="el-GR" dirty="0"/>
              <a:t>,] </a:t>
            </a:r>
            <a:r>
              <a:rPr lang="el-GR" dirty="0" err="1"/>
              <a:t>Φῶς</a:t>
            </a:r>
            <a:r>
              <a:rPr lang="el-GR" dirty="0"/>
              <a:t> </a:t>
            </a:r>
            <a:r>
              <a:rPr lang="el-GR" dirty="0" err="1"/>
              <a:t>ἐκ</a:t>
            </a:r>
            <a:r>
              <a:rPr lang="el-GR" dirty="0"/>
              <a:t> Φωτός, </a:t>
            </a:r>
            <a:r>
              <a:rPr lang="el-GR" dirty="0" err="1"/>
              <a:t>Θεὸν</a:t>
            </a:r>
            <a:r>
              <a:rPr lang="el-GR" dirty="0"/>
              <a:t> </a:t>
            </a:r>
            <a:r>
              <a:rPr lang="el-GR" dirty="0" err="1"/>
              <a:t>ἀληθινὸν</a:t>
            </a:r>
            <a:r>
              <a:rPr lang="el-GR" dirty="0"/>
              <a:t> </a:t>
            </a:r>
            <a:r>
              <a:rPr lang="el-GR" dirty="0" err="1"/>
              <a:t>ἐκ</a:t>
            </a:r>
            <a:r>
              <a:rPr lang="el-GR" dirty="0"/>
              <a:t> </a:t>
            </a:r>
            <a:r>
              <a:rPr lang="el-GR" dirty="0" err="1"/>
              <a:t>Θεοῦ</a:t>
            </a:r>
            <a:r>
              <a:rPr lang="el-GR" dirty="0"/>
              <a:t> </a:t>
            </a:r>
            <a:r>
              <a:rPr lang="el-GR" dirty="0" err="1"/>
              <a:t>ἀληθινοῦ</a:t>
            </a:r>
            <a:r>
              <a:rPr lang="el-GR" dirty="0"/>
              <a:t>, γεννηθέντα, </a:t>
            </a:r>
            <a:r>
              <a:rPr lang="el-GR" dirty="0" err="1"/>
              <a:t>οὐ</a:t>
            </a:r>
            <a:r>
              <a:rPr lang="el-GR" dirty="0"/>
              <a:t> </a:t>
            </a:r>
            <a:r>
              <a:rPr lang="el-GR" dirty="0" err="1"/>
              <a:t>ποιηθέντα</a:t>
            </a:r>
            <a:r>
              <a:rPr lang="el-GR" dirty="0"/>
              <a:t>, </a:t>
            </a:r>
            <a:r>
              <a:rPr lang="el-GR" dirty="0" err="1"/>
              <a:t>ὁμοούσιον</a:t>
            </a:r>
            <a:r>
              <a:rPr lang="el-GR" dirty="0"/>
              <a:t> </a:t>
            </a:r>
            <a:r>
              <a:rPr lang="el-GR" dirty="0" err="1"/>
              <a:t>τῷ</a:t>
            </a:r>
            <a:r>
              <a:rPr lang="el-GR" dirty="0"/>
              <a:t> </a:t>
            </a:r>
            <a:r>
              <a:rPr lang="el-GR" dirty="0" err="1" smtClean="0"/>
              <a:t>Πατρί</a:t>
            </a:r>
            <a:r>
              <a:rPr lang="el-GR" dirty="0" smtClean="0"/>
              <a:t>, </a:t>
            </a:r>
            <a:r>
              <a:rPr lang="el-GR" dirty="0" err="1" smtClean="0"/>
              <a:t>δι</a:t>
            </a:r>
            <a:r>
              <a:rPr lang="el-GR" dirty="0"/>
              <a:t>' </a:t>
            </a:r>
            <a:r>
              <a:rPr lang="el-GR" dirty="0" err="1"/>
              <a:t>οὗ</a:t>
            </a:r>
            <a:r>
              <a:rPr lang="el-GR" dirty="0"/>
              <a:t> </a:t>
            </a:r>
            <a:r>
              <a:rPr lang="el-GR" dirty="0" err="1"/>
              <a:t>τὰ</a:t>
            </a:r>
            <a:r>
              <a:rPr lang="el-GR" dirty="0"/>
              <a:t> πάντα </a:t>
            </a:r>
            <a:r>
              <a:rPr lang="el-GR" dirty="0" err="1"/>
              <a:t>ἐγένετο</a:t>
            </a:r>
            <a:r>
              <a:rPr lang="el-GR" dirty="0"/>
              <a:t>, [</a:t>
            </a:r>
            <a:r>
              <a:rPr lang="el-GR" dirty="0" err="1"/>
              <a:t>τά</a:t>
            </a:r>
            <a:r>
              <a:rPr lang="el-GR" dirty="0"/>
              <a:t> τε </a:t>
            </a: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τῷ</a:t>
            </a:r>
            <a:r>
              <a:rPr lang="el-GR" dirty="0"/>
              <a:t> </a:t>
            </a:r>
            <a:r>
              <a:rPr lang="el-GR" dirty="0" err="1"/>
              <a:t>οὐρανῷ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τῇ</a:t>
            </a:r>
            <a:r>
              <a:rPr lang="el-GR" dirty="0"/>
              <a:t> </a:t>
            </a:r>
            <a:r>
              <a:rPr lang="el-GR" dirty="0" err="1"/>
              <a:t>γῇ</a:t>
            </a:r>
            <a:r>
              <a:rPr lang="el-GR" dirty="0" smtClean="0"/>
              <a:t>,]</a:t>
            </a:r>
            <a:endParaRPr lang="el-GR" dirty="0"/>
          </a:p>
          <a:p>
            <a:pPr algn="ctr"/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δι</a:t>
            </a:r>
            <a:r>
              <a:rPr lang="el-GR" dirty="0"/>
              <a:t>' </a:t>
            </a:r>
            <a:r>
              <a:rPr lang="el-GR" dirty="0" err="1"/>
              <a:t>ἡμᾶς</a:t>
            </a:r>
            <a:r>
              <a:rPr lang="el-GR" dirty="0"/>
              <a:t> </a:t>
            </a:r>
            <a:r>
              <a:rPr lang="el-GR" dirty="0" err="1"/>
              <a:t>τοὺς</a:t>
            </a:r>
            <a:r>
              <a:rPr lang="el-GR" dirty="0"/>
              <a:t> </a:t>
            </a:r>
            <a:r>
              <a:rPr lang="el-GR" dirty="0" err="1"/>
              <a:t>ἀνθρώπους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διὰ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ἡμετέραν</a:t>
            </a:r>
            <a:r>
              <a:rPr lang="el-GR" dirty="0"/>
              <a:t> </a:t>
            </a:r>
            <a:r>
              <a:rPr lang="el-GR" dirty="0" err="1"/>
              <a:t>σωτηρίαν</a:t>
            </a:r>
            <a:r>
              <a:rPr lang="el-GR" dirty="0"/>
              <a:t> κατελθόντα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σαρκωθέντα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ἐνανθρωπήσαντα</a:t>
            </a:r>
            <a:r>
              <a:rPr lang="el-GR" dirty="0"/>
              <a:t>,	</a:t>
            </a:r>
          </a:p>
          <a:p>
            <a:pPr algn="ctr"/>
            <a:r>
              <a:rPr lang="el-GR" dirty="0"/>
              <a:t>παθόντα,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ἀναστάντα</a:t>
            </a:r>
            <a:r>
              <a:rPr lang="el-GR" dirty="0"/>
              <a:t> </a:t>
            </a:r>
            <a:r>
              <a:rPr lang="el-GR" dirty="0" err="1"/>
              <a:t>τῇ</a:t>
            </a:r>
            <a:r>
              <a:rPr lang="el-GR" dirty="0"/>
              <a:t> </a:t>
            </a:r>
            <a:r>
              <a:rPr lang="el-GR" dirty="0" err="1"/>
              <a:t>τρίτῃ</a:t>
            </a:r>
            <a:r>
              <a:rPr lang="el-GR" dirty="0"/>
              <a:t> </a:t>
            </a:r>
            <a:r>
              <a:rPr lang="el-GR" dirty="0" err="1"/>
              <a:t>ἡμέρᾳ</a:t>
            </a:r>
            <a:r>
              <a:rPr lang="el-GR" dirty="0"/>
              <a:t>, </a:t>
            </a:r>
            <a:r>
              <a:rPr lang="el-GR" dirty="0" err="1"/>
              <a:t>ἀνελθόντα</a:t>
            </a:r>
            <a:r>
              <a:rPr lang="el-GR" dirty="0"/>
              <a:t> </a:t>
            </a:r>
            <a:r>
              <a:rPr lang="el-GR" dirty="0" err="1"/>
              <a:t>εἰς</a:t>
            </a:r>
            <a:r>
              <a:rPr lang="el-GR" dirty="0"/>
              <a:t> </a:t>
            </a:r>
            <a:r>
              <a:rPr lang="el-GR" dirty="0" err="1"/>
              <a:t>τοὺς</a:t>
            </a:r>
            <a:r>
              <a:rPr lang="el-GR" dirty="0"/>
              <a:t> </a:t>
            </a:r>
            <a:r>
              <a:rPr lang="el-GR" dirty="0" err="1"/>
              <a:t>οὐρανούς</a:t>
            </a:r>
            <a:r>
              <a:rPr lang="el-GR" dirty="0" smtClean="0"/>
              <a:t>,</a:t>
            </a:r>
            <a:endParaRPr lang="el-GR" dirty="0"/>
          </a:p>
          <a:p>
            <a:pPr algn="ctr"/>
            <a:r>
              <a:rPr lang="el-GR" dirty="0" err="1"/>
              <a:t>ἐρχόμενον</a:t>
            </a:r>
            <a:r>
              <a:rPr lang="el-GR" dirty="0"/>
              <a:t> </a:t>
            </a:r>
            <a:r>
              <a:rPr lang="el-GR" dirty="0" err="1"/>
              <a:t>κρῖναι</a:t>
            </a:r>
            <a:r>
              <a:rPr lang="el-GR" dirty="0"/>
              <a:t> </a:t>
            </a:r>
            <a:r>
              <a:rPr lang="el-GR" dirty="0" err="1"/>
              <a:t>ζῶντας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νεκρούς.	</a:t>
            </a:r>
          </a:p>
          <a:p>
            <a:pPr algn="ctr"/>
            <a:r>
              <a:rPr lang="el-GR" dirty="0" err="1" smtClean="0"/>
              <a:t>Καὶ</a:t>
            </a:r>
            <a:r>
              <a:rPr lang="el-GR" dirty="0" smtClean="0"/>
              <a:t> </a:t>
            </a:r>
            <a:r>
              <a:rPr lang="el-GR" dirty="0" err="1"/>
              <a:t>εἰς</a:t>
            </a:r>
            <a:r>
              <a:rPr lang="el-GR" dirty="0"/>
              <a:t> </a:t>
            </a:r>
            <a:r>
              <a:rPr lang="el-GR" dirty="0" err="1"/>
              <a:t>τὸ</a:t>
            </a:r>
            <a:r>
              <a:rPr lang="el-GR" dirty="0"/>
              <a:t> </a:t>
            </a:r>
            <a:r>
              <a:rPr lang="el-GR" dirty="0" err="1"/>
              <a:t>Ἅγιον</a:t>
            </a:r>
            <a:r>
              <a:rPr lang="el-GR" dirty="0"/>
              <a:t> </a:t>
            </a:r>
            <a:r>
              <a:rPr lang="el-GR" dirty="0" err="1"/>
              <a:t>Πνεῦμα</a:t>
            </a:r>
            <a:r>
              <a:rPr lang="el-GR" dirty="0"/>
              <a:t>.	</a:t>
            </a:r>
            <a:endParaRPr lang="en-US" dirty="0"/>
          </a:p>
          <a:p>
            <a:pPr algn="ctr"/>
            <a:r>
              <a:rPr lang="el-GR" dirty="0" smtClean="0"/>
              <a:t>[</a:t>
            </a:r>
            <a:r>
              <a:rPr lang="el-GR" dirty="0" err="1"/>
              <a:t>Τοὺς</a:t>
            </a:r>
            <a:r>
              <a:rPr lang="el-GR" dirty="0"/>
              <a:t> </a:t>
            </a:r>
            <a:r>
              <a:rPr lang="el-GR" dirty="0" err="1"/>
              <a:t>δὲ</a:t>
            </a:r>
            <a:r>
              <a:rPr lang="el-GR" dirty="0"/>
              <a:t> λέγοντας, </a:t>
            </a:r>
            <a:r>
              <a:rPr lang="el-GR" dirty="0" err="1"/>
              <a:t>Ἦν</a:t>
            </a:r>
            <a:r>
              <a:rPr lang="el-GR" dirty="0"/>
              <a:t> </a:t>
            </a:r>
            <a:r>
              <a:rPr lang="el-GR" dirty="0" err="1"/>
              <a:t>ποτε</a:t>
            </a:r>
            <a:r>
              <a:rPr lang="el-GR" dirty="0"/>
              <a:t> </a:t>
            </a:r>
            <a:r>
              <a:rPr lang="el-GR" dirty="0" err="1"/>
              <a:t>ὅτε</a:t>
            </a:r>
            <a:r>
              <a:rPr lang="el-GR" dirty="0"/>
              <a:t> </a:t>
            </a:r>
            <a:r>
              <a:rPr lang="el-GR" dirty="0" err="1"/>
              <a:t>οὐκ</a:t>
            </a:r>
            <a:r>
              <a:rPr lang="el-GR" dirty="0"/>
              <a:t> </a:t>
            </a:r>
            <a:r>
              <a:rPr lang="el-GR" dirty="0" err="1"/>
              <a:t>ἦν</a:t>
            </a:r>
            <a:r>
              <a:rPr lang="el-GR" dirty="0"/>
              <a:t>,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Πρὶν</a:t>
            </a:r>
            <a:r>
              <a:rPr lang="el-GR" dirty="0"/>
              <a:t> </a:t>
            </a:r>
            <a:r>
              <a:rPr lang="el-GR" dirty="0" err="1"/>
              <a:t>γεννηθῆναι</a:t>
            </a:r>
            <a:r>
              <a:rPr lang="el-GR" dirty="0"/>
              <a:t> </a:t>
            </a:r>
            <a:r>
              <a:rPr lang="el-GR" dirty="0" err="1"/>
              <a:t>οὐκ</a:t>
            </a:r>
            <a:r>
              <a:rPr lang="el-GR" dirty="0"/>
              <a:t> </a:t>
            </a:r>
            <a:r>
              <a:rPr lang="el-GR" dirty="0" err="1"/>
              <a:t>ἦν</a:t>
            </a:r>
            <a:r>
              <a:rPr lang="el-GR" dirty="0"/>
              <a:t>,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ὅτι</a:t>
            </a:r>
            <a:r>
              <a:rPr lang="el-GR" dirty="0"/>
              <a:t> </a:t>
            </a:r>
            <a:r>
              <a:rPr lang="el-GR" dirty="0" err="1"/>
              <a:t>Ἐξ</a:t>
            </a:r>
            <a:r>
              <a:rPr lang="el-GR" dirty="0"/>
              <a:t> </a:t>
            </a:r>
            <a:r>
              <a:rPr lang="el-GR" dirty="0" err="1"/>
              <a:t>οὐκ</a:t>
            </a:r>
            <a:r>
              <a:rPr lang="el-GR" dirty="0"/>
              <a:t> </a:t>
            </a:r>
            <a:r>
              <a:rPr lang="el-GR" dirty="0" err="1"/>
              <a:t>ὄντων</a:t>
            </a:r>
            <a:r>
              <a:rPr lang="el-GR" dirty="0"/>
              <a:t> </a:t>
            </a:r>
            <a:r>
              <a:rPr lang="el-GR" dirty="0" err="1"/>
              <a:t>εγένετο</a:t>
            </a:r>
            <a:r>
              <a:rPr lang="el-GR" dirty="0"/>
              <a:t>, ἢ </a:t>
            </a:r>
            <a:r>
              <a:rPr lang="el-GR" dirty="0" err="1"/>
              <a:t>Ἐξ</a:t>
            </a:r>
            <a:r>
              <a:rPr lang="el-GR" dirty="0"/>
              <a:t> </a:t>
            </a:r>
            <a:r>
              <a:rPr lang="el-GR" dirty="0" err="1"/>
              <a:t>ἑτέρας</a:t>
            </a:r>
            <a:r>
              <a:rPr lang="el-GR" dirty="0"/>
              <a:t> </a:t>
            </a:r>
            <a:r>
              <a:rPr lang="el-GR" dirty="0" err="1"/>
              <a:t>ὑποστάσεως</a:t>
            </a:r>
            <a:r>
              <a:rPr lang="el-GR" dirty="0"/>
              <a:t> ἢ </a:t>
            </a:r>
            <a:r>
              <a:rPr lang="el-GR" dirty="0" err="1"/>
              <a:t>οὐσίας</a:t>
            </a:r>
            <a:r>
              <a:rPr lang="el-GR" dirty="0"/>
              <a:t> φάσκοντας </a:t>
            </a:r>
            <a:r>
              <a:rPr lang="el-GR" dirty="0" err="1"/>
              <a:t>εἶναι</a:t>
            </a:r>
            <a:r>
              <a:rPr lang="el-GR" dirty="0"/>
              <a:t>, ἢ </a:t>
            </a:r>
            <a:r>
              <a:rPr lang="el-GR" dirty="0" err="1"/>
              <a:t>κτιστόν</a:t>
            </a:r>
            <a:r>
              <a:rPr lang="el-GR" dirty="0"/>
              <a:t>, ἢ </a:t>
            </a:r>
            <a:r>
              <a:rPr lang="el-GR" dirty="0" err="1"/>
              <a:t>τρεπτόν</a:t>
            </a:r>
            <a:r>
              <a:rPr lang="el-GR" dirty="0"/>
              <a:t>, ἢ </a:t>
            </a:r>
            <a:r>
              <a:rPr lang="el-GR" dirty="0" err="1"/>
              <a:t>ἀλλοιωτὸν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Υἱὸν</a:t>
            </a:r>
            <a:r>
              <a:rPr lang="el-GR" dirty="0"/>
              <a:t> </a:t>
            </a:r>
            <a:r>
              <a:rPr lang="el-GR" dirty="0" err="1"/>
              <a:t>τοῦ</a:t>
            </a:r>
            <a:r>
              <a:rPr lang="el-GR" dirty="0"/>
              <a:t> </a:t>
            </a:r>
            <a:r>
              <a:rPr lang="el-GR" dirty="0" err="1"/>
              <a:t>Θεοῦ</a:t>
            </a:r>
            <a:r>
              <a:rPr lang="el-GR" dirty="0"/>
              <a:t>, τούτους </a:t>
            </a:r>
            <a:r>
              <a:rPr lang="el-GR" dirty="0" err="1"/>
              <a:t>ἀναθεματίζει</a:t>
            </a:r>
            <a:r>
              <a:rPr lang="el-GR" dirty="0"/>
              <a:t> ἡ </a:t>
            </a:r>
            <a:r>
              <a:rPr lang="el-GR" dirty="0" err="1"/>
              <a:t>ἁγία</a:t>
            </a:r>
            <a:r>
              <a:rPr lang="el-GR" dirty="0"/>
              <a:t> </a:t>
            </a:r>
            <a:r>
              <a:rPr lang="el-GR" dirty="0" err="1"/>
              <a:t>καθολικὴ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ἀποστολικὴ</a:t>
            </a:r>
            <a:r>
              <a:rPr lang="el-GR" dirty="0"/>
              <a:t> </a:t>
            </a:r>
            <a:r>
              <a:rPr lang="el-GR" dirty="0" err="1"/>
              <a:t>ἐκκλησία</a:t>
            </a:r>
            <a:r>
              <a:rPr lang="el-GR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747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el-GR" sz="2000" dirty="0" smtClean="0">
                <a:latin typeface="+mn-lt"/>
              </a:rPr>
              <a:t>Καθορίζει κοινή ημερομηνία εορτασμού του Πάσχα σε όλη την Εκκλησία. Την ακριβή ημερομηνία κάθε χρόνο την όριζε το Πατριαρχείο Αλεξάνδρειας.</a:t>
            </a:r>
            <a:endParaRPr lang="el-GR" sz="2000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7906"/>
          </a:xfrm>
        </p:spPr>
      </p:pic>
    </p:spTree>
    <p:extLst>
      <p:ext uri="{BB962C8B-B14F-4D97-AF65-F5344CB8AC3E}">
        <p14:creationId xmlns:p14="http://schemas.microsoft.com/office/powerpoint/2010/main" val="8991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" y="404664"/>
            <a:ext cx="2605979" cy="5472608"/>
          </a:xfrm>
        </p:spPr>
        <p:txBody>
          <a:bodyPr/>
          <a:lstStyle/>
          <a:p>
            <a:r>
              <a:rPr lang="el-GR" dirty="0" smtClean="0"/>
              <a:t>Πρώτη Κυριακή </a:t>
            </a:r>
          </a:p>
          <a:p>
            <a:r>
              <a:rPr lang="el-GR" dirty="0" smtClean="0"/>
              <a:t>Μετά την πρώτη πανσέληνο</a:t>
            </a:r>
          </a:p>
          <a:p>
            <a:r>
              <a:rPr lang="el-GR" dirty="0" smtClean="0"/>
              <a:t>Μετά την εαρινή ισημερία </a:t>
            </a:r>
          </a:p>
          <a:p>
            <a:r>
              <a:rPr lang="el-GR" dirty="0" smtClean="0"/>
              <a:t>Δεν θα γιορτάζεται ποτέ μαζί με το Εβραϊκό Πάσχα</a:t>
            </a:r>
          </a:p>
          <a:p>
            <a:endParaRPr lang="el-GR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79" y="476672"/>
            <a:ext cx="6507398" cy="5862317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3995936" y="836712"/>
            <a:ext cx="2160240" cy="1152128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2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1841689"/>
          </a:xfrm>
        </p:spPr>
        <p:txBody>
          <a:bodyPr/>
          <a:lstStyle/>
          <a:p>
            <a:r>
              <a:rPr lang="el-GR" dirty="0" smtClean="0"/>
              <a:t>Εισάγει το Μητροπολιτικό σύστημα διοίκησης, όπου οι σπουδαιότερες πόλεις έχουν εξουσία πάνω σε επισκοπές μικρότερων πόλεων – Αλεξάνδρεια, Αντιόχεια και Κωνσταντινούπολη. Εξαιρείται και τιμάται η Ρώμη, ως αρχαία πρωτεύουσα.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9" y="0"/>
            <a:ext cx="7658490" cy="50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" y="0"/>
            <a:ext cx="9144000" cy="6769152"/>
          </a:xfrm>
          <a:prstGeom prst="rect">
            <a:avLst/>
          </a:prstGeo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7" y="-4014"/>
            <a:ext cx="9143797" cy="6858000"/>
          </a:xfrm>
        </p:spPr>
      </p:pic>
    </p:spTree>
    <p:extLst>
      <p:ext uri="{BB962C8B-B14F-4D97-AF65-F5344CB8AC3E}">
        <p14:creationId xmlns:p14="http://schemas.microsoft.com/office/powerpoint/2010/main" val="6640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83143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Καταρτίζει 20 κανόνες, για διάφορα θέματα:</a:t>
            </a:r>
          </a:p>
          <a:p>
            <a:r>
              <a:rPr lang="el-GR" dirty="0" smtClean="0"/>
              <a:t>Απαγόρευση χειροτονίας ευνουχισμένων ( με εξαίρεση)</a:t>
            </a:r>
          </a:p>
          <a:p>
            <a:r>
              <a:rPr lang="el-GR" dirty="0" smtClean="0"/>
              <a:t>Πως αντιμετωπίζονται οι σχισματικοί και οι </a:t>
            </a:r>
            <a:r>
              <a:rPr lang="el-GR" dirty="0" err="1" smtClean="0"/>
              <a:t>πεπτωκότες</a:t>
            </a:r>
            <a:endParaRPr lang="el-GR" dirty="0" smtClean="0"/>
          </a:p>
          <a:p>
            <a:r>
              <a:rPr lang="el-GR" dirty="0" smtClean="0"/>
              <a:t>Για κληρικούς: απαγόρευση τοκισμού, επιδίωξης μετάθεσης, συμβίωσης χωρίς γάμο…</a:t>
            </a:r>
          </a:p>
          <a:p>
            <a:r>
              <a:rPr lang="el-GR" dirty="0" smtClean="0"/>
              <a:t>Μετάδοση της Θειας Ευχαριστίας επί της επιθανάτιας κλίνης</a:t>
            </a:r>
          </a:p>
          <a:p>
            <a:r>
              <a:rPr lang="el-GR" dirty="0" smtClean="0"/>
              <a:t>Απαγόρευση της γονυκλισίας κατά την Κυριακάτικη Λειτουργία.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2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2" y="260647"/>
            <a:ext cx="9175681" cy="611712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60648"/>
            <a:ext cx="4283968" cy="2232248"/>
          </a:xfrm>
        </p:spPr>
        <p:txBody>
          <a:bodyPr/>
          <a:lstStyle/>
          <a:p>
            <a:r>
              <a:rPr lang="el-GR" dirty="0" smtClean="0"/>
              <a:t>Επιβεβαιώνει τον Κανόνα της Αγίας Γραφής.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50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0"/>
            <a:ext cx="9170155" cy="6858000"/>
          </a:xfrm>
        </p:spPr>
      </p:pic>
    </p:spTree>
    <p:extLst>
      <p:ext uri="{BB962C8B-B14F-4D97-AF65-F5344CB8AC3E}">
        <p14:creationId xmlns:p14="http://schemas.microsoft.com/office/powerpoint/2010/main" val="19333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20308" y="0"/>
            <a:ext cx="4923692" cy="6858000"/>
          </a:xfrm>
        </p:spPr>
        <p:txBody>
          <a:bodyPr/>
          <a:lstStyle/>
          <a:p>
            <a:r>
              <a:rPr lang="el-GR" sz="2800" dirty="0" smtClean="0"/>
              <a:t>Δεν μπορούσε να δεχτεί φιλοσοφικά – λογικά πως ο Ένας Θεός είναι τρία πρόσωπα – Αγία Τριάδα.</a:t>
            </a:r>
          </a:p>
          <a:p>
            <a:r>
              <a:rPr lang="el-GR" sz="2800" dirty="0" smtClean="0"/>
              <a:t>Δίδασκε πως ο Υιός και Λόγος του Θεού, ο Χριστός, είναι το πρώτο και τελειότερο δημιούργημα του Θεού.</a:t>
            </a:r>
          </a:p>
          <a:p>
            <a:r>
              <a:rPr lang="el-GR" sz="2800" dirty="0" smtClean="0"/>
              <a:t>Δεν είναι Θεός ο Χριστός, είναι κτίσμα του Πατρός, ο Πατέρας τον έκανε σχεδόν Θεό.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4128" r="12706" b="4192"/>
          <a:stretch/>
        </p:blipFill>
        <p:spPr>
          <a:xfrm>
            <a:off x="0" y="0"/>
            <a:ext cx="4220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04664"/>
            <a:ext cx="3307556" cy="1656184"/>
          </a:xfrm>
        </p:spPr>
        <p:txBody>
          <a:bodyPr/>
          <a:lstStyle/>
          <a:p>
            <a:r>
              <a:rPr lang="el-GR" dirty="0" smtClean="0"/>
              <a:t>Το μυστηριώδες και τραγικό τέλος του Άρειου.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56" y="3135"/>
            <a:ext cx="5836444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"/>
            <a:ext cx="3470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332656"/>
            <a:ext cx="4317621" cy="1656184"/>
          </a:xfrm>
        </p:spPr>
        <p:txBody>
          <a:bodyPr>
            <a:normAutofit/>
          </a:bodyPr>
          <a:lstStyle/>
          <a:p>
            <a:r>
              <a:rPr lang="el-GR" dirty="0" smtClean="0"/>
              <a:t>Η διδασκαλία του Αρείου δεν είχε μόνο θεολογικές, αλλά κυρίως </a:t>
            </a:r>
            <a:r>
              <a:rPr lang="el-GR" dirty="0" err="1" smtClean="0"/>
              <a:t>σωτηριολογικές</a:t>
            </a:r>
            <a:r>
              <a:rPr lang="el-GR" dirty="0" smtClean="0"/>
              <a:t> συνέπειες.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9106"/>
          <a:stretch/>
        </p:blipFill>
        <p:spPr>
          <a:xfrm>
            <a:off x="179512" y="1988840"/>
            <a:ext cx="3867418" cy="475143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21" y="0"/>
            <a:ext cx="4841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2" y="-29830"/>
            <a:ext cx="9183772" cy="688782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62200" y="1556792"/>
            <a:ext cx="6781800" cy="1600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459859"/>
            <a:ext cx="5580112" cy="242088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Τόσο στην Αλεξάνδρεια, όσο και σε πολλές πόλεις, οι Χριστιανοί ήταν διαιρεμένοι.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8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25"/>
            <a:ext cx="9144000" cy="69342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230" y="4725144"/>
            <a:ext cx="9144000" cy="1764691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Μέγας Κωνσταντίνος – αν και δεν είναι Χριστιανός ακόμα - ενδιαφέρεται ως Αυτοκράτορας για την ειρήνη και την ενότητα των Χριστιανών, ώστε να μην υπάρχουν θρησκευτικές αντιπαλότητες.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198884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Είχαν προηγηθεί τοπικές σύνοδοι, κυρίως στην Αλεξάνδρεια, οι οποίες όμως δεν είχαν εκκλησιαστικό αποτέλεσμα. Έτσι αναλαμβάνει ο Κωνσταντίνος τη σύγκληση μιας ευρύτερης Συνόδου.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67725"/>
          </a:xfrm>
          <a:prstGeom prst="rect">
            <a:avLst/>
          </a:prstGeom>
        </p:spPr>
      </p:pic>
      <p:sp>
        <p:nvSpPr>
          <p:cNvPr id="7" name="Βέλος προς τα επάνω 6"/>
          <p:cNvSpPr/>
          <p:nvPr/>
        </p:nvSpPr>
        <p:spPr>
          <a:xfrm>
            <a:off x="3203848" y="2060848"/>
            <a:ext cx="360040" cy="2088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ριστερό βέλος 7"/>
          <p:cNvSpPr/>
          <p:nvPr/>
        </p:nvSpPr>
        <p:spPr>
          <a:xfrm>
            <a:off x="2843808" y="908720"/>
            <a:ext cx="46805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5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165618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Επιλέγεται η Νίκαια, πιο κοντά στην Κωνσταντινούπολη, πιο εύκολη η πρόσβαση και για τους δυτικούς επισκόπους αλλά και για τον Αυτοκράτορα.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1" y="2060848"/>
            <a:ext cx="4606402" cy="299318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02" y="2924944"/>
            <a:ext cx="4537597" cy="34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83"/>
            <a:ext cx="9144000" cy="6935146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5373216"/>
            <a:ext cx="4716016" cy="8640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Θέτει στη διάθεση της Εκκλησίας το αυτοκρατορικό ταχυδρομικό δίκτυο.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" y="0"/>
            <a:ext cx="6611024" cy="34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2419</TotalTime>
  <Words>610</Words>
  <Application>Microsoft Office PowerPoint</Application>
  <PresentationFormat>Προβολή στην οθόνη (4:3)</PresentationFormat>
  <Paragraphs>49</Paragraphs>
  <Slides>30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NewsPrint</vt:lpstr>
      <vt:lpstr>Οικουμενικές Σύνοδοι </vt:lpstr>
      <vt:lpstr>Άρειος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Κατά τη διάρκεια της Συνόδου, χάνει τη ψυχραιμία του και επιτίθεται στον Άρειο, χαστουκίζοντάς τον. Ο Κωνσταντίνος τον φυλακίζει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Ως τελική απόφαση, η Πρώτη Οικουμενική Σύνοδος γράφει το Σύμβολο της Πίστεως, το «Πιστεύω».</vt:lpstr>
      <vt:lpstr>Παρουσίαση του PowerPoint</vt:lpstr>
      <vt:lpstr>Καθορίζει κοινή ημερομηνία εορτασμού του Πάσχα σε όλη την Εκκλησία. Την ακριβή ημερομηνία κάθε χρόνο την όριζε το Πατριαρχείο Αλεξάνδρειας.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Οικουμενικές Σύνοδοι</dc:title>
  <dc:creator>Διονύσης Αλαμάνος</dc:creator>
  <cp:lastModifiedBy>Διονύσης Αλαμάνος</cp:lastModifiedBy>
  <cp:revision>25</cp:revision>
  <dcterms:created xsi:type="dcterms:W3CDTF">2020-12-05T19:49:42Z</dcterms:created>
  <dcterms:modified xsi:type="dcterms:W3CDTF">2022-02-02T23:49:25Z</dcterms:modified>
</cp:coreProperties>
</file>