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68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394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723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09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381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259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151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447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487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481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862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6F02-2266-4869-8591-78CF2F6D2B94}" type="datetimeFigureOut">
              <a:rPr lang="el-GR" smtClean="0"/>
              <a:t>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EE454-C721-450B-9733-8D96E2016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80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Palatino Linotype" pitchFamily="18" charset="0"/>
              </a:rPr>
              <a:t>Την εποχή του Ιησού δρούσαν στο Ισραήλ διάφορες θρησκευτικές ομάδες.</a:t>
            </a:r>
            <a:endParaRPr lang="el-GR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40968"/>
            <a:ext cx="9144000" cy="1752600"/>
          </a:xfrm>
        </p:spPr>
        <p:txBody>
          <a:bodyPr>
            <a:noAutofit/>
          </a:bodyPr>
          <a:lstStyle/>
          <a:p>
            <a:r>
              <a:rPr lang="el-GR" sz="4400" dirty="0" smtClean="0">
                <a:solidFill>
                  <a:schemeClr val="tx1"/>
                </a:solidFill>
                <a:latin typeface="Palatino Linotype" pitchFamily="18" charset="0"/>
              </a:rPr>
              <a:t>Κυριότερες ήταν οι Φαρισαίοι, οι Σαδδουκαίοι και οι Ζηλωτές.</a:t>
            </a:r>
            <a:endParaRPr lang="el-GR" sz="4400" dirty="0">
              <a:solidFill>
                <a:schemeClr val="tx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0164"/>
            <a:ext cx="8064896" cy="669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8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517"/>
            <a:ext cx="3203848" cy="68752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1" y="3540083"/>
            <a:ext cx="4932040" cy="33179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057" y="10196"/>
            <a:ext cx="6329944" cy="356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8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5. Έναντι των Ρωμαίων ήταν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επιφυλακτικοί ώς και εχθρικοί</a:t>
            </a:r>
            <a:r>
              <a:rPr lang="el-GR" dirty="0" smtClean="0">
                <a:latin typeface="Palatino Linotype" pitchFamily="18" charset="0"/>
              </a:rPr>
              <a:t>,  χωρίς όμως να εκδηλώνουν βίαιες πρακτικές εναντίων τους.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3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el-GR" dirty="0" smtClean="0">
                <a:latin typeface="Palatino Linotype" pitchFamily="18" charset="0"/>
              </a:rPr>
              <a:t>6. Επειδή οι Φαρισαίοι ήταν εχθρικοί έναντι των Ρωμαίων ο Ισραηλιτικός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λαός τους εκτιμούσε</a:t>
            </a:r>
            <a:r>
              <a:rPr lang="el-GR" dirty="0" smtClean="0">
                <a:latin typeface="Palatino Linotype" pitchFamily="18" charset="0"/>
              </a:rPr>
              <a:t>, ενώ οι ίδιοι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περιφρονούσαν τον λαό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el-GR" dirty="0" smtClean="0">
                <a:latin typeface="Palatino Linotype" pitchFamily="18" charset="0"/>
              </a:rPr>
              <a:t>7. Ζούσαν και δρούσαν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σε όλη την χώρα</a:t>
            </a:r>
            <a:r>
              <a:rPr lang="el-GR" dirty="0" smtClean="0">
                <a:latin typeface="Palatino Linotype" pitchFamily="18" charset="0"/>
              </a:rPr>
              <a:t> των Ισραηλιτών.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/>
          <a:lstStyle/>
          <a:p>
            <a:r>
              <a:rPr lang="el-GR" dirty="0" smtClean="0">
                <a:latin typeface="Palatino Linotype" pitchFamily="18" charset="0"/>
              </a:rPr>
              <a:t>Πολλοί από τους Φαρισαίους ήταν ικανοί έμποροι.</a:t>
            </a:r>
            <a:br>
              <a:rPr lang="el-GR" dirty="0" smtClean="0">
                <a:latin typeface="Palatino Linotype" pitchFamily="18" charset="0"/>
              </a:rPr>
            </a:br>
            <a:r>
              <a:rPr lang="el-GR" dirty="0" smtClean="0">
                <a:latin typeface="Palatino Linotype" pitchFamily="18" charset="0"/>
              </a:rPr>
              <a:t>Κατά τους χρόνους που έζησε ο Χριστός υπολογίζεται πως ήταν γύρω στις 6.οοο.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116632"/>
            <a:ext cx="5148064" cy="639472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Σαδδουκαίοι: το όνομα τους προέρχεται από έναν αρχιερέα της Παλαιάς Διαθήκης, τον Σαδώκ. 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0"/>
            <a:ext cx="3779912" cy="68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976" y="274638"/>
            <a:ext cx="4680520" cy="639472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1. Οι Σαδδουκαίοι ήταν η αριστοκρατία του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Ιερατείου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27984" cy="676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11671"/>
            <a:ext cx="2627784" cy="6746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6322714"/>
          </a:xfrm>
        </p:spPr>
        <p:txBody>
          <a:bodyPr/>
          <a:lstStyle/>
          <a:p>
            <a:r>
              <a:rPr lang="el-GR" dirty="0" smtClean="0">
                <a:latin typeface="Palatino Linotype" pitchFamily="18" charset="0"/>
              </a:rPr>
              <a:t>2. Η πίστη τους στηρίζονταν μόνο στην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Πεντάτευχο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3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3.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Απέρριπταν</a:t>
            </a:r>
            <a:r>
              <a:rPr lang="el-GR" dirty="0" smtClean="0">
                <a:latin typeface="Palatino Linotype" pitchFamily="18" charset="0"/>
              </a:rPr>
              <a:t> τις θρησκευτικές παραδόσεις και ήταν πολύ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συντηρητικοί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Palatino Linotype" pitchFamily="18" charset="0"/>
              </a:rPr>
              <a:t>Πώς προέκυψαν αυτές οι θρησκευτικές ομάδες;</a:t>
            </a:r>
            <a:endParaRPr lang="el-GR" dirty="0">
              <a:latin typeface="Palatino Linotype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64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4.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Ανέχονταν</a:t>
            </a:r>
            <a:r>
              <a:rPr lang="el-GR" dirty="0" smtClean="0">
                <a:latin typeface="Palatino Linotype" pitchFamily="18" charset="0"/>
              </a:rPr>
              <a:t> τους Ρωμαίους, πολλές φορές  μάλιστα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συνεργάζονταν</a:t>
            </a:r>
            <a:r>
              <a:rPr lang="el-GR" dirty="0" smtClean="0">
                <a:latin typeface="Palatino Linotype" pitchFamily="18" charset="0"/>
              </a:rPr>
              <a:t> με τους κατακτητές τους.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3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274638"/>
            <a:ext cx="4690864" cy="6322714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5. Επειδή είχαν φιλικές σχέσεις με τους Ρωμαίους,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ο Ισραηλιτικός λαός δεν τους συμπαθούσε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08" y="-66172"/>
            <a:ext cx="3574295" cy="691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6. Καθώς ήταν μέλη του Ιερατείου, ζούσαν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μόνο στην Ιερουσαλήμ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6928"/>
            <a:ext cx="5976664" cy="68594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064" y="0"/>
            <a:ext cx="3888432" cy="636733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Πολλοί αρχιερείς του Ναού προέρχονταν από την ομάδα των Σαδδουκαίων.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71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43428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Palatino Linotype" pitchFamily="18" charset="0"/>
              </a:rPr>
              <a:t>Μετά το 70 μ.Χ., όπου καταστρέφεται ο Ναός του Ηρώδη από τους Ρωμαίους, δεν θα ξαναεμφανιστούν.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1440" y="274638"/>
            <a:ext cx="5242560" cy="1858218"/>
          </a:xfrm>
        </p:spPr>
        <p:txBody>
          <a:bodyPr>
            <a:normAutofit/>
          </a:bodyPr>
          <a:lstStyle/>
          <a:p>
            <a:r>
              <a:rPr lang="el-GR" sz="3600" dirty="0" smtClean="0">
                <a:latin typeface="Palatino Linotype" pitchFamily="18" charset="0"/>
              </a:rPr>
              <a:t>Οι κλήροι τουΑρχιερέα, τα ουρίμ και τουμίμ, και το προστήθιο.</a:t>
            </a:r>
            <a:endParaRPr lang="el-GR" sz="3600" dirty="0">
              <a:latin typeface="Palatino Linotype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812"/>
            <a:ext cx="3901440" cy="2926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5268"/>
            <a:ext cx="9144000" cy="4181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111" y="2322262"/>
            <a:ext cx="6077889" cy="453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Υπήρχε και μιά τρίτη ομάδα, οι Ζηλωτές.</a:t>
            </a:r>
            <a:br>
              <a:rPr lang="el-GR" dirty="0" smtClean="0">
                <a:latin typeface="Palatino Linotype" pitchFamily="18" charset="0"/>
              </a:rPr>
            </a:br>
            <a:r>
              <a:rPr lang="el-GR" dirty="0" smtClean="0">
                <a:latin typeface="Palatino Linotype" pitchFamily="18" charset="0"/>
              </a:rPr>
              <a:t>Ονομάστηκαν έτσι για τον υπερβολικό τους ζήλο στην θρησκεία τους.</a:t>
            </a:r>
            <a:br>
              <a:rPr lang="el-GR" dirty="0" smtClean="0">
                <a:latin typeface="Palatino Linotype" pitchFamily="18" charset="0"/>
              </a:rPr>
            </a:b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7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2068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Σε θέματα θρησκευτικής πίστης έμοιαζαν πάρα πολύ με τους Φαρισαίους. </a:t>
            </a:r>
            <a:br>
              <a:rPr lang="el-GR" dirty="0" smtClean="0">
                <a:latin typeface="Palatino Linotype" pitchFamily="18" charset="0"/>
              </a:rPr>
            </a:br>
            <a:r>
              <a:rPr lang="el-GR" dirty="0" smtClean="0">
                <a:latin typeface="Palatino Linotype" pitchFamily="18" charset="0"/>
              </a:rPr>
              <a:t>Διέφεραν όμως στην στάση τους έναντι των Ρωμαίων.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6260"/>
            <a:ext cx="8664911" cy="635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9144000" cy="6846734"/>
          </a:xfrm>
        </p:spPr>
        <p:txBody>
          <a:bodyPr/>
          <a:lstStyle/>
          <a:p>
            <a:r>
              <a:rPr lang="el-GR" dirty="0" smtClean="0">
                <a:latin typeface="Palatino Linotype" pitchFamily="18" charset="0"/>
              </a:rPr>
              <a:t>Ήταν μια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ένοπλη ομάδα, </a:t>
            </a:r>
            <a:r>
              <a:rPr lang="el-GR" dirty="0" smtClean="0">
                <a:latin typeface="Palatino Linotype" pitchFamily="18" charset="0"/>
              </a:rPr>
              <a:t>στρέφονταν με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επαναστάσεις</a:t>
            </a:r>
            <a:r>
              <a:rPr lang="el-GR" dirty="0" smtClean="0">
                <a:latin typeface="Palatino Linotype" pitchFamily="18" charset="0"/>
              </a:rPr>
              <a:t> ενάντια στους κατακτητές.</a:t>
            </a:r>
            <a:br>
              <a:rPr lang="el-GR" dirty="0" smtClean="0">
                <a:latin typeface="Palatino Linotype" pitchFamily="18" charset="0"/>
              </a:rPr>
            </a:br>
            <a:r>
              <a:rPr lang="el-GR" dirty="0" smtClean="0">
                <a:latin typeface="Palatino Linotype" pitchFamily="18" charset="0"/>
              </a:rPr>
              <a:t>Πίστευαν πως αν απελευθερώσουν την πατρίδα τους και ιδρύσουν ένα ανεξάρτητο  βασίλειο,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θα έλθει ο Μεσσίας</a:t>
            </a:r>
            <a:r>
              <a:rPr lang="el-GR" dirty="0" smtClean="0">
                <a:latin typeface="Palatino Linotype" pitchFamily="18" charset="0"/>
              </a:rPr>
              <a:t> πιο γρήγορα.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78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0152" y="274638"/>
            <a:ext cx="3203848" cy="6250706"/>
          </a:xfrm>
        </p:spPr>
        <p:txBody>
          <a:bodyPr>
            <a:normAutofit/>
          </a:bodyPr>
          <a:lstStyle/>
          <a:p>
            <a:r>
              <a:rPr lang="el-GR" u="sng" dirty="0" smtClean="0">
                <a:latin typeface="Palatino Linotype" pitchFamily="18" charset="0"/>
              </a:rPr>
              <a:t>πρώτον:</a:t>
            </a:r>
            <a:r>
              <a:rPr lang="el-GR" dirty="0">
                <a:latin typeface="Palatino Linotype" pitchFamily="18" charset="0"/>
              </a:rPr>
              <a:t/>
            </a:r>
            <a:br>
              <a:rPr lang="el-GR" dirty="0">
                <a:latin typeface="Palatino Linotype" pitchFamily="18" charset="0"/>
              </a:rPr>
            </a:br>
            <a:r>
              <a:rPr lang="el-GR" dirty="0" smtClean="0">
                <a:latin typeface="Palatino Linotype" pitchFamily="18" charset="0"/>
              </a:rPr>
              <a:t>Από τον τρόπο που ερμήνευαν τον Θείο Νόμο.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605"/>
            <a:ext cx="5940152" cy="687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4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el-GR" u="sng" dirty="0" smtClean="0">
                <a:latin typeface="Palatino Linotype" pitchFamily="18" charset="0"/>
              </a:rPr>
              <a:t>δεύτερον:</a:t>
            </a:r>
            <a:br>
              <a:rPr lang="el-GR" u="sng" dirty="0" smtClean="0">
                <a:latin typeface="Palatino Linotype" pitchFamily="18" charset="0"/>
              </a:rPr>
            </a:br>
            <a:r>
              <a:rPr lang="el-GR" dirty="0" smtClean="0">
                <a:latin typeface="Palatino Linotype" pitchFamily="18" charset="0"/>
              </a:rPr>
              <a:t>Από την στάση που τηρούσαν έναντι των Ρωμαίων.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16" y="1452827"/>
            <a:ext cx="4781484" cy="51819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39" y="2379867"/>
            <a:ext cx="2448272" cy="431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08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4882554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Φαρισαίοι: το όνομα τους σημαίνει «χωρισμένοι», δηλαδή ξεχωριστοί.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60648"/>
            <a:ext cx="4248472" cy="641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l-GR" dirty="0" smtClean="0">
                <a:latin typeface="Palatino Linotype" pitchFamily="18" charset="0"/>
              </a:rPr>
              <a:t>Ήταν ένα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κίνημα λαϊκών</a:t>
            </a:r>
            <a:r>
              <a:rPr lang="el-GR" dirty="0" smtClean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latin typeface="Palatino Linotype" pitchFamily="18" charset="0"/>
              </a:rPr>
              <a:t>(απλών πιστών) με ηγέτες ικανούς ραβίνους.</a:t>
            </a:r>
            <a:r>
              <a:rPr lang="el-GR" dirty="0">
                <a:latin typeface="Palatino Linotype" pitchFamily="18" charset="0"/>
              </a:rPr>
              <a:t/>
            </a:r>
            <a:br>
              <a:rPr lang="el-GR" dirty="0">
                <a:latin typeface="Palatino Linotype" pitchFamily="18" charset="0"/>
              </a:rPr>
            </a:b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3847" y="61988"/>
            <a:ext cx="8515756" cy="67229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024" y="332656"/>
            <a:ext cx="4355976" cy="6264696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2. Στήριζαν οι Φαρισαίοι την πίστη τους τόσο στον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Νόμο</a:t>
            </a:r>
            <a:r>
              <a:rPr lang="el-GR" dirty="0" smtClean="0">
                <a:latin typeface="Palatino Linotype" pitchFamily="18" charset="0"/>
              </a:rPr>
              <a:t> (την Πεντάτευχο), όσο και στους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Προφήτες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9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Palatino Linotype" pitchFamily="18" charset="0"/>
              </a:rPr>
              <a:t>3. Σέβονταν τις θρησκευτικές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παραδόσεις</a:t>
            </a:r>
            <a:r>
              <a:rPr lang="el-GR" dirty="0" smtClean="0">
                <a:latin typeface="Palatino Linotype" pitchFamily="18" charset="0"/>
              </a:rPr>
              <a:t>, αλλά ήταν και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προοδευτικοί</a:t>
            </a:r>
            <a:r>
              <a:rPr lang="el-GR" dirty="0" smtClean="0">
                <a:latin typeface="Palatino Linotype" pitchFamily="18" charset="0"/>
              </a:rPr>
              <a:t> σε θρησκευτικά ζητήματα.</a:t>
            </a:r>
            <a:endParaRPr lang="el-GR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2426408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Palatino Linotype" pitchFamily="18" charset="0"/>
              </a:rPr>
              <a:t>4. Προσπαθούσαν να τηρούν με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ακρίβεια</a:t>
            </a:r>
            <a:r>
              <a:rPr lang="el-GR" dirty="0" smtClean="0">
                <a:latin typeface="Palatino Linotype" pitchFamily="18" charset="0"/>
              </a:rPr>
              <a:t> τον Νόμο, αν και κάποιες φορές έφταναν σε </a:t>
            </a:r>
            <a:r>
              <a:rPr lang="el-GR" dirty="0" smtClean="0">
                <a:solidFill>
                  <a:srgbClr val="FF0000"/>
                </a:solidFill>
                <a:latin typeface="Palatino Linotype" pitchFamily="18" charset="0"/>
              </a:rPr>
              <a:t>υπερβολές</a:t>
            </a:r>
            <a:r>
              <a:rPr lang="el-GR" dirty="0" smtClean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2193881"/>
            <a:ext cx="6467578" cy="466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341</Words>
  <Application>Microsoft Office PowerPoint</Application>
  <PresentationFormat>On-screen Show (4:3)</PresentationFormat>
  <Paragraphs>27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Την εποχή του Ιησού δρούσαν στο Ισραήλ διάφορες θρησκευτικές ομάδες.</vt:lpstr>
      <vt:lpstr>Πώς προέκυψαν αυτές οι θρησκευτικές ομάδες;</vt:lpstr>
      <vt:lpstr>πρώτον: Από τον τρόπο που ερμήνευαν τον Θείο Νόμο.</vt:lpstr>
      <vt:lpstr>δεύτερον: Από την στάση που τηρούσαν έναντι των Ρωμαίων.</vt:lpstr>
      <vt:lpstr>Φαρισαίοι: το όνομα τους σημαίνει «χωρισμένοι», δηλαδή ξεχωριστοί.</vt:lpstr>
      <vt:lpstr>Ήταν ένα κίνημα λαϊκών (απλών πιστών) με ηγέτες ικανούς ραβίνους. </vt:lpstr>
      <vt:lpstr>2. Στήριζαν οι Φαρισαίοι την πίστη τους τόσο στον Νόμο (την Πεντάτευχο), όσο και στους Προφήτες.</vt:lpstr>
      <vt:lpstr>3. Σέβονταν τις θρησκευτικές παραδόσεις, αλλά ήταν και προοδευτικοί σε θρησκευτικά ζητήματα.</vt:lpstr>
      <vt:lpstr>4. Προσπαθούσαν να τηρούν με ακρίβεια τον Νόμο, αν και κάποιες φορές έφταναν σε υπερβολές.</vt:lpstr>
      <vt:lpstr>PowerPoint Presentation</vt:lpstr>
      <vt:lpstr>PowerPoint Presentation</vt:lpstr>
      <vt:lpstr>5. Έναντι των Ρωμαίων ήταν επιφυλακτικοί ώς και εχθρικοί,  χωρίς όμως να εκδηλώνουν βίαιες πρακτικές εναντίων τους.</vt:lpstr>
      <vt:lpstr>6. Επειδή οι Φαρισαίοι ήταν εχθρικοί έναντι των Ρωμαίων ο Ισραηλιτικός λαός τους εκτιμούσε, ενώ οι ίδιοι περιφρονούσαν τον λαό.</vt:lpstr>
      <vt:lpstr>7. Ζούσαν και δρούσαν σε όλη την χώρα των Ισραηλιτών.</vt:lpstr>
      <vt:lpstr>Πολλοί από τους Φαρισαίους ήταν ικανοί έμποροι. Κατά τους χρόνους που έζησε ο Χριστός υπολογίζεται πως ήταν γύρω στις 6.οοο.</vt:lpstr>
      <vt:lpstr>Σαδδουκαίοι: το όνομα τους προέρχεται από έναν αρχιερέα της Παλαιάς Διαθήκης, τον Σαδώκ. </vt:lpstr>
      <vt:lpstr>1. Οι Σαδδουκαίοι ήταν η αριστοκρατία του Ιερατείου.</vt:lpstr>
      <vt:lpstr>2. Η πίστη τους στηρίζονταν μόνο στην Πεντάτευχο.</vt:lpstr>
      <vt:lpstr>3. Απέρριπταν τις θρησκευτικές παραδόσεις και ήταν πολύ συντηρητικοί.</vt:lpstr>
      <vt:lpstr>4. Ανέχονταν τους Ρωμαίους, πολλές φορές  μάλιστα συνεργάζονταν με τους κατακτητές τους.</vt:lpstr>
      <vt:lpstr>5. Επειδή είχαν φιλικές σχέσεις με τους Ρωμαίους, ο Ισραηλιτικός λαός δεν τους συμπαθούσε.</vt:lpstr>
      <vt:lpstr>6. Καθώς ήταν μέλη του Ιερατείου, ζούσαν μόνο στην Ιερουσαλήμ.</vt:lpstr>
      <vt:lpstr>Πολλοί αρχιερείς του Ναού προέρχονταν από την ομάδα των Σαδδουκαίων.</vt:lpstr>
      <vt:lpstr>Μετά το 70 μ.Χ., όπου καταστρέφεται ο Ναός του Ηρώδη από τους Ρωμαίους, δεν θα ξαναεμφανιστούν.</vt:lpstr>
      <vt:lpstr>Οι κλήροι τουΑρχιερέα, τα ουρίμ και τουμίμ, και το προστήθιο.</vt:lpstr>
      <vt:lpstr>Υπήρχε και μιά τρίτη ομάδα, οι Ζηλωτές. Ονομάστηκαν έτσι για τον υπερβολικό τους ζήλο στην θρησκεία τους. </vt:lpstr>
      <vt:lpstr>Σε θέματα θρησκευτικής πίστης έμοιαζαν πάρα πολύ με τους Φαρισαίους.  Διέφεραν όμως στην στάση τους έναντι των Ρωμαίων.</vt:lpstr>
      <vt:lpstr>Ήταν μια ένοπλη ομάδα, στρέφονταν με επαναστάσεις ενάντια στους κατακτητές. Πίστευαν πως αν απελευθερώσουν την πατρίδα τους και ιδρύσουν ένα ανεξάρτητο  βασίλειο, θα έλθει ο Μεσσίας πιο γρήγορα.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Την εποχή του Ιησού δρούσαν στο Ισραήλ διάφορες θρησκευτικές ομάδες.</dc:title>
  <dc:creator>EAteacher</dc:creator>
  <cp:lastModifiedBy>EAteacher</cp:lastModifiedBy>
  <cp:revision>10</cp:revision>
  <dcterms:created xsi:type="dcterms:W3CDTF">2010-09-26T19:14:38Z</dcterms:created>
  <dcterms:modified xsi:type="dcterms:W3CDTF">2011-10-05T05:56:15Z</dcterms:modified>
</cp:coreProperties>
</file>