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4" r:id="rId23"/>
    <p:sldId id="277" r:id="rId24"/>
    <p:sldId id="278" r:id="rId25"/>
    <p:sldId id="279" r:id="rId26"/>
    <p:sldId id="280" r:id="rId27"/>
    <p:sldId id="281" r:id="rId28"/>
    <p:sldId id="282" r:id="rId29"/>
    <p:sldId id="28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9" r:id="rId44"/>
    <p:sldId id="297"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94662" autoAdjust="0"/>
  </p:normalViewPr>
  <p:slideViewPr>
    <p:cSldViewPr>
      <p:cViewPr>
        <p:scale>
          <a:sx n="70" d="100"/>
          <a:sy n="70" d="100"/>
        </p:scale>
        <p:origin x="-438" y="-72"/>
      </p:cViewPr>
      <p:guideLst>
        <p:guide orient="horz" pos="2160"/>
        <p:guide pos="2880"/>
      </p:guideLst>
    </p:cSldViewPr>
  </p:slideViewPr>
  <p:outlineViewPr>
    <p:cViewPr>
      <p:scale>
        <a:sx n="33" d="100"/>
        <a:sy n="33" d="100"/>
      </p:scale>
      <p:origin x="0" y="115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Ορθογώνιο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Ορθογώνιο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Ορθογώνιο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Ορθογώνιο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Ορθογώνιο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Στρογγυλεμένο ορθογώνιο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Στρογγυλεμένο ορθογώνιο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Ορθογώνιο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Ορθογώνιο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Ορθογώνιο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Ορθογώνιο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Τίτλος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Στυλ κύριου τίτλου</a:t>
            </a:r>
            <a:endParaRPr kumimoji="0" lang="en-US"/>
          </a:p>
        </p:txBody>
      </p:sp>
      <p:sp>
        <p:nvSpPr>
          <p:cNvPr id="9" name="Υπότιτλος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Θέση ημερομηνίας 27"/>
          <p:cNvSpPr>
            <a:spLocks noGrp="1"/>
          </p:cNvSpPr>
          <p:nvPr>
            <p:ph type="dt" sz="half" idx="10"/>
          </p:nvPr>
        </p:nvSpPr>
        <p:spPr>
          <a:xfrm>
            <a:off x="6705600" y="4206240"/>
            <a:ext cx="960120" cy="457200"/>
          </a:xfrm>
        </p:spPr>
        <p:txBody>
          <a:bodyPr/>
          <a:lstStyle/>
          <a:p>
            <a:fld id="{99386902-B714-4694-8E7B-BA49D644C89D}" type="datetimeFigureOut">
              <a:rPr lang="el-GR" smtClean="0"/>
              <a:t>19/10/2020</a:t>
            </a:fld>
            <a:endParaRPr lang="el-GR"/>
          </a:p>
        </p:txBody>
      </p:sp>
      <p:sp>
        <p:nvSpPr>
          <p:cNvPr id="17" name="Θέση υποσέλιδου 16"/>
          <p:cNvSpPr>
            <a:spLocks noGrp="1"/>
          </p:cNvSpPr>
          <p:nvPr>
            <p:ph type="ftr" sz="quarter" idx="11"/>
          </p:nvPr>
        </p:nvSpPr>
        <p:spPr>
          <a:xfrm>
            <a:off x="5410200" y="4205288"/>
            <a:ext cx="1295400" cy="457200"/>
          </a:xfrm>
        </p:spPr>
        <p:txBody>
          <a:bodyPr/>
          <a:lstStyle/>
          <a:p>
            <a:endParaRPr lang="el-GR"/>
          </a:p>
        </p:txBody>
      </p:sp>
      <p:sp>
        <p:nvSpPr>
          <p:cNvPr id="29" name="Θέση αριθμού διαφάνειας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6460F16A-95BB-4F6A-BB4E-0A82D6C6DED7}"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99386902-B714-4694-8E7B-BA49D644C89D}" type="datetimeFigureOut">
              <a:rPr lang="el-GR" smtClean="0"/>
              <a:t>19/10/2020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460F16A-95BB-4F6A-BB4E-0A82D6C6DED7}"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781800" y="1143000"/>
            <a:ext cx="1905000" cy="5486400"/>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1143000"/>
            <a:ext cx="6248400" cy="5486400"/>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99386902-B714-4694-8E7B-BA49D644C89D}" type="datetimeFigureOut">
              <a:rPr lang="el-GR" smtClean="0"/>
              <a:t>19/10/2020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460F16A-95BB-4F6A-BB4E-0A82D6C6DED7}"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99386902-B714-4694-8E7B-BA49D644C89D}" type="datetimeFigureOut">
              <a:rPr lang="el-GR" smtClean="0"/>
              <a:t>19/10/2020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460F16A-95BB-4F6A-BB4E-0A82D6C6DED7}"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Θέση ημερομηνίας 3"/>
          <p:cNvSpPr>
            <a:spLocks noGrp="1"/>
          </p:cNvSpPr>
          <p:nvPr>
            <p:ph type="dt" sz="half" idx="10"/>
          </p:nvPr>
        </p:nvSpPr>
        <p:spPr/>
        <p:txBody>
          <a:bodyPr/>
          <a:lstStyle/>
          <a:p>
            <a:fld id="{99386902-B714-4694-8E7B-BA49D644C89D}" type="datetimeFigureOut">
              <a:rPr lang="el-GR" smtClean="0"/>
              <a:t>19/10/2020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460F16A-95BB-4F6A-BB4E-0A82D6C6DED7}"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περιεχομένου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99386902-B714-4694-8E7B-BA49D644C89D}" type="datetimeFigureOut">
              <a:rPr lang="el-GR" smtClean="0"/>
              <a:t>19/10/2020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460F16A-95BB-4F6A-BB4E-0A82D6C6DED7}"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Θέση περιεχομένου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Θέση περιεχομένου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Θέση ημερομηνίας 25"/>
          <p:cNvSpPr>
            <a:spLocks noGrp="1"/>
          </p:cNvSpPr>
          <p:nvPr>
            <p:ph type="dt" sz="half" idx="10"/>
          </p:nvPr>
        </p:nvSpPr>
        <p:spPr/>
        <p:txBody>
          <a:bodyPr rtlCol="0"/>
          <a:lstStyle/>
          <a:p>
            <a:fld id="{99386902-B714-4694-8E7B-BA49D644C89D}" type="datetimeFigureOut">
              <a:rPr lang="el-GR" smtClean="0"/>
              <a:t>19/10/2020</a:t>
            </a:fld>
            <a:endParaRPr lang="el-GR"/>
          </a:p>
        </p:txBody>
      </p:sp>
      <p:sp>
        <p:nvSpPr>
          <p:cNvPr id="27" name="Θέση αριθμού διαφάνειας 26"/>
          <p:cNvSpPr>
            <a:spLocks noGrp="1"/>
          </p:cNvSpPr>
          <p:nvPr>
            <p:ph type="sldNum" sz="quarter" idx="11"/>
          </p:nvPr>
        </p:nvSpPr>
        <p:spPr/>
        <p:txBody>
          <a:bodyPr rtlCol="0"/>
          <a:lstStyle/>
          <a:p>
            <a:fld id="{6460F16A-95BB-4F6A-BB4E-0A82D6C6DED7}" type="slidenum">
              <a:rPr lang="el-GR" smtClean="0"/>
              <a:t>‹#›</a:t>
            </a:fld>
            <a:endParaRPr lang="el-GR"/>
          </a:p>
        </p:txBody>
      </p:sp>
      <p:sp>
        <p:nvSpPr>
          <p:cNvPr id="28" name="Θέση υποσέλιδου 27"/>
          <p:cNvSpPr>
            <a:spLocks noGrp="1"/>
          </p:cNvSpPr>
          <p:nvPr>
            <p:ph type="ftr" sz="quarter" idx="12"/>
          </p:nvPr>
        </p:nvSpPr>
        <p:spPr/>
        <p:txBody>
          <a:bodyPr rtlCol="0"/>
          <a:lstStyle/>
          <a:p>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a:xfrm>
            <a:off x="6583680" y="612648"/>
            <a:ext cx="957264" cy="457200"/>
          </a:xfrm>
        </p:spPr>
        <p:txBody>
          <a:bodyPr/>
          <a:lstStyle/>
          <a:p>
            <a:fld id="{99386902-B714-4694-8E7B-BA49D644C89D}" type="datetimeFigureOut">
              <a:rPr lang="el-GR" smtClean="0"/>
              <a:t>19/10/2020</a:t>
            </a:fld>
            <a:endParaRPr lang="el-GR"/>
          </a:p>
        </p:txBody>
      </p:sp>
      <p:sp>
        <p:nvSpPr>
          <p:cNvPr id="4" name="Θέση υποσέλιδου 3"/>
          <p:cNvSpPr>
            <a:spLocks noGrp="1"/>
          </p:cNvSpPr>
          <p:nvPr>
            <p:ph type="ftr" sz="quarter" idx="11"/>
          </p:nvPr>
        </p:nvSpPr>
        <p:spPr>
          <a:xfrm>
            <a:off x="5257800" y="612648"/>
            <a:ext cx="1325880" cy="457200"/>
          </a:xfrm>
        </p:spPr>
        <p:txBody>
          <a:bodyPr/>
          <a:lstStyle/>
          <a:p>
            <a:endParaRPr lang="el-GR"/>
          </a:p>
        </p:txBody>
      </p:sp>
      <p:sp>
        <p:nvSpPr>
          <p:cNvPr id="5" name="Θέση αριθμού διαφάνειας 4"/>
          <p:cNvSpPr>
            <a:spLocks noGrp="1"/>
          </p:cNvSpPr>
          <p:nvPr>
            <p:ph type="sldNum" sz="quarter" idx="12"/>
          </p:nvPr>
        </p:nvSpPr>
        <p:spPr>
          <a:xfrm>
            <a:off x="8174736" y="2272"/>
            <a:ext cx="762000" cy="365760"/>
          </a:xfrm>
        </p:spPr>
        <p:txBody>
          <a:bodyPr/>
          <a:lstStyle/>
          <a:p>
            <a:fld id="{6460F16A-95BB-4F6A-BB4E-0A82D6C6DED7}"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9386902-B714-4694-8E7B-BA49D644C89D}" type="datetimeFigureOut">
              <a:rPr lang="el-GR" smtClean="0"/>
              <a:t>19/10/2020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6460F16A-95BB-4F6A-BB4E-0A82D6C6DED7}"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5353496" y="1101970"/>
            <a:ext cx="3383280" cy="877824"/>
          </a:xfrm>
        </p:spPr>
        <p:txBody>
          <a:bodyPr anchor="b"/>
          <a:lstStyle>
            <a:lvl1pPr algn="l">
              <a:buNone/>
              <a:defRPr sz="1800" b="1"/>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4" name="Θέση περιεχομένου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99386902-B714-4694-8E7B-BA49D644C89D}" type="datetimeFigureOut">
              <a:rPr lang="el-GR" smtClean="0"/>
              <a:t>19/10/2020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460F16A-95BB-4F6A-BB4E-0A82D6C6DED7}"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Θέση κειμένου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Στυλ υποδείγματος κειμένου</a:t>
            </a:r>
          </a:p>
        </p:txBody>
      </p:sp>
      <p:sp>
        <p:nvSpPr>
          <p:cNvPr id="5" name="Θέση ημερομηνίας 4"/>
          <p:cNvSpPr>
            <a:spLocks noGrp="1"/>
          </p:cNvSpPr>
          <p:nvPr>
            <p:ph type="dt" sz="half" idx="10"/>
          </p:nvPr>
        </p:nvSpPr>
        <p:spPr/>
        <p:txBody>
          <a:bodyPr/>
          <a:lstStyle/>
          <a:p>
            <a:fld id="{99386902-B714-4694-8E7B-BA49D644C89D}" type="datetimeFigureOut">
              <a:rPr lang="el-GR" smtClean="0"/>
              <a:t>19/10/2020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460F16A-95BB-4F6A-BB4E-0A82D6C6DED7}"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Ορθογώνιο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Ορθογώνιο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Ορθογώνιο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Ορθογώνιο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Ορθογώνιο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Στρογγυλεμένο ορθογώνιο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Στρογγυλεμένο ορθογώνιο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Ορθογώνιο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Ορθογώνιο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Ορθογώνιο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Ορθογώνιο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Ορθογώνιο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Ορθογώνιο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Θέση τίτλου 21"/>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Θέση ημερομηνίας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99386902-B714-4694-8E7B-BA49D644C89D}" type="datetimeFigureOut">
              <a:rPr lang="el-GR" smtClean="0"/>
              <a:t>19/10/2020</a:t>
            </a:fld>
            <a:endParaRPr lang="el-GR"/>
          </a:p>
        </p:txBody>
      </p:sp>
      <p:sp>
        <p:nvSpPr>
          <p:cNvPr id="3" name="Θέση υποσέλιδου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l-GR"/>
          </a:p>
        </p:txBody>
      </p:sp>
      <p:sp>
        <p:nvSpPr>
          <p:cNvPr id="23" name="Θέση αριθμού διαφάνειας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6460F16A-95BB-4F6A-BB4E-0A82D6C6DED7}"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ΠΑΥΛΟΣ</a:t>
            </a:r>
            <a:endParaRPr lang="el-GR" dirty="0"/>
          </a:p>
        </p:txBody>
      </p:sp>
      <p:sp>
        <p:nvSpPr>
          <p:cNvPr id="3" name="Υπότιτλος 2"/>
          <p:cNvSpPr>
            <a:spLocks noGrp="1"/>
          </p:cNvSpPr>
          <p:nvPr>
            <p:ph type="subTitle" idx="1"/>
          </p:nvPr>
        </p:nvSpPr>
        <p:spPr/>
        <p:txBody>
          <a:bodyPr/>
          <a:lstStyle/>
          <a:p>
            <a:r>
              <a:rPr lang="el-GR" dirty="0" smtClean="0"/>
              <a:t>Ο ΑΠΟΣΤΟΛΟΣ ΤΩΝ ΕΘΝΩΝ</a:t>
            </a:r>
            <a:endParaRPr lang="el-GR" dirty="0"/>
          </a:p>
        </p:txBody>
      </p:sp>
    </p:spTree>
    <p:extLst>
      <p:ext uri="{BB962C8B-B14F-4D97-AF65-F5344CB8AC3E}">
        <p14:creationId xmlns:p14="http://schemas.microsoft.com/office/powerpoint/2010/main" val="1215989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577" y="637917"/>
            <a:ext cx="3521461" cy="5616624"/>
          </a:xfrm>
        </p:spPr>
        <p:txBody>
          <a:bodyPr>
            <a:normAutofit/>
          </a:bodyPr>
          <a:lstStyle/>
          <a:p>
            <a:r>
              <a:rPr lang="el-GR" sz="3200" dirty="0" smtClean="0"/>
              <a:t>Εκεί στη Δαμασκό θα πάει να μιλήσει στη Συναγωγή. Ενώ όλοι ήξεραν πως ήταν ένας πιστός ιουδαίος, τον ακούνε να μιλάει για το Χριστό!</a:t>
            </a:r>
            <a:endParaRPr lang="el-GR" sz="32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941" y="34458"/>
            <a:ext cx="5731059" cy="6823542"/>
          </a:xfrm>
          <a:prstGeom prst="rect">
            <a:avLst/>
          </a:prstGeom>
        </p:spPr>
      </p:pic>
    </p:spTree>
    <p:extLst>
      <p:ext uri="{BB962C8B-B14F-4D97-AF65-F5344CB8AC3E}">
        <p14:creationId xmlns:p14="http://schemas.microsoft.com/office/powerpoint/2010/main" val="1847642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6" y="234930"/>
            <a:ext cx="9127774" cy="6237312"/>
          </a:xfrm>
          <a:prstGeom prst="rect">
            <a:avLst/>
          </a:prstGeom>
        </p:spPr>
      </p:pic>
      <p:sp>
        <p:nvSpPr>
          <p:cNvPr id="2" name="Τίτλος 1"/>
          <p:cNvSpPr>
            <a:spLocks noGrp="1"/>
          </p:cNvSpPr>
          <p:nvPr>
            <p:ph type="title"/>
          </p:nvPr>
        </p:nvSpPr>
        <p:spPr>
          <a:xfrm>
            <a:off x="251520" y="5229200"/>
            <a:ext cx="8229600" cy="1069848"/>
          </a:xfrm>
        </p:spPr>
        <p:txBody>
          <a:bodyPr>
            <a:noAutofit/>
          </a:bodyPr>
          <a:lstStyle/>
          <a:p>
            <a:r>
              <a:rPr lang="el-GR" sz="2800" dirty="0" smtClean="0">
                <a:solidFill>
                  <a:schemeClr val="bg1"/>
                </a:solidFill>
                <a:effectLst>
                  <a:outerShdw blurRad="38100" dist="38100" dir="2700000" algn="tl">
                    <a:srgbClr val="000000">
                      <a:alpha val="43137"/>
                    </a:srgbClr>
                  </a:outerShdw>
                </a:effectLst>
              </a:rPr>
              <a:t>Οι χριστιανοί της Δαμασκού θα φυγαδεύσουν τον Παύλο, κατεβάζοντας τον έξω από τα τείχη της πόλης μέσα σε ένα καλάθι.</a:t>
            </a:r>
            <a:endParaRPr lang="el-GR"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62200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κειμένου 2"/>
          <p:cNvSpPr>
            <a:spLocks noGrp="1"/>
          </p:cNvSpPr>
          <p:nvPr>
            <p:ph type="body" idx="1"/>
          </p:nvPr>
        </p:nvSpPr>
        <p:spPr>
          <a:xfrm>
            <a:off x="722313" y="692696"/>
            <a:ext cx="7772400" cy="5760640"/>
          </a:xfrm>
        </p:spPr>
        <p:txBody>
          <a:bodyPr>
            <a:normAutofit/>
          </a:bodyPr>
          <a:lstStyle/>
          <a:p>
            <a:pPr marL="388620" indent="-342900">
              <a:buFont typeface="Arial" pitchFamily="34" charset="0"/>
              <a:buChar char="•"/>
            </a:pPr>
            <a:r>
              <a:rPr lang="el-GR" sz="2800" dirty="0" smtClean="0"/>
              <a:t>Θα αποσυρθεί στην έρημο της Αραβίας για να προσευχηθεί για την νέα ζωή που θα ακολουθήσει.</a:t>
            </a:r>
          </a:p>
          <a:p>
            <a:pPr marL="388620" indent="-342900">
              <a:buFont typeface="Arial" pitchFamily="34" charset="0"/>
              <a:buChar char="•"/>
            </a:pPr>
            <a:r>
              <a:rPr lang="el-GR" sz="2800" dirty="0" smtClean="0"/>
              <a:t>Μετά από 3 χρόνια επιστρέφει στη Δαμασκό και κηρύττει.</a:t>
            </a:r>
          </a:p>
          <a:p>
            <a:pPr marL="388620" indent="-342900">
              <a:buFont typeface="Arial" pitchFamily="34" charset="0"/>
              <a:buChar char="•"/>
            </a:pPr>
            <a:r>
              <a:rPr lang="el-GR" sz="2800" dirty="0" smtClean="0"/>
              <a:t>Πηγαίνει στην Ιερουσαλήμ όπου γνωρίζει τον Πέτρο. Οι υπόλοιποι μαθητές δυσπιστούν, όμως με την παρέμβαση του Βαρνάβα τον αποδέχονται.</a:t>
            </a:r>
          </a:p>
          <a:p>
            <a:pPr marL="388620" indent="-342900">
              <a:buFont typeface="Arial" pitchFamily="34" charset="0"/>
              <a:buChar char="•"/>
            </a:pPr>
            <a:r>
              <a:rPr lang="el-GR" sz="2800" dirty="0" smtClean="0"/>
              <a:t>Τον φυγαδεύουν από εκεί όταν κινδυνεύει  και πάλι η ζωή του. Θα τον καλέσουν κοντά τους οι χριστιανοί της Αντιόχειας.</a:t>
            </a:r>
          </a:p>
          <a:p>
            <a:endParaRPr lang="el-GR" dirty="0"/>
          </a:p>
        </p:txBody>
      </p:sp>
    </p:spTree>
    <p:extLst>
      <p:ext uri="{BB962C8B-B14F-4D97-AF65-F5344CB8AC3E}">
        <p14:creationId xmlns:p14="http://schemas.microsoft.com/office/powerpoint/2010/main" val="393994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6807" y="5013176"/>
            <a:ext cx="8229600" cy="1069848"/>
          </a:xfrm>
        </p:spPr>
        <p:txBody>
          <a:bodyPr>
            <a:normAutofit fontScale="90000"/>
          </a:bodyPr>
          <a:lstStyle/>
          <a:p>
            <a:r>
              <a:rPr lang="el-GR" dirty="0" smtClean="0"/>
              <a:t>Ο Παύλος θα πάει μαζί με τον Βαρνάβα, όπου θα τους αναθέσουν την ιεραποστολή στη Μικρά Ασία.</a:t>
            </a:r>
            <a:endParaRPr lang="el-GR"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607" y="0"/>
            <a:ext cx="4572000" cy="4727448"/>
          </a:xfrm>
          <a:prstGeom prst="rect">
            <a:avLst/>
          </a:prstGeom>
        </p:spPr>
      </p:pic>
    </p:spTree>
    <p:extLst>
      <p:ext uri="{BB962C8B-B14F-4D97-AF65-F5344CB8AC3E}">
        <p14:creationId xmlns:p14="http://schemas.microsoft.com/office/powerpoint/2010/main" val="470293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347"/>
            <a:ext cx="9144000" cy="5490673"/>
          </a:xfrm>
          <a:prstGeom prst="rect">
            <a:avLst/>
          </a:prstGeom>
        </p:spPr>
      </p:pic>
    </p:spTree>
    <p:extLst>
      <p:ext uri="{BB962C8B-B14F-4D97-AF65-F5344CB8AC3E}">
        <p14:creationId xmlns:p14="http://schemas.microsoft.com/office/powerpoint/2010/main" val="3878571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43000"/>
            <a:ext cx="2818656" cy="3798168"/>
          </a:xfrm>
        </p:spPr>
        <p:txBody>
          <a:bodyPr>
            <a:noAutofit/>
          </a:bodyPr>
          <a:lstStyle/>
          <a:p>
            <a:r>
              <a:rPr lang="el-GR" sz="2800" dirty="0" smtClean="0"/>
              <a:t>Στα </a:t>
            </a:r>
            <a:r>
              <a:rPr lang="el-GR" sz="2800" dirty="0" err="1" smtClean="0"/>
              <a:t>Λύστρα</a:t>
            </a:r>
            <a:r>
              <a:rPr lang="el-GR" sz="2800" dirty="0" smtClean="0"/>
              <a:t> ο Παύλος θεραπεύει έναν ανάπηρο. Οι άνθρωποι εκεί τους εκλαμβάνουν για θεούς και θέλουν να τους προσφέρουν θυσίες.</a:t>
            </a:r>
            <a:endParaRPr lang="el-GR" sz="2800"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1"/>
            <a:ext cx="5724128" cy="6912155"/>
          </a:xfrm>
          <a:prstGeom prst="rect">
            <a:avLst/>
          </a:prstGeom>
        </p:spPr>
      </p:pic>
    </p:spTree>
    <p:extLst>
      <p:ext uri="{BB962C8B-B14F-4D97-AF65-F5344CB8AC3E}">
        <p14:creationId xmlns:p14="http://schemas.microsoft.com/office/powerpoint/2010/main" val="3418593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726162" y="1143000"/>
            <a:ext cx="3417838" cy="3582144"/>
          </a:xfrm>
        </p:spPr>
        <p:txBody>
          <a:bodyPr>
            <a:noAutofit/>
          </a:bodyPr>
          <a:lstStyle/>
          <a:p>
            <a:r>
              <a:rPr lang="el-GR" sz="3200" dirty="0" smtClean="0"/>
              <a:t>Η άρνηση του Παύλου να δεχτεί θυσίες ως θεός θα εξοργίσει τους κατοίκους της πόλης, που θα θελήσουν να τον λιθοβολήσουν.</a:t>
            </a:r>
            <a:endParaRPr lang="el-GR" sz="3200"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0"/>
            <a:ext cx="5726162" cy="6858000"/>
          </a:xfrm>
          <a:prstGeom prst="rect">
            <a:avLst/>
          </a:prstGeom>
        </p:spPr>
      </p:pic>
    </p:spTree>
    <p:extLst>
      <p:ext uri="{BB962C8B-B14F-4D97-AF65-F5344CB8AC3E}">
        <p14:creationId xmlns:p14="http://schemas.microsoft.com/office/powerpoint/2010/main" val="4141050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559" y="1556792"/>
            <a:ext cx="9144000" cy="1362075"/>
          </a:xfrm>
        </p:spPr>
        <p:txBody>
          <a:bodyPr/>
          <a:lstStyle/>
          <a:p>
            <a:r>
              <a:rPr lang="el-GR" dirty="0" smtClean="0"/>
              <a:t>Πλέον βαπτίζονταν χριστιανοί τόσο οι ιουδαίοι, όσο και οι εθνικοί, οι ειδωλολάτρες.</a:t>
            </a:r>
            <a:endParaRPr lang="el-GR" dirty="0"/>
          </a:p>
        </p:txBody>
      </p:sp>
      <p:sp>
        <p:nvSpPr>
          <p:cNvPr id="3" name="Θέση κειμένου 2"/>
          <p:cNvSpPr>
            <a:spLocks noGrp="1"/>
          </p:cNvSpPr>
          <p:nvPr>
            <p:ph type="body" idx="1"/>
          </p:nvPr>
        </p:nvSpPr>
        <p:spPr/>
        <p:txBody>
          <a:bodyPr>
            <a:noAutofit/>
          </a:bodyPr>
          <a:lstStyle/>
          <a:p>
            <a:r>
              <a:rPr lang="el-GR" sz="3200" dirty="0" smtClean="0"/>
              <a:t>Αυτή όμως η πραγματικότητα δημιούργησε προβληματισμούς στη χριστιανική κοινότητα.</a:t>
            </a:r>
            <a:endParaRPr lang="el-GR" sz="3200" dirty="0"/>
          </a:p>
        </p:txBody>
      </p:sp>
    </p:spTree>
    <p:extLst>
      <p:ext uri="{BB962C8B-B14F-4D97-AF65-F5344CB8AC3E}">
        <p14:creationId xmlns:p14="http://schemas.microsoft.com/office/powerpoint/2010/main" val="234997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43000"/>
            <a:ext cx="8229600" cy="3006080"/>
          </a:xfrm>
        </p:spPr>
        <p:txBody>
          <a:bodyPr>
            <a:normAutofit/>
          </a:bodyPr>
          <a:lstStyle/>
          <a:p>
            <a:r>
              <a:rPr lang="el-GR" dirty="0" smtClean="0"/>
              <a:t>Όσοι ειδωλολάτρες βαπτίζονται χριστιανοί, πρέπει να δέχονται την περιτομή και να τηρούν τον μωσαϊκό Νόμο;</a:t>
            </a:r>
            <a:endParaRPr lang="el-GR" dirty="0"/>
          </a:p>
        </p:txBody>
      </p:sp>
    </p:spTree>
    <p:extLst>
      <p:ext uri="{BB962C8B-B14F-4D97-AF65-F5344CB8AC3E}">
        <p14:creationId xmlns:p14="http://schemas.microsoft.com/office/powerpoint/2010/main" val="77481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Οι εξ ιουδαίων χριστιανοί πίστευαν:</a:t>
            </a:r>
            <a:endParaRPr lang="el-GR" dirty="0"/>
          </a:p>
        </p:txBody>
      </p:sp>
      <p:sp>
        <p:nvSpPr>
          <p:cNvPr id="3" name="Θέση περιεχομένου 2"/>
          <p:cNvSpPr>
            <a:spLocks noGrp="1"/>
          </p:cNvSpPr>
          <p:nvPr>
            <p:ph idx="1"/>
          </p:nvPr>
        </p:nvSpPr>
        <p:spPr/>
        <p:txBody>
          <a:bodyPr/>
          <a:lstStyle/>
          <a:p>
            <a:r>
              <a:rPr lang="el-GR" dirty="0" smtClean="0"/>
              <a:t>Ο χριστιανισμός είναι μια βελτιωμένη εκδοχή της πατρώας θρησκείας τους, του ιουδαϊσμού.</a:t>
            </a:r>
          </a:p>
          <a:p>
            <a:r>
              <a:rPr lang="el-GR" dirty="0" smtClean="0"/>
              <a:t>Μέσα στην Εκκλησία εξακολουθούν να έχουν ισχύ η περιτομή και ο Νόμος.</a:t>
            </a:r>
          </a:p>
          <a:p>
            <a:r>
              <a:rPr lang="el-GR" dirty="0" smtClean="0"/>
              <a:t>Οι χριστιανοί πρώην ειδωλολάτρες δεν ήταν ίδιοι με αυτούς, ήταν κατώτεροι, δεν μπορούσαν να σωθούν αν δεν τηρούσαν και τις επιταγές της ιουδαϊκής θρησκείας.</a:t>
            </a:r>
            <a:endParaRPr lang="el-GR" dirty="0"/>
          </a:p>
        </p:txBody>
      </p:sp>
    </p:spTree>
    <p:extLst>
      <p:ext uri="{BB962C8B-B14F-4D97-AF65-F5344CB8AC3E}">
        <p14:creationId xmlns:p14="http://schemas.microsoft.com/office/powerpoint/2010/main" val="158681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0644" y="5157192"/>
            <a:ext cx="8964488" cy="1069848"/>
          </a:xfrm>
        </p:spPr>
        <p:txBody>
          <a:bodyPr>
            <a:normAutofit fontScale="90000"/>
          </a:bodyPr>
          <a:lstStyle/>
          <a:p>
            <a:r>
              <a:rPr lang="el-GR" dirty="0" smtClean="0"/>
              <a:t>Ο Σαούλ γεννήθηκε στην Ταρσό, μια πόλη της Κιλικίας. Διδάχθηκε από νεαρός τον Ιουδαϊσμό και βρέθηκε κοντά στον νομοδιδάσκαλο Γαμαλιήλ.</a:t>
            </a:r>
            <a:endParaRPr lang="el-GR"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7"/>
            <a:ext cx="5964769" cy="4612755"/>
          </a:xfrm>
          <a:prstGeom prst="rect">
            <a:avLst/>
          </a:prstGeom>
        </p:spPr>
      </p:pic>
    </p:spTree>
    <p:extLst>
      <p:ext uri="{BB962C8B-B14F-4D97-AF65-F5344CB8AC3E}">
        <p14:creationId xmlns:p14="http://schemas.microsoft.com/office/powerpoint/2010/main" val="2424341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35482" cy="6525344"/>
          </a:xfrm>
          <a:prstGeom prst="rect">
            <a:avLst/>
          </a:prstGeom>
        </p:spPr>
      </p:pic>
      <p:sp>
        <p:nvSpPr>
          <p:cNvPr id="2" name="Τίτλος 1"/>
          <p:cNvSpPr>
            <a:spLocks noGrp="1"/>
          </p:cNvSpPr>
          <p:nvPr>
            <p:ph type="title"/>
          </p:nvPr>
        </p:nvSpPr>
        <p:spPr>
          <a:xfrm>
            <a:off x="323528" y="4725144"/>
            <a:ext cx="8811954" cy="1069848"/>
          </a:xfrm>
        </p:spPr>
        <p:txBody>
          <a:bodyPr>
            <a:normAutofit fontScale="90000"/>
          </a:bodyPr>
          <a:lstStyle/>
          <a:p>
            <a:r>
              <a:rPr lang="el-GR" dirty="0" smtClean="0">
                <a:solidFill>
                  <a:schemeClr val="bg1"/>
                </a:solidFill>
                <a:effectLst>
                  <a:outerShdw blurRad="38100" dist="38100" dir="2700000" algn="tl">
                    <a:srgbClr val="000000">
                      <a:alpha val="43137"/>
                    </a:srgbClr>
                  </a:outerShdw>
                </a:effectLst>
              </a:rPr>
              <a:t>Ο Παύλος και ο Βαρνάβας θα πάνε στην Ιερουσαλήμ για να λύσουν αυτό το μεγάλο πρόβλημα.</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3501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 y="225364"/>
            <a:ext cx="9144000" cy="6407272"/>
          </a:xfrm>
          <a:prstGeom prst="rect">
            <a:avLst/>
          </a:prstGeom>
        </p:spPr>
      </p:pic>
      <p:sp>
        <p:nvSpPr>
          <p:cNvPr id="2" name="Τίτλος 1"/>
          <p:cNvSpPr>
            <a:spLocks noGrp="1"/>
          </p:cNvSpPr>
          <p:nvPr>
            <p:ph type="title"/>
          </p:nvPr>
        </p:nvSpPr>
        <p:spPr>
          <a:xfrm>
            <a:off x="0" y="225364"/>
            <a:ext cx="8229600" cy="1069848"/>
          </a:xfrm>
        </p:spPr>
        <p:txBody>
          <a:bodyPr>
            <a:normAutofit fontScale="90000"/>
          </a:bodyPr>
          <a:lstStyle/>
          <a:p>
            <a:r>
              <a:rPr lang="el-GR" dirty="0" smtClean="0">
                <a:solidFill>
                  <a:schemeClr val="bg1"/>
                </a:solidFill>
                <a:effectLst>
                  <a:outerShdw blurRad="38100" dist="38100" dir="2700000" algn="tl">
                    <a:srgbClr val="000000">
                      <a:alpha val="43137"/>
                    </a:srgbClr>
                  </a:outerShdw>
                </a:effectLst>
              </a:rPr>
              <a:t>Εκεί βρέθηκαν οι Απόστολοι και οι πρεσβύτεροι της Εκκλησίας για να βρουν λύση συζητώντας.</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4299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44208" y="5164694"/>
            <a:ext cx="2699792" cy="1693306"/>
          </a:xfrm>
        </p:spPr>
        <p:txBody>
          <a:bodyPr>
            <a:normAutofit/>
          </a:bodyPr>
          <a:lstStyle/>
          <a:p>
            <a:r>
              <a:rPr lang="el-GR" sz="2400" dirty="0" smtClean="0"/>
              <a:t>Εναγκαλισμός και ασπασμός Πέτρου και Παύλου.</a:t>
            </a:r>
            <a:endParaRPr lang="el-GR" sz="2400"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0237"/>
            <a:ext cx="7072263" cy="6878237"/>
          </a:xfrm>
          <a:prstGeom prst="rect">
            <a:avLst/>
          </a:prstGeom>
        </p:spPr>
      </p:pic>
    </p:spTree>
    <p:extLst>
      <p:ext uri="{BB962C8B-B14F-4D97-AF65-F5344CB8AC3E}">
        <p14:creationId xmlns:p14="http://schemas.microsoft.com/office/powerpoint/2010/main" val="660522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75856" y="1143000"/>
            <a:ext cx="5410944" cy="3150096"/>
          </a:xfrm>
        </p:spPr>
        <p:txBody>
          <a:bodyPr>
            <a:normAutofit fontScale="90000"/>
          </a:bodyPr>
          <a:lstStyle/>
          <a:p>
            <a:r>
              <a:rPr lang="el-GR" dirty="0" smtClean="0"/>
              <a:t>Πρώτος μιλάει ο Πέτρος, ο οποίος αναφέρει πως ο Χριστός του είχε πει πως ο Θεός θα προσκαλέσει κάθε άνθρωπο στη σωτηρία, μόνο με την πίστη τους.</a:t>
            </a:r>
            <a:endParaRPr lang="el-GR"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73502" cy="6858000"/>
          </a:xfrm>
          <a:prstGeom prst="rect">
            <a:avLst/>
          </a:prstGeom>
        </p:spPr>
      </p:pic>
    </p:spTree>
    <p:extLst>
      <p:ext uri="{BB962C8B-B14F-4D97-AF65-F5344CB8AC3E}">
        <p14:creationId xmlns:p14="http://schemas.microsoft.com/office/powerpoint/2010/main" val="510472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588370" y="1143000"/>
            <a:ext cx="2639813" cy="4734272"/>
          </a:xfrm>
        </p:spPr>
        <p:txBody>
          <a:bodyPr>
            <a:normAutofit/>
          </a:bodyPr>
          <a:lstStyle/>
          <a:p>
            <a:r>
              <a:rPr lang="el-GR" sz="2400" dirty="0" smtClean="0"/>
              <a:t>Ο Παύλος και ο Βαρνάβας μίλησαν για τα θαύματα που είδαν να επιτελεί ο Θεός μέσω αυτών στους εθνικούς, στους πρώην ειδωλολάτρες χριστιανούς. </a:t>
            </a:r>
            <a:endParaRPr lang="el-GR" sz="2400" dirty="0"/>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00680"/>
            <a:ext cx="3696891" cy="6858000"/>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464" y="0"/>
            <a:ext cx="2777490" cy="6858000"/>
          </a:xfrm>
          <a:prstGeom prst="rect">
            <a:avLst/>
          </a:prstGeom>
        </p:spPr>
      </p:pic>
    </p:spTree>
    <p:extLst>
      <p:ext uri="{BB962C8B-B14F-4D97-AF65-F5344CB8AC3E}">
        <p14:creationId xmlns:p14="http://schemas.microsoft.com/office/powerpoint/2010/main" val="631309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0" y="2155478"/>
            <a:ext cx="4258816" cy="2574032"/>
          </a:xfrm>
        </p:spPr>
        <p:txBody>
          <a:bodyPr>
            <a:normAutofit fontScale="90000"/>
          </a:bodyPr>
          <a:lstStyle/>
          <a:p>
            <a:r>
              <a:rPr lang="el-GR" dirty="0" smtClean="0"/>
              <a:t>Ο απόστολος Ιάκωβος μίλησε από τον προφήτη Αμώς, που έλεγε για την πίστη όλων των εθνών στο Θεό.</a:t>
            </a:r>
            <a:endParaRPr lang="el-GR" dirty="0"/>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283968" cy="6884988"/>
          </a:xfrm>
          <a:prstGeom prst="rect">
            <a:avLst/>
          </a:prstGeom>
        </p:spPr>
      </p:pic>
    </p:spTree>
    <p:extLst>
      <p:ext uri="{BB962C8B-B14F-4D97-AF65-F5344CB8AC3E}">
        <p14:creationId xmlns:p14="http://schemas.microsoft.com/office/powerpoint/2010/main" val="3663263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43000"/>
            <a:ext cx="8229600" cy="4950296"/>
          </a:xfrm>
        </p:spPr>
        <p:txBody>
          <a:bodyPr>
            <a:normAutofit fontScale="90000"/>
          </a:bodyPr>
          <a:lstStyle/>
          <a:p>
            <a:r>
              <a:rPr lang="el-GR" dirty="0" smtClean="0"/>
              <a:t>Πρότεινε και έγινε αποδεκτό από τη Σύνοδο να γίνονται δεκτοί οι εξ εθνών χριστιανοί, αρκεί </a:t>
            </a:r>
            <a:r>
              <a:rPr lang="el-GR" b="1" i="1" dirty="0" smtClean="0">
                <a:effectLst>
                  <a:outerShdw blurRad="38100" dist="38100" dir="2700000" algn="tl">
                    <a:srgbClr val="000000">
                      <a:alpha val="43137"/>
                    </a:srgbClr>
                  </a:outerShdw>
                </a:effectLst>
              </a:rPr>
              <a:t>να αποφεύγουν ειδωλολατρικά έθιμα και πρακτικές</a:t>
            </a:r>
            <a:r>
              <a:rPr lang="el-GR" dirty="0" smtClean="0"/>
              <a:t>. </a:t>
            </a:r>
            <a:br>
              <a:rPr lang="el-GR" dirty="0" smtClean="0"/>
            </a:br>
            <a:r>
              <a:rPr lang="el-GR" dirty="0" smtClean="0"/>
              <a:t>Πρότεινε την σύνταξη μιας επιστολής προς την Αντιόχεια για να γνωστοποιήσουν στους χριστιανούς τις αποφάσεις τους.</a:t>
            </a:r>
            <a:endParaRPr lang="el-GR" dirty="0"/>
          </a:p>
        </p:txBody>
      </p:sp>
    </p:spTree>
    <p:extLst>
      <p:ext uri="{BB962C8B-B14F-4D97-AF65-F5344CB8AC3E}">
        <p14:creationId xmlns:p14="http://schemas.microsoft.com/office/powerpoint/2010/main" val="15470210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92696"/>
            <a:ext cx="9144000" cy="5976664"/>
          </a:xfrm>
        </p:spPr>
        <p:txBody>
          <a:bodyPr>
            <a:normAutofit/>
          </a:bodyPr>
          <a:lstStyle/>
          <a:p>
            <a:r>
              <a:rPr lang="el-GR" sz="5400" i="1" dirty="0" smtClean="0">
                <a:latin typeface="Gabriola" pitchFamily="82" charset="0"/>
              </a:rPr>
              <a:t>«Αποφασίστηκε ως σωστό </a:t>
            </a:r>
            <a:r>
              <a:rPr lang="el-GR" sz="5400" i="1" dirty="0" smtClean="0">
                <a:effectLst>
                  <a:outerShdw blurRad="38100" dist="38100" dir="2700000" algn="tl">
                    <a:srgbClr val="000000">
                      <a:alpha val="43137"/>
                    </a:srgbClr>
                  </a:outerShdw>
                </a:effectLst>
                <a:latin typeface="Gabriola" pitchFamily="82" charset="0"/>
              </a:rPr>
              <a:t>από το Άγιο Πνεύμα και από εμάς </a:t>
            </a:r>
            <a:r>
              <a:rPr lang="el-GR" sz="5400" i="1" dirty="0" smtClean="0">
                <a:latin typeface="Gabriola" pitchFamily="82" charset="0"/>
              </a:rPr>
              <a:t>να μη σας επιβάλλουμε κανένα πρόσθετο βάρος, εκτός από τα αναγκαία: να απέχετε από τα </a:t>
            </a:r>
            <a:r>
              <a:rPr lang="el-GR" sz="5400" i="1" dirty="0" err="1" smtClean="0">
                <a:latin typeface="Gabriola" pitchFamily="82" charset="0"/>
              </a:rPr>
              <a:t>ειδωλόθυτα</a:t>
            </a:r>
            <a:r>
              <a:rPr lang="el-GR" sz="5400" i="1" dirty="0" smtClean="0">
                <a:latin typeface="Gabriola" pitchFamily="82" charset="0"/>
              </a:rPr>
              <a:t>, το αίμα, το κρέας από πνιγμένα ζώα και από την πορνεία.»</a:t>
            </a:r>
            <a:endParaRPr lang="el-GR" sz="5400" i="1" dirty="0">
              <a:latin typeface="Gabriola" pitchFamily="82" charset="0"/>
            </a:endParaRPr>
          </a:p>
        </p:txBody>
      </p:sp>
    </p:spTree>
    <p:extLst>
      <p:ext uri="{BB962C8B-B14F-4D97-AF65-F5344CB8AC3E}">
        <p14:creationId xmlns:p14="http://schemas.microsoft.com/office/powerpoint/2010/main" val="2039946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620688"/>
            <a:ext cx="8229600" cy="1066800"/>
          </a:xfrm>
        </p:spPr>
        <p:txBody>
          <a:bodyPr>
            <a:normAutofit/>
          </a:bodyPr>
          <a:lstStyle/>
          <a:p>
            <a:r>
              <a:rPr lang="el-GR" dirty="0" smtClean="0"/>
              <a:t>Αποστολική Σύνοδος:</a:t>
            </a:r>
            <a:endParaRPr lang="el-GR" dirty="0"/>
          </a:p>
        </p:txBody>
      </p:sp>
      <p:sp>
        <p:nvSpPr>
          <p:cNvPr id="3" name="Θέση περιεχομένου 2"/>
          <p:cNvSpPr>
            <a:spLocks noGrp="1"/>
          </p:cNvSpPr>
          <p:nvPr>
            <p:ph idx="1"/>
          </p:nvPr>
        </p:nvSpPr>
        <p:spPr>
          <a:xfrm>
            <a:off x="4355976" y="1583047"/>
            <a:ext cx="4788024" cy="5018937"/>
          </a:xfrm>
        </p:spPr>
        <p:txBody>
          <a:bodyPr>
            <a:normAutofit fontScale="92500" lnSpcReduction="10000"/>
          </a:bodyPr>
          <a:lstStyle/>
          <a:p>
            <a:r>
              <a:rPr lang="el-GR" dirty="0" smtClean="0"/>
              <a:t>Τόπος: Ιερουσαλήμ</a:t>
            </a:r>
          </a:p>
          <a:p>
            <a:r>
              <a:rPr lang="el-GR" dirty="0" smtClean="0"/>
              <a:t>Χρόνος: 48 </a:t>
            </a:r>
            <a:r>
              <a:rPr lang="el-GR" dirty="0" err="1" smtClean="0"/>
              <a:t>μ.Χ</a:t>
            </a:r>
            <a:r>
              <a:rPr lang="el-GR" dirty="0" smtClean="0"/>
              <a:t>.</a:t>
            </a:r>
          </a:p>
          <a:p>
            <a:r>
              <a:rPr lang="el-GR" dirty="0" smtClean="0"/>
              <a:t>Συμμετέχοντες: όλοι οι Απόστολοι και αρκετοί πρεσβύτεροι</a:t>
            </a:r>
          </a:p>
          <a:p>
            <a:r>
              <a:rPr lang="el-GR" dirty="0" smtClean="0"/>
              <a:t>Ζήτημα: αν είναι απαραίτητη η τήρηση του Μωσαϊκού Νόμου απ’ όλους τους χριστιανούς.</a:t>
            </a:r>
          </a:p>
          <a:p>
            <a:r>
              <a:rPr lang="el-GR" dirty="0" smtClean="0"/>
              <a:t>Τρόπος λήψης της απόφασης: όλοι μαζί συζητούν και αποφασίζουν ομόφωνα.</a:t>
            </a:r>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0" y="1583047"/>
            <a:ext cx="4237040" cy="5296300"/>
          </a:xfrm>
          <a:prstGeom prst="rect">
            <a:avLst/>
          </a:prstGeom>
        </p:spPr>
      </p:pic>
    </p:spTree>
    <p:extLst>
      <p:ext uri="{BB962C8B-B14F-4D97-AF65-F5344CB8AC3E}">
        <p14:creationId xmlns:p14="http://schemas.microsoft.com/office/powerpoint/2010/main" val="429155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1000"/>
                                        <p:tgtEl>
                                          <p:spTgt spid="3">
                                            <p:txEl>
                                              <p:pRg st="2" end="2"/>
                                            </p:txEl>
                                          </p:spTgt>
                                        </p:tgtEl>
                                      </p:cBhvr>
                                    </p:animEffect>
                                    <p:anim calcmode="lin" valueType="num">
                                      <p:cBhvr>
                                        <p:cTn id="4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 calcmode="lin" valueType="num">
                                      <p:cBhvr additive="base">
                                        <p:cTn id="4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 calcmode="lin" valueType="num">
                                      <p:cBhvr>
                                        <p:cTn id="5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620688"/>
            <a:ext cx="8229600" cy="1066800"/>
          </a:xfrm>
        </p:spPr>
        <p:txBody>
          <a:bodyPr/>
          <a:lstStyle/>
          <a:p>
            <a:r>
              <a:rPr lang="el-GR" dirty="0" smtClean="0"/>
              <a:t>Αποστολική Σύνοδος:</a:t>
            </a:r>
            <a:endParaRPr lang="el-GR" dirty="0"/>
          </a:p>
        </p:txBody>
      </p:sp>
      <p:sp>
        <p:nvSpPr>
          <p:cNvPr id="3" name="Θέση περιεχομένου 2"/>
          <p:cNvSpPr>
            <a:spLocks noGrp="1"/>
          </p:cNvSpPr>
          <p:nvPr>
            <p:ph idx="1"/>
          </p:nvPr>
        </p:nvSpPr>
        <p:spPr>
          <a:xfrm>
            <a:off x="179512" y="2132856"/>
            <a:ext cx="8964488" cy="4248472"/>
          </a:xfrm>
        </p:spPr>
        <p:txBody>
          <a:bodyPr>
            <a:normAutofit lnSpcReduction="10000"/>
          </a:bodyPr>
          <a:lstStyle/>
          <a:p>
            <a:r>
              <a:rPr lang="el-GR" dirty="0" smtClean="0"/>
              <a:t>Καθιερώνεται ο </a:t>
            </a:r>
            <a:r>
              <a:rPr lang="el-GR" dirty="0" smtClean="0">
                <a:solidFill>
                  <a:srgbClr val="C00000"/>
                </a:solidFill>
                <a:effectLst>
                  <a:outerShdw blurRad="38100" dist="38100" dir="2700000" algn="tl">
                    <a:srgbClr val="000000">
                      <a:alpha val="43137"/>
                    </a:srgbClr>
                  </a:outerShdw>
                </a:effectLst>
              </a:rPr>
              <a:t>δημοκρατικός</a:t>
            </a:r>
            <a:r>
              <a:rPr lang="el-GR" dirty="0" smtClean="0">
                <a:effectLst>
                  <a:outerShdw blurRad="38100" dist="38100" dir="2700000" algn="tl">
                    <a:srgbClr val="000000">
                      <a:alpha val="43137"/>
                    </a:srgbClr>
                  </a:outerShdw>
                </a:effectLst>
              </a:rPr>
              <a:t> </a:t>
            </a:r>
            <a:r>
              <a:rPr lang="el-GR" dirty="0" smtClean="0"/>
              <a:t>θεσμός της Συνόδου ως ο μοναδικός τρόπος επίλυσης των προβλημάτων.</a:t>
            </a:r>
          </a:p>
          <a:p>
            <a:pPr marL="109728" indent="0">
              <a:buNone/>
            </a:pPr>
            <a:endParaRPr lang="el-GR" dirty="0" smtClean="0"/>
          </a:p>
          <a:p>
            <a:r>
              <a:rPr lang="el-GR" dirty="0"/>
              <a:t> </a:t>
            </a:r>
            <a:r>
              <a:rPr lang="el-GR" dirty="0" smtClean="0"/>
              <a:t>Η Εκκλησία ξεφεύγει από τα στενά εθνικά πλαίσια του Ιουδαϊσμού και αποκτά συνείδηση του </a:t>
            </a:r>
            <a:r>
              <a:rPr lang="el-GR" dirty="0" smtClean="0">
                <a:solidFill>
                  <a:srgbClr val="C00000"/>
                </a:solidFill>
                <a:effectLst>
                  <a:outerShdw blurRad="38100" dist="38100" dir="2700000" algn="tl">
                    <a:srgbClr val="000000">
                      <a:alpha val="43137"/>
                    </a:srgbClr>
                  </a:outerShdw>
                </a:effectLst>
              </a:rPr>
              <a:t>οικουμενικού </a:t>
            </a:r>
            <a:r>
              <a:rPr lang="el-GR" dirty="0" smtClean="0"/>
              <a:t>της χαρακτήρα.</a:t>
            </a:r>
          </a:p>
          <a:p>
            <a:endParaRPr lang="el-GR" dirty="0" smtClean="0"/>
          </a:p>
          <a:p>
            <a:r>
              <a:rPr lang="el-GR" dirty="0" smtClean="0"/>
              <a:t>Οι αποφάσεις δεν είναι ανθρώπινες μόνο, αλλά αποτέλεσμα </a:t>
            </a:r>
            <a:r>
              <a:rPr lang="el-GR" dirty="0" smtClean="0">
                <a:solidFill>
                  <a:srgbClr val="C00000"/>
                </a:solidFill>
                <a:effectLst>
                  <a:outerShdw blurRad="38100" dist="38100" dir="2700000" algn="tl">
                    <a:srgbClr val="000000">
                      <a:alpha val="43137"/>
                    </a:srgbClr>
                  </a:outerShdw>
                </a:effectLst>
              </a:rPr>
              <a:t>συνεργασίας</a:t>
            </a:r>
            <a:r>
              <a:rPr lang="el-GR" dirty="0" smtClean="0">
                <a:solidFill>
                  <a:srgbClr val="C00000"/>
                </a:solidFill>
              </a:rPr>
              <a:t> </a:t>
            </a:r>
            <a:r>
              <a:rPr lang="el-GR" dirty="0" smtClean="0"/>
              <a:t>των ανθρώπων και του Αγίου Πνεύματος.</a:t>
            </a:r>
            <a:endParaRPr lang="el-GR" dirty="0"/>
          </a:p>
        </p:txBody>
      </p:sp>
    </p:spTree>
    <p:extLst>
      <p:ext uri="{BB962C8B-B14F-4D97-AF65-F5344CB8AC3E}">
        <p14:creationId xmlns:p14="http://schemas.microsoft.com/office/powerpoint/2010/main" val="175025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764704"/>
            <a:ext cx="8229600" cy="1069848"/>
          </a:xfrm>
        </p:spPr>
        <p:txBody>
          <a:bodyPr>
            <a:normAutofit fontScale="90000"/>
          </a:bodyPr>
          <a:lstStyle/>
          <a:p>
            <a:r>
              <a:rPr lang="el-GR" dirty="0" smtClean="0"/>
              <a:t>Αφοσιώθηκε με πάθος στην πατρογονική του θρησκεία, διώκοντας τους χριστιανούς.</a:t>
            </a:r>
            <a:endParaRPr lang="el-GR"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 y="2132855"/>
            <a:ext cx="8312968" cy="4750267"/>
          </a:xfrm>
          <a:prstGeom prst="rect">
            <a:avLst/>
          </a:prstGeom>
        </p:spPr>
      </p:pic>
    </p:spTree>
    <p:extLst>
      <p:ext uri="{BB962C8B-B14F-4D97-AF65-F5344CB8AC3E}">
        <p14:creationId xmlns:p14="http://schemas.microsoft.com/office/powerpoint/2010/main" val="25910619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692696"/>
            <a:ext cx="8219256" cy="1517104"/>
          </a:xfrm>
        </p:spPr>
        <p:txBody>
          <a:bodyPr>
            <a:normAutofit fontScale="90000"/>
          </a:bodyPr>
          <a:lstStyle/>
          <a:p>
            <a:r>
              <a:rPr lang="el-GR" dirty="0" smtClean="0"/>
              <a:t>Ο Παύλος μαζί με τον Σίλα και τον Τιμόθεο θα ξεκινήσουν από την Αντιόχεια για μια νέα περιοδεία.</a:t>
            </a:r>
            <a:endParaRPr lang="el-GR" dirty="0"/>
          </a:p>
        </p:txBody>
      </p:sp>
      <p:sp>
        <p:nvSpPr>
          <p:cNvPr id="3" name="Θέση περιεχομένου 2"/>
          <p:cNvSpPr>
            <a:spLocks noGrp="1"/>
          </p:cNvSpPr>
          <p:nvPr>
            <p:ph idx="1"/>
          </p:nvPr>
        </p:nvSpPr>
        <p:spPr>
          <a:xfrm>
            <a:off x="395536" y="2996952"/>
            <a:ext cx="8229600" cy="3096344"/>
          </a:xfrm>
        </p:spPr>
        <p:txBody>
          <a:bodyPr/>
          <a:lstStyle/>
          <a:p>
            <a:r>
              <a:rPr lang="el-GR" dirty="0" smtClean="0"/>
              <a:t>Επισκέπτονται τις πόλεις που είχε διδάξει πριν ο Παύλος.</a:t>
            </a:r>
          </a:p>
          <a:p>
            <a:r>
              <a:rPr lang="el-GR" dirty="0" smtClean="0"/>
              <a:t>Φτάνουν μέχρι την Τρωάδα, την αρχαία Τροία, όπως τους έχει καθοδηγήσει το Άγιο Πνεύμα.</a:t>
            </a:r>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6673"/>
            <a:ext cx="9144000" cy="6120680"/>
          </a:xfrm>
          <a:prstGeom prst="rect">
            <a:avLst/>
          </a:prstGeom>
        </p:spPr>
      </p:pic>
    </p:spTree>
    <p:extLst>
      <p:ext uri="{BB962C8B-B14F-4D97-AF65-F5344CB8AC3E}">
        <p14:creationId xmlns:p14="http://schemas.microsoft.com/office/powerpoint/2010/main" val="7792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3105"/>
          </a:xfrm>
        </p:spPr>
      </p:pic>
      <p:sp>
        <p:nvSpPr>
          <p:cNvPr id="2" name="Τίτλος 1"/>
          <p:cNvSpPr>
            <a:spLocks noGrp="1"/>
          </p:cNvSpPr>
          <p:nvPr>
            <p:ph type="title"/>
          </p:nvPr>
        </p:nvSpPr>
        <p:spPr>
          <a:xfrm>
            <a:off x="0" y="476672"/>
            <a:ext cx="9144000" cy="1296144"/>
          </a:xfrm>
        </p:spPr>
        <p:txBody>
          <a:bodyPr>
            <a:normAutofit fontScale="90000"/>
          </a:bodyPr>
          <a:lstStyle/>
          <a:p>
            <a:pPr algn="r"/>
            <a:r>
              <a:rPr lang="el-GR" dirty="0" smtClean="0">
                <a:solidFill>
                  <a:schemeClr val="bg1"/>
                </a:solidFill>
                <a:effectLst>
                  <a:outerShdw blurRad="38100" dist="38100" dir="2700000" algn="tl">
                    <a:srgbClr val="000000">
                      <a:alpha val="43137"/>
                    </a:srgbClr>
                  </a:outerShdw>
                </a:effectLst>
              </a:rPr>
              <a:t>Σε όραμα βλέπει έναν νεαρό μακεδόνα να του λέει « </a:t>
            </a:r>
            <a:r>
              <a:rPr lang="el-GR" i="1" dirty="0" smtClean="0">
                <a:solidFill>
                  <a:schemeClr val="bg1"/>
                </a:solidFill>
                <a:effectLst>
                  <a:outerShdw blurRad="38100" dist="38100" dir="2700000" algn="tl">
                    <a:srgbClr val="000000">
                      <a:alpha val="43137"/>
                    </a:srgbClr>
                  </a:outerShdw>
                </a:effectLst>
              </a:rPr>
              <a:t>πέρασε στη Μακεδονία και βοήθησέ μας</a:t>
            </a:r>
            <a:r>
              <a:rPr lang="el-GR" dirty="0" smtClean="0">
                <a:solidFill>
                  <a:schemeClr val="bg1"/>
                </a:solidFill>
                <a:effectLst>
                  <a:outerShdw blurRad="38100" dist="38100" dir="2700000" algn="tl">
                    <a:srgbClr val="000000">
                      <a:alpha val="43137"/>
                    </a:srgbClr>
                  </a:outerShdw>
                </a:effectLst>
              </a:rPr>
              <a:t>»</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3188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1268760"/>
            <a:ext cx="2952328" cy="4248472"/>
          </a:xfrm>
        </p:spPr>
        <p:txBody>
          <a:bodyPr>
            <a:normAutofit fontScale="90000"/>
          </a:bodyPr>
          <a:lstStyle/>
          <a:p>
            <a:r>
              <a:rPr lang="el-GR" dirty="0" smtClean="0"/>
              <a:t>Θα φτάσουν στη Νεάπολη και στους Φιλίππους. Εκεί θα βαπτιστεί η πρώτη Ευρωπαία χριστιανή, η Λυδία.</a:t>
            </a:r>
            <a:endParaRPr lang="el-GR" dirty="0"/>
          </a:p>
        </p:txBody>
      </p:sp>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9953" y="-1"/>
            <a:ext cx="5004048" cy="6872513"/>
          </a:xfr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00247"/>
            <a:ext cx="3672408" cy="6958247"/>
          </a:xfrm>
          <a:prstGeom prst="rect">
            <a:avLst/>
          </a:prstGeom>
        </p:spPr>
      </p:pic>
    </p:spTree>
    <p:extLst>
      <p:ext uri="{BB962C8B-B14F-4D97-AF65-F5344CB8AC3E}">
        <p14:creationId xmlns:p14="http://schemas.microsoft.com/office/powerpoint/2010/main" val="37336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Περνάει και κηρύττει από την Αμφίπολη, τη Θεσσαλονίκη, τη Βέροια.</a:t>
            </a:r>
            <a:endParaRPr lang="el-GR" dirty="0"/>
          </a:p>
        </p:txBody>
      </p:sp>
      <p:sp>
        <p:nvSpPr>
          <p:cNvPr id="3" name="Θέση περιεχομένου 2"/>
          <p:cNvSpPr>
            <a:spLocks noGrp="1"/>
          </p:cNvSpPr>
          <p:nvPr>
            <p:ph idx="1"/>
          </p:nvPr>
        </p:nvSpPr>
        <p:spPr>
          <a:xfrm>
            <a:off x="395536" y="3501008"/>
            <a:ext cx="8229600" cy="1512168"/>
          </a:xfrm>
        </p:spPr>
        <p:txBody>
          <a:bodyPr/>
          <a:lstStyle/>
          <a:p>
            <a:r>
              <a:rPr lang="el-GR" dirty="0" smtClean="0"/>
              <a:t>Ο Τιμόθεος και ο Σίλας παραμένουν στη Βέροια, ενώ ο Παύλος συνεχίζει προς τα νότια.</a:t>
            </a:r>
            <a:endParaRPr lang="el-GR" dirty="0"/>
          </a:p>
        </p:txBody>
      </p:sp>
    </p:spTree>
    <p:extLst>
      <p:ext uri="{BB962C8B-B14F-4D97-AF65-F5344CB8AC3E}">
        <p14:creationId xmlns:p14="http://schemas.microsoft.com/office/powerpoint/2010/main" val="2436307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292080" y="1143000"/>
            <a:ext cx="3394720" cy="4806280"/>
          </a:xfrm>
        </p:spPr>
        <p:txBody>
          <a:bodyPr/>
          <a:lstStyle/>
          <a:p>
            <a:r>
              <a:rPr lang="el-GR" dirty="0" smtClean="0"/>
              <a:t>Βλέπει στην Αγορά έναν βωμό με την επιγραφή «στον άγνωστο θεό»</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5128795" cy="7101408"/>
          </a:xfrm>
        </p:spPr>
      </p:pic>
    </p:spTree>
    <p:extLst>
      <p:ext uri="{BB962C8B-B14F-4D97-AF65-F5344CB8AC3E}">
        <p14:creationId xmlns:p14="http://schemas.microsoft.com/office/powerpoint/2010/main" val="32914396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0"/>
            <a:ext cx="8272221" cy="6919288"/>
          </a:xfrm>
        </p:spPr>
      </p:pic>
      <p:sp>
        <p:nvSpPr>
          <p:cNvPr id="2" name="Τίτλος 1"/>
          <p:cNvSpPr>
            <a:spLocks noGrp="1"/>
          </p:cNvSpPr>
          <p:nvPr>
            <p:ph type="title"/>
          </p:nvPr>
        </p:nvSpPr>
        <p:spPr>
          <a:xfrm>
            <a:off x="10790" y="620688"/>
            <a:ext cx="9144000" cy="1066800"/>
          </a:xfrm>
        </p:spPr>
        <p:txBody>
          <a:bodyPr>
            <a:noAutofit/>
          </a:bodyPr>
          <a:lstStyle/>
          <a:p>
            <a:r>
              <a:rPr lang="el-GR" sz="3200" dirty="0" smtClean="0">
                <a:solidFill>
                  <a:srgbClr val="FF0000"/>
                </a:solidFill>
                <a:effectLst>
                  <a:outerShdw blurRad="38100" dist="38100" dir="2700000" algn="tl">
                    <a:srgbClr val="000000">
                      <a:alpha val="43137"/>
                    </a:srgbClr>
                  </a:outerShdw>
                </a:effectLst>
              </a:rPr>
              <a:t>Οι Έλληνες ως ένας διαχρονικά ευσεβής και θεοσεβούμενος λαός, είχαν ιδρύσει ένα βωμό για όλους τους θεούς που δεν τους ήξεραν με τα ονόματά τους.</a:t>
            </a:r>
            <a:endParaRPr lang="el-GR" sz="32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492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46" y="404664"/>
            <a:ext cx="9140454" cy="5798476"/>
          </a:xfrm>
        </p:spPr>
      </p:pic>
      <p:sp>
        <p:nvSpPr>
          <p:cNvPr id="2" name="Τίτλος 1"/>
          <p:cNvSpPr>
            <a:spLocks noGrp="1"/>
          </p:cNvSpPr>
          <p:nvPr>
            <p:ph type="title"/>
          </p:nvPr>
        </p:nvSpPr>
        <p:spPr>
          <a:xfrm>
            <a:off x="-34047" y="692696"/>
            <a:ext cx="9144000" cy="1066800"/>
          </a:xfrm>
        </p:spPr>
        <p:txBody>
          <a:bodyPr>
            <a:normAutofit fontScale="90000"/>
          </a:bodyPr>
          <a:lstStyle/>
          <a:p>
            <a:r>
              <a:rPr lang="el-GR" dirty="0" smtClean="0">
                <a:solidFill>
                  <a:schemeClr val="bg1"/>
                </a:solidFill>
              </a:rPr>
              <a:t>Οι αθηναίοι τον προσκάλεσαν να μιλήσει στο δημόσιο βήμα, στον Άρειο Πάγο.</a:t>
            </a:r>
            <a:endParaRPr lang="el-GR" dirty="0">
              <a:solidFill>
                <a:schemeClr val="bg1"/>
              </a:solidFill>
            </a:endParaRP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2"/>
            <a:ext cx="9144000" cy="6858000"/>
          </a:xfrm>
          <a:prstGeom prst="rect">
            <a:avLst/>
          </a:prstGeom>
        </p:spPr>
      </p:pic>
    </p:spTree>
    <p:extLst>
      <p:ext uri="{BB962C8B-B14F-4D97-AF65-F5344CB8AC3E}">
        <p14:creationId xmlns:p14="http://schemas.microsoft.com/office/powerpoint/2010/main" val="53517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43000"/>
            <a:ext cx="3466728" cy="4518248"/>
          </a:xfrm>
        </p:spPr>
        <p:txBody>
          <a:bodyPr>
            <a:normAutofit fontScale="90000"/>
          </a:bodyPr>
          <a:lstStyle/>
          <a:p>
            <a:r>
              <a:rPr lang="el-GR" i="1" dirty="0" smtClean="0"/>
              <a:t>«Είστε οι πιο ευσεβείς, περνώντας είδα τα σεβάσματά σας. Είδα έναν βωμό στον «άγνωστο θεό».</a:t>
            </a:r>
            <a:endParaRPr lang="el-GR" i="1"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2058" y="0"/>
            <a:ext cx="5116068" cy="6858000"/>
          </a:xfrm>
        </p:spPr>
      </p:pic>
    </p:spTree>
    <p:extLst>
      <p:ext uri="{BB962C8B-B14F-4D97-AF65-F5344CB8AC3E}">
        <p14:creationId xmlns:p14="http://schemas.microsoft.com/office/powerpoint/2010/main" val="2678285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42022"/>
            <a:ext cx="8775366" cy="6840058"/>
          </a:xfrm>
        </p:spPr>
      </p:pic>
      <p:sp>
        <p:nvSpPr>
          <p:cNvPr id="2" name="Τίτλος 1"/>
          <p:cNvSpPr>
            <a:spLocks noGrp="1"/>
          </p:cNvSpPr>
          <p:nvPr>
            <p:ph type="title"/>
          </p:nvPr>
        </p:nvSpPr>
        <p:spPr>
          <a:xfrm>
            <a:off x="179512" y="5771479"/>
            <a:ext cx="8229600" cy="1066800"/>
          </a:xfrm>
        </p:spPr>
        <p:txBody>
          <a:bodyPr>
            <a:normAutofit fontScale="90000"/>
          </a:bodyPr>
          <a:lstStyle/>
          <a:p>
            <a:r>
              <a:rPr lang="el-GR" dirty="0" smtClean="0">
                <a:solidFill>
                  <a:schemeClr val="bg1"/>
                </a:solidFill>
              </a:rPr>
              <a:t>Ο Παύλος κηρύττει στους αθηναίους.</a:t>
            </a:r>
            <a:endParaRPr lang="el-GR" dirty="0">
              <a:solidFill>
                <a:schemeClr val="bg1"/>
              </a:solidFill>
            </a:endParaRPr>
          </a:p>
        </p:txBody>
      </p:sp>
    </p:spTree>
    <p:extLst>
      <p:ext uri="{BB962C8B-B14F-4D97-AF65-F5344CB8AC3E}">
        <p14:creationId xmlns:p14="http://schemas.microsoft.com/office/powerpoint/2010/main" val="4085885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220072" y="1143000"/>
            <a:ext cx="3923928" cy="4734272"/>
          </a:xfrm>
        </p:spPr>
        <p:txBody>
          <a:bodyPr>
            <a:normAutofit fontScale="90000"/>
          </a:bodyPr>
          <a:lstStyle/>
          <a:p>
            <a:r>
              <a:rPr lang="el-GR" dirty="0" smtClean="0"/>
              <a:t>Όταν οι αθηναίοι ακούνε για ανάσταση νεκρών, απορρίπτουν τον Παύλο λέγοντας: « </a:t>
            </a:r>
            <a:r>
              <a:rPr lang="el-GR" i="1" dirty="0" smtClean="0"/>
              <a:t>Θα σε ακούσουμε και κάποια άλλη φορά».</a:t>
            </a:r>
            <a:endParaRPr lang="el-GR" i="1"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898" y="13808"/>
            <a:ext cx="5131165" cy="6841554"/>
          </a:xfrm>
        </p:spPr>
      </p:pic>
    </p:spTree>
    <p:extLst>
      <p:ext uri="{BB962C8B-B14F-4D97-AF65-F5344CB8AC3E}">
        <p14:creationId xmlns:p14="http://schemas.microsoft.com/office/powerpoint/2010/main" val="2982600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Στη πορεία του προς τη Δαμασκό θα δει ένα όραμα.</a:t>
            </a:r>
            <a:endParaRPr lang="el-GR"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9182574" cy="6083455"/>
          </a:xfrm>
          <a:prstGeom prst="rect">
            <a:avLst/>
          </a:prstGeom>
        </p:spPr>
      </p:pic>
    </p:spTree>
    <p:extLst>
      <p:ext uri="{BB962C8B-B14F-4D97-AF65-F5344CB8AC3E}">
        <p14:creationId xmlns:p14="http://schemas.microsoft.com/office/powerpoint/2010/main" val="1226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43000"/>
            <a:ext cx="3466728" cy="4734272"/>
          </a:xfrm>
        </p:spPr>
        <p:txBody>
          <a:bodyPr>
            <a:normAutofit fontScale="90000"/>
          </a:bodyPr>
          <a:lstStyle/>
          <a:p>
            <a:r>
              <a:rPr lang="el-GR" dirty="0" smtClean="0"/>
              <a:t>Από τους πρώτους αθηναίους που βαπτίζονται χριστιανοί είναι ο Διονύσιος ο Αρεοπαγίτης και η </a:t>
            </a:r>
            <a:r>
              <a:rPr lang="el-GR" dirty="0" err="1" smtClean="0"/>
              <a:t>Δάμαρις</a:t>
            </a:r>
            <a:r>
              <a:rPr lang="el-GR" dirty="0" smtClean="0"/>
              <a:t>. </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1961" y="0"/>
            <a:ext cx="4932040" cy="6912058"/>
          </a:xfrm>
        </p:spPr>
      </p:pic>
    </p:spTree>
    <p:extLst>
      <p:ext uri="{BB962C8B-B14F-4D97-AF65-F5344CB8AC3E}">
        <p14:creationId xmlns:p14="http://schemas.microsoft.com/office/powerpoint/2010/main" val="9980907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461248" y="980728"/>
            <a:ext cx="3682752" cy="4950296"/>
          </a:xfrm>
        </p:spPr>
        <p:txBody>
          <a:bodyPr>
            <a:normAutofit fontScale="90000"/>
          </a:bodyPr>
          <a:lstStyle/>
          <a:p>
            <a:r>
              <a:rPr lang="el-GR" dirty="0" smtClean="0"/>
              <a:t>Ο Ιερόθεος γίνεται ο πρώτος επίσκοπος της Αθήνας, τον οποίο θα διαδεχτεί ο Διονύσιος ο Αρεοπαγίτης.</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18" y="-36150"/>
            <a:ext cx="4945170" cy="6894150"/>
          </a:xfrm>
        </p:spPr>
      </p:pic>
    </p:spTree>
    <p:extLst>
      <p:ext uri="{BB962C8B-B14F-4D97-AF65-F5344CB8AC3E}">
        <p14:creationId xmlns:p14="http://schemas.microsoft.com/office/powerpoint/2010/main" val="5990217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372200" y="1143000"/>
            <a:ext cx="2664296" cy="4806280"/>
          </a:xfrm>
        </p:spPr>
        <p:txBody>
          <a:bodyPr>
            <a:normAutofit/>
          </a:bodyPr>
          <a:lstStyle/>
          <a:p>
            <a:r>
              <a:rPr lang="el-GR" sz="2800" dirty="0" smtClean="0"/>
              <a:t>Σύμφωνα με μια παράδοση, ο Διονύσιος θα φτάσει ως το Παρίσι, όπου θα κηρύξει το χριστιανισμό, εκεί θα βρει μαρτυρικό θάνατο.</a:t>
            </a:r>
            <a:endParaRPr lang="el-GR" sz="2800" dirty="0"/>
          </a:p>
        </p:txBody>
      </p:sp>
      <p:pic>
        <p:nvPicPr>
          <p:cNvPr id="6" name="Θέση περιεχομένου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228184" cy="6883779"/>
          </a:xfrm>
        </p:spPr>
      </p:pic>
    </p:spTree>
    <p:extLst>
      <p:ext uri="{BB962C8B-B14F-4D97-AF65-F5344CB8AC3E}">
        <p14:creationId xmlns:p14="http://schemas.microsoft.com/office/powerpoint/2010/main" val="8900601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64088" y="1143000"/>
            <a:ext cx="3322712" cy="4086200"/>
          </a:xfrm>
        </p:spPr>
        <p:txBody>
          <a:bodyPr>
            <a:normAutofit fontScale="90000"/>
          </a:bodyPr>
          <a:lstStyle/>
          <a:p>
            <a:r>
              <a:rPr lang="el-GR" dirty="0" smtClean="0"/>
              <a:t>Ο Παύλος μετά την Αθήνα, θα επισκεφτεί την Κόρινθο. Εκεί θα βαπτίσει τον </a:t>
            </a:r>
            <a:r>
              <a:rPr lang="el-GR" dirty="0" err="1" smtClean="0"/>
              <a:t>αρχισυνάγωγο</a:t>
            </a:r>
            <a:r>
              <a:rPr lang="el-GR" dirty="0" smtClean="0"/>
              <a:t> </a:t>
            </a:r>
            <a:r>
              <a:rPr lang="el-GR" dirty="0" err="1" smtClean="0"/>
              <a:t>Κρίσπο</a:t>
            </a:r>
            <a:r>
              <a:rPr lang="el-GR" dirty="0" smtClean="0"/>
              <a:t>.</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220072" cy="6960096"/>
          </a:xfrm>
        </p:spPr>
      </p:pic>
    </p:spTree>
    <p:extLst>
      <p:ext uri="{BB962C8B-B14F-4D97-AF65-F5344CB8AC3E}">
        <p14:creationId xmlns:p14="http://schemas.microsoft.com/office/powerpoint/2010/main" val="990422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4"/>
            <a:ext cx="9144000" cy="5881638"/>
          </a:xfrm>
          <a:prstGeom prst="rect">
            <a:avLst/>
          </a:prstGeom>
        </p:spPr>
      </p:pic>
      <p:sp>
        <p:nvSpPr>
          <p:cNvPr id="3" name="Θέση περιεχομένου 2"/>
          <p:cNvSpPr>
            <a:spLocks noGrp="1"/>
          </p:cNvSpPr>
          <p:nvPr>
            <p:ph idx="1"/>
          </p:nvPr>
        </p:nvSpPr>
        <p:spPr>
          <a:xfrm>
            <a:off x="33156" y="5032842"/>
            <a:ext cx="6915108" cy="1613500"/>
          </a:xfrm>
        </p:spPr>
        <p:txBody>
          <a:bodyPr>
            <a:normAutofit fontScale="92500" lnSpcReduction="10000"/>
          </a:bodyPr>
          <a:lstStyle/>
          <a:p>
            <a:pPr marL="109728" indent="0">
              <a:buNone/>
            </a:pPr>
            <a:r>
              <a:rPr lang="el-GR" dirty="0" smtClean="0">
                <a:effectLst>
                  <a:outerShdw blurRad="38100" dist="38100" dir="2700000" algn="tl">
                    <a:srgbClr val="000000">
                      <a:alpha val="43137"/>
                    </a:srgbClr>
                  </a:outerShdw>
                </a:effectLst>
              </a:rPr>
              <a:t>Δίνει συμβουλές για τη σωστή διαγωγή και πίστη που πρέπει να έχουν οι χριστιανοί, είτε ο ίδιος αυτοπροσώπως, είτε με επιστολές του.</a:t>
            </a:r>
            <a:endParaRPr lang="el-GR" dirty="0">
              <a:effectLst>
                <a:outerShdw blurRad="38100" dist="38100" dir="2700000" algn="tl">
                  <a:srgbClr val="000000">
                    <a:alpha val="43137"/>
                  </a:srgbClr>
                </a:outerShdw>
              </a:effectLst>
            </a:endParaRPr>
          </a:p>
        </p:txBody>
      </p:sp>
      <p:sp>
        <p:nvSpPr>
          <p:cNvPr id="2" name="Τίτλος 1"/>
          <p:cNvSpPr>
            <a:spLocks noGrp="1"/>
          </p:cNvSpPr>
          <p:nvPr>
            <p:ph type="title"/>
          </p:nvPr>
        </p:nvSpPr>
        <p:spPr>
          <a:xfrm>
            <a:off x="4860032" y="764704"/>
            <a:ext cx="4283968" cy="1152128"/>
          </a:xfrm>
        </p:spPr>
        <p:txBody>
          <a:bodyPr>
            <a:noAutofit/>
          </a:bodyPr>
          <a:lstStyle/>
          <a:p>
            <a:r>
              <a:rPr lang="el-GR" sz="2400" dirty="0" smtClean="0">
                <a:effectLst>
                  <a:outerShdw blurRad="38100" dist="38100" dir="2700000" algn="tl">
                    <a:srgbClr val="000000">
                      <a:alpha val="43137"/>
                    </a:srgbClr>
                  </a:outerShdw>
                </a:effectLst>
              </a:rPr>
              <a:t>Στην τρίτη του περιοδεία ξαναπερνά από τις Εκκλησίες που έχει κηρύξει.</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09990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0" y="0"/>
            <a:ext cx="9152880" cy="5451049"/>
          </a:xfrm>
          <a:prstGeom prst="rect">
            <a:avLst/>
          </a:prstGeom>
        </p:spPr>
      </p:pic>
      <p:sp>
        <p:nvSpPr>
          <p:cNvPr id="3" name="Θέση περιεχομένου 2"/>
          <p:cNvSpPr>
            <a:spLocks noGrp="1"/>
          </p:cNvSpPr>
          <p:nvPr>
            <p:ph idx="1"/>
          </p:nvPr>
        </p:nvSpPr>
        <p:spPr>
          <a:xfrm>
            <a:off x="0" y="5451048"/>
            <a:ext cx="9144000" cy="1406952"/>
          </a:xfrm>
        </p:spPr>
        <p:txBody>
          <a:bodyPr>
            <a:normAutofit/>
          </a:bodyPr>
          <a:lstStyle/>
          <a:p>
            <a:pPr marL="109728" indent="0">
              <a:buNone/>
            </a:pPr>
            <a:r>
              <a:rPr lang="el-GR" dirty="0" smtClean="0"/>
              <a:t>Όταν βρίσκεται στην Ιερουσαλήμ, οι Ιουδαίοι θα απειλήσουν τη ζωή του, θα τον συλλάβουν οι Ρωμαίοι και θα τον δικάσουν.</a:t>
            </a:r>
            <a:endParaRPr lang="el-GR" dirty="0"/>
          </a:p>
        </p:txBody>
      </p:sp>
    </p:spTree>
    <p:extLst>
      <p:ext uri="{BB962C8B-B14F-4D97-AF65-F5344CB8AC3E}">
        <p14:creationId xmlns:p14="http://schemas.microsoft.com/office/powerpoint/2010/main" val="3773723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6" y="-1"/>
            <a:ext cx="9151145" cy="6863359"/>
          </a:xfrm>
        </p:spPr>
      </p:pic>
      <p:sp>
        <p:nvSpPr>
          <p:cNvPr id="2" name="Τίτλος 1"/>
          <p:cNvSpPr>
            <a:spLocks noGrp="1"/>
          </p:cNvSpPr>
          <p:nvPr>
            <p:ph type="title"/>
          </p:nvPr>
        </p:nvSpPr>
        <p:spPr>
          <a:xfrm>
            <a:off x="251520" y="404664"/>
            <a:ext cx="3528392" cy="3284984"/>
          </a:xfrm>
        </p:spPr>
        <p:txBody>
          <a:bodyPr>
            <a:noAutofit/>
          </a:bodyPr>
          <a:lstStyle/>
          <a:p>
            <a:r>
              <a:rPr lang="el-GR" sz="3200" dirty="0" smtClean="0">
                <a:solidFill>
                  <a:schemeClr val="bg1"/>
                </a:solidFill>
              </a:rPr>
              <a:t>Η οικογένεια του Παύλου είχε τιμηθεί με την ιδιότητα του Ρωμαίου πολίτη. Θα ζητήσει να δικαστεί στη Ρώμη.</a:t>
            </a:r>
            <a:endParaRPr lang="el-GR" sz="3200" dirty="0">
              <a:solidFill>
                <a:schemeClr val="bg1"/>
              </a:solidFill>
            </a:endParaRPr>
          </a:p>
        </p:txBody>
      </p:sp>
    </p:spTree>
    <p:extLst>
      <p:ext uri="{BB962C8B-B14F-4D97-AF65-F5344CB8AC3E}">
        <p14:creationId xmlns:p14="http://schemas.microsoft.com/office/powerpoint/2010/main" val="42175389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270" y="0"/>
            <a:ext cx="9328269" cy="6840733"/>
          </a:xfrm>
        </p:spPr>
      </p:pic>
      <p:sp>
        <p:nvSpPr>
          <p:cNvPr id="2" name="Τίτλος 1"/>
          <p:cNvSpPr>
            <a:spLocks noGrp="1"/>
          </p:cNvSpPr>
          <p:nvPr>
            <p:ph type="title"/>
          </p:nvPr>
        </p:nvSpPr>
        <p:spPr>
          <a:xfrm>
            <a:off x="0" y="116632"/>
            <a:ext cx="8820472" cy="1872208"/>
          </a:xfrm>
        </p:spPr>
        <p:txBody>
          <a:bodyPr>
            <a:normAutofit fontScale="90000"/>
          </a:bodyPr>
          <a:lstStyle/>
          <a:p>
            <a:r>
              <a:rPr lang="el-GR" dirty="0" smtClean="0">
                <a:solidFill>
                  <a:schemeClr val="bg1"/>
                </a:solidFill>
                <a:effectLst>
                  <a:outerShdw blurRad="38100" dist="38100" dir="2700000" algn="tl">
                    <a:srgbClr val="000000">
                      <a:alpha val="43137"/>
                    </a:srgbClr>
                  </a:outerShdw>
                </a:effectLst>
              </a:rPr>
              <a:t>Με πλοίο μεταφέρεται προς τη Ρώμη. Περνάει από την Κρήτη, ναυαγεί στη νήσο Μελίτη.</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05832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3999" cy="6858001"/>
          </a:xfrm>
          <a:prstGeom prst="rect">
            <a:avLst/>
          </a:prstGeom>
        </p:spPr>
      </p:pic>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0" y="0"/>
            <a:ext cx="9144000" cy="6858000"/>
          </a:xfrm>
        </p:spPr>
        <p:txBody>
          <a:bodyPr>
            <a:normAutofit lnSpcReduction="10000"/>
          </a:bodyPr>
          <a:lstStyle/>
          <a:p>
            <a:pPr marL="109728" indent="0">
              <a:buNone/>
            </a:pPr>
            <a:endParaRPr lang="el-GR" dirty="0" smtClean="0">
              <a:solidFill>
                <a:schemeClr val="bg1"/>
              </a:solidFill>
            </a:endParaRPr>
          </a:p>
          <a:p>
            <a:pPr marL="109728" indent="0">
              <a:buNone/>
            </a:pPr>
            <a:r>
              <a:rPr lang="el-GR" dirty="0" smtClean="0">
                <a:solidFill>
                  <a:schemeClr val="bg1"/>
                </a:solidFill>
                <a:effectLst>
                  <a:outerShdw blurRad="38100" dist="38100" dir="2700000" algn="tl">
                    <a:srgbClr val="000000">
                      <a:alpha val="43137"/>
                    </a:srgbClr>
                  </a:outerShdw>
                </a:effectLst>
              </a:rPr>
              <a:t>Στη Ρώμη φυλακίζεται, μετά από 2 χρόνια αθωώνεται, μετά από 4 χρόνια </a:t>
            </a:r>
            <a:r>
              <a:rPr lang="el-GR" dirty="0" err="1" smtClean="0">
                <a:solidFill>
                  <a:schemeClr val="bg1"/>
                </a:solidFill>
                <a:effectLst>
                  <a:outerShdw blurRad="38100" dist="38100" dir="2700000" algn="tl">
                    <a:srgbClr val="000000">
                      <a:alpha val="43137"/>
                    </a:srgbClr>
                  </a:outerShdw>
                </a:effectLst>
              </a:rPr>
              <a:t>ξαναφυλακίζεται</a:t>
            </a:r>
            <a:r>
              <a:rPr lang="el-GR" dirty="0" smtClean="0">
                <a:solidFill>
                  <a:schemeClr val="bg1"/>
                </a:solidFill>
                <a:effectLst>
                  <a:outerShdw blurRad="38100" dist="38100" dir="2700000" algn="tl">
                    <a:srgbClr val="000000">
                      <a:alpha val="43137"/>
                    </a:srgbClr>
                  </a:outerShdw>
                </a:effectLst>
              </a:rPr>
              <a:t>.</a:t>
            </a:r>
            <a:endParaRPr lang="en-US" dirty="0" smtClean="0">
              <a:solidFill>
                <a:schemeClr val="bg1"/>
              </a:solidFill>
              <a:effectLst>
                <a:outerShdw blurRad="38100" dist="38100" dir="2700000" algn="tl">
                  <a:srgbClr val="000000">
                    <a:alpha val="43137"/>
                  </a:srgbClr>
                </a:outerShdw>
              </a:effectLst>
            </a:endParaRPr>
          </a:p>
          <a:p>
            <a:endParaRPr lang="en-US" dirty="0"/>
          </a:p>
          <a:p>
            <a:endParaRPr lang="en-US" dirty="0" smtClean="0"/>
          </a:p>
          <a:p>
            <a:endParaRPr lang="en-US" dirty="0"/>
          </a:p>
          <a:p>
            <a:endParaRPr lang="el-GR" dirty="0" smtClean="0"/>
          </a:p>
          <a:p>
            <a:endParaRPr lang="el-GR" dirty="0"/>
          </a:p>
          <a:p>
            <a:endParaRPr lang="el-GR" dirty="0" smtClean="0"/>
          </a:p>
          <a:p>
            <a:endParaRPr lang="el-GR" dirty="0"/>
          </a:p>
          <a:p>
            <a:endParaRPr lang="en-US" dirty="0" smtClean="0"/>
          </a:p>
          <a:p>
            <a:endParaRPr lang="el-GR" dirty="0" smtClean="0"/>
          </a:p>
          <a:p>
            <a:endParaRPr lang="en-US" dirty="0"/>
          </a:p>
          <a:p>
            <a:pPr marL="109728" indent="0">
              <a:buNone/>
            </a:pPr>
            <a:r>
              <a:rPr lang="el-GR" dirty="0" smtClean="0">
                <a:solidFill>
                  <a:schemeClr val="bg1"/>
                </a:solidFill>
                <a:effectLst>
                  <a:outerShdw blurRad="38100" dist="38100" dir="2700000" algn="tl">
                    <a:srgbClr val="000000">
                      <a:alpha val="43137"/>
                    </a:srgbClr>
                  </a:outerShdw>
                </a:effectLst>
              </a:rPr>
              <a:t>Τμήμα των αλυσίδων του Αποστόλου Παύλου. Βρίσκεται στο Ναό του Αποστόλου Παύλου εκτός των τειχών, στη Ρώμη.</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261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Θανατώνεται το 68 </a:t>
            </a:r>
            <a:r>
              <a:rPr lang="el-GR" dirty="0" err="1" smtClean="0"/>
              <a:t>μ.Χ</a:t>
            </a:r>
            <a:r>
              <a:rPr lang="el-GR" dirty="0" smtClean="0"/>
              <a:t>. κατά το διωγμό του Νέρωνα.</a:t>
            </a: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30190"/>
            <a:ext cx="9036496" cy="6933457"/>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1290"/>
            <a:ext cx="9144000" cy="5635420"/>
          </a:xfrm>
          <a:prstGeom prst="rect">
            <a:avLst/>
          </a:prstGeom>
        </p:spPr>
      </p:pic>
    </p:spTree>
    <p:extLst>
      <p:ext uri="{BB962C8B-B14F-4D97-AF65-F5344CB8AC3E}">
        <p14:creationId xmlns:p14="http://schemas.microsoft.com/office/powerpoint/2010/main" val="322262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43000"/>
            <a:ext cx="3682752" cy="4518248"/>
          </a:xfrm>
        </p:spPr>
        <p:txBody>
          <a:bodyPr>
            <a:normAutofit fontScale="90000"/>
          </a:bodyPr>
          <a:lstStyle/>
          <a:p>
            <a:r>
              <a:rPr lang="el-GR" i="1" dirty="0" smtClean="0"/>
              <a:t>«Σαούλ, Σαούλ, γιατί με κυνηγάς; Είναι σκληρό να κλωτσάς το κεντρί. Εγώ είμαι ο Χριστός, αυτός που εσύ κυνηγάς»</a:t>
            </a:r>
            <a:endParaRPr lang="el-GR" i="1"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12576"/>
            <a:ext cx="5004048" cy="6887292"/>
          </a:xfrm>
          <a:prstGeom prst="rect">
            <a:avLst/>
          </a:prstGeom>
        </p:spPr>
      </p:pic>
    </p:spTree>
    <p:extLst>
      <p:ext uri="{BB962C8B-B14F-4D97-AF65-F5344CB8AC3E}">
        <p14:creationId xmlns:p14="http://schemas.microsoft.com/office/powerpoint/2010/main" val="250551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2843" y="0"/>
            <a:ext cx="5143500" cy="6858000"/>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563888" cy="6834122"/>
          </a:xfrm>
          <a:prstGeom prst="rect">
            <a:avLst/>
          </a:prstGeom>
        </p:spPr>
      </p:pic>
    </p:spTree>
    <p:extLst>
      <p:ext uri="{BB962C8B-B14F-4D97-AF65-F5344CB8AC3E}">
        <p14:creationId xmlns:p14="http://schemas.microsoft.com/office/powerpoint/2010/main" val="31120127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Ο απόστολος Πέτρος βρισκόταν για πολλά χρόνια στην Ιερουσαλήμ.</a:t>
            </a:r>
            <a:endParaRPr lang="el-GR" dirty="0"/>
          </a:p>
        </p:txBody>
      </p:sp>
      <p:sp>
        <p:nvSpPr>
          <p:cNvPr id="3" name="Θέση περιεχομένου 2"/>
          <p:cNvSpPr>
            <a:spLocks noGrp="1"/>
          </p:cNvSpPr>
          <p:nvPr>
            <p:ph idx="1"/>
          </p:nvPr>
        </p:nvSpPr>
        <p:spPr/>
        <p:txBody>
          <a:bodyPr/>
          <a:lstStyle/>
          <a:p>
            <a:pPr marL="109728" indent="0">
              <a:buNone/>
            </a:pPr>
            <a:endParaRPr lang="el-GR" dirty="0" smtClean="0"/>
          </a:p>
          <a:p>
            <a:pPr marL="109728" indent="0">
              <a:buNone/>
            </a:pPr>
            <a:r>
              <a:rPr lang="el-GR" dirty="0" smtClean="0"/>
              <a:t>Αργότερα όμως θα ξεκινήσει ένα μακρύ ταξίδι, όπου θα κηρύξει, περνώντας από την Μικρά Ασία, τη Σικελία και την Ιταλική χερσόνησο.</a:t>
            </a:r>
          </a:p>
          <a:p>
            <a:pPr marL="109728" indent="0">
              <a:buNone/>
            </a:pPr>
            <a:endParaRPr lang="el-GR" dirty="0"/>
          </a:p>
        </p:txBody>
      </p:sp>
    </p:spTree>
    <p:extLst>
      <p:ext uri="{BB962C8B-B14F-4D97-AF65-F5344CB8AC3E}">
        <p14:creationId xmlns:p14="http://schemas.microsoft.com/office/powerpoint/2010/main" val="30833608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292080" y="1143000"/>
            <a:ext cx="3394720" cy="4878288"/>
          </a:xfrm>
        </p:spPr>
        <p:txBody>
          <a:bodyPr>
            <a:normAutofit fontScale="90000"/>
          </a:bodyPr>
          <a:lstStyle/>
          <a:p>
            <a:r>
              <a:rPr lang="el-GR" dirty="0" smtClean="0"/>
              <a:t>Θα καταλήξει στη Ρώμη, όπου θα ηγηθεί της τοπικής Εκκλησίας και θα χειροτονήσει επίσκοπο τον Λίνο.</a:t>
            </a: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4860032" cy="6863241"/>
          </a:xfrm>
        </p:spPr>
      </p:pic>
    </p:spTree>
    <p:extLst>
      <p:ext uri="{BB962C8B-B14F-4D97-AF65-F5344CB8AC3E}">
        <p14:creationId xmlns:p14="http://schemas.microsoft.com/office/powerpoint/2010/main" val="6196995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548680"/>
            <a:ext cx="4186410" cy="2160240"/>
          </a:xfrm>
        </p:spPr>
        <p:txBody>
          <a:bodyPr>
            <a:noAutofit/>
          </a:bodyPr>
          <a:lstStyle/>
          <a:p>
            <a:r>
              <a:rPr lang="el-GR" sz="2000" dirty="0" smtClean="0"/>
              <a:t>Όταν ξεκινούν διωγμοί εναντίον των χριστιανών, ο Πέτρος θα φυγαδευτεί από τους χριστιανούς για να γλιτώσει.</a:t>
            </a:r>
            <a:endParaRPr lang="el-GR" sz="2000" dirty="0"/>
          </a:p>
        </p:txBody>
      </p:sp>
      <p:sp>
        <p:nvSpPr>
          <p:cNvPr id="5" name="Θέση περιεχομένου 4"/>
          <p:cNvSpPr>
            <a:spLocks noGrp="1"/>
          </p:cNvSpPr>
          <p:nvPr>
            <p:ph idx="1"/>
          </p:nvPr>
        </p:nvSpPr>
        <p:spPr>
          <a:xfrm>
            <a:off x="107504" y="2564904"/>
            <a:ext cx="3744416" cy="4009632"/>
          </a:xfrm>
        </p:spPr>
        <p:txBody>
          <a:bodyPr>
            <a:normAutofit fontScale="92500"/>
          </a:bodyPr>
          <a:lstStyle/>
          <a:p>
            <a:pPr marL="109728" indent="0">
              <a:buNone/>
            </a:pPr>
            <a:r>
              <a:rPr lang="el-GR" dirty="0" smtClean="0"/>
              <a:t>Στο δρόμο συναντά το Χριστό να κουβαλάει το Σταυρό του.</a:t>
            </a:r>
          </a:p>
          <a:p>
            <a:pPr marL="109728" indent="0">
              <a:buNone/>
            </a:pPr>
            <a:endParaRPr lang="el-GR" dirty="0" smtClean="0"/>
          </a:p>
          <a:p>
            <a:pPr marL="109728" indent="0">
              <a:buNone/>
            </a:pPr>
            <a:r>
              <a:rPr lang="el-GR" i="1" dirty="0" smtClean="0"/>
              <a:t>-Κύριε που πηγαίνεις;</a:t>
            </a:r>
          </a:p>
          <a:p>
            <a:pPr marL="109728" indent="0">
              <a:buNone/>
            </a:pPr>
            <a:endParaRPr lang="el-GR" i="1" dirty="0" smtClean="0"/>
          </a:p>
          <a:p>
            <a:pPr marL="109728" indent="0">
              <a:buNone/>
            </a:pPr>
            <a:r>
              <a:rPr lang="el-GR" i="1" dirty="0" smtClean="0"/>
              <a:t>- Στη Ρώμη Πέτρο, να </a:t>
            </a:r>
            <a:r>
              <a:rPr lang="el-GR" i="1" dirty="0" err="1" smtClean="0"/>
              <a:t>ξανασταυρωθώ</a:t>
            </a:r>
            <a:r>
              <a:rPr lang="el-GR" i="1" dirty="0" smtClean="0"/>
              <a:t>.</a:t>
            </a:r>
            <a:endParaRPr lang="el-GR" i="1" dirty="0"/>
          </a:p>
        </p:txBody>
      </p:sp>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6410" y="0"/>
            <a:ext cx="4957590" cy="6858000"/>
          </a:xfrm>
          <a:prstGeom prst="rect">
            <a:avLst/>
          </a:prstGeom>
        </p:spPr>
      </p:pic>
    </p:spTree>
    <p:extLst>
      <p:ext uri="{BB962C8B-B14F-4D97-AF65-F5344CB8AC3E}">
        <p14:creationId xmlns:p14="http://schemas.microsoft.com/office/powerpoint/2010/main" val="10530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0" dur="500"/>
                                        <p:tgtEl>
                                          <p:spTgt spid="5">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652120" y="1143000"/>
            <a:ext cx="3034680" cy="4302224"/>
          </a:xfrm>
        </p:spPr>
        <p:txBody>
          <a:bodyPr>
            <a:normAutofit fontScale="90000"/>
          </a:bodyPr>
          <a:lstStyle/>
          <a:p>
            <a:r>
              <a:rPr lang="el-GR" dirty="0" smtClean="0"/>
              <a:t>Παραδίδεται και φυλακίζεται, περιμένοντας την θανάτωσή του.</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5508104" cy="6871361"/>
          </a:xfrm>
        </p:spPr>
      </p:pic>
    </p:spTree>
    <p:extLst>
      <p:ext uri="{BB962C8B-B14F-4D97-AF65-F5344CB8AC3E}">
        <p14:creationId xmlns:p14="http://schemas.microsoft.com/office/powerpoint/2010/main" val="39625822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43000"/>
            <a:ext cx="3250704" cy="4518248"/>
          </a:xfrm>
        </p:spPr>
        <p:txBody>
          <a:bodyPr/>
          <a:lstStyle/>
          <a:p>
            <a:r>
              <a:rPr lang="el-GR" dirty="0" smtClean="0"/>
              <a:t>Θα έχει τον ίδιο θάνατο με τον Χριστό, τη σταύρωση.</a:t>
            </a:r>
            <a:endParaRPr lang="el-GR" dirty="0"/>
          </a:p>
        </p:txBody>
      </p:sp>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51920" y="0"/>
            <a:ext cx="5292080" cy="6848250"/>
          </a:xfrm>
        </p:spPr>
      </p:pic>
    </p:spTree>
    <p:extLst>
      <p:ext uri="{BB962C8B-B14F-4D97-AF65-F5344CB8AC3E}">
        <p14:creationId xmlns:p14="http://schemas.microsoft.com/office/powerpoint/2010/main" val="1929466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64088" y="1143000"/>
            <a:ext cx="3322712" cy="5382344"/>
          </a:xfrm>
        </p:spPr>
        <p:txBody>
          <a:bodyPr>
            <a:normAutofit fontScale="90000"/>
          </a:bodyPr>
          <a:lstStyle/>
          <a:p>
            <a:r>
              <a:rPr lang="el-GR" dirty="0" smtClean="0"/>
              <a:t>Από σεβασμό προς τη Σταύρωση του Χριστού, θα ζητήσει να σταυρωθεί ανάποδα. Θανατώνεται το ίδιο έτος με τον Παύλο.</a:t>
            </a: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007"/>
            <a:ext cx="5004048" cy="6866618"/>
          </a:xfrm>
        </p:spPr>
      </p:pic>
    </p:spTree>
    <p:extLst>
      <p:ext uri="{BB962C8B-B14F-4D97-AF65-F5344CB8AC3E}">
        <p14:creationId xmlns:p14="http://schemas.microsoft.com/office/powerpoint/2010/main" val="28078632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9" y="1054688"/>
            <a:ext cx="4483093" cy="5803312"/>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0"/>
            <a:ext cx="4644008" cy="6037944"/>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34" y="0"/>
            <a:ext cx="5836131" cy="6858000"/>
          </a:xfrm>
          <a:prstGeom prst="rect">
            <a:avLst/>
          </a:prstGeom>
        </p:spPr>
      </p:pic>
    </p:spTree>
    <p:extLst>
      <p:ext uri="{BB962C8B-B14F-4D97-AF65-F5344CB8AC3E}">
        <p14:creationId xmlns:p14="http://schemas.microsoft.com/office/powerpoint/2010/main" val="358269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436096" y="1143000"/>
            <a:ext cx="3250703" cy="3654152"/>
          </a:xfrm>
        </p:spPr>
        <p:txBody>
          <a:bodyPr>
            <a:normAutofit fontScale="90000"/>
          </a:bodyPr>
          <a:lstStyle/>
          <a:p>
            <a:r>
              <a:rPr lang="el-GR" dirty="0" smtClean="0"/>
              <a:t>Από τον τρόμο του πέφτει από το άλογό του και ξεγυμνώνεται. </a:t>
            </a:r>
            <a:endParaRPr lang="el-GR"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 y="0"/>
            <a:ext cx="5300870" cy="6858000"/>
          </a:xfrm>
          <a:prstGeom prst="rect">
            <a:avLst/>
          </a:prstGeom>
        </p:spPr>
      </p:pic>
    </p:spTree>
    <p:extLst>
      <p:ext uri="{BB962C8B-B14F-4D97-AF65-F5344CB8AC3E}">
        <p14:creationId xmlns:p14="http://schemas.microsoft.com/office/powerpoint/2010/main" val="1414750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Τίτλος 1"/>
          <p:cNvSpPr>
            <a:spLocks noGrp="1"/>
          </p:cNvSpPr>
          <p:nvPr>
            <p:ph type="title"/>
          </p:nvPr>
        </p:nvSpPr>
        <p:spPr>
          <a:xfrm>
            <a:off x="323528" y="4797152"/>
            <a:ext cx="8229600" cy="1069848"/>
          </a:xfrm>
        </p:spPr>
        <p:txBody>
          <a:bodyPr>
            <a:normAutofit fontScale="90000"/>
          </a:bodyPr>
          <a:lstStyle/>
          <a:p>
            <a:r>
              <a:rPr lang="el-GR" dirty="0" smtClean="0">
                <a:solidFill>
                  <a:schemeClr val="bg1"/>
                </a:solidFill>
                <a:effectLst>
                  <a:outerShdw blurRad="38100" dist="38100" dir="2700000" algn="tl">
                    <a:srgbClr val="000000">
                      <a:alpha val="43137"/>
                    </a:srgbClr>
                  </a:outerShdw>
                </a:effectLst>
              </a:rPr>
              <a:t>Οδηγείται τυφλός από το όραμα στη Δαμασκό, όπου θα συναντήσει τον πρεσβύτερο </a:t>
            </a:r>
            <a:r>
              <a:rPr lang="el-GR" dirty="0" err="1" smtClean="0">
                <a:solidFill>
                  <a:schemeClr val="bg1"/>
                </a:solidFill>
                <a:effectLst>
                  <a:outerShdw blurRad="38100" dist="38100" dir="2700000" algn="tl">
                    <a:srgbClr val="000000">
                      <a:alpha val="43137"/>
                    </a:srgbClr>
                  </a:outerShdw>
                </a:effectLst>
              </a:rPr>
              <a:t>Ανανία</a:t>
            </a:r>
            <a:r>
              <a:rPr lang="el-GR" dirty="0" smtClean="0">
                <a:solidFill>
                  <a:schemeClr val="bg1"/>
                </a:solidFill>
                <a:effectLst>
                  <a:outerShdw blurRad="38100" dist="38100" dir="2700000" algn="tl">
                    <a:srgbClr val="000000">
                      <a:alpha val="43137"/>
                    </a:srgbClr>
                  </a:outerShdw>
                </a:effectLst>
              </a:rPr>
              <a:t>.</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3490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2" y="-10754"/>
            <a:ext cx="5400600" cy="6848943"/>
          </a:xfrm>
          <a:prstGeom prst="rect">
            <a:avLst/>
          </a:prstGeom>
        </p:spPr>
      </p:pic>
      <p:sp>
        <p:nvSpPr>
          <p:cNvPr id="2" name="Τίτλος 1"/>
          <p:cNvSpPr>
            <a:spLocks noGrp="1"/>
          </p:cNvSpPr>
          <p:nvPr>
            <p:ph type="title"/>
          </p:nvPr>
        </p:nvSpPr>
        <p:spPr>
          <a:xfrm>
            <a:off x="5410872" y="1700808"/>
            <a:ext cx="3733128" cy="3456384"/>
          </a:xfrm>
        </p:spPr>
        <p:txBody>
          <a:bodyPr>
            <a:normAutofit/>
          </a:bodyPr>
          <a:lstStyle/>
          <a:p>
            <a:r>
              <a:rPr lang="el-GR" sz="2400" dirty="0" smtClean="0">
                <a:solidFill>
                  <a:schemeClr val="tx1"/>
                </a:solidFill>
              </a:rPr>
              <a:t>Θα διηγηθεί το όραμά του στον </a:t>
            </a:r>
            <a:r>
              <a:rPr lang="el-GR" sz="2400" dirty="0" err="1" smtClean="0">
                <a:solidFill>
                  <a:schemeClr val="tx1"/>
                </a:solidFill>
              </a:rPr>
              <a:t>Ανανία</a:t>
            </a:r>
            <a:r>
              <a:rPr lang="el-GR" sz="2400" dirty="0" smtClean="0">
                <a:solidFill>
                  <a:schemeClr val="tx1"/>
                </a:solidFill>
              </a:rPr>
              <a:t>, ο οποίος με θαυματουργικό τρόπο θα του ξαναδώσει την όρασή του.</a:t>
            </a:r>
            <a:endParaRPr lang="el-GR" sz="2400" dirty="0">
              <a:solidFill>
                <a:schemeClr val="tx1"/>
              </a:solidFill>
            </a:endParaRPr>
          </a:p>
        </p:txBody>
      </p:sp>
    </p:spTree>
    <p:extLst>
      <p:ext uri="{BB962C8B-B14F-4D97-AF65-F5344CB8AC3E}">
        <p14:creationId xmlns:p14="http://schemas.microsoft.com/office/powerpoint/2010/main" val="4181652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43000"/>
            <a:ext cx="2818656" cy="4086200"/>
          </a:xfrm>
        </p:spPr>
        <p:txBody>
          <a:bodyPr>
            <a:normAutofit fontScale="90000"/>
          </a:bodyPr>
          <a:lstStyle/>
          <a:p>
            <a:r>
              <a:rPr lang="el-GR" dirty="0" smtClean="0"/>
              <a:t>Μετά τη θεραπεία του, ο Παύλος θα ζητήσει να βαπτιστεί χριστιανός.</a:t>
            </a:r>
            <a:endParaRPr lang="el-GR"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20425"/>
            <a:ext cx="5724128" cy="6877828"/>
          </a:xfrm>
          <a:prstGeom prst="rect">
            <a:avLst/>
          </a:prstGeom>
        </p:spPr>
      </p:pic>
    </p:spTree>
    <p:extLst>
      <p:ext uri="{BB962C8B-B14F-4D97-AF65-F5344CB8AC3E}">
        <p14:creationId xmlns:p14="http://schemas.microsoft.com/office/powerpoint/2010/main" val="2824531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στικό">
  <a:themeElements>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656</TotalTime>
  <Words>1276</Words>
  <Application>Microsoft Office PowerPoint</Application>
  <PresentationFormat>Προβολή στην οθόνη (4:3)</PresentationFormat>
  <Paragraphs>95</Paragraphs>
  <Slides>57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57</vt:i4>
      </vt:variant>
    </vt:vector>
  </HeadingPairs>
  <TitlesOfParts>
    <vt:vector size="58" baseType="lpstr">
      <vt:lpstr>Αστικό</vt:lpstr>
      <vt:lpstr>ΠΑΥΛΟΣ</vt:lpstr>
      <vt:lpstr>Ο Σαούλ γεννήθηκε στην Ταρσό, μια πόλη της Κιλικίας. Διδάχθηκε από νεαρός τον Ιουδαϊσμό και βρέθηκε κοντά στον νομοδιδάσκαλο Γαμαλιήλ.</vt:lpstr>
      <vt:lpstr>Αφοσιώθηκε με πάθος στην πατρογονική του θρησκεία, διώκοντας τους χριστιανούς.</vt:lpstr>
      <vt:lpstr>Στη πορεία του προς τη Δαμασκό θα δει ένα όραμα.</vt:lpstr>
      <vt:lpstr>«Σαούλ, Σαούλ, γιατί με κυνηγάς; Είναι σκληρό να κλωτσάς το κεντρί. Εγώ είμαι ο Χριστός, αυτός που εσύ κυνηγάς»</vt:lpstr>
      <vt:lpstr>Από τον τρόμο του πέφτει από το άλογό του και ξεγυμνώνεται. </vt:lpstr>
      <vt:lpstr>Οδηγείται τυφλός από το όραμα στη Δαμασκό, όπου θα συναντήσει τον πρεσβύτερο Ανανία.</vt:lpstr>
      <vt:lpstr>Θα διηγηθεί το όραμά του στον Ανανία, ο οποίος με θαυματουργικό τρόπο θα του ξαναδώσει την όρασή του.</vt:lpstr>
      <vt:lpstr>Μετά τη θεραπεία του, ο Παύλος θα ζητήσει να βαπτιστεί χριστιανός.</vt:lpstr>
      <vt:lpstr>Εκεί στη Δαμασκό θα πάει να μιλήσει στη Συναγωγή. Ενώ όλοι ήξεραν πως ήταν ένας πιστός ιουδαίος, τον ακούνε να μιλάει για το Χριστό!</vt:lpstr>
      <vt:lpstr>Οι χριστιανοί της Δαμασκού θα φυγαδεύσουν τον Παύλο, κατεβάζοντας τον έξω από τα τείχη της πόλης μέσα σε ένα καλάθι.</vt:lpstr>
      <vt:lpstr>Παρουσίαση του PowerPoint</vt:lpstr>
      <vt:lpstr>Ο Παύλος θα πάει μαζί με τον Βαρνάβα, όπου θα τους αναθέσουν την ιεραποστολή στη Μικρά Ασία.</vt:lpstr>
      <vt:lpstr>Παρουσίαση του PowerPoint</vt:lpstr>
      <vt:lpstr>Στα Λύστρα ο Παύλος θεραπεύει έναν ανάπηρο. Οι άνθρωποι εκεί τους εκλαμβάνουν για θεούς και θέλουν να τους προσφέρουν θυσίες.</vt:lpstr>
      <vt:lpstr>Η άρνηση του Παύλου να δεχτεί θυσίες ως θεός θα εξοργίσει τους κατοίκους της πόλης, που θα θελήσουν να τον λιθοβολήσουν.</vt:lpstr>
      <vt:lpstr>Πλέον βαπτίζονταν χριστιανοί τόσο οι ιουδαίοι, όσο και οι εθνικοί, οι ειδωλολάτρες.</vt:lpstr>
      <vt:lpstr>Όσοι ειδωλολάτρες βαπτίζονται χριστιανοί, πρέπει να δέχονται την περιτομή και να τηρούν τον μωσαϊκό Νόμο;</vt:lpstr>
      <vt:lpstr>Οι εξ ιουδαίων χριστιανοί πίστευαν:</vt:lpstr>
      <vt:lpstr>Ο Παύλος και ο Βαρνάβας θα πάνε στην Ιερουσαλήμ για να λύσουν αυτό το μεγάλο πρόβλημα.</vt:lpstr>
      <vt:lpstr>Εκεί βρέθηκαν οι Απόστολοι και οι πρεσβύτεροι της Εκκλησίας για να βρουν λύση συζητώντας.</vt:lpstr>
      <vt:lpstr>Εναγκαλισμός και ασπασμός Πέτρου και Παύλου.</vt:lpstr>
      <vt:lpstr>Πρώτος μιλάει ο Πέτρος, ο οποίος αναφέρει πως ο Χριστός του είχε πει πως ο Θεός θα προσκαλέσει κάθε άνθρωπο στη σωτηρία, μόνο με την πίστη τους.</vt:lpstr>
      <vt:lpstr>Ο Παύλος και ο Βαρνάβας μίλησαν για τα θαύματα που είδαν να επιτελεί ο Θεός μέσω αυτών στους εθνικούς, στους πρώην ειδωλολάτρες χριστιανούς. </vt:lpstr>
      <vt:lpstr>Ο απόστολος Ιάκωβος μίλησε από τον προφήτη Αμώς, που έλεγε για την πίστη όλων των εθνών στο Θεό.</vt:lpstr>
      <vt:lpstr>Πρότεινε και έγινε αποδεκτό από τη Σύνοδο να γίνονται δεκτοί οι εξ εθνών χριστιανοί, αρκεί να αποφεύγουν ειδωλολατρικά έθιμα και πρακτικές.  Πρότεινε την σύνταξη μιας επιστολής προς την Αντιόχεια για να γνωστοποιήσουν στους χριστιανούς τις αποφάσεις τους.</vt:lpstr>
      <vt:lpstr>«Αποφασίστηκε ως σωστό από το Άγιο Πνεύμα και από εμάς να μη σας επιβάλλουμε κανένα πρόσθετο βάρος, εκτός από τα αναγκαία: να απέχετε από τα ειδωλόθυτα, το αίμα, το κρέας από πνιγμένα ζώα και από την πορνεία.»</vt:lpstr>
      <vt:lpstr>Αποστολική Σύνοδος:</vt:lpstr>
      <vt:lpstr>Αποστολική Σύνοδος:</vt:lpstr>
      <vt:lpstr>Ο Παύλος μαζί με τον Σίλα και τον Τιμόθεο θα ξεκινήσουν από την Αντιόχεια για μια νέα περιοδεία.</vt:lpstr>
      <vt:lpstr>Σε όραμα βλέπει έναν νεαρό μακεδόνα να του λέει « πέρασε στη Μακεδονία και βοήθησέ μας»</vt:lpstr>
      <vt:lpstr>Θα φτάσουν στη Νεάπολη και στους Φιλίππους. Εκεί θα βαπτιστεί η πρώτη Ευρωπαία χριστιανή, η Λυδία.</vt:lpstr>
      <vt:lpstr>Περνάει και κηρύττει από την Αμφίπολη, τη Θεσσαλονίκη, τη Βέροια.</vt:lpstr>
      <vt:lpstr>Βλέπει στην Αγορά έναν βωμό με την επιγραφή «στον άγνωστο θεό»</vt:lpstr>
      <vt:lpstr>Οι Έλληνες ως ένας διαχρονικά ευσεβής και θεοσεβούμενος λαός, είχαν ιδρύσει ένα βωμό για όλους τους θεούς που δεν τους ήξεραν με τα ονόματά τους.</vt:lpstr>
      <vt:lpstr>Οι αθηναίοι τον προσκάλεσαν να μιλήσει στο δημόσιο βήμα, στον Άρειο Πάγο.</vt:lpstr>
      <vt:lpstr>«Είστε οι πιο ευσεβείς, περνώντας είδα τα σεβάσματά σας. Είδα έναν βωμό στον «άγνωστο θεό».</vt:lpstr>
      <vt:lpstr>Ο Παύλος κηρύττει στους αθηναίους.</vt:lpstr>
      <vt:lpstr>Όταν οι αθηναίοι ακούνε για ανάσταση νεκρών, απορρίπτουν τον Παύλο λέγοντας: « Θα σε ακούσουμε και κάποια άλλη φορά».</vt:lpstr>
      <vt:lpstr>Από τους πρώτους αθηναίους που βαπτίζονται χριστιανοί είναι ο Διονύσιος ο Αρεοπαγίτης και η Δάμαρις. </vt:lpstr>
      <vt:lpstr>Ο Ιερόθεος γίνεται ο πρώτος επίσκοπος της Αθήνας, τον οποίο θα διαδεχτεί ο Διονύσιος ο Αρεοπαγίτης.</vt:lpstr>
      <vt:lpstr>Σύμφωνα με μια παράδοση, ο Διονύσιος θα φτάσει ως το Παρίσι, όπου θα κηρύξει το χριστιανισμό, εκεί θα βρει μαρτυρικό θάνατο.</vt:lpstr>
      <vt:lpstr>Ο Παύλος μετά την Αθήνα, θα επισκεφτεί την Κόρινθο. Εκεί θα βαπτίσει τον αρχισυνάγωγο Κρίσπο.</vt:lpstr>
      <vt:lpstr>Στην τρίτη του περιοδεία ξαναπερνά από τις Εκκλησίες που έχει κηρύξει.</vt:lpstr>
      <vt:lpstr>Παρουσίαση του PowerPoint</vt:lpstr>
      <vt:lpstr>Η οικογένεια του Παύλου είχε τιμηθεί με την ιδιότητα του Ρωμαίου πολίτη. Θα ζητήσει να δικαστεί στη Ρώμη.</vt:lpstr>
      <vt:lpstr>Με πλοίο μεταφέρεται προς τη Ρώμη. Περνάει από την Κρήτη, ναυαγεί στη νήσο Μελίτη.</vt:lpstr>
      <vt:lpstr>Παρουσίαση του PowerPoint</vt:lpstr>
      <vt:lpstr>Θανατώνεται το 68 μ.Χ. κατά το διωγμό του Νέρωνα.</vt:lpstr>
      <vt:lpstr>Παρουσίαση του PowerPoint</vt:lpstr>
      <vt:lpstr>Ο απόστολος Πέτρος βρισκόταν για πολλά χρόνια στην Ιερουσαλήμ.</vt:lpstr>
      <vt:lpstr>Θα καταλήξει στη Ρώμη, όπου θα ηγηθεί της τοπικής Εκκλησίας και θα χειροτονήσει επίσκοπο τον Λίνο.</vt:lpstr>
      <vt:lpstr>Όταν ξεκινούν διωγμοί εναντίον των χριστιανών, ο Πέτρος θα φυγαδευτεί από τους χριστιανούς για να γλιτώσει.</vt:lpstr>
      <vt:lpstr>Παραδίδεται και φυλακίζεται, περιμένοντας την θανάτωσή του.</vt:lpstr>
      <vt:lpstr>Θα έχει τον ίδιο θάνατο με τον Χριστό, τη σταύρωση.</vt:lpstr>
      <vt:lpstr>Από σεβασμό προς τη Σταύρωση του Χριστού, θα ζητήσει να σταυρωθεί ανάποδα. Θανατώνεται το ίδιο έτος με τον Παύλο.</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ΠΑΥΛΟΣ</dc:title>
  <dc:creator>Διονύσης Αλαμάνος</dc:creator>
  <cp:lastModifiedBy>Διονύσης Αλαμάνος</cp:lastModifiedBy>
  <cp:revision>34</cp:revision>
  <dcterms:created xsi:type="dcterms:W3CDTF">2016-12-01T20:31:27Z</dcterms:created>
  <dcterms:modified xsi:type="dcterms:W3CDTF">2020-10-19T07:45:29Z</dcterms:modified>
</cp:coreProperties>
</file>