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0" r:id="rId7"/>
    <p:sldId id="262" r:id="rId8"/>
    <p:sldId id="263" r:id="rId9"/>
    <p:sldId id="264" r:id="rId10"/>
    <p:sldId id="261" r:id="rId11"/>
    <p:sldId id="265" r:id="rId12"/>
    <p:sldId id="266" r:id="rId13"/>
    <p:sldId id="272" r:id="rId14"/>
    <p:sldId id="267" r:id="rId15"/>
    <p:sldId id="269" r:id="rId16"/>
    <p:sldId id="270" r:id="rId17"/>
    <p:sldId id="268" r:id="rId18"/>
    <p:sldId id="271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60" y="2717800"/>
            <a:ext cx="11981180" cy="1082675"/>
          </a:xfrm>
        </p:spPr>
        <p:txBody>
          <a:bodyPr/>
          <a:p>
            <a:r>
              <a:rPr lang="el-GR" altLang="en-US" sz="7200"/>
              <a:t>Η εποχή του Ιησού Χριστού</a:t>
            </a:r>
            <a:endParaRPr lang="el-GR" altLang="en-US" sz="7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el-GR" altLang="en-US"/>
              <a:t>Γεωγραφία - Πολιτική - Κοινωνία - Θρησκεία</a:t>
            </a:r>
            <a:endParaRPr lang="el-G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0040" y="190500"/>
            <a:ext cx="4772025" cy="5353050"/>
          </a:xfrm>
        </p:spPr>
        <p:txBody>
          <a:bodyPr/>
          <a:p>
            <a:r>
              <a:rPr lang="el-GR" altLang="en-US"/>
              <a:t>Ο Χριστός μεγαλώνει και ζει κυρίως στο βόρειο μέρος, στη Γαλιλαία.</a:t>
            </a:r>
            <a:br>
              <a:rPr lang="el-GR" altLang="en-US"/>
            </a:br>
            <a:br>
              <a:rPr lang="el-GR" altLang="en-US"/>
            </a:br>
            <a:r>
              <a:rPr lang="el-GR" altLang="en-US"/>
              <a:t>Κεντρικο σημείο η Θάλασσα της Γαλιλαίας.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96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90500"/>
            <a:ext cx="12296140" cy="938530"/>
          </a:xfrm>
        </p:spPr>
        <p:txBody>
          <a:bodyPr/>
          <a:p>
            <a:r>
              <a:rPr lang="el-GR" altLang="en-US"/>
              <a:t>Στο νότιο μέρος η σημαντικότερη πόλη είναι η Ιερουσαλήμ.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4620" y="1129030"/>
            <a:ext cx="6977380" cy="568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" y="965200"/>
            <a:ext cx="4030345" cy="5892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2675" y="190500"/>
            <a:ext cx="3488690" cy="4995545"/>
          </a:xfrm>
        </p:spPr>
        <p:txBody>
          <a:bodyPr/>
          <a:p>
            <a:r>
              <a:rPr lang="el-GR"/>
              <a:t>Υπήρχαν πολλές πύλες εισόδου στην Αγία Πόλη, η κυριότερη ήταν η Χρυσή Πύλη.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702675" cy="6838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52840" y="190500"/>
            <a:ext cx="3438525" cy="5352415"/>
          </a:xfrm>
        </p:spPr>
        <p:txBody>
          <a:bodyPr/>
          <a:p>
            <a:r>
              <a:rPr lang="el-GR"/>
              <a:t>Εκεί υπήρχε ο Ναός, τον οποίο είχε επιδιορθώσει και διακοσμήσει ο διοικητής Ηρώδης.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4258"/>
          <a:stretch>
            <a:fillRect/>
          </a:stretch>
        </p:blipFill>
        <p:spPr>
          <a:xfrm>
            <a:off x="0" y="0"/>
            <a:ext cx="875284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355" y="34290"/>
            <a:ext cx="12221845" cy="6824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55" y="190500"/>
            <a:ext cx="5206365" cy="2972435"/>
          </a:xfrm>
        </p:spPr>
        <p:txBody>
          <a:bodyPr/>
          <a:p>
            <a:r>
              <a:rPr lang="el-GR" b="1">
                <a:solidFill>
                  <a:schemeClr val="bg1"/>
                </a:solidFill>
              </a:rPr>
              <a:t>Η εσωτερική αυλή μπροστά στο Ναό, όπου σύχναζε ο Ιησούς με τους μαθητές του και δίδασκαν.</a:t>
            </a:r>
            <a:endParaRPr lang="el-GR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985" y="4874260"/>
            <a:ext cx="10972800" cy="1634490"/>
          </a:xfrm>
        </p:spPr>
        <p:txBody>
          <a:bodyPr/>
          <a:p>
            <a:r>
              <a:rPr lang="el-GR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Ναό οι ιερείς προσέφεραν θυσίες, οι πιστοί έδιναν τις προσφορές τους, είτε σε είδος είτε σε χρήματα.</a:t>
            </a:r>
            <a:endParaRPr lang="el-GR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057910"/>
          </a:xfrm>
        </p:spPr>
        <p:txBody>
          <a:bodyPr/>
          <a:p>
            <a:r>
              <a:rPr lang="el-GR" altLang="en-US"/>
              <a:t>Δίπλα στο Ναό υπήρχε ο πύργος Αντωνία, η έδρα της ρωμαϊκής φρουράς και του ρωμαίου διοικητή.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88795"/>
            <a:ext cx="12192000" cy="46697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805"/>
            <a:ext cx="12240895" cy="62591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" y="190500"/>
            <a:ext cx="12111990" cy="1242695"/>
          </a:xfrm>
        </p:spPr>
        <p:txBody>
          <a:bodyPr/>
          <a:p>
            <a:r>
              <a: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όλη την Αγία Πόλη, υπήρχαν πολλές υδατοδεξαμενές, για τους θρησκευτικούς καθαρισμούς των πιστών.</a:t>
            </a:r>
            <a:endParaRPr lang="el-G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-5080"/>
            <a:ext cx="1034605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5" y="2321560"/>
            <a:ext cx="4362450" cy="4293235"/>
          </a:xfrm>
        </p:spPr>
        <p:txBody>
          <a:bodyPr/>
          <a:p>
            <a:r>
              <a:rPr lang="el-G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Συναγωγές ήταν οι χώροι συνάθροισης των ισραηλιτών για τις καθημερινές τους προσευχές και την διδασκαλία των ιερών κειμένων.</a:t>
            </a:r>
            <a:endParaRPr lang="el-GR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4773930" cy="4455160"/>
          </a:xfrm>
        </p:spPr>
        <p:txBody>
          <a:bodyPr/>
          <a:p>
            <a:r>
              <a:rPr lang="el-GR"/>
              <a:t>Ο Ιησούς και οι μαθητές του συνήθιζαν να διδάσκουν τους ισραηλίτες και στις Συναγωγές.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5385" y="-29845"/>
            <a:ext cx="4916170" cy="6887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8590" y="1271270"/>
            <a:ext cx="3158490" cy="4779645"/>
          </a:xfrm>
        </p:spPr>
        <p:txBody>
          <a:bodyPr/>
          <a:p>
            <a:r>
              <a:rPr lang="el-GR" altLang="en-US" sz="3200"/>
              <a:t>Πριν 2 χιλιετίες, όλες οι χώρες γύρω από τη Μεσόγειο έχουν κατακτηθεί από τους Ρωμαίους.</a:t>
            </a:r>
            <a:endParaRPr lang="el-GR" alt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7130" y="0"/>
            <a:ext cx="8484870" cy="6845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39580" y="190500"/>
            <a:ext cx="2707640" cy="6024880"/>
          </a:xfrm>
        </p:spPr>
        <p:txBody>
          <a:bodyPr/>
          <a:p>
            <a:r>
              <a:rPr lang="el-GR" sz="3200"/>
              <a:t>Έξω από τα τείχη της Αγίας Πόλης ήταν ο λόφος του Γολγοθά, ένα βραχώδες ύψωμα. Στους γύρω βράχους ήταν λαξευμένοι τάφοι.</a:t>
            </a:r>
            <a:endParaRPr lang="el-GR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10075" y="579755"/>
            <a:ext cx="7533640" cy="5894070"/>
          </a:xfrm>
        </p:spPr>
        <p:txBody>
          <a:bodyPr/>
          <a:p>
            <a:r>
              <a:rPr lang="el-GR" sz="3600" u="sng"/>
              <a:t>Οκταβιανός Αύγουστος Καίσαρας</a:t>
            </a:r>
            <a:endParaRPr lang="el-GR" sz="3600" u="sng"/>
          </a:p>
          <a:p>
            <a:endParaRPr lang="el-GR" sz="3600" u="sng"/>
          </a:p>
          <a:p>
            <a:r>
              <a:rPr lang="el-GR" sz="3200"/>
              <a:t>Ήταν Αυτοκράτορας της Ρώμης την εποχή της γέννησης του Χριστού. </a:t>
            </a:r>
            <a:endParaRPr lang="el-GR" sz="3200"/>
          </a:p>
          <a:p>
            <a:endParaRPr lang="el-GR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Pax Romana</a:t>
            </a:r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/>
              <a:t>Διάταγμα της απογραφής</a:t>
            </a:r>
            <a:endParaRPr lang="el-GR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264025" cy="68224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32740" y="1463675"/>
            <a:ext cx="5984875" cy="4625975"/>
          </a:xfrm>
        </p:spPr>
        <p:txBody>
          <a:bodyPr/>
          <a:p>
            <a:r>
              <a:rPr lang="el-GR" altLang="en-US"/>
              <a:t>Η Γη Ισραήλ διακρίνονταν σε 5 μεγάλες περιοχές:</a:t>
            </a:r>
            <a:endParaRPr lang="el-GR" altLang="en-US"/>
          </a:p>
          <a:p>
            <a:r>
              <a:rPr lang="el-GR" altLang="en-US"/>
              <a:t>Ιουδαία (και Σαμάρεια)</a:t>
            </a:r>
            <a:endParaRPr lang="el-GR" altLang="en-US"/>
          </a:p>
          <a:p>
            <a:r>
              <a:rPr lang="el-GR" altLang="en-US"/>
              <a:t>Γαλιλαία</a:t>
            </a:r>
            <a:endParaRPr lang="el-GR" altLang="en-US"/>
          </a:p>
          <a:p>
            <a:r>
              <a:rPr lang="el-GR" altLang="en-US"/>
              <a:t>Περαία</a:t>
            </a:r>
            <a:endParaRPr lang="el-GR" altLang="en-US"/>
          </a:p>
          <a:p>
            <a:r>
              <a:rPr lang="el-GR" altLang="en-US"/>
              <a:t>Δεκάπολη</a:t>
            </a:r>
            <a:endParaRPr lang="el-GR" altLang="en-US"/>
          </a:p>
          <a:p>
            <a:r>
              <a:rPr lang="el-GR" altLang="en-US"/>
              <a:t>Τραχωνίτιδα</a:t>
            </a:r>
            <a:endParaRPr lang="el-GR" altLang="en-US"/>
          </a:p>
          <a:p>
            <a:r>
              <a:rPr lang="el-GR" altLang="en-US"/>
              <a:t>Αυτές οι περιοχές κατοικούνταν κυρίως από ισραηλίτες, αν και υπήρχε μεγάλος ελληνικός πληθυσμός.</a:t>
            </a:r>
            <a:endParaRPr lang="el-GR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6035" y="-61595"/>
            <a:ext cx="4971415" cy="6946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039870" y="1823085"/>
            <a:ext cx="3249295" cy="1499870"/>
          </a:xfrm>
        </p:spPr>
        <p:txBody>
          <a:bodyPr/>
          <a:p>
            <a:r>
              <a:rPr lang="el-GR"/>
              <a:t>Στις πιο σημαντικές περιοχές οι Ρωμαίοι είχαν εγκαταστήσει ρωμαίο διοικητή, ενώ σε άλλες είχαν αφήσει τους τοπικούς βασιλείς να ασκούν για λογαριασμό τους την εξουσία.</a:t>
            </a:r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45177" r="2595"/>
          <a:stretch>
            <a:fillRect/>
          </a:stretch>
        </p:blipFill>
        <p:spPr>
          <a:xfrm>
            <a:off x="7406640" y="375920"/>
            <a:ext cx="4785360" cy="610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2708" t="15955" r="5970"/>
          <a:stretch>
            <a:fillRect/>
          </a:stretch>
        </p:blipFill>
        <p:spPr>
          <a:xfrm>
            <a:off x="0" y="257810"/>
            <a:ext cx="3982085" cy="6224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-28575"/>
            <a:ext cx="11416030" cy="68776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90500"/>
            <a:ext cx="12192000" cy="1160145"/>
          </a:xfrm>
        </p:spPr>
        <p:txBody>
          <a:bodyPr/>
          <a:p>
            <a:r>
              <a:rPr lang="el-GR" b="1"/>
              <a:t>Σε όλες τις περιοχές οι Ρωμαίοι διατηρούσαν στρατό, με κύριο σκοπό την κατάπνιξη τυχόν επαναστάσεων.</a:t>
            </a:r>
            <a:endParaRPr lang="el-GR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458595"/>
          </a:xfrm>
        </p:spPr>
        <p:txBody>
          <a:bodyPr/>
          <a:p>
            <a:r>
              <a:rPr lang="el-GR" altLang="en-US"/>
              <a:t>Οι κάτοικοι μιλούσαν κυρίως αραμαϊκά, μια γλώσσα κοντινή της συριακής. Μπορούσαν να συνενοηθούν στα ελληνικά, γνώριζαν και λίγα λατινικά.</a:t>
            </a:r>
            <a:endParaRPr lang="el-G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55140"/>
            <a:ext cx="4941570" cy="4284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9165" t="8569" r="11178" b="19684"/>
          <a:stretch>
            <a:fillRect/>
          </a:stretch>
        </p:blipFill>
        <p:spPr>
          <a:xfrm>
            <a:off x="4239260" y="2484755"/>
            <a:ext cx="4339590" cy="387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815" y="4155440"/>
            <a:ext cx="3893185" cy="27025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555750"/>
          </a:xfrm>
        </p:spPr>
        <p:txBody>
          <a:bodyPr/>
          <a:p>
            <a:r>
              <a:rPr lang="el-GR"/>
              <a:t>Οι μορφωμένοι Ισραηλίτες ήξεραν να διαβάζουν και στα Εβραϊκά, τη γλώσσα που ήταν γραμμένες οι ιερές τους Γραφές.</a:t>
            </a:r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875" y="1905000"/>
            <a:ext cx="885825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948815"/>
          </a:xfrm>
        </p:spPr>
        <p:txBody>
          <a:bodyPr/>
          <a:p>
            <a:r>
              <a:rPr lang="el-GR"/>
              <a:t>Ασημένια νομίσματα της εποχής του Χριστού:</a:t>
            </a:r>
            <a:br>
              <a:rPr lang="el-GR"/>
            </a:br>
            <a:br>
              <a:rPr lang="el-GR"/>
            </a:br>
            <a:r>
              <a:rPr lang="el-GR"/>
              <a:t>Ρωμαϊκό δηνάριο				Σέκελ Τύρου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50770"/>
            <a:ext cx="5423535" cy="260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365" y="2201545"/>
            <a:ext cx="5866130" cy="2771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2107</Words>
  <Application>WPS Presentation</Application>
  <PresentationFormat>Widescreen</PresentationFormat>
  <Paragraphs>53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Green Color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εποχή του Ιησού Χριστού</dc:title>
  <dc:creator>Διονύσης</dc:creator>
  <cp:lastModifiedBy>Διονύσης</cp:lastModifiedBy>
  <cp:revision>1</cp:revision>
  <dcterms:created xsi:type="dcterms:W3CDTF">2023-10-24T20:15:09Z</dcterms:created>
  <dcterms:modified xsi:type="dcterms:W3CDTF">2023-10-24T20:15:09Z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02446E3DF1DE4959BA61C2DE66FD7B9E_11</vt:lpwstr>
  </property>
  <property fmtid="{D5CDD505-2E9C-101B-9397-08002B2CF9AE}" pid="3" name="KSOProductBuildVer">
    <vt:lpwstr>1033-12.2.0.13266</vt:lpwstr>
  </property>
</Properties>
</file>