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B0A-44CB-486F-9698-8A84639D5688}" type="datetimeFigureOut">
              <a:rPr lang="el-GR" smtClean="0"/>
              <a:t>24/10/2010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F84-6413-4936-912A-87CE50F5A3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086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B0A-44CB-486F-9698-8A84639D5688}" type="datetimeFigureOut">
              <a:rPr lang="el-GR" smtClean="0"/>
              <a:t>24/10/2010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F84-6413-4936-912A-87CE50F5A3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94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B0A-44CB-486F-9698-8A84639D5688}" type="datetimeFigureOut">
              <a:rPr lang="el-GR" smtClean="0"/>
              <a:t>24/10/2010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F84-6413-4936-912A-87CE50F5A3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702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B0A-44CB-486F-9698-8A84639D5688}" type="datetimeFigureOut">
              <a:rPr lang="el-GR" smtClean="0"/>
              <a:t>24/10/2010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F84-6413-4936-912A-87CE50F5A3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800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B0A-44CB-486F-9698-8A84639D5688}" type="datetimeFigureOut">
              <a:rPr lang="el-GR" smtClean="0"/>
              <a:t>24/10/2010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F84-6413-4936-912A-87CE50F5A3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77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B0A-44CB-486F-9698-8A84639D5688}" type="datetimeFigureOut">
              <a:rPr lang="el-GR" smtClean="0"/>
              <a:t>24/10/2010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F84-6413-4936-912A-87CE50F5A3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77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B0A-44CB-486F-9698-8A84639D5688}" type="datetimeFigureOut">
              <a:rPr lang="el-GR" smtClean="0"/>
              <a:t>24/10/2010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F84-6413-4936-912A-87CE50F5A3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50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B0A-44CB-486F-9698-8A84639D5688}" type="datetimeFigureOut">
              <a:rPr lang="el-GR" smtClean="0"/>
              <a:t>24/10/2010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F84-6413-4936-912A-87CE50F5A3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140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B0A-44CB-486F-9698-8A84639D5688}" type="datetimeFigureOut">
              <a:rPr lang="el-GR" smtClean="0"/>
              <a:t>24/10/2010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F84-6413-4936-912A-87CE50F5A3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391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B0A-44CB-486F-9698-8A84639D5688}" type="datetimeFigureOut">
              <a:rPr lang="el-GR" smtClean="0"/>
              <a:t>24/10/2010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F84-6413-4936-912A-87CE50F5A3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045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B0A-44CB-486F-9698-8A84639D5688}" type="datetimeFigureOut">
              <a:rPr lang="el-GR" smtClean="0"/>
              <a:t>24/10/2010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F84-6413-4936-912A-87CE50F5A3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33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06B0A-44CB-486F-9698-8A84639D5688}" type="datetimeFigureOut">
              <a:rPr lang="el-GR" smtClean="0"/>
              <a:t>24/10/2010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CEF84-6413-4936-912A-87CE50F5A3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049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928992" cy="3888431"/>
          </a:xfrm>
        </p:spPr>
        <p:txBody>
          <a:bodyPr>
            <a:normAutofit/>
          </a:bodyPr>
          <a:lstStyle/>
          <a:p>
            <a:r>
              <a:rPr lang="el-GR" sz="5400" dirty="0" smtClean="0"/>
              <a:t>Η ιστορία του Αβραάμ.</a:t>
            </a:r>
            <a:br>
              <a:rPr lang="el-GR" sz="5400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μεγάλη </a:t>
            </a:r>
            <a:r>
              <a:rPr lang="el-GR" dirty="0" smtClean="0">
                <a:solidFill>
                  <a:srgbClr val="FF0000"/>
                </a:solidFill>
              </a:rPr>
              <a:t>κλήση</a:t>
            </a:r>
            <a:r>
              <a:rPr lang="el-GR" dirty="0" smtClean="0"/>
              <a:t>, το μεγάλο </a:t>
            </a:r>
            <a:r>
              <a:rPr lang="el-GR" dirty="0" smtClean="0">
                <a:solidFill>
                  <a:srgbClr val="FF0000"/>
                </a:solidFill>
              </a:rPr>
              <a:t>«ναι»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88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004049" cy="443711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Παρουσιάζεται ο Θεός στον Άβραμ και του υπόσχεται αναρίθμητους απογόνους. </a:t>
            </a:r>
            <a:br>
              <a:rPr lang="el-GR" dirty="0" smtClean="0"/>
            </a:br>
            <a:r>
              <a:rPr lang="el-GR" i="1" dirty="0" smtClean="0">
                <a:latin typeface="Palatino Linotype" pitchFamily="18" charset="0"/>
              </a:rPr>
              <a:t>«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... σαν τους κόκκους της άμμου στην γη</a:t>
            </a:r>
            <a:r>
              <a:rPr lang="el-GR" i="1" dirty="0" smtClean="0">
                <a:latin typeface="Palatino Linotype" pitchFamily="18" charset="0"/>
              </a:rPr>
              <a:t>»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5004049" cy="1556792"/>
          </a:xfrm>
        </p:spPr>
        <p:txBody>
          <a:bodyPr/>
          <a:lstStyle/>
          <a:p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l-GR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υπόσχεση του Θεού.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40715"/>
            <a:ext cx="4139952" cy="681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66"/>
            <a:ext cx="3707904" cy="6655894"/>
          </a:xfrm>
        </p:spPr>
        <p:txBody>
          <a:bodyPr>
            <a:normAutofit fontScale="90000"/>
          </a:bodyPr>
          <a:lstStyle/>
          <a:p>
            <a:r>
              <a:rPr lang="el-GR" i="1" dirty="0" smtClean="0">
                <a:latin typeface="Palatino Linotype" pitchFamily="18" charset="0"/>
              </a:rPr>
              <a:t>«Κοίτα τον ουρανό και μέτρα τα αστέρια, αν μπορείς να τα μετρήσεις! Έτσι αναρίθμητοι θα είναι και οι απόγονοί σου».</a:t>
            </a:r>
            <a:endParaRPr lang="el-GR" i="1" dirty="0">
              <a:latin typeface="Palatino Linotyp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-12932"/>
            <a:ext cx="5580112" cy="68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8145"/>
          </a:xfrm>
        </p:spPr>
        <p:txBody>
          <a:bodyPr>
            <a:normAutofit fontScale="90000"/>
          </a:bodyPr>
          <a:lstStyle/>
          <a:p>
            <a:r>
              <a:rPr lang="el-GR" i="1" dirty="0" smtClean="0">
                <a:latin typeface="Palatino Linotype" pitchFamily="18" charset="0"/>
              </a:rPr>
              <a:t>« θα συνάψω μαζί σου διαθήκη...»</a:t>
            </a:r>
            <a:endParaRPr lang="el-GR" i="1" dirty="0">
              <a:latin typeface="Palatino Linotyp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45"/>
            <a:ext cx="9144000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διαθήκη μεταξύ Θεού και Αβραάμ.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172272" cy="4497363"/>
          </a:xfrm>
        </p:spPr>
        <p:txBody>
          <a:bodyPr/>
          <a:lstStyle/>
          <a:p>
            <a:pPr marL="0" indent="0" algn="ctr">
              <a:buNone/>
            </a:pPr>
            <a:r>
              <a:rPr lang="el-GR" sz="3200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ΘΕΟΣ</a:t>
            </a:r>
            <a:endParaRPr lang="el-GR" sz="3200" u="sng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l-GR" dirty="0" smtClean="0">
                <a:solidFill>
                  <a:srgbClr val="FF0000"/>
                </a:solidFill>
              </a:rPr>
              <a:t>Θα σου δώσω αναρίθμητους απογόνους.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 smtClean="0">
                <a:solidFill>
                  <a:srgbClr val="FF0000"/>
                </a:solidFill>
              </a:rPr>
              <a:t>Θα σου δώσω τον τόπο που βλέπεις. ( Γη Χαναάν)</a:t>
            </a:r>
            <a:endParaRPr lang="el-G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ΑΒΡΑΑΜ</a:t>
            </a:r>
          </a:p>
          <a:p>
            <a:pPr marL="0" indent="0" algn="ctr">
              <a:buNone/>
            </a:pPr>
            <a:endParaRPr lang="el-GR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514350" indent="-514350" algn="ctr">
              <a:buFont typeface="+mj-lt"/>
              <a:buAutoNum type="arabicParenR"/>
            </a:pPr>
            <a:r>
              <a:rPr lang="el-GR" dirty="0" smtClean="0">
                <a:solidFill>
                  <a:srgbClr val="00B050"/>
                </a:solidFill>
              </a:rPr>
              <a:t>Θα ζει σύμφωνα με το θέλημα του Θεού.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el-GR" dirty="0" smtClean="0">
                <a:solidFill>
                  <a:srgbClr val="00B050"/>
                </a:solidFill>
              </a:rPr>
              <a:t>Θα είναι τέλειος.</a:t>
            </a:r>
            <a:endParaRPr lang="el-G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4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όνομα του Άβραμ θα αλλάξει.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r>
              <a:rPr lang="el-GR" sz="4400" u="sng" dirty="0" smtClean="0"/>
              <a:t>Άβραμ</a:t>
            </a:r>
            <a:r>
              <a:rPr lang="el-GR" sz="4400" dirty="0" smtClean="0"/>
              <a:t>: πατήρ ύψους (πατέρας ενός σημαντικού παιδιού)</a:t>
            </a:r>
            <a:endParaRPr lang="el-GR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Autofit/>
          </a:bodyPr>
          <a:lstStyle/>
          <a:p>
            <a:r>
              <a:rPr lang="el-GR" sz="4400" u="sng" dirty="0" smtClean="0"/>
              <a:t>Αβραάμ</a:t>
            </a:r>
            <a:r>
              <a:rPr lang="el-GR" sz="4400" dirty="0" smtClean="0"/>
              <a:t>: πατήρ πλήθους (πατέρας – πρόγονος πολλών ανθρώπων)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0086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el-GR" dirty="0" smtClean="0"/>
              <a:t>Η διαθήκη αυτή, η συμφωνία αυτή, θα ισχύει </a:t>
            </a:r>
            <a:r>
              <a:rPr lang="el-GR" dirty="0" smtClean="0">
                <a:solidFill>
                  <a:srgbClr val="FF0000"/>
                </a:solidFill>
              </a:rPr>
              <a:t>για πάντα </a:t>
            </a:r>
            <a:r>
              <a:rPr lang="el-GR" dirty="0" smtClean="0"/>
              <a:t>για τον Θεό, αλλα και για όλους τους απογόνους του Αβραάμ.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20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7117"/>
            <a:ext cx="5652120" cy="6895117"/>
          </a:xfrm>
        </p:spPr>
        <p:txBody>
          <a:bodyPr>
            <a:normAutofit/>
          </a:bodyPr>
          <a:lstStyle/>
          <a:p>
            <a:r>
              <a:rPr lang="el-GR" dirty="0" smtClean="0"/>
              <a:t>Όμως ο καιρός περνάει και ο Αβραάμ δεν αποκτά απόγονο. Απελπίζεται και η Σάρρα, η γυναίκα του, του προτείνει μια λύση.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117"/>
            <a:ext cx="6732240" cy="6895117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32240" y="188640"/>
            <a:ext cx="2304256" cy="5976664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tx1"/>
                </a:solidFill>
              </a:rPr>
              <a:t>Του προσφέρει την δούλη της την Άγαρ για να κάνει παιδί στην θέση της. </a:t>
            </a:r>
            <a:endParaRPr lang="el-G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2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l-GR" dirty="0" smtClean="0"/>
              <a:t>Έτσι γεννιέται από την Άγαρ ένα αγόρι, ο </a:t>
            </a:r>
            <a:r>
              <a:rPr lang="el-GR" dirty="0" smtClean="0">
                <a:solidFill>
                  <a:srgbClr val="FF0000"/>
                </a:solidFill>
              </a:rPr>
              <a:t>Ισμαήλ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352928" cy="3024336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Όμως ο Θεός έχει υποσχεθεί στον Αβραάμ απογόνους από τον ίδιο και την γυναίκα του.</a:t>
            </a:r>
            <a:endParaRPr lang="el-GR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Εμφανίζεται μια μέρα ο Θεός στον Αβραάμ, με την μορφή τριών ανδρών.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21190"/>
            <a:ext cx="7884368" cy="6879190"/>
          </a:xfrm>
        </p:spPr>
      </p:pic>
    </p:spTree>
    <p:extLst>
      <p:ext uri="{BB962C8B-B14F-4D97-AF65-F5344CB8AC3E}">
        <p14:creationId xmlns:p14="http://schemas.microsoft.com/office/powerpoint/2010/main" val="19566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Αβραάμ τους καλοδέχεται και τους φιλοξενεί, προσφέροντάς τους ξεκούραση και φαγητό.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741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el-GR" dirty="0" smtClean="0"/>
              <a:t>Το πρώτο βήμα το κάνει ο Θεός, μιλώντας στον Άβραμ.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Αυτός ανταποκρίνεται στο κάλεσμα Του.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67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Θεός τότε δίνει μια συγκεκριμένη υπόσχεση στον Αβραάμ : </a:t>
            </a:r>
            <a:r>
              <a:rPr lang="el-GR" dirty="0" smtClean="0">
                <a:latin typeface="Palatino Linotype" pitchFamily="18" charset="0"/>
              </a:rPr>
              <a:t>« </a:t>
            </a:r>
            <a:r>
              <a:rPr lang="el-GR" i="1" dirty="0" smtClean="0">
                <a:latin typeface="Palatino Linotype" pitchFamily="18" charset="0"/>
              </a:rPr>
              <a:t>του χρόνου η γυναίκα σου η Σάρρα θα έχει γιό!»</a:t>
            </a:r>
            <a:endParaRPr lang="el-GR" i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573016"/>
            <a:ext cx="8208912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400" dirty="0" smtClean="0"/>
              <a:t>Η Σάρρα δυσπιστεί και γελάει όταν το ακούει αυτό...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301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02"/>
            <a:ext cx="4582496" cy="6858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Θεός απαντά στο γέλιο της Σάρρας: «</a:t>
            </a:r>
            <a:r>
              <a:rPr lang="el-GR" sz="4000" i="1" dirty="0" smtClean="0">
                <a:latin typeface="Palatino Linotype" pitchFamily="18" charset="0"/>
              </a:rPr>
              <a:t>Γιατί γέλασε κρυφά η Σάρρα; Γιατί αμφιβάλλει ότι θα αποκτήσει γιό τώρα που γέρασε; Τίποτε δεν είναι αδύνατο για τον Κύριο....</a:t>
            </a:r>
            <a:r>
              <a:rPr lang="el-GR" dirty="0" smtClean="0"/>
              <a:t>»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96" y="-72769"/>
            <a:ext cx="4680520" cy="69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χρόνος πέρασε και ο Αβραάμ απέκτησε όντως ένα γιο από την γυναίκα του την Σάρρα.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7920880" cy="3073896"/>
          </a:xfrm>
        </p:spPr>
        <p:txBody>
          <a:bodyPr>
            <a:normAutofit/>
          </a:bodyPr>
          <a:lstStyle/>
          <a:p>
            <a:r>
              <a:rPr lang="el-GR" sz="4800" dirty="0" smtClean="0">
                <a:solidFill>
                  <a:schemeClr val="tx1"/>
                </a:solidFill>
              </a:rPr>
              <a:t>Ο Αβραάμ του έδωσε το όνομα Ισαάκ, που σημαίνει «αυτός που φέρνει το χαμόγελο».</a:t>
            </a:r>
            <a:endParaRPr lang="el-G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6250706"/>
          </a:xfrm>
        </p:spPr>
        <p:txBody>
          <a:bodyPr/>
          <a:lstStyle/>
          <a:p>
            <a:r>
              <a:rPr lang="el-GR" dirty="0" smtClean="0"/>
              <a:t>Η Άγαρ όμως ζήλευε τον Ισαάκ, και απαιτούσε ο γιος της ο Ισμαήλ να είναι ο πρώτος.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2080" cy="68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11960" cy="6879634"/>
          </a:xfrm>
        </p:spPr>
        <p:txBody>
          <a:bodyPr>
            <a:normAutofit/>
          </a:bodyPr>
          <a:lstStyle/>
          <a:p>
            <a:r>
              <a:rPr lang="el-GR" dirty="0" smtClean="0"/>
              <a:t>Έτσι ο Αβραάμ θα αναγκαστεί να επιλέξει μεταξύ του πρώτου του παιδιού και του παιδιού που του χάρισε ο Θεός.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-1"/>
            <a:ext cx="4914025" cy="68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Διώχνει την Άγαρ και τον γιό της τον Ισμαήλ.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" y="-1"/>
            <a:ext cx="9127767" cy="684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804"/>
            <a:ext cx="5724128" cy="6868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" y="-8238"/>
            <a:ext cx="9473175" cy="68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el-GR" dirty="0" smtClean="0"/>
              <a:t>Μετά από καιρό, ο Θεός θέλει να δυναμώσει την πίστη του Αβραάμ. Του ζητά να κάνει μια πράξη για να δείξει την πίστη του στον Θεό.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26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Του ζητά να του προσφέρει ως θυσία τον μοναδικό του γίο, τον Ισαάκ.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Ήταν  τότε συνηθισμένη πράξη η θυσία παιδιών ως ένδειξη πίστης, ή ως παράκληση σε έκτακτες περιπτώσεις.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58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4038600" cy="6858000"/>
          </a:xfrm>
        </p:spPr>
        <p:txBody>
          <a:bodyPr/>
          <a:lstStyle/>
          <a:p>
            <a:r>
              <a:rPr lang="el-GR" dirty="0" smtClean="0"/>
              <a:t>Η θυσία της Ιφιγένειας στην ελληνική ιστορία.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0"/>
            <a:ext cx="4507307" cy="6858000"/>
          </a:xfrm>
        </p:spPr>
        <p:txBody>
          <a:bodyPr/>
          <a:lstStyle/>
          <a:p>
            <a:r>
              <a:rPr lang="el-GR" dirty="0" smtClean="0"/>
              <a:t>Ο θεός Μόλωχ ήταν ο θεός στον οποίο οι Ανατολίτες θυσίαζαν τα παιδία τους.</a:t>
            </a:r>
          </a:p>
          <a:p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61872"/>
            <a:ext cx="3203848" cy="5607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800"/>
            <a:ext cx="4797618" cy="560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88632"/>
          </a:xfrm>
        </p:spPr>
        <p:txBody>
          <a:bodyPr>
            <a:normAutofit/>
          </a:bodyPr>
          <a:lstStyle/>
          <a:p>
            <a:r>
              <a:rPr lang="el-GR" dirty="0" smtClean="0"/>
              <a:t>Ο Θεός ζητά από τον Άβραμ να φύγει από την περιοχή που ζει.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περιοχή του είναι η πόλη της Ουρ, στην Μεσοποταμία.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66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/>
          <a:lstStyle/>
          <a:p>
            <a:r>
              <a:rPr lang="el-GR" dirty="0" smtClean="0"/>
              <a:t>Ο Αβραάμ θλίβεται, αλλά υπακούει στην εντολή του Θεού.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280920" cy="1752600"/>
          </a:xfrm>
        </p:spPr>
        <p:txBody>
          <a:bodyPr>
            <a:noAutofit/>
          </a:bodyPr>
          <a:lstStyle/>
          <a:p>
            <a:r>
              <a:rPr lang="el-GR" sz="4400" dirty="0" smtClean="0">
                <a:solidFill>
                  <a:schemeClr val="tx1"/>
                </a:solidFill>
              </a:rPr>
              <a:t>Αποφασίζει να πάει και να θυσιάσει τον Ισαάκ στο μέρος που θα του υποδείξει ο Θεός.</a:t>
            </a:r>
            <a:endParaRPr lang="el-G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43500" y="42098"/>
            <a:ext cx="4000500" cy="59492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Μετά από πορεία ημερών, ο Αβραάμ φτάνει με τον γιό του, τους υπηρέτες του και το υποζύγιο τους στο σημείο που του υπέδειξε ο Θεός.</a:t>
            </a:r>
            <a:endParaRPr lang="el-GR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Όταν φθάνουν, ο Αβραάμ θα ανέβει μόνο με το γιό του για την θυσία και θα πάρει μαζί του μόνο τα απαραίτητα για την θυσία. Τα ξύλα, το μαχαίρι και την φωτιά.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02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0"/>
            <a:ext cx="3707904" cy="6858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Ο Ισαάκ βλέπει πως το μόνο που δεν έχουν είναι το ζώο της θυσίας και ρωτά τον πατέρα του. Ο πατέρας του τον καθησυχάζει λέγοντας: «</a:t>
            </a:r>
            <a:r>
              <a:rPr lang="el-GR" sz="3200" i="1" dirty="0" smtClean="0">
                <a:latin typeface="Palatino Linotype" pitchFamily="18" charset="0"/>
              </a:rPr>
              <a:t>ο Θεός θα φροντίσει για το θύμα της θυσίας</a:t>
            </a:r>
            <a:r>
              <a:rPr lang="el-GR" sz="3200" dirty="0" smtClean="0"/>
              <a:t>».</a:t>
            </a:r>
            <a:endParaRPr lang="el-G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42"/>
            <a:ext cx="5436096" cy="69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3347865" cy="6106690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 smtClean="0"/>
              <a:t>Φθάνοντας στο σωστό σημείο, δένει τα χέρια και τα πόδια του Ισαάκ, και ετοιμάζεται να τον θυσιάσει.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-28725"/>
            <a:ext cx="5826046" cy="68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4508" y="260648"/>
            <a:ext cx="2555776" cy="610669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Άγγελος Κυρίου όμως εμφανίζεται και εμποδίζει τον Αβραάμ να σκοτώσει τον Ισαάκ.</a:t>
            </a:r>
            <a:endParaRPr lang="el-G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5777"/>
            <a:ext cx="6724034" cy="685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i="1" dirty="0" smtClean="0">
                <a:latin typeface="Palatino Linotype" pitchFamily="18" charset="0"/>
              </a:rPr>
              <a:t>«Μην απλώσεις χέρι πάνω στο παιδί. Ο Θεός είδε πως Του είσαι πιστός και είσαι έτοιμος να εκτελέσεις το θέλημά Του.» </a:t>
            </a:r>
            <a:endParaRPr lang="el-GR" sz="3600" i="1" dirty="0">
              <a:latin typeface="Palatino Linotyp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7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άγγελος δείχνει στον Αβραάμ ένα κριάρι, για να ολοκληρώσει ο Αβραάμ την θυσία του.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6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445050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Έτσι οι υποσχέσεις του Θεού προς τον Αβραάμ θα εκπληρωθούν μέσω του Ισαάκ.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0"/>
            <a:ext cx="4499992" cy="69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544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8031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Ακολουθεί την πορεία που θα του υποδείξει ο Θεός, προς τα δυτικά.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" y="0"/>
            <a:ext cx="9152386" cy="448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67944" cy="674136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Εγκαθίσταται για κάποιο διάστημα στη Χαρράν, ενώ αργότερα θα κατευθυνθεί νότια, προς τη Γη των Χαναναίων, ως την πόλη της Συχέμ.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-7284"/>
            <a:ext cx="5076056" cy="689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7537"/>
            <a:ext cx="9144000" cy="738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9036496" cy="4293095"/>
          </a:xfrm>
        </p:spPr>
        <p:txBody>
          <a:bodyPr>
            <a:normAutofit/>
          </a:bodyPr>
          <a:lstStyle/>
          <a:p>
            <a:r>
              <a:rPr lang="el-GR" dirty="0" smtClean="0"/>
              <a:t>Τότε παρουσιάζεται ο Θεός στον Άβραμ λέγοντάς του: « </a:t>
            </a:r>
            <a:r>
              <a:rPr lang="el-GR" sz="5400" i="1" dirty="0" smtClean="0">
                <a:solidFill>
                  <a:srgbClr val="FF0000"/>
                </a:solidFill>
                <a:latin typeface="Palatino Linotype" pitchFamily="18" charset="0"/>
              </a:rPr>
              <a:t>αυτή τη γή θα τη δώσω στους απογόνους σου</a:t>
            </a:r>
            <a:r>
              <a:rPr lang="el-GR" dirty="0" smtClean="0"/>
              <a:t>».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792088"/>
          </a:xfrm>
        </p:spPr>
        <p:txBody>
          <a:bodyPr/>
          <a:lstStyle/>
          <a:p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l-GR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υπόσχεση του Θεού.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el-GR" dirty="0" smtClean="0"/>
              <a:t>Πείνα μαστίζει την Χαναάν, αναγκάζοντας τον Άβραμ να μετακινηθεί προς την Αίγυπτο.</a:t>
            </a:r>
            <a:br>
              <a:rPr lang="el-GR" dirty="0" smtClean="0"/>
            </a:br>
            <a:r>
              <a:rPr lang="el-GR" dirty="0" smtClean="0"/>
              <a:t>Μόλις περνά η κρίση, επιστρέφει στη Χαναάν.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33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796</Words>
  <Application>Microsoft Office PowerPoint</Application>
  <PresentationFormat>On-screen Show (4:3)</PresentationFormat>
  <Paragraphs>53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Η ιστορία του Αβραάμ.  Η μεγάλη κλήση, το μεγάλο «ναι».</vt:lpstr>
      <vt:lpstr>Το πρώτο βήμα το κάνει ο Θεός, μιλώντας στον Άβραμ.   Αυτός ανταποκρίνεται στο κάλεσμα Του.</vt:lpstr>
      <vt:lpstr>Ο Θεός ζητά από τον Άβραμ να φύγει από την περιοχή που ζει.   Η περιοχή του είναι η πόλη της Ουρ, στην Μεσοποταμία.</vt:lpstr>
      <vt:lpstr>PowerPoint Presentation</vt:lpstr>
      <vt:lpstr>Ακολουθεί την πορεία που θα του υποδείξει ο Θεός, προς τα δυτικά.</vt:lpstr>
      <vt:lpstr>Εγκαθίσταται για κάποιο διάστημα στη Χαρράν, ενώ αργότερα θα κατευθυνθεί νότια, προς τη Γη των Χαναναίων, ως την πόλη της Συχέμ.</vt:lpstr>
      <vt:lpstr>PowerPoint Presentation</vt:lpstr>
      <vt:lpstr>Τότε παρουσιάζεται ο Θεός στον Άβραμ λέγοντάς του: « αυτή τη γή θα τη δώσω στους απογόνους σου».</vt:lpstr>
      <vt:lpstr>Πείνα μαστίζει την Χαναάν, αναγκάζοντας τον Άβραμ να μετακινηθεί προς την Αίγυπτο. Μόλις περνά η κρίση, επιστρέφει στη Χαναάν.</vt:lpstr>
      <vt:lpstr>Παρουσιάζεται ο Θεός στον Άβραμ και του υπόσχεται αναρίθμητους απογόνους.  «... σαν τους κόκκους της άμμου στην γη».</vt:lpstr>
      <vt:lpstr>«Κοίτα τον ουρανό και μέτρα τα αστέρια, αν μπορείς να τα μετρήσεις! Έτσι αναρίθμητοι θα είναι και οι απόγονοί σου».</vt:lpstr>
      <vt:lpstr>« θα συνάψω μαζί σου διαθήκη...»</vt:lpstr>
      <vt:lpstr>Η διαθήκη μεταξύ Θεού και Αβραάμ.</vt:lpstr>
      <vt:lpstr>Το όνομα του Άβραμ θα αλλάξει.</vt:lpstr>
      <vt:lpstr>Η διαθήκη αυτή, η συμφωνία αυτή, θα ισχύει για πάντα για τον Θεό, αλλα και για όλους τους απογόνους του Αβραάμ.</vt:lpstr>
      <vt:lpstr>Όμως ο καιρός περνάει και ο Αβραάμ δεν αποκτά απόγονο. Απελπίζεται και η Σάρρα, η γυναίκα του, του προτείνει μια λύση.</vt:lpstr>
      <vt:lpstr>Έτσι γεννιέται από την Άγαρ ένα αγόρι, ο Ισμαήλ.</vt:lpstr>
      <vt:lpstr>Εμφανίζεται μια μέρα ο Θεός στον Αβραάμ, με την μορφή τριών ανδρών.</vt:lpstr>
      <vt:lpstr>Ο Αβραάμ τους καλοδέχεται και τους φιλοξενεί, προσφέροντάς τους ξεκούραση και φαγητό.</vt:lpstr>
      <vt:lpstr>Ο Θεός τότε δίνει μια συγκεκριμένη υπόσχεση στον Αβραάμ : « του χρόνου η γυναίκα σου η Σάρρα θα έχει γιό!»</vt:lpstr>
      <vt:lpstr>Ο Θεός απαντά στο γέλιο της Σάρρας: «Γιατί γέλασε κρυφά η Σάρρα; Γιατί αμφιβάλλει ότι θα αποκτήσει γιό τώρα που γέρασε; Τίποτε δεν είναι αδύνατο για τον Κύριο....»</vt:lpstr>
      <vt:lpstr>Ο χρόνος πέρασε και ο Αβραάμ απέκτησε όντως ένα γιο από την γυναίκα του την Σάρρα.</vt:lpstr>
      <vt:lpstr>Η Άγαρ όμως ζήλευε τον Ισαάκ, και απαιτούσε ο γιος της ο Ισμαήλ να είναι ο πρώτος.</vt:lpstr>
      <vt:lpstr>Έτσι ο Αβραάμ θα αναγκαστεί να επιλέξει μεταξύ του πρώτου του παιδιού και του παιδιού που του χάρισε ο Θεός.</vt:lpstr>
      <vt:lpstr>Διώχνει την Άγαρ και τον γιό της τον Ισμαήλ.</vt:lpstr>
      <vt:lpstr>PowerPoint Presentation</vt:lpstr>
      <vt:lpstr>Μετά από καιρό, ο Θεός θέλει να δυναμώσει την πίστη του Αβραάμ. Του ζητά να κάνει μια πράξη για να δείξει την πίστη του στον Θεό.</vt:lpstr>
      <vt:lpstr>Του ζητά να του προσφέρει ως θυσία τον μοναδικό του γίο, τον Ισαάκ.</vt:lpstr>
      <vt:lpstr>PowerPoint Presentation</vt:lpstr>
      <vt:lpstr>Ο Αβραάμ θλίβεται, αλλά υπακούει στην εντολή του Θεού.</vt:lpstr>
      <vt:lpstr>Μετά από πορεία ημερών, ο Αβραάμ φτάνει με τον γιό του, τους υπηρέτες του και το υποζύγιο τους στο σημείο που του υπέδειξε ο Θεός.</vt:lpstr>
      <vt:lpstr>Όταν φθάνουν, ο Αβραάμ θα ανέβει μόνο με το γιό του για την θυσία και θα πάρει μαζί του μόνο τα απαραίτητα για την θυσία. Τα ξύλα, το μαχαίρι και την φωτιά.</vt:lpstr>
      <vt:lpstr>Ο Ισαάκ βλέπει πως το μόνο που δεν έχουν είναι το ζώο της θυσίας και ρωτά τον πατέρα του. Ο πατέρας του τον καθησυχάζει λέγοντας: «ο Θεός θα φροντίσει για το θύμα της θυσίας».</vt:lpstr>
      <vt:lpstr>Φθάνοντας στο σωστό σημείο, δένει τα χέρια και τα πόδια του Ισαάκ, και ετοιμάζεται να τον θυσιάσει.</vt:lpstr>
      <vt:lpstr>Άγγελος Κυρίου όμως εμφανίζεται και εμποδίζει τον Αβραάμ να σκοτώσει τον Ισαάκ.</vt:lpstr>
      <vt:lpstr>«Μην απλώσεις χέρι πάνω στο παιδί. Ο Θεός είδε πως Του είσαι πιστός και είσαι έτοιμος να εκτελέσεις το θέλημά Του.» </vt:lpstr>
      <vt:lpstr>Ο άγγελος δείχνει στον Αβραάμ ένα κριάρι, για να ολοκληρώσει ο Αβραάμ την θυσία του.</vt:lpstr>
      <vt:lpstr>Έτσι οι υποσχέσεις του Θεού προς τον Αβραάμ θα εκπληρωθούν μέσω του Ισαάκ.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ιστορία του Αβραάμ.  Η μεγάλη κλήση, το μεγάλο «ναι».</dc:title>
  <dc:creator>EAteacher</dc:creator>
  <cp:lastModifiedBy>EAteacher</cp:lastModifiedBy>
  <cp:revision>29</cp:revision>
  <dcterms:created xsi:type="dcterms:W3CDTF">2010-10-19T07:58:35Z</dcterms:created>
  <dcterms:modified xsi:type="dcterms:W3CDTF">2010-10-24T19:49:11Z</dcterms:modified>
</cp:coreProperties>
</file>