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66" r:id="rId3"/>
    <p:sldId id="267" r:id="rId4"/>
    <p:sldId id="268" r:id="rId5"/>
    <p:sldId id="270" r:id="rId6"/>
    <p:sldId id="257" r:id="rId7"/>
    <p:sldId id="262" r:id="rId8"/>
    <p:sldId id="259" r:id="rId9"/>
    <p:sldId id="261" r:id="rId10"/>
    <p:sldId id="272" r:id="rId11"/>
    <p:sldId id="273" r:id="rId12"/>
    <p:sldId id="274" r:id="rId13"/>
    <p:sldId id="275" r:id="rId14"/>
    <p:sldId id="276" r:id="rId15"/>
    <p:sldId id="271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5600-1C39-4F98-A13E-EB5F68B87B2C}" type="datetimeFigureOut">
              <a:rPr lang="el-GR" smtClean="0"/>
              <a:t>25/11/2023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FA23-1969-4F70-8796-C2DD9757E3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82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578F4F-93CD-47EE-8D83-A3A3B03F0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D6F42FE-10DA-4E39-9AEF-ECFE4C148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A5AC39-0C89-46E9-BAFC-14C2B324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FDA-79BC-4AEE-9591-43A9C81DE54C}" type="datetime1">
              <a:rPr lang="el-GR" smtClean="0"/>
              <a:t>25/11/2023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A89395-5849-49B4-819D-463163D1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1A47C4-38F6-4365-B694-2AA5A581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401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5AAFCC-3897-4A00-9E47-03CF16CA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33A7238-8893-45C5-893A-FD517420F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7F26A5-049D-436A-B878-E2BD6D80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DB83-9FC0-49F0-83DF-CAB2902977F0}" type="datetime1">
              <a:rPr lang="el-GR" smtClean="0"/>
              <a:t>25/11/2023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8C6254-EBEE-4B30-B588-EA631F6C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2BAC69-223E-43F3-A267-52016E68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0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BA56D16-D918-44D9-BA22-50B82FEE4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BC2E5E6-51E1-44F8-8126-C79D432D5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4B8773-9F01-4EBF-A468-738B9CA5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3AF6-C57C-41FC-A56F-424201589848}" type="datetime1">
              <a:rPr lang="el-GR" smtClean="0"/>
              <a:t>25/11/2023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3DA554-A40A-4A6C-A9E3-06CFDD13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625F60-CEC1-4540-BAD0-F1544ABB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279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96D06E1-A67D-4952-AD91-107C35EBF4E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04C7482-2462-4447-9B4B-F3201C34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BAF6047-0F55-457C-98BB-CBBB75126EDD}" type="datetime1">
              <a:rPr lang="el-GR" altLang="el-GR" smtClean="0"/>
              <a:t>25/11/2023</a:t>
            </a:fld>
            <a:endParaRPr lang="el-GR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42D5626-0622-454C-91CA-E5456E22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 altLang="el-GR"/>
              <a:t>Ράνια Βρυώνη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4756644-E20F-48EA-99FC-CCF9FD1F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A5345B-6C81-4361-B5A8-D85AD5BF022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521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4AC210-61F0-4189-9E55-29F88346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9A9B5C-D21B-4D11-8461-8ADC37A74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D2733D-26CF-4360-8C26-270B99CD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E5F4-0EFB-4A09-8EC5-336B011503F7}" type="datetime1">
              <a:rPr lang="el-GR" smtClean="0"/>
              <a:t>25/11/2023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BE5A40-B019-497A-8B1C-9F4C6466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B9D78D-98C2-4840-A49E-622AC4E7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511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1DDEDC-A187-48D5-9E45-E00DACDA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F3EB947-B4F2-4588-B181-A8B6E318C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1399FA-AD56-4265-87DB-30F2A93F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BF3-4A72-491F-8EB1-0C3A9C443D43}" type="datetime1">
              <a:rPr lang="el-GR" smtClean="0"/>
              <a:t>25/11/2023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943F2D8-EB8D-47F9-986E-34993893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9891ED-6CDB-41D7-AA9F-DE1F184F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48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5D5A15-F032-4640-BE32-7B64B8B1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F51825-4763-4738-A287-17AD365FD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E7C58FA-36AF-4F53-9F4C-0C690E95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11AFC09-4406-4E01-A5AF-48765A22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9A3-A2CD-47C6-9013-5280A6492C6E}" type="datetime1">
              <a:rPr lang="el-GR" smtClean="0"/>
              <a:t>25/11/2023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9817F0-F111-436F-B001-8BAD9EFA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0B13204-DE21-4C9B-8188-395018EA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27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0A3471-C131-481F-9E16-304394BD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FB035BD-6825-4FED-A361-DAB67B742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3C6C34D-A306-4706-BD2D-E2AB5737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6A1D742-7C3B-4F35-AFEB-7BAF90A43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BEC0D39-644B-4C1F-9C47-81962C61B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1B23AE0-F35B-4124-86AF-DF8AD65D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19B8-8007-4487-97D5-EF76AC36AD9F}" type="datetime1">
              <a:rPr lang="el-GR" smtClean="0"/>
              <a:t>25/11/2023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5DC05E2-4DDD-45A7-B807-83102B1F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218B4F0-8380-41D1-885F-D8B4A0F6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71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0E852E-25B9-4502-AB73-D15F4B73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B5E6CD3-CB10-4299-9F64-819BC488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DEF-DE9A-4DD5-BC2D-10C8A4D11DE9}" type="datetime1">
              <a:rPr lang="el-GR" smtClean="0"/>
              <a:t>25/11/2023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CE0855C-DC80-4123-89AC-E54BEB81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7C92574-4767-476D-BC24-DED95302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79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A697B13-04F5-4202-8E7D-4D8E60A0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4AD-091F-476F-B242-C2F072645B4E}" type="datetime1">
              <a:rPr lang="el-GR" smtClean="0"/>
              <a:t>25/11/2023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CF58069-4C92-4FD0-991C-5083954D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CF79190-39BB-4312-B30E-2B6EABCC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40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550664-E410-4FFF-9DB3-92004972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376578-4DE2-42C4-ADA9-07DC067E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F63A2AE-406D-4861-A1F5-05426D7EB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A6E4FD9-ABC3-4B1F-A9C6-BC7BB736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ABF3-D26C-496D-B5CC-55C0F6EBB18C}" type="datetime1">
              <a:rPr lang="el-GR" smtClean="0"/>
              <a:t>25/11/2023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EF20FB-E9C9-494A-BB8D-6D177413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235B365-F489-45EB-BD1B-B880F697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9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DE1174-6AA2-4D6B-B431-67F6FE0C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FBA7C0D-41A5-4099-AC2A-849930192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BA4028-314B-4985-86CD-F38A801C2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D8F3BD-83D0-4A9C-96E7-1D3478BD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497B-F55F-41FD-B7C6-3C6164AAE8EE}" type="datetime1">
              <a:rPr lang="el-GR" smtClean="0"/>
              <a:t>25/11/2023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E26F170-B46A-4C94-9D1E-D126252D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DDD0199-A50F-47FF-9D86-23B34D25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4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06F029F-D6E8-4498-919C-74A02A98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F78C18-56B5-4DC7-937A-6039536B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057457-F009-465C-B062-B752896EE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A788-6707-4C92-9D00-1DE28BA41E7F}" type="datetime1">
              <a:rPr lang="el-GR" smtClean="0"/>
              <a:t>25/11/2023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911F26-4CC9-4E76-99F7-0A2911FDE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5165BE-271A-401A-ADD2-22623D7C8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AA12-D0F8-453B-8F14-AD0066B35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9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HEMNOESIS-Acid-pH.ex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hem.noesis.edu.gr/sites/default/files/vlabs/downloads/CHEMNOESIS-Acid-pH.ex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noesis.edu.gr/sites/default/files/vlabs/downloads/CHEMNOESIS-Base-pH-Dilution.ex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CHEMNOESIS-Acid-pH-Dilution.ex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noesis.edu.gr/vlabs-base-pH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CHEMNOESIS-Base-pH.ex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noesis.edu.gr/vlabs-bas-pH-dilutio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CHEMNOESIS-Base-pH-Dilution.ex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het.colorado.edu/sims/html/ph-scale-basics/latest/ph-scale-basics_el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AutoShape 5" descr="9k=">
            <a:extLst>
              <a:ext uri="{FF2B5EF4-FFF2-40B4-BE49-F238E27FC236}">
                <a16:creationId xmlns:a16="http://schemas.microsoft.com/office/drawing/2014/main" id="{CD81DE67-26D0-4357-BE27-1C5CB716D8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6393" name="Picture 9" descr="litmuspaper">
            <a:extLst>
              <a:ext uri="{FF2B5EF4-FFF2-40B4-BE49-F238E27FC236}">
                <a16:creationId xmlns:a16="http://schemas.microsoft.com/office/drawing/2014/main" id="{D7C53845-3018-44EA-8E5C-8F8A8769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94" y="994569"/>
            <a:ext cx="8101012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ext Box 10">
            <a:extLst>
              <a:ext uri="{FF2B5EF4-FFF2-40B4-BE49-F238E27FC236}">
                <a16:creationId xmlns:a16="http://schemas.microsoft.com/office/drawing/2014/main" id="{ACE55F27-AB22-4895-8213-050C722FC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156334"/>
            <a:ext cx="4679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4400" b="1" dirty="0">
                <a:solidFill>
                  <a:srgbClr val="FF0066"/>
                </a:solidFill>
              </a:rPr>
              <a:t> </a:t>
            </a:r>
            <a:r>
              <a:rPr lang="el-GR" altLang="el-GR" sz="4400" dirty="0">
                <a:solidFill>
                  <a:srgbClr val="FF0066"/>
                </a:solidFill>
              </a:rPr>
              <a:t>η κλίμακα</a:t>
            </a:r>
            <a:r>
              <a:rPr lang="en-US" altLang="el-GR" sz="4400" b="1" dirty="0">
                <a:solidFill>
                  <a:srgbClr val="FF0066"/>
                </a:solidFill>
              </a:rPr>
              <a:t> pH</a:t>
            </a:r>
            <a:endParaRPr lang="el-GR" altLang="el-GR" sz="4400" b="1" dirty="0">
              <a:solidFill>
                <a:srgbClr val="FF0066"/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82562CE6-2704-48CC-99AE-14946C3E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9879452-D4AB-41D0-B5EB-2B55A32C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298" y="1460159"/>
            <a:ext cx="5348674" cy="3661234"/>
          </a:xfrm>
          <a:prstGeom prst="rect">
            <a:avLst/>
          </a:prstGeom>
        </p:spPr>
      </p:pic>
      <p:sp>
        <p:nvSpPr>
          <p:cNvPr id="7" name="Text Box 15">
            <a:hlinkClick r:id="rId3" action="ppaction://hlinkfile"/>
            <a:extLst>
              <a:ext uri="{FF2B5EF4-FFF2-40B4-BE49-F238E27FC236}">
                <a16:creationId xmlns:a16="http://schemas.microsoft.com/office/drawing/2014/main" id="{2F6230C8-779A-48DD-A0DF-DCAA1C5A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430" y="2098514"/>
            <a:ext cx="1201571" cy="3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400" b="1" dirty="0">
                <a:solidFill>
                  <a:srgbClr val="993300"/>
                </a:solidFill>
              </a:rPr>
              <a:t>Εικονικό εργαστήριο   </a:t>
            </a:r>
          </a:p>
        </p:txBody>
      </p:sp>
      <p:sp>
        <p:nvSpPr>
          <p:cNvPr id="8" name="Text Box 15">
            <a:hlinkClick r:id="rId4"/>
            <a:extLst>
              <a:ext uri="{FF2B5EF4-FFF2-40B4-BE49-F238E27FC236}">
                <a16:creationId xmlns:a16="http://schemas.microsoft.com/office/drawing/2014/main" id="{3F9D48F5-7537-48DF-AEFC-C7CBA5B22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625" y="1801669"/>
            <a:ext cx="1482431" cy="5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993300"/>
                </a:solidFill>
              </a:rPr>
              <a:t>Κάνε κλίκ     </a:t>
            </a:r>
            <a:r>
              <a:rPr lang="el-GR" sz="2400" b="1" u="sng" dirty="0">
                <a:solidFill>
                  <a:srgbClr val="0070C0"/>
                </a:solidFill>
              </a:rPr>
              <a:t>εδώ</a:t>
            </a:r>
            <a:r>
              <a:rPr lang="el-GR" sz="2400" b="1" dirty="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B816951-5159-4A99-829B-416B1AC5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723C42D-FAAF-4B56-B6C3-A4CA1CA7F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276" y="440892"/>
            <a:ext cx="5673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400" b="1" dirty="0">
                <a:solidFill>
                  <a:srgbClr val="0000FF"/>
                </a:solidFill>
              </a:rPr>
              <a:t>ΜΕΤΡΗΣΗ ΤΟΥ </a:t>
            </a:r>
            <a:r>
              <a:rPr lang="en-US" altLang="el-GR" sz="2400" b="1" dirty="0">
                <a:solidFill>
                  <a:srgbClr val="0000FF"/>
                </a:solidFill>
              </a:rPr>
              <a:t>PH</a:t>
            </a:r>
            <a:r>
              <a:rPr lang="el-GR" altLang="el-GR" sz="2400" b="1" dirty="0">
                <a:solidFill>
                  <a:srgbClr val="0000FF"/>
                </a:solidFill>
              </a:rPr>
              <a:t> ΟΞΙΝΩΝ ΔΙΑΛΥΜΑΤΩΝ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2DC07F04-C574-46FC-8385-CBB96FF4E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923" y="902557"/>
            <a:ext cx="3668568" cy="1925703"/>
          </a:xfrm>
          <a:prstGeom prst="irregularSeal1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 dirty="0">
                <a:solidFill>
                  <a:srgbClr val="FF0000"/>
                </a:solidFill>
              </a:rPr>
              <a:t>Εικονικό εργαστήριο</a:t>
            </a:r>
          </a:p>
          <a:p>
            <a:endParaRPr lang="el-G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B9FEA5C-74D2-4BF6-98EE-88B506A6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489" y="1113540"/>
            <a:ext cx="4943475" cy="3333750"/>
          </a:xfrm>
          <a:prstGeom prst="rect">
            <a:avLst/>
          </a:prstGeom>
        </p:spPr>
      </p:pic>
      <p:sp>
        <p:nvSpPr>
          <p:cNvPr id="3" name="Text Box 15">
            <a:hlinkClick r:id="rId3"/>
            <a:extLst>
              <a:ext uri="{FF2B5EF4-FFF2-40B4-BE49-F238E27FC236}">
                <a16:creationId xmlns:a16="http://schemas.microsoft.com/office/drawing/2014/main" id="{7868F8C2-D7EB-4943-8C5F-201600C46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735" y="1242052"/>
            <a:ext cx="1208660" cy="5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2000" b="1" dirty="0">
                <a:solidFill>
                  <a:srgbClr val="993300"/>
                </a:solidFill>
              </a:rPr>
              <a:t>Κάνε κλίκ </a:t>
            </a:r>
            <a:r>
              <a:rPr lang="el-GR" sz="2000" b="1" i="1" u="sng" dirty="0">
                <a:solidFill>
                  <a:srgbClr val="0070C0"/>
                </a:solidFill>
              </a:rPr>
              <a:t>εδώ</a:t>
            </a:r>
            <a:r>
              <a:rPr lang="el-GR" sz="2000" b="1" dirty="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5" name="Text Box 15">
            <a:hlinkClick r:id="rId4" action="ppaction://hlinkfile"/>
            <a:extLst>
              <a:ext uri="{FF2B5EF4-FFF2-40B4-BE49-F238E27FC236}">
                <a16:creationId xmlns:a16="http://schemas.microsoft.com/office/drawing/2014/main" id="{DFE9012C-4769-4915-882D-3608F4592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604" y="2905405"/>
            <a:ext cx="1201571" cy="3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400" b="1" dirty="0">
                <a:solidFill>
                  <a:srgbClr val="993300"/>
                </a:solidFill>
              </a:rPr>
              <a:t>Εικονικό εργαστήριο  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4813B0AD-0589-42C8-B660-3DD3D108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E2632F0-8AAE-4D83-B823-7E3E8448D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21" y="356787"/>
            <a:ext cx="5673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400" b="1" dirty="0">
                <a:solidFill>
                  <a:srgbClr val="0000FF"/>
                </a:solidFill>
              </a:rPr>
              <a:t> ΑΡΑΙΩΣΗ ΟΞΙΝΩΝ ΔΙΑΛΥΜΑΤΩΝ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C6C64560-A012-484F-86E0-80782AD87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0982" y="818452"/>
            <a:ext cx="3668568" cy="1925703"/>
          </a:xfrm>
          <a:prstGeom prst="irregularSeal1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 dirty="0">
                <a:solidFill>
                  <a:srgbClr val="FF0000"/>
                </a:solidFill>
              </a:rPr>
              <a:t>Εικονικό εργαστήριο</a:t>
            </a:r>
          </a:p>
          <a:p>
            <a:endParaRPr lang="el-G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C9941EB-CB3A-4B1E-A444-524EF8FF1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738312"/>
            <a:ext cx="4953000" cy="3381375"/>
          </a:xfrm>
          <a:prstGeom prst="rect">
            <a:avLst/>
          </a:prstGeom>
        </p:spPr>
      </p:pic>
      <p:sp>
        <p:nvSpPr>
          <p:cNvPr id="5" name="Text Box 15">
            <a:hlinkClick r:id="rId3"/>
            <a:extLst>
              <a:ext uri="{FF2B5EF4-FFF2-40B4-BE49-F238E27FC236}">
                <a16:creationId xmlns:a16="http://schemas.microsoft.com/office/drawing/2014/main" id="{E1F39470-C220-42A3-9E91-624D96CB7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024" y="1768588"/>
            <a:ext cx="1453209" cy="5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993300"/>
                </a:solidFill>
              </a:rPr>
              <a:t>Κάνε κλικ </a:t>
            </a:r>
            <a:r>
              <a:rPr lang="el-GR" sz="2400" b="1" u="sng" dirty="0">
                <a:solidFill>
                  <a:srgbClr val="0070C0"/>
                </a:solidFill>
              </a:rPr>
              <a:t>εδώ</a:t>
            </a:r>
            <a:r>
              <a:rPr lang="el-GR" sz="2400" b="1" dirty="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6" name="Text Box 15">
            <a:hlinkClick r:id="rId4" action="ppaction://hlinkfile"/>
            <a:extLst>
              <a:ext uri="{FF2B5EF4-FFF2-40B4-BE49-F238E27FC236}">
                <a16:creationId xmlns:a16="http://schemas.microsoft.com/office/drawing/2014/main" id="{14DC0E94-0B32-49CB-84D2-109677FAE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994" y="2065433"/>
            <a:ext cx="1201571" cy="3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400" b="1" dirty="0">
                <a:solidFill>
                  <a:srgbClr val="993300"/>
                </a:solidFill>
              </a:rPr>
              <a:t>Εικονικό εργαστήριο   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11D9C9F-3505-4640-B63A-BCA92E67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44DB543-4595-4FCA-B900-341473A0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00" y="559953"/>
            <a:ext cx="5673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400" b="1" dirty="0">
                <a:solidFill>
                  <a:srgbClr val="0000FF"/>
                </a:solidFill>
              </a:rPr>
              <a:t>ΜΕΤΡΗΣΗ ΤΟΥ </a:t>
            </a:r>
            <a:r>
              <a:rPr lang="en-US" altLang="el-GR" sz="2400" b="1" dirty="0">
                <a:solidFill>
                  <a:srgbClr val="0000FF"/>
                </a:solidFill>
              </a:rPr>
              <a:t>PH</a:t>
            </a:r>
            <a:r>
              <a:rPr lang="el-GR" altLang="el-GR" sz="2400" b="1" dirty="0">
                <a:solidFill>
                  <a:srgbClr val="0000FF"/>
                </a:solidFill>
              </a:rPr>
              <a:t> ΒΑΣΙΚΩΝ ΔΙΑΛΥΜΑΤΩΝ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F940067E-7D91-45BD-9479-93404925A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301" y="1738312"/>
            <a:ext cx="3668568" cy="1925703"/>
          </a:xfrm>
          <a:prstGeom prst="irregularSeal1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 dirty="0">
                <a:solidFill>
                  <a:srgbClr val="FF0000"/>
                </a:solidFill>
              </a:rPr>
              <a:t>Εικονικό εργαστήριο</a:t>
            </a:r>
          </a:p>
          <a:p>
            <a:endParaRPr lang="el-G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AD96547-4067-496B-96E9-39A401E52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11" y="1697332"/>
            <a:ext cx="5010150" cy="3409950"/>
          </a:xfrm>
          <a:prstGeom prst="rect">
            <a:avLst/>
          </a:prstGeom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15C4EE31-1D0F-4C3B-AFA7-762F8050E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350" y="1748761"/>
            <a:ext cx="1468050" cy="5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2000" b="1" dirty="0">
                <a:solidFill>
                  <a:srgbClr val="993300"/>
                </a:solidFill>
              </a:rPr>
              <a:t> κάνε κλικ </a:t>
            </a:r>
            <a:r>
              <a:rPr lang="el-GR" sz="2000" b="1" dirty="0">
                <a:solidFill>
                  <a:srgbClr val="993300"/>
                </a:solidFill>
                <a:hlinkClick r:id="rId3"/>
              </a:rPr>
              <a:t>ε</a:t>
            </a:r>
            <a:r>
              <a:rPr lang="el-GR" sz="2000" b="1" dirty="0">
                <a:solidFill>
                  <a:srgbClr val="993300"/>
                </a:solidFill>
                <a:hlinkClick r:id="rId3"/>
              </a:rPr>
              <a:t>ργα</a:t>
            </a:r>
            <a:r>
              <a:rPr lang="el-GR" sz="2000" b="1" dirty="0">
                <a:solidFill>
                  <a:srgbClr val="993300"/>
                </a:solidFill>
                <a:hlinkClick r:id="rId3"/>
              </a:rPr>
              <a:t>στήρ</a:t>
            </a:r>
            <a:r>
              <a:rPr lang="el-GR" sz="2000" b="1" dirty="0">
                <a:solidFill>
                  <a:srgbClr val="993300"/>
                </a:solidFill>
                <a:hlinkClick r:id="rId3"/>
              </a:rPr>
              <a:t>ιο</a:t>
            </a:r>
            <a:r>
              <a:rPr lang="el-GR" sz="2000" b="1" dirty="0">
                <a:solidFill>
                  <a:srgbClr val="993300"/>
                </a:solidFill>
              </a:rPr>
              <a:t>   </a:t>
            </a:r>
          </a:p>
        </p:txBody>
      </p:sp>
      <p:sp>
        <p:nvSpPr>
          <p:cNvPr id="6" name="Text Box 15">
            <a:hlinkClick r:id="rId4" action="ppaction://hlinkfile"/>
            <a:extLst>
              <a:ext uri="{FF2B5EF4-FFF2-40B4-BE49-F238E27FC236}">
                <a16:creationId xmlns:a16="http://schemas.microsoft.com/office/drawing/2014/main" id="{E0D81D5A-0092-43EE-9E71-BC73E323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924" y="3429000"/>
            <a:ext cx="1201571" cy="3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400" b="1" dirty="0">
                <a:solidFill>
                  <a:srgbClr val="993300"/>
                </a:solidFill>
              </a:rPr>
              <a:t>Εικονικό εργαστήριο   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AC3FED4-CCFC-4D15-AA5D-7F845D44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09B2F13-002A-40EC-9843-E80FE4809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595" y="501650"/>
            <a:ext cx="5673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400" b="1" dirty="0">
                <a:solidFill>
                  <a:srgbClr val="0000FF"/>
                </a:solidFill>
              </a:rPr>
              <a:t> ΑΡΑΙΩΣΗ ΒΑΣΙΚΩΝ ΔΙΑΛΥΜΑΤΩΝ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BA6A2C3C-6340-474A-AC09-A7B560EA1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211" y="1503297"/>
            <a:ext cx="3668568" cy="1925703"/>
          </a:xfrm>
          <a:prstGeom prst="irregularSeal1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 dirty="0">
                <a:solidFill>
                  <a:srgbClr val="FF0000"/>
                </a:solidFill>
              </a:rPr>
              <a:t>Εικονικό εργαστήριο</a:t>
            </a:r>
          </a:p>
          <a:p>
            <a:endParaRPr lang="el-G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C0AAE3-6426-4BA8-8517-A9A1F5AB3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34154" cy="685865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FAE7697-AD83-4B0C-B580-D23BCFD2E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987" y="2137144"/>
            <a:ext cx="5281730" cy="3161636"/>
          </a:xfrm>
          <a:prstGeom prst="rect">
            <a:avLst/>
          </a:prstGeom>
        </p:spPr>
      </p:pic>
      <p:sp>
        <p:nvSpPr>
          <p:cNvPr id="6" name="Text Box 15">
            <a:hlinkClick r:id="rId4"/>
            <a:extLst>
              <a:ext uri="{FF2B5EF4-FFF2-40B4-BE49-F238E27FC236}">
                <a16:creationId xmlns:a16="http://schemas.microsoft.com/office/drawing/2014/main" id="{92413DF8-9903-410C-8B84-4C3EBDA5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806" y="2549900"/>
            <a:ext cx="1201571" cy="5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600" b="1" u="sng" dirty="0">
                <a:solidFill>
                  <a:srgbClr val="0070C0"/>
                </a:solidFill>
              </a:rPr>
              <a:t>Εικονικό εργαστήριο σύνδεση  </a:t>
            </a:r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C6005D1F-6B3C-4544-B22D-B6420377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F61FF1BE-E136-4CF4-BEFF-52ADA4E79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377" y="211441"/>
            <a:ext cx="3668568" cy="1925703"/>
          </a:xfrm>
          <a:prstGeom prst="irregularSeal1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 dirty="0">
                <a:solidFill>
                  <a:srgbClr val="FF0000"/>
                </a:solidFill>
              </a:rPr>
              <a:t>Εικονικό εργαστήριο</a:t>
            </a:r>
          </a:p>
          <a:p>
            <a:endParaRPr lang="el-G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acids_bases_ph">
            <a:extLst>
              <a:ext uri="{FF2B5EF4-FFF2-40B4-BE49-F238E27FC236}">
                <a16:creationId xmlns:a16="http://schemas.microsoft.com/office/drawing/2014/main" id="{8BFA28E7-45EB-4642-AF62-7A31E7C7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268413"/>
            <a:ext cx="80645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002961A5-6E58-400E-85B0-4A2C7F34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d9GcS7eBrNkvrBC5D43xR2n8eAreAyw93xm39fxpVbFUwXaHSvbBZ5">
            <a:extLst>
              <a:ext uri="{FF2B5EF4-FFF2-40B4-BE49-F238E27FC236}">
                <a16:creationId xmlns:a16="http://schemas.microsoft.com/office/drawing/2014/main" id="{DDD6F279-EB91-4633-9DC1-B9821E3E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65176"/>
            <a:ext cx="7345362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Oval 3">
            <a:extLst>
              <a:ext uri="{FF2B5EF4-FFF2-40B4-BE49-F238E27FC236}">
                <a16:creationId xmlns:a16="http://schemas.microsoft.com/office/drawing/2014/main" id="{85713516-0DC6-422A-89F9-9179178A9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4292601"/>
            <a:ext cx="360363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2400"/>
              <a:t>H</a:t>
            </a:r>
            <a:endParaRPr lang="el-GR" altLang="el-GR" sz="2400"/>
          </a:p>
        </p:txBody>
      </p:sp>
      <p:sp>
        <p:nvSpPr>
          <p:cNvPr id="13316" name="Oval 4">
            <a:extLst>
              <a:ext uri="{FF2B5EF4-FFF2-40B4-BE49-F238E27FC236}">
                <a16:creationId xmlns:a16="http://schemas.microsoft.com/office/drawing/2014/main" id="{5BAA40BE-6176-41A3-B863-F4E8EFB7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076701"/>
            <a:ext cx="863600" cy="7905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2800"/>
              <a:t>O</a:t>
            </a:r>
            <a:endParaRPr lang="el-GR" altLang="el-GR" sz="2800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B7361C86-DCC9-4C31-8AE4-6AFF1D8B2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902" y="4076701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000" dirty="0"/>
              <a:t>+</a:t>
            </a:r>
            <a:endParaRPr lang="el-GR" altLang="el-GR" sz="2000" dirty="0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A8C7F73C-F0D6-446A-ADEF-08832E3D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4005264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000"/>
              <a:t>-</a:t>
            </a:r>
            <a:endParaRPr lang="el-GR" altLang="el-GR" sz="2000"/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96CFCDAA-9300-4465-8DE2-8564B5281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1484314"/>
            <a:ext cx="1008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3200" b="1">
                <a:solidFill>
                  <a:srgbClr val="0000FF"/>
                </a:solidFill>
              </a:rPr>
              <a:t>H</a:t>
            </a:r>
            <a:r>
              <a:rPr lang="en-US" altLang="el-GR" sz="3200" b="1" baseline="-25000">
                <a:solidFill>
                  <a:srgbClr val="0000FF"/>
                </a:solidFill>
              </a:rPr>
              <a:t>2</a:t>
            </a:r>
            <a:r>
              <a:rPr lang="en-US" altLang="el-GR" sz="3200" b="1">
                <a:solidFill>
                  <a:srgbClr val="0000FF"/>
                </a:solidFill>
              </a:rPr>
              <a:t>O</a:t>
            </a:r>
            <a:endParaRPr lang="el-GR" altLang="el-GR" sz="3200" b="1">
              <a:solidFill>
                <a:srgbClr val="0000FF"/>
              </a:solidFill>
            </a:endParaRPr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444C8AAE-8FCD-4867-8EA7-416B87CA4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1773238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5CB45CDB-CAFA-4369-978A-D180D2D6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1484314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</a:rPr>
              <a:t>Η</a:t>
            </a:r>
            <a:r>
              <a:rPr lang="el-GR" altLang="el-GR" sz="3200" b="1" baseline="30000">
                <a:solidFill>
                  <a:srgbClr val="0000FF"/>
                </a:solidFill>
              </a:rPr>
              <a:t>+1   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953D3027-F4E3-4851-A693-5C1682D5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1484314"/>
            <a:ext cx="1800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</a:rPr>
              <a:t> +      </a:t>
            </a:r>
            <a:r>
              <a:rPr lang="en-US" altLang="el-GR" sz="3200" b="1">
                <a:solidFill>
                  <a:srgbClr val="0000FF"/>
                </a:solidFill>
              </a:rPr>
              <a:t>OH</a:t>
            </a:r>
            <a:r>
              <a:rPr lang="en-US" altLang="el-GR" sz="3200" b="1" baseline="30000">
                <a:solidFill>
                  <a:srgbClr val="0000FF"/>
                </a:solidFill>
              </a:rPr>
              <a:t>-1</a:t>
            </a:r>
            <a:endParaRPr lang="el-GR" altLang="el-GR" sz="3200" b="1" baseline="30000">
              <a:solidFill>
                <a:srgbClr val="0000FF"/>
              </a:solidFill>
            </a:endParaRPr>
          </a:p>
        </p:txBody>
      </p:sp>
      <p:sp>
        <p:nvSpPr>
          <p:cNvPr id="13324" name="Oval 12">
            <a:extLst>
              <a:ext uri="{FF2B5EF4-FFF2-40B4-BE49-F238E27FC236}">
                <a16:creationId xmlns:a16="http://schemas.microsoft.com/office/drawing/2014/main" id="{D13700FE-1CBC-4236-ACA8-A3EC7DE7C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4797426"/>
            <a:ext cx="360362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2400"/>
              <a:t>H</a:t>
            </a:r>
            <a:endParaRPr lang="el-GR" altLang="el-GR" sz="2400"/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DACB64A9-AF3C-4916-9044-03F425A8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88913"/>
            <a:ext cx="8893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>
                <a:solidFill>
                  <a:srgbClr val="0000FF"/>
                </a:solidFill>
              </a:rPr>
              <a:t>Στο καθαρό νερό ελάχιστα μόρια νερού  δίνουν ιόντα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08A25663-D2DC-47C4-AFE1-165754B5C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9" y="2349501"/>
            <a:ext cx="3095625" cy="9556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800"/>
              <a:t>Στο καθαρό νερό    </a:t>
            </a:r>
            <a:r>
              <a:rPr lang="el-GR" altLang="el-GR" sz="2800" b="1">
                <a:solidFill>
                  <a:srgbClr val="FF0066"/>
                </a:solidFill>
              </a:rPr>
              <a:t>Η</a:t>
            </a:r>
            <a:r>
              <a:rPr lang="el-GR" altLang="el-GR" sz="2800" b="1" baseline="30000">
                <a:solidFill>
                  <a:srgbClr val="FF0066"/>
                </a:solidFill>
              </a:rPr>
              <a:t>+ </a:t>
            </a:r>
            <a:r>
              <a:rPr lang="el-GR" altLang="el-GR" sz="2800" b="1">
                <a:solidFill>
                  <a:srgbClr val="FF0066"/>
                </a:solidFill>
              </a:rPr>
              <a:t>= ΟΗ</a:t>
            </a:r>
            <a:r>
              <a:rPr lang="el-GR" altLang="el-GR" sz="2800" b="1" baseline="30000">
                <a:solidFill>
                  <a:srgbClr val="FF0066"/>
                </a:solidFill>
              </a:rPr>
              <a:t>-</a:t>
            </a:r>
            <a:endParaRPr lang="el-GR" altLang="el-GR" sz="2800" b="1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6D3619C5-72D4-4868-B120-4A1B5B67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32 L -0.09844 -0.005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014E-8 L 0.11024 -0.005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532 L 0.11007 -0.005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/>
      <p:bldP spid="13318" grpId="0"/>
      <p:bldP spid="13319" grpId="0"/>
      <p:bldP spid="13324" grpId="0" animBg="1"/>
      <p:bldP spid="13328" grpId="0"/>
      <p:bldP spid="133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Nd9GcS7eBrNkvrBC5D43xR2n8eAreAyw93xm39fxpVbFUwXaHSvbBZ5">
            <a:extLst>
              <a:ext uri="{FF2B5EF4-FFF2-40B4-BE49-F238E27FC236}">
                <a16:creationId xmlns:a16="http://schemas.microsoft.com/office/drawing/2014/main" id="{E321F9BA-E35E-4FAC-932B-515DD6CE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665164"/>
            <a:ext cx="7345362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Oval 3">
            <a:extLst>
              <a:ext uri="{FF2B5EF4-FFF2-40B4-BE49-F238E27FC236}">
                <a16:creationId xmlns:a16="http://schemas.microsoft.com/office/drawing/2014/main" id="{68DD7057-F80A-45A2-A89F-7FB70C81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4292601"/>
            <a:ext cx="360363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2400"/>
              <a:t>H</a:t>
            </a:r>
            <a:endParaRPr lang="el-GR" altLang="el-GR" sz="2400"/>
          </a:p>
        </p:txBody>
      </p:sp>
      <p:sp>
        <p:nvSpPr>
          <p:cNvPr id="14340" name="Oval 4">
            <a:extLst>
              <a:ext uri="{FF2B5EF4-FFF2-40B4-BE49-F238E27FC236}">
                <a16:creationId xmlns:a16="http://schemas.microsoft.com/office/drawing/2014/main" id="{ECABF622-506E-4F1C-8999-0F81E81ED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076701"/>
            <a:ext cx="863600" cy="7905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2800"/>
              <a:t>O</a:t>
            </a:r>
            <a:endParaRPr lang="el-GR" altLang="el-GR" sz="2800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F972C01A-4C15-434B-A47D-A6D91F9FB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1" y="4076701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000"/>
              <a:t>+</a:t>
            </a:r>
            <a:endParaRPr lang="el-GR" altLang="el-GR" sz="200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C1D601A2-D583-46AA-80FC-41AD99265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4005264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000"/>
              <a:t>-</a:t>
            </a:r>
            <a:endParaRPr lang="el-GR" altLang="el-GR" sz="2000"/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0CA4880F-A831-45B3-B644-6C71A486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981075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3200" b="1">
                <a:solidFill>
                  <a:srgbClr val="0000FF"/>
                </a:solidFill>
              </a:rPr>
              <a:t>H</a:t>
            </a:r>
            <a:r>
              <a:rPr lang="en-US" altLang="el-GR" sz="3200" b="1" baseline="-25000">
                <a:solidFill>
                  <a:srgbClr val="0000FF"/>
                </a:solidFill>
              </a:rPr>
              <a:t>2</a:t>
            </a:r>
            <a:r>
              <a:rPr lang="en-US" altLang="el-GR" sz="3200" b="1">
                <a:solidFill>
                  <a:srgbClr val="0000FF"/>
                </a:solidFill>
              </a:rPr>
              <a:t>O</a:t>
            </a:r>
            <a:endParaRPr lang="el-GR" altLang="el-GR" sz="3200" b="1">
              <a:solidFill>
                <a:srgbClr val="0000FF"/>
              </a:solidFill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FFA53E0F-3C75-4A62-866F-F94BF73DD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1341438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19F57059-3D25-4600-822C-B08F3242F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981075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</a:rPr>
              <a:t>Η</a:t>
            </a:r>
            <a:r>
              <a:rPr lang="el-GR" altLang="el-GR" sz="3200" b="1" baseline="30000">
                <a:solidFill>
                  <a:srgbClr val="0000FF"/>
                </a:solidFill>
              </a:rPr>
              <a:t>+1   </a:t>
            </a: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7D4C2045-69A5-4DE0-B9EE-07ACF3E3F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981076"/>
            <a:ext cx="1800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</a:rPr>
              <a:t> +      </a:t>
            </a:r>
            <a:r>
              <a:rPr lang="en-US" altLang="el-GR" sz="3200" b="1">
                <a:solidFill>
                  <a:srgbClr val="0000FF"/>
                </a:solidFill>
              </a:rPr>
              <a:t>OH</a:t>
            </a:r>
            <a:r>
              <a:rPr lang="en-US" altLang="el-GR" sz="3200" b="1" baseline="30000">
                <a:solidFill>
                  <a:srgbClr val="0000FF"/>
                </a:solidFill>
              </a:rPr>
              <a:t>-1</a:t>
            </a:r>
            <a:endParaRPr lang="el-GR" altLang="el-GR" sz="3200" b="1" baseline="30000">
              <a:solidFill>
                <a:srgbClr val="0000FF"/>
              </a:solidFill>
            </a:endParaRPr>
          </a:p>
        </p:txBody>
      </p:sp>
      <p:sp>
        <p:nvSpPr>
          <p:cNvPr id="14347" name="Oval 11">
            <a:extLst>
              <a:ext uri="{FF2B5EF4-FFF2-40B4-BE49-F238E27FC236}">
                <a16:creationId xmlns:a16="http://schemas.microsoft.com/office/drawing/2014/main" id="{3DBAAF65-0B29-43C3-859F-D7E9075C8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4797426"/>
            <a:ext cx="360362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2400"/>
              <a:t>H</a:t>
            </a:r>
            <a:endParaRPr lang="el-GR" altLang="el-GR" sz="2400"/>
          </a:p>
        </p:txBody>
      </p:sp>
      <p:sp>
        <p:nvSpPr>
          <p:cNvPr id="14348" name="Oval 12">
            <a:extLst>
              <a:ext uri="{FF2B5EF4-FFF2-40B4-BE49-F238E27FC236}">
                <a16:creationId xmlns:a16="http://schemas.microsoft.com/office/drawing/2014/main" id="{F30FA442-33FA-4EC9-872D-67FE3E0E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5445126"/>
            <a:ext cx="360363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2400"/>
              <a:t>H</a:t>
            </a:r>
            <a:r>
              <a:rPr lang="en-US" altLang="el-GR" sz="2400" baseline="30000"/>
              <a:t>+</a:t>
            </a:r>
            <a:endParaRPr lang="el-GR" altLang="el-GR" sz="2400"/>
          </a:p>
        </p:txBody>
      </p:sp>
      <p:sp>
        <p:nvSpPr>
          <p:cNvPr id="14349" name="Oval 13">
            <a:extLst>
              <a:ext uri="{FF2B5EF4-FFF2-40B4-BE49-F238E27FC236}">
                <a16:creationId xmlns:a16="http://schemas.microsoft.com/office/drawing/2014/main" id="{202ED904-FB21-44BB-AF3F-985478B41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5229226"/>
            <a:ext cx="863600" cy="7905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2800"/>
              <a:t>Cl</a:t>
            </a:r>
            <a:r>
              <a:rPr lang="en-US" altLang="el-GR" sz="2800" baseline="30000"/>
              <a:t>-</a:t>
            </a:r>
            <a:endParaRPr lang="el-GR" altLang="el-GR" sz="2800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8266E996-11C3-4DAC-ABFA-E15EB605B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700214"/>
            <a:ext cx="1008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3200" b="1">
                <a:solidFill>
                  <a:srgbClr val="0000FF"/>
                </a:solidFill>
              </a:rPr>
              <a:t>HCl</a:t>
            </a:r>
            <a:endParaRPr lang="el-GR" altLang="el-GR" sz="3200" b="1">
              <a:solidFill>
                <a:srgbClr val="0000FF"/>
              </a:solidFill>
            </a:endParaRPr>
          </a:p>
        </p:txBody>
      </p:sp>
      <p:sp>
        <p:nvSpPr>
          <p:cNvPr id="14351" name="Rectangle 15">
            <a:extLst>
              <a:ext uri="{FF2B5EF4-FFF2-40B4-BE49-F238E27FC236}">
                <a16:creationId xmlns:a16="http://schemas.microsoft.com/office/drawing/2014/main" id="{DBD43005-5A6B-40EA-8AFC-A00E38A8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1700214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</a:rPr>
              <a:t>Η</a:t>
            </a:r>
            <a:r>
              <a:rPr lang="el-GR" altLang="el-GR" sz="3200" b="1" baseline="30000">
                <a:solidFill>
                  <a:srgbClr val="0000FF"/>
                </a:solidFill>
              </a:rPr>
              <a:t>+1   </a:t>
            </a: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0637F914-FE02-4E59-9639-AC95B46D9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1916113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3" name="Rectangle 17">
            <a:extLst>
              <a:ext uri="{FF2B5EF4-FFF2-40B4-BE49-F238E27FC236}">
                <a16:creationId xmlns:a16="http://schemas.microsoft.com/office/drawing/2014/main" id="{F4C32ED5-6088-40F4-9B9E-840C71CB5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1628776"/>
            <a:ext cx="15824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</a:rPr>
              <a:t> +      </a:t>
            </a:r>
            <a:r>
              <a:rPr lang="en-US" altLang="el-GR" sz="3200" b="1">
                <a:solidFill>
                  <a:srgbClr val="0000FF"/>
                </a:solidFill>
              </a:rPr>
              <a:t>Cl</a:t>
            </a:r>
            <a:r>
              <a:rPr lang="en-US" altLang="el-GR" sz="3200" b="1" baseline="30000">
                <a:solidFill>
                  <a:srgbClr val="0000FF"/>
                </a:solidFill>
              </a:rPr>
              <a:t>-1</a:t>
            </a:r>
            <a:endParaRPr lang="el-GR" altLang="el-GR" sz="3200" b="1" baseline="30000">
              <a:solidFill>
                <a:srgbClr val="0000FF"/>
              </a:solidFill>
            </a:endParaRP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AC35A6A6-AB06-4677-B67F-AA68599B0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2420939"/>
            <a:ext cx="4032250" cy="9556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800"/>
              <a:t>Σε κάθε διάλυμα οξέος    </a:t>
            </a:r>
            <a:r>
              <a:rPr lang="el-GR" altLang="el-GR" sz="2800" b="1">
                <a:solidFill>
                  <a:srgbClr val="FF0066"/>
                </a:solidFill>
              </a:rPr>
              <a:t>Η</a:t>
            </a:r>
            <a:r>
              <a:rPr lang="el-GR" altLang="el-GR" sz="2800" b="1" baseline="30000">
                <a:solidFill>
                  <a:srgbClr val="FF0066"/>
                </a:solidFill>
              </a:rPr>
              <a:t>+ </a:t>
            </a:r>
            <a:r>
              <a:rPr lang="el-GR" altLang="el-GR" sz="2800" b="1">
                <a:solidFill>
                  <a:srgbClr val="FF0066"/>
                </a:solidFill>
              </a:rPr>
              <a:t>&gt; ΟΗ</a:t>
            </a:r>
            <a:r>
              <a:rPr lang="el-GR" altLang="el-GR" sz="2800" b="1" baseline="30000">
                <a:solidFill>
                  <a:srgbClr val="FF0066"/>
                </a:solidFill>
              </a:rPr>
              <a:t>-</a:t>
            </a:r>
            <a:endParaRPr lang="el-GR" altLang="el-GR" sz="2800" b="1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20CBF85D-7C5E-4277-8FE9-49D60BA6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32 L -0.09844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014E-8 L 0.11024 -0.0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532 L 0.11007 -0.005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32 L -0.09844 -0.0050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5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03515E-7 L 0.11024 -0.005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/>
      <p:bldP spid="14342" grpId="0"/>
      <p:bldP spid="14343" grpId="0"/>
      <p:bldP spid="14347" grpId="0" animBg="1"/>
      <p:bldP spid="14348" grpId="0" animBg="1"/>
      <p:bldP spid="14349" grpId="0" animBg="1"/>
      <p:bldP spid="14350" grpId="0"/>
      <p:bldP spid="143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d9GcS7eBrNkvrBC5D43xR2n8eAreAyw93xm39fxpVbFUwXaHSvbBZ5">
            <a:extLst>
              <a:ext uri="{FF2B5EF4-FFF2-40B4-BE49-F238E27FC236}">
                <a16:creationId xmlns:a16="http://schemas.microsoft.com/office/drawing/2014/main" id="{7C2E8D6D-9F59-4339-B47D-FEB78F9B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665164"/>
            <a:ext cx="7345362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Oval 3">
            <a:extLst>
              <a:ext uri="{FF2B5EF4-FFF2-40B4-BE49-F238E27FC236}">
                <a16:creationId xmlns:a16="http://schemas.microsoft.com/office/drawing/2014/main" id="{2CE4ADB0-951A-4E9F-80B5-CA7963208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4292601"/>
            <a:ext cx="360363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2400"/>
              <a:t>H</a:t>
            </a:r>
            <a:endParaRPr lang="el-GR" altLang="el-GR" sz="2400"/>
          </a:p>
        </p:txBody>
      </p:sp>
      <p:sp>
        <p:nvSpPr>
          <p:cNvPr id="15364" name="Oval 4">
            <a:extLst>
              <a:ext uri="{FF2B5EF4-FFF2-40B4-BE49-F238E27FC236}">
                <a16:creationId xmlns:a16="http://schemas.microsoft.com/office/drawing/2014/main" id="{F4DF76A7-C6EC-4DA4-AEC8-7B61498D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076701"/>
            <a:ext cx="863600" cy="7905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2800"/>
              <a:t>O</a:t>
            </a:r>
            <a:endParaRPr lang="el-GR" altLang="el-GR" sz="2800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7862EA48-E142-434C-9AE8-023545529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1" y="4076701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000"/>
              <a:t>+</a:t>
            </a:r>
            <a:endParaRPr lang="el-GR" altLang="el-GR" sz="2000"/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7D3339EA-EF24-4CB8-B08E-6EAD38FB5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4005264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000"/>
              <a:t>-</a:t>
            </a:r>
            <a:endParaRPr lang="el-GR" altLang="el-GR" sz="2000"/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E655E0DE-357E-4866-9FC5-2597235C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981075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3200" b="1">
                <a:solidFill>
                  <a:srgbClr val="0000FF"/>
                </a:solidFill>
              </a:rPr>
              <a:t>H</a:t>
            </a:r>
            <a:r>
              <a:rPr lang="en-US" altLang="el-GR" sz="3200" b="1" baseline="-25000">
                <a:solidFill>
                  <a:srgbClr val="0000FF"/>
                </a:solidFill>
              </a:rPr>
              <a:t>2</a:t>
            </a:r>
            <a:r>
              <a:rPr lang="en-US" altLang="el-GR" sz="3200" b="1">
                <a:solidFill>
                  <a:srgbClr val="0000FF"/>
                </a:solidFill>
              </a:rPr>
              <a:t>O</a:t>
            </a:r>
            <a:endParaRPr lang="el-GR" altLang="el-GR" sz="3200" b="1">
              <a:solidFill>
                <a:srgbClr val="0000FF"/>
              </a:solidFill>
            </a:endParaRPr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3F42F5D3-DE7B-434A-BE09-65681F000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1341438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DACBCBF4-C3F1-4F6C-B66F-41584B64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981075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</a:rPr>
              <a:t>Η</a:t>
            </a:r>
            <a:r>
              <a:rPr lang="el-GR" altLang="el-GR" sz="3200" b="1" baseline="30000">
                <a:solidFill>
                  <a:srgbClr val="0000FF"/>
                </a:solidFill>
              </a:rPr>
              <a:t>+1   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078ACD40-6F26-4106-9CE4-E7625E79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981076"/>
            <a:ext cx="1800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</a:rPr>
              <a:t> +      </a:t>
            </a:r>
            <a:r>
              <a:rPr lang="en-US" altLang="el-GR" sz="3200" b="1">
                <a:solidFill>
                  <a:srgbClr val="0000FF"/>
                </a:solidFill>
              </a:rPr>
              <a:t>OH</a:t>
            </a:r>
            <a:r>
              <a:rPr lang="en-US" altLang="el-GR" sz="3200" b="1" baseline="30000">
                <a:solidFill>
                  <a:srgbClr val="0000FF"/>
                </a:solidFill>
              </a:rPr>
              <a:t>-1</a:t>
            </a:r>
            <a:endParaRPr lang="el-GR" altLang="el-GR" sz="3200" b="1" baseline="30000">
              <a:solidFill>
                <a:srgbClr val="0000FF"/>
              </a:solidFill>
            </a:endParaRPr>
          </a:p>
        </p:txBody>
      </p:sp>
      <p:sp>
        <p:nvSpPr>
          <p:cNvPr id="15371" name="Oval 11">
            <a:extLst>
              <a:ext uri="{FF2B5EF4-FFF2-40B4-BE49-F238E27FC236}">
                <a16:creationId xmlns:a16="http://schemas.microsoft.com/office/drawing/2014/main" id="{02C3381D-9BF7-4AF5-A542-8727CD6CF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4797426"/>
            <a:ext cx="360362" cy="3587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2400"/>
              <a:t>H</a:t>
            </a:r>
            <a:endParaRPr lang="el-GR" altLang="el-GR" sz="2400"/>
          </a:p>
        </p:txBody>
      </p:sp>
      <p:sp>
        <p:nvSpPr>
          <p:cNvPr id="15372" name="Oval 12">
            <a:extLst>
              <a:ext uri="{FF2B5EF4-FFF2-40B4-BE49-F238E27FC236}">
                <a16:creationId xmlns:a16="http://schemas.microsoft.com/office/drawing/2014/main" id="{9D9D5638-19F1-4204-B5C4-13B8A5026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5300664"/>
            <a:ext cx="649288" cy="6492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l-GR" sz="2400"/>
              <a:t>Να</a:t>
            </a:r>
            <a:r>
              <a:rPr lang="en-US" altLang="el-GR" sz="2400" baseline="30000"/>
              <a:t>+</a:t>
            </a:r>
            <a:endParaRPr lang="el-GR" altLang="el-GR" sz="2400"/>
          </a:p>
        </p:txBody>
      </p:sp>
      <p:sp>
        <p:nvSpPr>
          <p:cNvPr id="15373" name="Oval 13">
            <a:extLst>
              <a:ext uri="{FF2B5EF4-FFF2-40B4-BE49-F238E27FC236}">
                <a16:creationId xmlns:a16="http://schemas.microsoft.com/office/drawing/2014/main" id="{1209123F-19A9-49B9-AD35-780B60E78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5229226"/>
            <a:ext cx="863600" cy="7905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l-GR" sz="2800"/>
              <a:t>Ο</a:t>
            </a:r>
            <a:r>
              <a:rPr lang="en-US" altLang="el-GR" sz="2800" baseline="30000"/>
              <a:t>-</a:t>
            </a:r>
            <a:endParaRPr lang="el-GR" altLang="el-GR" sz="2800"/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2AB25FCD-629C-464D-B5EF-CE1EFCC89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700214"/>
            <a:ext cx="1511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3200" b="1">
                <a:solidFill>
                  <a:srgbClr val="0000FF"/>
                </a:solidFill>
              </a:rPr>
              <a:t>ΝαΟΗ</a:t>
            </a:r>
          </a:p>
        </p:txBody>
      </p:sp>
      <p:sp>
        <p:nvSpPr>
          <p:cNvPr id="15375" name="Rectangle 15">
            <a:extLst>
              <a:ext uri="{FF2B5EF4-FFF2-40B4-BE49-F238E27FC236}">
                <a16:creationId xmlns:a16="http://schemas.microsoft.com/office/drawing/2014/main" id="{FF2418CD-EC56-40A9-88CF-B3F72F54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700214"/>
            <a:ext cx="1150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</a:rPr>
              <a:t>Να</a:t>
            </a:r>
            <a:r>
              <a:rPr lang="el-GR" altLang="el-GR" sz="3200" b="1" baseline="30000">
                <a:solidFill>
                  <a:srgbClr val="0000FF"/>
                </a:solidFill>
              </a:rPr>
              <a:t>+1   </a:t>
            </a:r>
          </a:p>
        </p:txBody>
      </p:sp>
      <p:sp>
        <p:nvSpPr>
          <p:cNvPr id="15376" name="Line 16">
            <a:extLst>
              <a:ext uri="{FF2B5EF4-FFF2-40B4-BE49-F238E27FC236}">
                <a16:creationId xmlns:a16="http://schemas.microsoft.com/office/drawing/2014/main" id="{EE4862C3-376A-433A-B1AE-F735D099C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1989138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77" name="Rectangle 17">
            <a:extLst>
              <a:ext uri="{FF2B5EF4-FFF2-40B4-BE49-F238E27FC236}">
                <a16:creationId xmlns:a16="http://schemas.microsoft.com/office/drawing/2014/main" id="{71BFB443-4683-4D66-961B-83828723E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1628776"/>
            <a:ext cx="1614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</a:rPr>
              <a:t> +    ΟΗ</a:t>
            </a:r>
            <a:r>
              <a:rPr lang="en-US" altLang="el-GR" sz="3200" b="1" baseline="30000">
                <a:solidFill>
                  <a:srgbClr val="0000FF"/>
                </a:solidFill>
              </a:rPr>
              <a:t>-1</a:t>
            </a:r>
            <a:endParaRPr lang="el-GR" altLang="el-GR" sz="3200" b="1" baseline="30000">
              <a:solidFill>
                <a:srgbClr val="0000FF"/>
              </a:solidFill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65A8731F-9127-4888-9B56-733B88FDA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2420939"/>
            <a:ext cx="4032250" cy="9556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800"/>
              <a:t>Σε κάθε διάλυμα βάσης    </a:t>
            </a:r>
            <a:r>
              <a:rPr lang="el-GR" altLang="el-GR" sz="2800" b="1">
                <a:solidFill>
                  <a:srgbClr val="FF0066"/>
                </a:solidFill>
              </a:rPr>
              <a:t>Η</a:t>
            </a:r>
            <a:r>
              <a:rPr lang="el-GR" altLang="el-GR" sz="2800" b="1" baseline="30000">
                <a:solidFill>
                  <a:srgbClr val="FF0066"/>
                </a:solidFill>
              </a:rPr>
              <a:t>+ </a:t>
            </a:r>
            <a:r>
              <a:rPr lang="el-GR" altLang="el-GR" sz="2800" b="1">
                <a:solidFill>
                  <a:srgbClr val="FF0066"/>
                </a:solidFill>
              </a:rPr>
              <a:t>&lt; ΟΗ</a:t>
            </a:r>
            <a:r>
              <a:rPr lang="el-GR" altLang="el-GR" sz="2800" b="1" baseline="30000">
                <a:solidFill>
                  <a:srgbClr val="FF0066"/>
                </a:solidFill>
              </a:rPr>
              <a:t>-</a:t>
            </a:r>
            <a:endParaRPr lang="el-GR" altLang="el-GR" sz="2800" b="1"/>
          </a:p>
        </p:txBody>
      </p:sp>
      <p:sp>
        <p:nvSpPr>
          <p:cNvPr id="15379" name="Oval 19">
            <a:extLst>
              <a:ext uri="{FF2B5EF4-FFF2-40B4-BE49-F238E27FC236}">
                <a16:creationId xmlns:a16="http://schemas.microsoft.com/office/drawing/2014/main" id="{C72DA4ED-B3CC-4CC6-B730-E3FD8E06E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5373688"/>
            <a:ext cx="358775" cy="4302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l-GR" sz="2800"/>
              <a:t>Η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A0AC29CE-C50F-48FA-98A4-1ACE2E7B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32 L -0.09844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014E-8 L 0.11024 -0.0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532 L 0.11007 -0.005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32 L -0.09844 -0.0050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5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532 L 0.11024 -0.005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5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023 L 0.11007 0.0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/>
      <p:bldP spid="15366" grpId="0"/>
      <p:bldP spid="15367" grpId="0"/>
      <p:bldP spid="15371" grpId="0" animBg="1"/>
      <p:bldP spid="15372" grpId="0" animBg="1"/>
      <p:bldP spid="15373" grpId="0" animBg="1"/>
      <p:bldP spid="15374" grpId="0"/>
      <p:bldP spid="15378" grpId="0" animBg="1"/>
      <p:bldP spid="153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2CC93053-D532-45DF-8A96-DA4A564C9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188914"/>
            <a:ext cx="3570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3600" b="1">
                <a:solidFill>
                  <a:srgbClr val="FF0066"/>
                </a:solidFill>
              </a:rPr>
              <a:t>H</a:t>
            </a:r>
            <a:r>
              <a:rPr lang="el-GR" altLang="el-GR" sz="3600" b="1" baseline="-25000">
                <a:solidFill>
                  <a:srgbClr val="FF0066"/>
                </a:solidFill>
              </a:rPr>
              <a:t>2</a:t>
            </a:r>
            <a:r>
              <a:rPr lang="en-US" altLang="el-GR" sz="3600" b="1">
                <a:solidFill>
                  <a:srgbClr val="FF0066"/>
                </a:solidFill>
              </a:rPr>
              <a:t>O </a:t>
            </a:r>
            <a:r>
              <a:rPr lang="el-GR" altLang="el-GR" sz="3600" b="1">
                <a:solidFill>
                  <a:srgbClr val="FF0066"/>
                </a:solidFill>
              </a:rPr>
              <a:t> →</a:t>
            </a:r>
            <a:r>
              <a:rPr lang="en-US" altLang="el-GR" sz="3600" b="1">
                <a:solidFill>
                  <a:srgbClr val="FF0066"/>
                </a:solidFill>
              </a:rPr>
              <a:t> H</a:t>
            </a:r>
            <a:r>
              <a:rPr lang="el-GR" altLang="el-GR" sz="3600" b="1" baseline="30000">
                <a:solidFill>
                  <a:srgbClr val="FF0066"/>
                </a:solidFill>
              </a:rPr>
              <a:t>+</a:t>
            </a:r>
            <a:r>
              <a:rPr lang="en-US" altLang="el-GR" sz="3600" b="1">
                <a:solidFill>
                  <a:srgbClr val="FF0066"/>
                </a:solidFill>
              </a:rPr>
              <a:t>  </a:t>
            </a:r>
            <a:r>
              <a:rPr lang="el-GR" altLang="el-GR" sz="3600" b="1">
                <a:solidFill>
                  <a:srgbClr val="FF0066"/>
                </a:solidFill>
              </a:rPr>
              <a:t>+   </a:t>
            </a:r>
            <a:r>
              <a:rPr lang="en-US" altLang="el-GR" sz="3600" b="1">
                <a:solidFill>
                  <a:srgbClr val="FF0066"/>
                </a:solidFill>
              </a:rPr>
              <a:t>OH</a:t>
            </a:r>
            <a:r>
              <a:rPr lang="el-GR" altLang="el-GR" sz="3600" b="1" baseline="30000">
                <a:solidFill>
                  <a:srgbClr val="FF0066"/>
                </a:solidFill>
              </a:rPr>
              <a:t>-</a:t>
            </a:r>
            <a:endParaRPr lang="el-GR" altLang="el-GR" b="1">
              <a:solidFill>
                <a:srgbClr val="CC0000"/>
              </a:solidFill>
            </a:endParaRPr>
          </a:p>
        </p:txBody>
      </p:sp>
      <p:graphicFrame>
        <p:nvGraphicFramePr>
          <p:cNvPr id="2085" name="Group 37">
            <a:extLst>
              <a:ext uri="{FF2B5EF4-FFF2-40B4-BE49-F238E27FC236}">
                <a16:creationId xmlns:a16="http://schemas.microsoft.com/office/drawing/2014/main" id="{ED3CBAEE-913C-41A6-8916-4064444B2DAE}"/>
              </a:ext>
            </a:extLst>
          </p:cNvPr>
          <p:cNvGraphicFramePr>
            <a:graphicFrameLocks noGrp="1"/>
          </p:cNvGraphicFramePr>
          <p:nvPr/>
        </p:nvGraphicFramePr>
        <p:xfrm>
          <a:off x="1847850" y="836613"/>
          <a:ext cx="6985000" cy="4824414"/>
        </p:xfrm>
        <a:graphic>
          <a:graphicData uri="http://schemas.openxmlformats.org/drawingml/2006/table">
            <a:tbl>
              <a:tblPr/>
              <a:tblGrid>
                <a:gridCol w="4441825">
                  <a:extLst>
                    <a:ext uri="{9D8B030D-6E8A-4147-A177-3AD203B41FA5}">
                      <a16:colId xmlns:a16="http://schemas.microsoft.com/office/drawing/2014/main" val="3511720468"/>
                    </a:ext>
                  </a:extLst>
                </a:gridCol>
                <a:gridCol w="2543175">
                  <a:extLst>
                    <a:ext uri="{9D8B030D-6E8A-4147-A177-3AD203B41FA5}">
                      <a16:colId xmlns:a16="http://schemas.microsoft.com/office/drawing/2014/main" val="4143880059"/>
                    </a:ext>
                  </a:extLst>
                </a:gridCol>
              </a:tblGrid>
              <a:tr h="160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Καθαρό νερό 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Ουδέτερο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351125"/>
                  </a:ext>
                </a:extLst>
              </a:tr>
              <a:tr h="160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Όξινο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53946"/>
                  </a:ext>
                </a:extLst>
              </a:tr>
              <a:tr h="160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Βασικό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200344"/>
                  </a:ext>
                </a:extLst>
              </a:tr>
            </a:tbl>
          </a:graphicData>
        </a:graphic>
      </p:graphicFrame>
      <p:sp>
        <p:nvSpPr>
          <p:cNvPr id="2073" name="Text Box 25">
            <a:extLst>
              <a:ext uri="{FF2B5EF4-FFF2-40B4-BE49-F238E27FC236}">
                <a16:creationId xmlns:a16="http://schemas.microsoft.com/office/drawing/2014/main" id="{87D52AA9-B22F-423C-8D7D-B0A511EB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75" y="712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33FC692E-5C7C-4607-BDE6-3B51A3352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1484313"/>
            <a:ext cx="1871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 dirty="0">
                <a:solidFill>
                  <a:srgbClr val="FF0066"/>
                </a:solidFill>
              </a:rPr>
              <a:t>H</a:t>
            </a:r>
            <a:r>
              <a:rPr lang="en-US" altLang="el-GR" sz="2800" b="1" baseline="30000" dirty="0">
                <a:solidFill>
                  <a:srgbClr val="FF0066"/>
                </a:solidFill>
              </a:rPr>
              <a:t>+ </a:t>
            </a:r>
            <a:r>
              <a:rPr lang="en-US" altLang="el-GR" sz="2800" b="1" dirty="0">
                <a:solidFill>
                  <a:srgbClr val="FF0066"/>
                </a:solidFill>
              </a:rPr>
              <a:t>= OH</a:t>
            </a:r>
            <a:r>
              <a:rPr lang="en-US" altLang="el-GR" sz="2800" b="1" baseline="30000" dirty="0">
                <a:solidFill>
                  <a:srgbClr val="FF0066"/>
                </a:solidFill>
              </a:rPr>
              <a:t>-</a:t>
            </a:r>
            <a:endParaRPr lang="el-GR" altLang="el-GR" sz="2800" b="1" baseline="30000" dirty="0">
              <a:solidFill>
                <a:srgbClr val="FF0066"/>
              </a:solidFill>
            </a:endParaRPr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556BCE2E-F54A-4542-843D-7A70CD08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2924176"/>
            <a:ext cx="1871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 dirty="0">
                <a:solidFill>
                  <a:srgbClr val="FF0066"/>
                </a:solidFill>
              </a:rPr>
              <a:t>H</a:t>
            </a:r>
            <a:r>
              <a:rPr lang="en-US" altLang="el-GR" sz="2800" b="1" baseline="30000" dirty="0">
                <a:solidFill>
                  <a:srgbClr val="FF0066"/>
                </a:solidFill>
              </a:rPr>
              <a:t>+ </a:t>
            </a:r>
            <a:r>
              <a:rPr lang="en-US" altLang="el-GR" sz="2800" b="1" dirty="0">
                <a:solidFill>
                  <a:srgbClr val="FF0066"/>
                </a:solidFill>
              </a:rPr>
              <a:t>&gt; OH</a:t>
            </a:r>
            <a:r>
              <a:rPr lang="en-US" altLang="el-GR" sz="2800" b="1" baseline="30000" dirty="0">
                <a:solidFill>
                  <a:srgbClr val="FF0066"/>
                </a:solidFill>
              </a:rPr>
              <a:t>-</a:t>
            </a:r>
            <a:endParaRPr lang="el-GR" altLang="el-GR" sz="2800" b="1" baseline="30000" dirty="0">
              <a:solidFill>
                <a:srgbClr val="FF0066"/>
              </a:solidFill>
            </a:endParaRP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CC850E6C-FF29-4975-A4B6-F66E1FB3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4292601"/>
            <a:ext cx="1871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 dirty="0">
                <a:solidFill>
                  <a:srgbClr val="FF0066"/>
                </a:solidFill>
              </a:rPr>
              <a:t>H</a:t>
            </a:r>
            <a:r>
              <a:rPr lang="en-US" altLang="el-GR" sz="2800" b="1" baseline="30000" dirty="0">
                <a:solidFill>
                  <a:srgbClr val="FF0066"/>
                </a:solidFill>
              </a:rPr>
              <a:t>+ </a:t>
            </a:r>
            <a:r>
              <a:rPr lang="en-US" altLang="el-GR" sz="2800" b="1" dirty="0">
                <a:solidFill>
                  <a:srgbClr val="FF0066"/>
                </a:solidFill>
              </a:rPr>
              <a:t>&lt; OH</a:t>
            </a:r>
            <a:r>
              <a:rPr lang="en-US" altLang="el-GR" sz="2800" b="1" baseline="30000" dirty="0">
                <a:solidFill>
                  <a:srgbClr val="FF0066"/>
                </a:solidFill>
              </a:rPr>
              <a:t>-</a:t>
            </a:r>
            <a:endParaRPr lang="el-GR" altLang="el-GR" sz="2800" b="1" baseline="30000" dirty="0">
              <a:solidFill>
                <a:srgbClr val="FF0066"/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CB10A09-508D-49A2-9475-CFA4030F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  <p:bldP spid="2081" grpId="0"/>
      <p:bldP spid="20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>
            <a:extLst>
              <a:ext uri="{FF2B5EF4-FFF2-40B4-BE49-F238E27FC236}">
                <a16:creationId xmlns:a16="http://schemas.microsoft.com/office/drawing/2014/main" id="{8A3D03A0-C0FD-42BA-BF50-6FF2C8EEB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28" y="4258617"/>
            <a:ext cx="10195560" cy="2398565"/>
          </a:xfrm>
          <a:prstGeom prst="rect">
            <a:avLst/>
          </a:prstGeom>
          <a:solidFill>
            <a:srgbClr val="EFCDDE"/>
          </a:solidFill>
          <a:ln w="9525">
            <a:solidFill>
              <a:schemeClr val="accent1">
                <a:lumMod val="20000"/>
                <a:lumOff val="80000"/>
                <a:alpha val="99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l-GR" altLang="el-GR" b="1" baseline="30000" dirty="0">
              <a:solidFill>
                <a:srgbClr val="FF0066"/>
              </a:solidFill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09762508-ED10-409D-BD79-2C8332294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6250"/>
            <a:ext cx="2305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3200" b="1">
                <a:solidFill>
                  <a:srgbClr val="FF0066"/>
                </a:solidFill>
              </a:rPr>
              <a:t>pH (</a:t>
            </a:r>
            <a:r>
              <a:rPr lang="el-GR" altLang="el-GR" sz="3200" b="1">
                <a:solidFill>
                  <a:srgbClr val="FF0066"/>
                </a:solidFill>
              </a:rPr>
              <a:t>πε-χά)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F005A6CB-8E32-422B-9E6F-35B442C1D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549275"/>
            <a:ext cx="280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3200" b="1">
                <a:solidFill>
                  <a:srgbClr val="0000FF"/>
                </a:solidFill>
              </a:rPr>
              <a:t>0</a:t>
            </a:r>
            <a:r>
              <a:rPr lang="en-US" altLang="el-GR" sz="3200" b="1">
                <a:solidFill>
                  <a:srgbClr val="0000FF"/>
                </a:solidFill>
              </a:rPr>
              <a:t> </a:t>
            </a:r>
            <a:r>
              <a:rPr lang="el-GR" altLang="el-GR" sz="3200" b="1">
                <a:solidFill>
                  <a:srgbClr val="0000FF"/>
                </a:solidFill>
              </a:rPr>
              <a:t>≤</a:t>
            </a:r>
            <a:r>
              <a:rPr lang="en-US" altLang="el-GR" sz="3200" b="1">
                <a:solidFill>
                  <a:srgbClr val="0000FF"/>
                </a:solidFill>
              </a:rPr>
              <a:t> pH ≤ 14</a:t>
            </a:r>
          </a:p>
        </p:txBody>
      </p:sp>
      <p:graphicFrame>
        <p:nvGraphicFramePr>
          <p:cNvPr id="3122" name="Group 50">
            <a:extLst>
              <a:ext uri="{FF2B5EF4-FFF2-40B4-BE49-F238E27FC236}">
                <a16:creationId xmlns:a16="http://schemas.microsoft.com/office/drawing/2014/main" id="{FA7C388A-3918-48BE-AE3E-8CCACA564806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063750" y="1484313"/>
          <a:ext cx="6491288" cy="2449449"/>
        </p:xfrm>
        <a:graphic>
          <a:graphicData uri="http://schemas.openxmlformats.org/drawingml/2006/table">
            <a:tbl>
              <a:tblPr/>
              <a:tblGrid>
                <a:gridCol w="4127500">
                  <a:extLst>
                    <a:ext uri="{9D8B030D-6E8A-4147-A177-3AD203B41FA5}">
                      <a16:colId xmlns:a16="http://schemas.microsoft.com/office/drawing/2014/main" val="1314645981"/>
                    </a:ext>
                  </a:extLst>
                </a:gridCol>
                <a:gridCol w="2363788">
                  <a:extLst>
                    <a:ext uri="{9D8B030D-6E8A-4147-A177-3AD203B41FA5}">
                      <a16:colId xmlns:a16="http://schemas.microsoft.com/office/drawing/2014/main" val="1439790702"/>
                    </a:ext>
                  </a:extLst>
                </a:gridCol>
              </a:tblGrid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Καθαρό νερό 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Ουδέτερο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37468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Όξινο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024172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Βασικό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504759"/>
                  </a:ext>
                </a:extLst>
              </a:tr>
            </a:tbl>
          </a:graphicData>
        </a:graphic>
      </p:graphicFrame>
      <p:sp>
        <p:nvSpPr>
          <p:cNvPr id="3116" name="Text Box 44">
            <a:extLst>
              <a:ext uri="{FF2B5EF4-FFF2-40B4-BE49-F238E27FC236}">
                <a16:creationId xmlns:a16="http://schemas.microsoft.com/office/drawing/2014/main" id="{59E6A402-D5D0-4AEB-84C5-5E2B3E8BA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1844676"/>
            <a:ext cx="172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FF0066"/>
                </a:solidFill>
              </a:rPr>
              <a:t>pH=7</a:t>
            </a:r>
            <a:endParaRPr lang="el-GR" altLang="el-GR" sz="2800" b="1">
              <a:solidFill>
                <a:srgbClr val="FF0066"/>
              </a:solidFill>
            </a:endParaRPr>
          </a:p>
        </p:txBody>
      </p:sp>
      <p:sp>
        <p:nvSpPr>
          <p:cNvPr id="3119" name="Text Box 47">
            <a:extLst>
              <a:ext uri="{FF2B5EF4-FFF2-40B4-BE49-F238E27FC236}">
                <a16:creationId xmlns:a16="http://schemas.microsoft.com/office/drawing/2014/main" id="{4B7E65E1-DE63-408C-83BA-6172C4A4D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2492375"/>
            <a:ext cx="280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3200" b="1">
                <a:solidFill>
                  <a:srgbClr val="FF0066"/>
                </a:solidFill>
              </a:rPr>
              <a:t>0</a:t>
            </a:r>
            <a:r>
              <a:rPr lang="en-US" altLang="el-GR" sz="3200" b="1">
                <a:solidFill>
                  <a:srgbClr val="FF0066"/>
                </a:solidFill>
              </a:rPr>
              <a:t> </a:t>
            </a:r>
            <a:r>
              <a:rPr lang="el-GR" altLang="el-GR" sz="3200" b="1">
                <a:solidFill>
                  <a:srgbClr val="FF0066"/>
                </a:solidFill>
              </a:rPr>
              <a:t>≤</a:t>
            </a:r>
            <a:r>
              <a:rPr lang="en-US" altLang="el-GR" sz="3200" b="1">
                <a:solidFill>
                  <a:srgbClr val="FF0066"/>
                </a:solidFill>
              </a:rPr>
              <a:t> pH &lt; 7</a:t>
            </a:r>
          </a:p>
        </p:txBody>
      </p:sp>
      <p:sp>
        <p:nvSpPr>
          <p:cNvPr id="3120" name="Text Box 48">
            <a:extLst>
              <a:ext uri="{FF2B5EF4-FFF2-40B4-BE49-F238E27FC236}">
                <a16:creationId xmlns:a16="http://schemas.microsoft.com/office/drawing/2014/main" id="{8EE9762E-B183-41A5-B1AE-F49A5943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13100"/>
            <a:ext cx="2808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3200" b="1">
                <a:solidFill>
                  <a:srgbClr val="FF0066"/>
                </a:solidFill>
              </a:rPr>
              <a:t>7 &lt; pH ≤ 14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D2D40775-AD04-4E3B-895D-C21BFD3FA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12" y="4466977"/>
            <a:ext cx="8719437" cy="1214648"/>
          </a:xfrm>
          <a:prstGeom prst="rect">
            <a:avLst/>
          </a:prstGeom>
        </p:spPr>
      </p:pic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6DC6DEC7-8A06-445B-8BBC-E4AAF8E0853E}"/>
              </a:ext>
            </a:extLst>
          </p:cNvPr>
          <p:cNvCxnSpPr>
            <a:cxnSpLocks/>
          </p:cNvCxnSpPr>
          <p:nvPr/>
        </p:nvCxnSpPr>
        <p:spPr>
          <a:xfrm flipH="1">
            <a:off x="1520190" y="6077772"/>
            <a:ext cx="3928110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2AFFCE07-85B5-4D78-BA20-D97D5380247C}"/>
              </a:ext>
            </a:extLst>
          </p:cNvPr>
          <p:cNvCxnSpPr>
            <a:cxnSpLocks/>
          </p:cNvCxnSpPr>
          <p:nvPr/>
        </p:nvCxnSpPr>
        <p:spPr>
          <a:xfrm>
            <a:off x="6096000" y="6077772"/>
            <a:ext cx="3779520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8D09E3E-4000-4F87-A0C4-E273478E46B7}"/>
              </a:ext>
            </a:extLst>
          </p:cNvPr>
          <p:cNvSpPr/>
          <p:nvPr/>
        </p:nvSpPr>
        <p:spPr>
          <a:xfrm>
            <a:off x="2297519" y="6161066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l-GR" altLang="el-G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Όξινο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BCFE718-5719-49ED-A16F-ED69786276BB}"/>
              </a:ext>
            </a:extLst>
          </p:cNvPr>
          <p:cNvSpPr/>
          <p:nvPr/>
        </p:nvSpPr>
        <p:spPr>
          <a:xfrm>
            <a:off x="7644607" y="6168933"/>
            <a:ext cx="97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Βασικό</a:t>
            </a:r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B43FFA6C-A822-461D-B71E-2F942526461F}"/>
              </a:ext>
            </a:extLst>
          </p:cNvPr>
          <p:cNvSpPr/>
          <p:nvPr/>
        </p:nvSpPr>
        <p:spPr>
          <a:xfrm>
            <a:off x="5225621" y="5772785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Ουδέτερο</a:t>
            </a:r>
            <a:endParaRPr lang="el-GR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E4CC2A6C-A5C6-4DB0-952D-88AF233F21DE}"/>
              </a:ext>
            </a:extLst>
          </p:cNvPr>
          <p:cNvSpPr/>
          <p:nvPr/>
        </p:nvSpPr>
        <p:spPr>
          <a:xfrm>
            <a:off x="5281547" y="607777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b="1" dirty="0">
                <a:solidFill>
                  <a:srgbClr val="FF0066"/>
                </a:solidFill>
              </a:rPr>
              <a:t>H</a:t>
            </a:r>
            <a:r>
              <a:rPr lang="en-US" altLang="el-GR" b="1" baseline="30000" dirty="0">
                <a:solidFill>
                  <a:srgbClr val="FF0066"/>
                </a:solidFill>
              </a:rPr>
              <a:t>+ </a:t>
            </a:r>
            <a:r>
              <a:rPr lang="en-US" altLang="el-GR" b="1" dirty="0">
                <a:solidFill>
                  <a:srgbClr val="FF0066"/>
                </a:solidFill>
              </a:rPr>
              <a:t>= OH</a:t>
            </a:r>
            <a:r>
              <a:rPr lang="en-US" altLang="el-GR" b="1" baseline="30000" dirty="0">
                <a:solidFill>
                  <a:srgbClr val="FF0066"/>
                </a:solidFill>
              </a:rPr>
              <a:t>-</a:t>
            </a:r>
            <a:endParaRPr lang="el-GR" altLang="el-GR" b="1" baseline="30000" dirty="0">
              <a:solidFill>
                <a:srgbClr val="FF0066"/>
              </a:solidFill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E6250664-919C-49A4-B7DE-3DDFC357DA63}"/>
              </a:ext>
            </a:extLst>
          </p:cNvPr>
          <p:cNvSpPr/>
          <p:nvPr/>
        </p:nvSpPr>
        <p:spPr>
          <a:xfrm>
            <a:off x="2316480" y="5709710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b="1" dirty="0">
                <a:solidFill>
                  <a:srgbClr val="FF0066"/>
                </a:solidFill>
              </a:rPr>
              <a:t>H</a:t>
            </a:r>
            <a:r>
              <a:rPr lang="en-US" altLang="el-GR" b="1" baseline="30000" dirty="0">
                <a:solidFill>
                  <a:srgbClr val="FF0066"/>
                </a:solidFill>
              </a:rPr>
              <a:t>+ </a:t>
            </a:r>
            <a:r>
              <a:rPr lang="en-US" altLang="el-GR" b="1" dirty="0">
                <a:solidFill>
                  <a:srgbClr val="FF0066"/>
                </a:solidFill>
              </a:rPr>
              <a:t>&gt; OH</a:t>
            </a:r>
            <a:r>
              <a:rPr lang="en-US" altLang="el-GR" b="1" baseline="30000" dirty="0">
                <a:solidFill>
                  <a:srgbClr val="FF0066"/>
                </a:solidFill>
              </a:rPr>
              <a:t>-</a:t>
            </a:r>
            <a:endParaRPr lang="el-GR" altLang="el-GR" b="1" baseline="30000" dirty="0">
              <a:solidFill>
                <a:srgbClr val="FF0066"/>
              </a:solidFill>
            </a:endParaRP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757CFB40-618B-44A7-8E50-71BAD072F4AD}"/>
              </a:ext>
            </a:extLst>
          </p:cNvPr>
          <p:cNvSpPr/>
          <p:nvPr/>
        </p:nvSpPr>
        <p:spPr>
          <a:xfrm>
            <a:off x="7848566" y="5751228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b="1" dirty="0">
                <a:solidFill>
                  <a:srgbClr val="FF0066"/>
                </a:solidFill>
              </a:rPr>
              <a:t>H</a:t>
            </a:r>
            <a:r>
              <a:rPr lang="en-US" altLang="el-GR" b="1" baseline="30000" dirty="0">
                <a:solidFill>
                  <a:srgbClr val="FF0066"/>
                </a:solidFill>
              </a:rPr>
              <a:t>+ </a:t>
            </a:r>
            <a:r>
              <a:rPr lang="en-US" altLang="el-GR" b="1" dirty="0">
                <a:solidFill>
                  <a:srgbClr val="FF0066"/>
                </a:solidFill>
              </a:rPr>
              <a:t>&lt; OH</a:t>
            </a:r>
            <a:r>
              <a:rPr lang="en-US" altLang="el-GR" b="1" baseline="30000" dirty="0">
                <a:solidFill>
                  <a:srgbClr val="FF0066"/>
                </a:solidFill>
              </a:rPr>
              <a:t>-</a:t>
            </a:r>
            <a:endParaRPr lang="el-GR" altLang="el-GR" b="1" baseline="30000" dirty="0">
              <a:solidFill>
                <a:srgbClr val="FF0066"/>
              </a:solidFill>
            </a:endParaRPr>
          </a:p>
        </p:txBody>
      </p:sp>
      <p:sp>
        <p:nvSpPr>
          <p:cNvPr id="21" name="Θέση υποσέλιδου 20">
            <a:extLst>
              <a:ext uri="{FF2B5EF4-FFF2-40B4-BE49-F238E27FC236}">
                <a16:creationId xmlns:a16="http://schemas.microsoft.com/office/drawing/2014/main" id="{9394F144-9E96-4BAE-9B99-F8F982A3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76" grpId="0"/>
      <p:bldP spid="3077" grpId="0"/>
      <p:bldP spid="11" grpId="0"/>
      <p:bldP spid="12" grpId="0"/>
      <p:bldP spid="13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F0DB28E3-730A-4E2B-9202-AADFBB465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0"/>
            <a:ext cx="669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400" b="1">
                <a:solidFill>
                  <a:srgbClr val="0000FF"/>
                </a:solidFill>
              </a:rPr>
              <a:t>pH – </a:t>
            </a:r>
            <a:r>
              <a:rPr lang="el-GR" altLang="el-GR" sz="2400" b="1">
                <a:solidFill>
                  <a:srgbClr val="0000FF"/>
                </a:solidFill>
              </a:rPr>
              <a:t>αραίωση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9654161E-D288-48CC-8AAE-6475D05BC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" y="744856"/>
            <a:ext cx="380238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l-GR" altLang="el-GR" b="1" dirty="0">
                <a:solidFill>
                  <a:srgbClr val="FF0066"/>
                </a:solidFill>
              </a:rPr>
              <a:t>Τι θα πάθει το </a:t>
            </a:r>
            <a:r>
              <a:rPr lang="en-US" altLang="el-GR" b="1" dirty="0">
                <a:solidFill>
                  <a:srgbClr val="FF0066"/>
                </a:solidFill>
              </a:rPr>
              <a:t>pH </a:t>
            </a:r>
            <a:r>
              <a:rPr lang="el-GR" altLang="el-GR" b="1" dirty="0">
                <a:solidFill>
                  <a:srgbClr val="FF0066"/>
                </a:solidFill>
              </a:rPr>
              <a:t>ενός δ/τος οξέος        αν προσθέσουμε</a:t>
            </a:r>
            <a:r>
              <a:rPr lang="el-GR" altLang="el-GR" b="1" dirty="0">
                <a:solidFill>
                  <a:schemeClr val="bg1"/>
                </a:solidFill>
              </a:rPr>
              <a:t> </a:t>
            </a:r>
            <a:r>
              <a:rPr lang="el-GR" altLang="el-GR" b="1" dirty="0">
                <a:solidFill>
                  <a:srgbClr val="FF0066"/>
                </a:solidFill>
              </a:rPr>
              <a:t>νερό;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l-GR" altLang="el-GR" b="1" dirty="0">
                <a:solidFill>
                  <a:srgbClr val="FF0066"/>
                </a:solidFill>
              </a:rPr>
              <a:t> Τι θα πάθει το </a:t>
            </a:r>
            <a:r>
              <a:rPr lang="en-US" altLang="el-GR" b="1" dirty="0">
                <a:solidFill>
                  <a:srgbClr val="FF0066"/>
                </a:solidFill>
              </a:rPr>
              <a:t>pH </a:t>
            </a:r>
            <a:r>
              <a:rPr lang="el-GR" altLang="el-GR" b="1" dirty="0">
                <a:solidFill>
                  <a:srgbClr val="FF0066"/>
                </a:solidFill>
              </a:rPr>
              <a:t>ενός δ/τος</a:t>
            </a:r>
            <a:r>
              <a:rPr lang="el-GR" altLang="el-GR" b="1" dirty="0">
                <a:solidFill>
                  <a:schemeClr val="bg1"/>
                </a:solidFill>
              </a:rPr>
              <a:t> </a:t>
            </a:r>
            <a:r>
              <a:rPr lang="el-GR" altLang="el-GR" b="1" dirty="0">
                <a:solidFill>
                  <a:srgbClr val="FF0066"/>
                </a:solidFill>
              </a:rPr>
              <a:t>βάσης αν  προσθέσουμε νερό</a:t>
            </a:r>
            <a:r>
              <a:rPr lang="el-GR" altLang="el-GR" b="1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798BDFC-B99D-4BF1-A3F7-779D7705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85" y="4797107"/>
            <a:ext cx="8505825" cy="1971675"/>
          </a:xfrm>
          <a:prstGeom prst="rect">
            <a:avLst/>
          </a:prstGeom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8385AE2E-1B29-4CF5-BE00-E107641945C2}"/>
              </a:ext>
            </a:extLst>
          </p:cNvPr>
          <p:cNvCxnSpPr>
            <a:cxnSpLocks/>
          </p:cNvCxnSpPr>
          <p:nvPr/>
        </p:nvCxnSpPr>
        <p:spPr>
          <a:xfrm>
            <a:off x="6096000" y="4274663"/>
            <a:ext cx="0" cy="1703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164301C-D6A7-4ECB-8436-917FAA9F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988" y="4026936"/>
            <a:ext cx="3288147" cy="67832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8A0B8A-27F3-4593-BF3E-1608A305E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460" y="4112350"/>
            <a:ext cx="3706479" cy="558823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FC787741-4284-44EA-89EE-CFC6EADE4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75193"/>
            <a:ext cx="4943475" cy="3333750"/>
          </a:xfrm>
          <a:prstGeom prst="rect">
            <a:avLst/>
          </a:prstGeom>
        </p:spPr>
      </p:pic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EB883E8C-AD1A-40E3-9E24-CD03E839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Group 3">
            <a:extLst>
              <a:ext uri="{FF2B5EF4-FFF2-40B4-BE49-F238E27FC236}">
                <a16:creationId xmlns:a16="http://schemas.microsoft.com/office/drawing/2014/main" id="{2173B079-BA15-45FB-8809-F00FD309A0E8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836613"/>
          <a:ext cx="7369175" cy="4064001"/>
        </p:xfrm>
        <a:graphic>
          <a:graphicData uri="http://schemas.openxmlformats.org/drawingml/2006/table">
            <a:tbl>
              <a:tblPr/>
              <a:tblGrid>
                <a:gridCol w="3313113">
                  <a:extLst>
                    <a:ext uri="{9D8B030D-6E8A-4147-A177-3AD203B41FA5}">
                      <a16:colId xmlns:a16="http://schemas.microsoft.com/office/drawing/2014/main" val="1083382114"/>
                    </a:ext>
                  </a:extLst>
                </a:gridCol>
                <a:gridCol w="1897062">
                  <a:extLst>
                    <a:ext uri="{9D8B030D-6E8A-4147-A177-3AD203B41FA5}">
                      <a16:colId xmlns:a16="http://schemas.microsoft.com/office/drawing/2014/main" val="3715274248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1830067505"/>
                    </a:ext>
                  </a:extLst>
                </a:gridCol>
              </a:tblGrid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Καθαρό νερό 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Ουδέτερο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008162"/>
                  </a:ext>
                </a:extLst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Όξινο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445724"/>
                  </a:ext>
                </a:extLst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Βασικό διάλυμα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442163"/>
                  </a:ext>
                </a:extLst>
              </a:tr>
            </a:tbl>
          </a:graphicData>
        </a:graphic>
      </p:graphicFrame>
      <p:sp>
        <p:nvSpPr>
          <p:cNvPr id="6165" name="Text Box 21">
            <a:extLst>
              <a:ext uri="{FF2B5EF4-FFF2-40B4-BE49-F238E27FC236}">
                <a16:creationId xmlns:a16="http://schemas.microsoft.com/office/drawing/2014/main" id="{5AC11A09-B2D4-4715-A1D0-8FED858D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75" y="712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529C23BB-36A3-4F7A-90F6-243211F2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1412876"/>
            <a:ext cx="1871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FF0066"/>
                </a:solidFill>
              </a:rPr>
              <a:t>H</a:t>
            </a:r>
            <a:r>
              <a:rPr lang="en-US" altLang="el-GR" sz="2800" b="1" baseline="30000">
                <a:solidFill>
                  <a:srgbClr val="FF0066"/>
                </a:solidFill>
              </a:rPr>
              <a:t>+ </a:t>
            </a:r>
            <a:r>
              <a:rPr lang="en-US" altLang="el-GR" sz="2800" b="1">
                <a:solidFill>
                  <a:srgbClr val="FF0066"/>
                </a:solidFill>
              </a:rPr>
              <a:t>= OH</a:t>
            </a:r>
            <a:r>
              <a:rPr lang="en-US" altLang="el-GR" sz="2800" b="1" baseline="30000">
                <a:solidFill>
                  <a:srgbClr val="FF0066"/>
                </a:solidFill>
              </a:rPr>
              <a:t>-</a:t>
            </a:r>
            <a:endParaRPr lang="el-GR" altLang="el-GR" sz="2800" b="1" baseline="30000">
              <a:solidFill>
                <a:srgbClr val="FF0066"/>
              </a:solidFill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535BE8B2-32CA-4A1B-95CB-58CF6F6D1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2565401"/>
            <a:ext cx="1871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FF0066"/>
                </a:solidFill>
              </a:rPr>
              <a:t>H</a:t>
            </a:r>
            <a:r>
              <a:rPr lang="en-US" altLang="el-GR" sz="2800" b="1" baseline="30000">
                <a:solidFill>
                  <a:srgbClr val="FF0066"/>
                </a:solidFill>
              </a:rPr>
              <a:t>+ </a:t>
            </a:r>
            <a:r>
              <a:rPr lang="en-US" altLang="el-GR" sz="2800" b="1">
                <a:solidFill>
                  <a:srgbClr val="FF0066"/>
                </a:solidFill>
              </a:rPr>
              <a:t>&gt; OH</a:t>
            </a:r>
            <a:r>
              <a:rPr lang="en-US" altLang="el-GR" sz="2800" b="1" baseline="30000">
                <a:solidFill>
                  <a:srgbClr val="FF0066"/>
                </a:solidFill>
              </a:rPr>
              <a:t>-</a:t>
            </a:r>
            <a:endParaRPr lang="el-GR" altLang="el-GR" sz="2800" b="1" baseline="30000">
              <a:solidFill>
                <a:srgbClr val="FF0066"/>
              </a:solidFill>
            </a:endParaRP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A5905817-664B-439C-93D8-11F346FF4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860801"/>
            <a:ext cx="1871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FF0066"/>
                </a:solidFill>
              </a:rPr>
              <a:t>H</a:t>
            </a:r>
            <a:r>
              <a:rPr lang="en-US" altLang="el-GR" sz="2800" b="1" baseline="30000">
                <a:solidFill>
                  <a:srgbClr val="FF0066"/>
                </a:solidFill>
              </a:rPr>
              <a:t>+ </a:t>
            </a:r>
            <a:r>
              <a:rPr lang="en-US" altLang="el-GR" sz="2800" b="1">
                <a:solidFill>
                  <a:srgbClr val="FF0066"/>
                </a:solidFill>
              </a:rPr>
              <a:t>&lt; OH</a:t>
            </a:r>
            <a:r>
              <a:rPr lang="en-US" altLang="el-GR" sz="2800" b="1" baseline="30000">
                <a:solidFill>
                  <a:srgbClr val="FF0066"/>
                </a:solidFill>
              </a:rPr>
              <a:t>-</a:t>
            </a:r>
            <a:endParaRPr lang="el-GR" altLang="el-GR" sz="2800" b="1" baseline="30000">
              <a:solidFill>
                <a:srgbClr val="FF0066"/>
              </a:solidFill>
            </a:endParaRPr>
          </a:p>
        </p:txBody>
      </p:sp>
      <p:sp>
        <p:nvSpPr>
          <p:cNvPr id="6169" name="Rectangle 25">
            <a:extLst>
              <a:ext uri="{FF2B5EF4-FFF2-40B4-BE49-F238E27FC236}">
                <a16:creationId xmlns:a16="http://schemas.microsoft.com/office/drawing/2014/main" id="{321386C9-9FCE-406E-9FB9-026C13AE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6" y="1412876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FF0066"/>
                </a:solidFill>
              </a:rPr>
              <a:t>pH=7</a:t>
            </a:r>
            <a:endParaRPr lang="el-GR" altLang="el-GR" sz="2800" b="1">
              <a:solidFill>
                <a:srgbClr val="FF0066"/>
              </a:solidFill>
            </a:endParaRPr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id="{669EE04A-7FBC-46DF-871B-EC2695220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636838"/>
            <a:ext cx="16546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800" b="1">
                <a:solidFill>
                  <a:srgbClr val="FF0066"/>
                </a:solidFill>
              </a:rPr>
              <a:t>0</a:t>
            </a:r>
            <a:r>
              <a:rPr lang="en-US" altLang="el-GR" sz="2800" b="1">
                <a:solidFill>
                  <a:srgbClr val="FF0066"/>
                </a:solidFill>
              </a:rPr>
              <a:t> </a:t>
            </a:r>
            <a:r>
              <a:rPr lang="el-GR" altLang="el-GR" sz="2800" b="1">
                <a:solidFill>
                  <a:srgbClr val="FF0066"/>
                </a:solidFill>
              </a:rPr>
              <a:t>≤</a:t>
            </a:r>
            <a:r>
              <a:rPr lang="en-US" altLang="el-GR" sz="2800" b="1">
                <a:solidFill>
                  <a:srgbClr val="FF0066"/>
                </a:solidFill>
              </a:rPr>
              <a:t> pH &lt; 7</a:t>
            </a:r>
            <a:endParaRPr lang="el-GR" altLang="el-GR" sz="2800" b="1">
              <a:solidFill>
                <a:srgbClr val="FF0066"/>
              </a:solidFill>
            </a:endParaRP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563F829E-5A3B-4911-95ED-C5475D4B0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3860800"/>
            <a:ext cx="1837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800" b="1">
                <a:solidFill>
                  <a:srgbClr val="FF0066"/>
                </a:solidFill>
              </a:rPr>
              <a:t>7 &lt; pH ≤ 14</a:t>
            </a:r>
            <a:endParaRPr lang="el-GR" altLang="el-GR" sz="2800" b="1">
              <a:solidFill>
                <a:srgbClr val="FF0066"/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EBCBE1B-D0B0-4599-8002-0B2283CC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  <p:bldP spid="61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51758CA6-2242-47F7-8B44-CD6E1A7F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0"/>
            <a:ext cx="439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400" b="1" dirty="0">
                <a:solidFill>
                  <a:srgbClr val="0000FF"/>
                </a:solidFill>
              </a:rPr>
              <a:t>ΜΕΤΡΗΣΗ ΤΟΥ </a:t>
            </a:r>
            <a:r>
              <a:rPr lang="en-US" altLang="el-GR" sz="2400" b="1" dirty="0">
                <a:solidFill>
                  <a:srgbClr val="0000FF"/>
                </a:solidFill>
              </a:rPr>
              <a:t>pH</a:t>
            </a:r>
            <a:endParaRPr lang="el-GR" altLang="el-GR" sz="2400" b="1" dirty="0">
              <a:solidFill>
                <a:srgbClr val="0000FF"/>
              </a:solidFill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D2E045E0-26C3-4E87-A408-90293B456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354" y="5138421"/>
            <a:ext cx="2339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800" b="1" dirty="0" err="1">
                <a:solidFill>
                  <a:srgbClr val="0000FF"/>
                </a:solidFill>
              </a:rPr>
              <a:t>Πεχάμετρο</a:t>
            </a:r>
            <a:endParaRPr lang="el-GR" altLang="el-GR" sz="2800" b="1" dirty="0">
              <a:solidFill>
                <a:srgbClr val="0000FF"/>
              </a:solidFill>
            </a:endParaRP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C58DC539-21B8-4ADD-80D9-3A8E91F61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331" y="4580881"/>
            <a:ext cx="2576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400" b="1" dirty="0" err="1">
                <a:solidFill>
                  <a:srgbClr val="0000FF"/>
                </a:solidFill>
              </a:rPr>
              <a:t>Πεχαμετρικό</a:t>
            </a:r>
            <a:r>
              <a:rPr lang="el-GR" altLang="el-GR" sz="2400" b="1" dirty="0">
                <a:solidFill>
                  <a:srgbClr val="0000FF"/>
                </a:solidFill>
              </a:rPr>
              <a:t> χαρτί</a:t>
            </a:r>
          </a:p>
        </p:txBody>
      </p:sp>
      <p:pic>
        <p:nvPicPr>
          <p:cNvPr id="8204" name="Picture 12" descr="pH_dry_chemistry_test_kits">
            <a:extLst>
              <a:ext uri="{FF2B5EF4-FFF2-40B4-BE49-F238E27FC236}">
                <a16:creationId xmlns:a16="http://schemas.microsoft.com/office/drawing/2014/main" id="{30B0D5CA-E367-41A7-B7A2-01FB6DDA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23" y="188914"/>
            <a:ext cx="270986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pH-test-strips">
            <a:extLst>
              <a:ext uri="{FF2B5EF4-FFF2-40B4-BE49-F238E27FC236}">
                <a16:creationId xmlns:a16="http://schemas.microsoft.com/office/drawing/2014/main" id="{674E18DF-654C-495F-865D-D11F0EB2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12" y="470059"/>
            <a:ext cx="3313112" cy="22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why.gr/wp-content/uploads/2019/07/800050c.jpg">
            <a:extLst>
              <a:ext uri="{FF2B5EF4-FFF2-40B4-BE49-F238E27FC236}">
                <a16:creationId xmlns:a16="http://schemas.microsoft.com/office/drawing/2014/main" id="{693E3B7C-8F3D-414F-9AD3-75EDC82E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8599"/>
            <a:ext cx="4042003" cy="404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Stock image of pH litmus paper chart and strips |  ScienceStockPhotos.com">
            <a:extLst>
              <a:ext uri="{FF2B5EF4-FFF2-40B4-BE49-F238E27FC236}">
                <a16:creationId xmlns:a16="http://schemas.microsoft.com/office/drawing/2014/main" id="{463BBFB7-BB9C-4F06-A3B6-BE4B4AAE5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72" y="3429000"/>
            <a:ext cx="2925444" cy="194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178E45-C8E3-4FE7-9079-2B41EEF6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324</Words>
  <Application>Microsoft Office PowerPoint</Application>
  <PresentationFormat>Ευρεία οθόνη</PresentationFormat>
  <Paragraphs>112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Rania Vrioni</dc:creator>
  <cp:lastModifiedBy>Rania Vrioni</cp:lastModifiedBy>
  <cp:revision>26</cp:revision>
  <dcterms:created xsi:type="dcterms:W3CDTF">2023-11-17T09:49:19Z</dcterms:created>
  <dcterms:modified xsi:type="dcterms:W3CDTF">2023-11-25T06:18:58Z</dcterms:modified>
</cp:coreProperties>
</file>