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60" r:id="rId5"/>
    <p:sldId id="281" r:id="rId6"/>
    <p:sldId id="261" r:id="rId7"/>
    <p:sldId id="282" r:id="rId8"/>
    <p:sldId id="284" r:id="rId9"/>
    <p:sldId id="263" r:id="rId10"/>
    <p:sldId id="279" r:id="rId11"/>
    <p:sldId id="285" r:id="rId12"/>
    <p:sldId id="278" r:id="rId13"/>
    <p:sldId id="280" r:id="rId14"/>
    <p:sldId id="286" r:id="rId15"/>
    <p:sldId id="287" r:id="rId16"/>
    <p:sldId id="266" r:id="rId17"/>
    <p:sldId id="289" r:id="rId18"/>
    <p:sldId id="259" r:id="rId19"/>
    <p:sldId id="288" r:id="rId20"/>
    <p:sldId id="290" r:id="rId21"/>
    <p:sldId id="268" r:id="rId22"/>
    <p:sldId id="269" r:id="rId23"/>
    <p:sldId id="270" r:id="rId24"/>
    <p:sldId id="264" r:id="rId25"/>
    <p:sldId id="294" r:id="rId26"/>
    <p:sldId id="293" r:id="rId27"/>
    <p:sldId id="292" r:id="rId28"/>
    <p:sldId id="272" r:id="rId29"/>
    <p:sldId id="297" r:id="rId30"/>
    <p:sldId id="296" r:id="rId31"/>
    <p:sldId id="274" r:id="rId32"/>
  </p:sldIdLst>
  <p:sldSz cx="9144000" cy="6858000" type="screen4x3"/>
  <p:notesSz cx="6858000" cy="9144000"/>
  <p:defaultTextStyle>
    <a:defPPr>
      <a:defRPr lang="el-GR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33FF"/>
    <a:srgbClr val="CC3300"/>
    <a:srgbClr val="FFFF00"/>
    <a:srgbClr val="009900"/>
    <a:srgbClr val="FF0066"/>
    <a:srgbClr val="6699FF"/>
    <a:srgbClr val="A4C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722" autoAdjust="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1BC3-9A97-4E46-8968-D3191D3ED47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46A4F-16FA-49E2-8D56-4B8C9C03BC2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BF606-C210-4DA9-A7AB-7EDF670CF4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26903-12CA-45E7-B23E-D3632311B4E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B0515-C88A-4196-B914-54A2E481E53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15725-D51F-4B5B-831D-6B08809BBA6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B08EA-EABD-4E81-8567-6EBE4E9582B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65654-7C65-4C66-BDC5-37DE91168A9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4B735-05B2-4C21-A30B-0621F4AC8D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0D9A-9BD0-47E4-925D-1C4FFB2DEB0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2BB70-75F7-489F-8A05-437C0DA214F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A380C93-EC81-4B52-BBF3-68A9095EF89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acidmetal.av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hyperlink" Target="acidmetals.ht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aciddissociation.avi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0.jpeg"/><Relationship Id="rId7" Type="http://schemas.openxmlformats.org/officeDocument/2006/relationships/image" Target="../media/image3.jpeg"/><Relationship Id="rId2" Type="http://schemas.openxmlformats.org/officeDocument/2006/relationships/hyperlink" Target="acidindicators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jpeg"/><Relationship Id="rId4" Type="http://schemas.openxmlformats.org/officeDocument/2006/relationships/hyperlink" Target="acidindicators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ANd9GcR8PbVEg7sxTP7Z5Hp3Q3qxelHN2de9EqkR4zMIKLsHhnprImFuo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268413"/>
            <a:ext cx="6634162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2339975" y="188913"/>
            <a:ext cx="38877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5400" b="1">
                <a:solidFill>
                  <a:srgbClr val="FF0066"/>
                </a:solidFill>
              </a:rPr>
              <a:t>ΤΑ ΟΞΕΑ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79388" y="908050"/>
            <a:ext cx="8964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b="1">
                <a:solidFill>
                  <a:srgbClr val="0000FF"/>
                </a:solidFill>
              </a:rPr>
              <a:t>3)ΟΞΥ + </a:t>
            </a:r>
            <a:r>
              <a:rPr lang="el-GR" b="1">
                <a:solidFill>
                  <a:srgbClr val="3333FF"/>
                </a:solidFill>
              </a:rPr>
              <a:t>ΑΘΡΑΚΙΚΟ</a:t>
            </a:r>
            <a:r>
              <a:rPr lang="el-GR" b="1">
                <a:solidFill>
                  <a:srgbClr val="0000FF"/>
                </a:solidFill>
              </a:rPr>
              <a:t> ΑΛΑΣ</a:t>
            </a:r>
            <a:r>
              <a:rPr lang="en-US" b="1">
                <a:solidFill>
                  <a:srgbClr val="0000FF"/>
                </a:solidFill>
              </a:rPr>
              <a:t> </a:t>
            </a:r>
            <a:r>
              <a:rPr lang="el-GR" b="1">
                <a:solidFill>
                  <a:srgbClr val="0000FF"/>
                </a:solidFill>
              </a:rPr>
              <a:t>   </a:t>
            </a:r>
            <a:r>
              <a:rPr lang="en-US" b="1">
                <a:solidFill>
                  <a:srgbClr val="0000FF"/>
                </a:solidFill>
              </a:rPr>
              <a:t>         ….  + CO</a:t>
            </a:r>
            <a:r>
              <a:rPr lang="en-US" b="1" baseline="-25000">
                <a:solidFill>
                  <a:srgbClr val="0000FF"/>
                </a:solidFill>
              </a:rPr>
              <a:t>2</a:t>
            </a:r>
            <a:endParaRPr lang="el-GR" b="1">
              <a:solidFill>
                <a:srgbClr val="0000FF"/>
              </a:solidFill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971550" y="260350"/>
            <a:ext cx="6192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b="1">
                <a:solidFill>
                  <a:srgbClr val="FF0066"/>
                </a:solidFill>
              </a:rPr>
              <a:t>ΙΔΙΟΤΗΤΕΣ ΔΙΑΛΥΜΑΤΩΝ ΟΞΕΩΝ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4859338" y="1125538"/>
            <a:ext cx="9366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l-GR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4925" y="1681163"/>
            <a:ext cx="9001125" cy="9556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rgbClr val="FF0066"/>
                </a:solidFill>
              </a:rPr>
              <a:t>Τα διαλύματα των οξέων αντιδρούν με ανθρακικά άλατα και απελευθερώνουν αέριο διοξείδιο του άνθρακα</a:t>
            </a:r>
          </a:p>
        </p:txBody>
      </p:sp>
      <p:pic>
        <p:nvPicPr>
          <p:cNvPr id="11270" name="Picture 8" descr="Royalty-Free (RF) Teenager Clipart Illustration by Leo Blanchette - Stock Sample #219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625"/>
            <a:ext cx="1824038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179388" y="2997200"/>
            <a:ext cx="3024187" cy="1079500"/>
          </a:xfrm>
          <a:prstGeom prst="wedgeRoundRectCallout">
            <a:avLst>
              <a:gd name="adj1" fmla="val -27583"/>
              <a:gd name="adj2" fmla="val 70588"/>
              <a:gd name="adj3" fmla="val 16667"/>
            </a:avLst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l-GR" sz="2400">
                <a:solidFill>
                  <a:srgbClr val="3333FF"/>
                </a:solidFill>
              </a:rPr>
              <a:t>Τι είναι τα </a:t>
            </a:r>
            <a:r>
              <a:rPr lang="el-GR" sz="2400" b="1">
                <a:solidFill>
                  <a:srgbClr val="3333FF"/>
                </a:solidFill>
              </a:rPr>
              <a:t>ανθρακικά άλατα;</a:t>
            </a:r>
          </a:p>
        </p:txBody>
      </p:sp>
      <p:pic>
        <p:nvPicPr>
          <p:cNvPr id="11272" name="Picture 10" descr="pc047-cartoon-teen-clip-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5049838"/>
            <a:ext cx="2411412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5616575" y="2636838"/>
            <a:ext cx="3527425" cy="1944687"/>
          </a:xfrm>
          <a:prstGeom prst="wedgeRoundRectCallout">
            <a:avLst>
              <a:gd name="adj1" fmla="val 25023"/>
              <a:gd name="adj2" fmla="val 76856"/>
              <a:gd name="adj3" fmla="val 16667"/>
            </a:avLst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>
                <a:solidFill>
                  <a:srgbClr val="3333FF"/>
                </a:solidFill>
              </a:rPr>
              <a:t>είναι οι ενώσεις που αποτελούνται από μέταλλο και </a:t>
            </a:r>
            <a:r>
              <a:rPr lang="el-GR" b="1">
                <a:solidFill>
                  <a:srgbClr val="3333FF"/>
                </a:solidFill>
              </a:rPr>
              <a:t>ανθρακικό ιόν</a:t>
            </a:r>
          </a:p>
          <a:p>
            <a:endParaRPr lang="el-GR" sz="2400" b="1">
              <a:solidFill>
                <a:srgbClr val="3333FF"/>
              </a:solidFill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403350" y="4581525"/>
            <a:ext cx="2663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>
                <a:solidFill>
                  <a:srgbClr val="0000FF"/>
                </a:solidFill>
              </a:rPr>
              <a:t>π.χ   Να</a:t>
            </a:r>
            <a:r>
              <a:rPr lang="el-GR" baseline="30000">
                <a:solidFill>
                  <a:srgbClr val="0000FF"/>
                </a:solidFill>
              </a:rPr>
              <a:t>+1</a:t>
            </a:r>
            <a:r>
              <a:rPr lang="en-US">
                <a:solidFill>
                  <a:srgbClr val="0000FF"/>
                </a:solidFill>
              </a:rPr>
              <a:t>CO</a:t>
            </a:r>
            <a:r>
              <a:rPr lang="en-US" baseline="-25000">
                <a:solidFill>
                  <a:srgbClr val="0000FF"/>
                </a:solidFill>
              </a:rPr>
              <a:t>3</a:t>
            </a:r>
            <a:r>
              <a:rPr lang="en-US" baseline="30000">
                <a:solidFill>
                  <a:srgbClr val="0000FF"/>
                </a:solidFill>
              </a:rPr>
              <a:t>-2</a:t>
            </a:r>
            <a:endParaRPr lang="el-GR">
              <a:solidFill>
                <a:srgbClr val="0000FF"/>
              </a:solidFill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4067175" y="4941888"/>
            <a:ext cx="9366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l-GR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076825" y="4581525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N</a:t>
            </a:r>
            <a:r>
              <a:rPr lang="el-GR">
                <a:solidFill>
                  <a:srgbClr val="0000FF"/>
                </a:solidFill>
              </a:rPr>
              <a:t>α</a:t>
            </a:r>
            <a:r>
              <a:rPr lang="el-GR" baseline="-25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CO</a:t>
            </a:r>
            <a:r>
              <a:rPr lang="en-US" baseline="-25000">
                <a:solidFill>
                  <a:srgbClr val="0000FF"/>
                </a:solidFill>
              </a:rPr>
              <a:t>3</a:t>
            </a:r>
            <a:endParaRPr lang="el-GR">
              <a:solidFill>
                <a:srgbClr val="0000FF"/>
              </a:solidFill>
            </a:endParaRP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619250" y="5661025"/>
            <a:ext cx="2663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</a:t>
            </a:r>
            <a:r>
              <a:rPr lang="el-GR">
                <a:solidFill>
                  <a:srgbClr val="0000FF"/>
                </a:solidFill>
              </a:rPr>
              <a:t>   </a:t>
            </a:r>
            <a:r>
              <a:rPr lang="en-US">
                <a:solidFill>
                  <a:srgbClr val="0000FF"/>
                </a:solidFill>
              </a:rPr>
              <a:t>C</a:t>
            </a:r>
            <a:r>
              <a:rPr lang="el-GR">
                <a:solidFill>
                  <a:srgbClr val="0000FF"/>
                </a:solidFill>
              </a:rPr>
              <a:t>α</a:t>
            </a:r>
            <a:r>
              <a:rPr lang="el-GR" baseline="30000">
                <a:solidFill>
                  <a:srgbClr val="0000FF"/>
                </a:solidFill>
              </a:rPr>
              <a:t>+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CO</a:t>
            </a:r>
            <a:r>
              <a:rPr lang="en-US" baseline="-25000">
                <a:solidFill>
                  <a:srgbClr val="0000FF"/>
                </a:solidFill>
              </a:rPr>
              <a:t>3</a:t>
            </a:r>
            <a:r>
              <a:rPr lang="en-US" baseline="30000">
                <a:solidFill>
                  <a:srgbClr val="0000FF"/>
                </a:solidFill>
              </a:rPr>
              <a:t>-2</a:t>
            </a:r>
            <a:endParaRPr lang="el-GR">
              <a:solidFill>
                <a:srgbClr val="0000FF"/>
              </a:solidFill>
            </a:endParaRP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3995738" y="5949950"/>
            <a:ext cx="9366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l-GR"/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5076825" y="5646738"/>
            <a:ext cx="1511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C</a:t>
            </a:r>
            <a:r>
              <a:rPr lang="el-GR">
                <a:solidFill>
                  <a:srgbClr val="0000FF"/>
                </a:solidFill>
              </a:rPr>
              <a:t>α</a:t>
            </a:r>
            <a:r>
              <a:rPr lang="en-US">
                <a:solidFill>
                  <a:srgbClr val="0000FF"/>
                </a:solidFill>
              </a:rPr>
              <a:t>CO</a:t>
            </a:r>
            <a:r>
              <a:rPr lang="en-US" baseline="-25000">
                <a:solidFill>
                  <a:srgbClr val="0000FF"/>
                </a:solidFill>
              </a:rPr>
              <a:t>3</a:t>
            </a:r>
            <a:endParaRPr lang="el-GR">
              <a:solidFill>
                <a:srgbClr val="0000FF"/>
              </a:solidFill>
            </a:endParaRP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4427538" y="5157788"/>
            <a:ext cx="3276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>
                <a:solidFill>
                  <a:srgbClr val="FF0066"/>
                </a:solidFill>
              </a:rPr>
              <a:t>ανθρακικό νάτριο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4427538" y="6165850"/>
            <a:ext cx="3455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>
                <a:solidFill>
                  <a:srgbClr val="FF0066"/>
                </a:solidFill>
              </a:rPr>
              <a:t>ανθρακικό ασβέστιο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6" grpId="0" animBg="1"/>
      <p:bldP spid="25607" grpId="0" animBg="1"/>
      <p:bldP spid="25609" grpId="0" animBg="1"/>
      <p:bldP spid="25611" grpId="0" animBg="1"/>
      <p:bldP spid="25613" grpId="0"/>
      <p:bldP spid="25614" grpId="0" animBg="1"/>
      <p:bldP spid="25615" grpId="0"/>
      <p:bldP spid="25616" grpId="0"/>
      <p:bldP spid="25617" grpId="0" animBg="1"/>
      <p:bldP spid="25619" grpId="0"/>
      <p:bldP spid="25620" grpId="0"/>
      <p:bldP spid="256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Royalty-Free (RF) Teenager Clipart Illustration by Ron Leishman - Stock Sample #11291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16113"/>
            <a:ext cx="18224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3348038" y="1125538"/>
            <a:ext cx="4321175" cy="1152525"/>
          </a:xfrm>
          <a:prstGeom prst="wedgeEllipseCallout">
            <a:avLst>
              <a:gd name="adj1" fmla="val -82181"/>
              <a:gd name="adj2" fmla="val 115153"/>
            </a:avLst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l-GR" sz="2400" b="1">
                <a:solidFill>
                  <a:srgbClr val="FF0066"/>
                </a:solidFill>
              </a:rPr>
              <a:t>Πού  υπάρχουν </a:t>
            </a:r>
          </a:p>
          <a:p>
            <a:r>
              <a:rPr lang="el-GR" sz="2400" b="1">
                <a:solidFill>
                  <a:srgbClr val="FF0066"/>
                </a:solidFill>
              </a:rPr>
              <a:t>ανθρακικά άλατα;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σόδα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04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σταλακτίτη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508500"/>
            <a:ext cx="313213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όστρακ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64063"/>
            <a:ext cx="3059113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red%20coral%201%20400x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4535488"/>
            <a:ext cx="3168650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μάρμαρο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8725" y="0"/>
            <a:ext cx="410527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eg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2636838"/>
            <a:ext cx="2376487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snail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2060575"/>
            <a:ext cx="3455987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2268538" y="188913"/>
            <a:ext cx="2808287" cy="936625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CCFF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el-GR" sz="2400" b="1">
                <a:solidFill>
                  <a:srgbClr val="3333FF"/>
                </a:solidFill>
              </a:rPr>
              <a:t>Ανθρακικά άλατα</a:t>
            </a: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2051050" y="1052513"/>
            <a:ext cx="1871663" cy="792162"/>
          </a:xfrm>
          <a:prstGeom prst="leftArrow">
            <a:avLst>
              <a:gd name="adj1" fmla="val 50000"/>
              <a:gd name="adj2" fmla="val 59068"/>
            </a:avLst>
          </a:prstGeom>
          <a:solidFill>
            <a:srgbClr val="FFCCFF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400" b="1">
                <a:solidFill>
                  <a:srgbClr val="3333FF"/>
                </a:solidFill>
              </a:rPr>
              <a:t>N</a:t>
            </a:r>
            <a:r>
              <a:rPr lang="el-GR" sz="2400" b="1">
                <a:solidFill>
                  <a:srgbClr val="3333FF"/>
                </a:solidFill>
              </a:rPr>
              <a:t>α</a:t>
            </a:r>
            <a:r>
              <a:rPr lang="en-US" sz="2400" b="1" baseline="-25000">
                <a:solidFill>
                  <a:srgbClr val="3333FF"/>
                </a:solidFill>
              </a:rPr>
              <a:t>2</a:t>
            </a:r>
            <a:r>
              <a:rPr lang="en-US" sz="2400" b="1">
                <a:solidFill>
                  <a:srgbClr val="3333FF"/>
                </a:solidFill>
              </a:rPr>
              <a:t>CO</a:t>
            </a:r>
            <a:r>
              <a:rPr lang="en-US" sz="2400" b="1" baseline="-25000">
                <a:solidFill>
                  <a:srgbClr val="3333FF"/>
                </a:solidFill>
              </a:rPr>
              <a:t>3</a:t>
            </a:r>
            <a:endParaRPr lang="el-GR" sz="2400" b="1">
              <a:solidFill>
                <a:srgbClr val="3333FF"/>
              </a:solidFill>
            </a:endParaRP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 rot="10800000">
            <a:off x="3779838" y="1484313"/>
            <a:ext cx="1441450" cy="1800225"/>
          </a:xfrm>
          <a:custGeom>
            <a:avLst/>
            <a:gdLst>
              <a:gd name="T0" fmla="*/ 1029636 w 21600"/>
              <a:gd name="T1" fmla="*/ 0 h 21600"/>
              <a:gd name="T2" fmla="*/ 617755 w 21600"/>
              <a:gd name="T3" fmla="*/ 514314 h 21600"/>
              <a:gd name="T4" fmla="*/ 411814 w 21600"/>
              <a:gd name="T5" fmla="*/ 771513 h 21600"/>
              <a:gd name="T6" fmla="*/ 0 w 21600"/>
              <a:gd name="T7" fmla="*/ 1285911 h 21600"/>
              <a:gd name="T8" fmla="*/ 411814 w 21600"/>
              <a:gd name="T9" fmla="*/ 1800225 h 21600"/>
              <a:gd name="T10" fmla="*/ 823695 w 21600"/>
              <a:gd name="T11" fmla="*/ 1543026 h 21600"/>
              <a:gd name="T12" fmla="*/ 1235510 w 21600"/>
              <a:gd name="T13" fmla="*/ 1028712 h 21600"/>
              <a:gd name="T14" fmla="*/ 1441450 w 21600"/>
              <a:gd name="T15" fmla="*/ 514314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FFCCFF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r>
              <a:rPr lang="en-US" sz="2400" b="1">
                <a:solidFill>
                  <a:srgbClr val="3333FF"/>
                </a:solidFill>
              </a:rPr>
              <a:t>C</a:t>
            </a:r>
            <a:r>
              <a:rPr lang="el-GR" sz="2400" b="1">
                <a:solidFill>
                  <a:srgbClr val="3333FF"/>
                </a:solidFill>
              </a:rPr>
              <a:t>α</a:t>
            </a:r>
            <a:r>
              <a:rPr lang="en-US" sz="2400" b="1">
                <a:solidFill>
                  <a:srgbClr val="3333FF"/>
                </a:solidFill>
              </a:rPr>
              <a:t>CO</a:t>
            </a:r>
            <a:r>
              <a:rPr lang="en-US" sz="2400" b="1" baseline="-25000">
                <a:solidFill>
                  <a:srgbClr val="3333FF"/>
                </a:solidFill>
              </a:rPr>
              <a:t>3</a:t>
            </a:r>
            <a:endParaRPr lang="el-GR" sz="2400" b="1">
              <a:solidFill>
                <a:srgbClr val="3333FF"/>
              </a:solidFill>
            </a:endParaRPr>
          </a:p>
        </p:txBody>
      </p:sp>
      <p:pic>
        <p:nvPicPr>
          <p:cNvPr id="24591" name="Picture 15" descr="chalk-uses-unusual-590kb0608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950" y="2924175"/>
            <a:ext cx="187166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964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b="1">
                <a:solidFill>
                  <a:srgbClr val="0000FF"/>
                </a:solidFill>
              </a:rPr>
              <a:t>  ΟΞΥ   +    ΑΘΡΑΚΙΚΟ ΑΛΑΣ</a:t>
            </a:r>
            <a:r>
              <a:rPr lang="en-US" b="1">
                <a:solidFill>
                  <a:srgbClr val="0000FF"/>
                </a:solidFill>
              </a:rPr>
              <a:t> </a:t>
            </a:r>
            <a:r>
              <a:rPr lang="el-GR" b="1">
                <a:solidFill>
                  <a:srgbClr val="0000FF"/>
                </a:solidFill>
              </a:rPr>
              <a:t>   </a:t>
            </a:r>
            <a:r>
              <a:rPr lang="en-US" b="1">
                <a:solidFill>
                  <a:srgbClr val="0000FF"/>
                </a:solidFill>
              </a:rPr>
              <a:t>         </a:t>
            </a:r>
            <a:r>
              <a:rPr lang="el-GR" b="1">
                <a:solidFill>
                  <a:srgbClr val="0000FF"/>
                </a:solidFill>
              </a:rPr>
              <a:t>   </a:t>
            </a:r>
            <a:r>
              <a:rPr lang="en-US" b="1">
                <a:solidFill>
                  <a:srgbClr val="0000FF"/>
                </a:solidFill>
              </a:rPr>
              <a:t>….  + CO</a:t>
            </a:r>
            <a:r>
              <a:rPr lang="en-US" b="1" baseline="-25000">
                <a:solidFill>
                  <a:srgbClr val="0000FF"/>
                </a:solidFill>
              </a:rPr>
              <a:t>2</a:t>
            </a:r>
            <a:endParaRPr lang="el-GR" b="1">
              <a:solidFill>
                <a:srgbClr val="0000FF"/>
              </a:solidFill>
            </a:endParaRPr>
          </a:p>
        </p:txBody>
      </p:sp>
      <p:sp>
        <p:nvSpPr>
          <p:cNvPr id="14339" name="Line 5"/>
          <p:cNvSpPr>
            <a:spLocks noChangeShapeType="1"/>
          </p:cNvSpPr>
          <p:nvPr/>
        </p:nvSpPr>
        <p:spPr bwMode="auto">
          <a:xfrm>
            <a:off x="5435600" y="549275"/>
            <a:ext cx="9366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l-GR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708275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σόδα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068638"/>
            <a:ext cx="15938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339975" y="3500438"/>
            <a:ext cx="647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3200" b="1">
                <a:solidFill>
                  <a:srgbClr val="FF0066"/>
                </a:solidFill>
              </a:rPr>
              <a:t>+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79388" y="3284538"/>
            <a:ext cx="72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b="1">
                <a:solidFill>
                  <a:srgbClr val="FF0066"/>
                </a:solidFill>
              </a:rPr>
              <a:t>α)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0" y="4724400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b="1">
                <a:solidFill>
                  <a:srgbClr val="FF0066"/>
                </a:solidFill>
              </a:rPr>
              <a:t>β)</a:t>
            </a:r>
          </a:p>
        </p:txBody>
      </p:sp>
      <p:pic>
        <p:nvPicPr>
          <p:cNvPr id="26637" name="Picture 13" descr="p10105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797425"/>
            <a:ext cx="11874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2339975" y="5445125"/>
            <a:ext cx="647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3200" b="1">
                <a:solidFill>
                  <a:srgbClr val="FF0066"/>
                </a:solidFill>
              </a:rPr>
              <a:t>+</a:t>
            </a:r>
          </a:p>
        </p:txBody>
      </p:sp>
      <p:pic>
        <p:nvPicPr>
          <p:cNvPr id="26640" name="Picture 16" descr="pet_met_marble_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5229225"/>
            <a:ext cx="180657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468313" y="836613"/>
            <a:ext cx="2663825" cy="1844675"/>
          </a:xfrm>
          <a:prstGeom prst="irregularSeal1">
            <a:avLst/>
          </a:prstGeom>
          <a:gradFill rotWithShape="1">
            <a:gsLst>
              <a:gs pos="0">
                <a:srgbClr val="FFFFCC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b="1">
                <a:solidFill>
                  <a:srgbClr val="FF0066"/>
                </a:solidFill>
              </a:rPr>
              <a:t>πείραμα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  <p:bldP spid="26634" grpId="0"/>
      <p:bldP spid="26635" grpId="0"/>
      <p:bldP spid="266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971550" y="260350"/>
            <a:ext cx="6192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b="1">
                <a:solidFill>
                  <a:srgbClr val="FF0066"/>
                </a:solidFill>
              </a:rPr>
              <a:t>ΙΔΙΟΤΗΤΕΣ ΔΙΑΛΥΜΑΤΩΝ ΟΞΕΩΝ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23850" y="1196975"/>
            <a:ext cx="7488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b="1">
                <a:solidFill>
                  <a:srgbClr val="3333FF"/>
                </a:solidFill>
              </a:rPr>
              <a:t>4)</a:t>
            </a:r>
            <a:r>
              <a:rPr lang="el-GR" b="1">
                <a:solidFill>
                  <a:srgbClr val="0000FF"/>
                </a:solidFill>
              </a:rPr>
              <a:t> </a:t>
            </a:r>
            <a:r>
              <a:rPr lang="en-US" b="1">
                <a:solidFill>
                  <a:srgbClr val="3333FF"/>
                </a:solidFill>
              </a:rPr>
              <a:t>O</a:t>
            </a:r>
            <a:r>
              <a:rPr lang="el-GR" b="1">
                <a:solidFill>
                  <a:srgbClr val="3333FF"/>
                </a:solidFill>
              </a:rPr>
              <a:t>ΞΥ + ΜΕΤΑΛΛΟ              </a:t>
            </a:r>
            <a:r>
              <a:rPr lang="en-US" b="1">
                <a:solidFill>
                  <a:srgbClr val="3333FF"/>
                </a:solidFill>
              </a:rPr>
              <a:t>….</a:t>
            </a:r>
            <a:r>
              <a:rPr lang="el-GR" b="1">
                <a:solidFill>
                  <a:srgbClr val="3333FF"/>
                </a:solidFill>
              </a:rPr>
              <a:t> </a:t>
            </a:r>
            <a:r>
              <a:rPr lang="en-US" b="1">
                <a:solidFill>
                  <a:srgbClr val="3333FF"/>
                </a:solidFill>
              </a:rPr>
              <a:t>+</a:t>
            </a:r>
            <a:r>
              <a:rPr lang="el-GR" b="1">
                <a:solidFill>
                  <a:srgbClr val="3333FF"/>
                </a:solidFill>
              </a:rPr>
              <a:t>   Η</a:t>
            </a:r>
            <a:r>
              <a:rPr lang="el-GR" b="1" baseline="-25000">
                <a:solidFill>
                  <a:srgbClr val="3333FF"/>
                </a:solidFill>
              </a:rPr>
              <a:t>2</a:t>
            </a:r>
            <a:endParaRPr lang="el-GR" b="1">
              <a:solidFill>
                <a:srgbClr val="3333FF"/>
              </a:solidFill>
            </a:endParaRP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3995738" y="1484313"/>
            <a:ext cx="9366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l-GR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68313" y="1989138"/>
            <a:ext cx="8207375" cy="9556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rgbClr val="FF0066"/>
                </a:solidFill>
              </a:rPr>
              <a:t>Τα διαλύματα των οξέων αντιδρούν με πολλά μέταλλα και απελευθερώνουν αέριο υδρογόνο</a:t>
            </a:r>
          </a:p>
        </p:txBody>
      </p:sp>
      <p:pic>
        <p:nvPicPr>
          <p:cNvPr id="15366" name="Picture 11" descr="Royalty-Free (RF) Teenager Clipart Illustration by Leo Blanchette - Stock Sample #219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625"/>
            <a:ext cx="1824038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684213" y="3357563"/>
            <a:ext cx="6840537" cy="1152525"/>
          </a:xfrm>
          <a:prstGeom prst="wedgeEllipseCallout">
            <a:avLst>
              <a:gd name="adj1" fmla="val -37236"/>
              <a:gd name="adj2" fmla="val 81403"/>
            </a:avLst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l-GR">
                <a:solidFill>
                  <a:srgbClr val="3333FF"/>
                </a:solidFill>
              </a:rPr>
              <a:t>Όλα τα μέταλλα αντιδρούν με τα διαλύματα των οξέων;</a:t>
            </a:r>
          </a:p>
        </p:txBody>
      </p:sp>
      <p:pic>
        <p:nvPicPr>
          <p:cNvPr id="15368" name="Picture 13" descr="pc047-cartoon-teen-clip-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5049838"/>
            <a:ext cx="2411413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AutoShape 14"/>
          <p:cNvSpPr>
            <a:spLocks noChangeArrowheads="1"/>
          </p:cNvSpPr>
          <p:nvPr/>
        </p:nvSpPr>
        <p:spPr bwMode="auto">
          <a:xfrm>
            <a:off x="2051050" y="5157788"/>
            <a:ext cx="4606925" cy="1512887"/>
          </a:xfrm>
          <a:prstGeom prst="wedgeRoundRectCallout">
            <a:avLst>
              <a:gd name="adj1" fmla="val 69917"/>
              <a:gd name="adj2" fmla="val 8449"/>
              <a:gd name="adj3" fmla="val 16667"/>
            </a:avLst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>
                <a:solidFill>
                  <a:srgbClr val="3333FF"/>
                </a:solidFill>
              </a:rPr>
              <a:t>Δεν αντιδρούν με τα διαλύματα των οξέων: </a:t>
            </a:r>
            <a:r>
              <a:rPr lang="en-US" b="1">
                <a:solidFill>
                  <a:srgbClr val="3333FF"/>
                </a:solidFill>
              </a:rPr>
              <a:t>Cu,</a:t>
            </a:r>
            <a:r>
              <a:rPr lang="el-GR" b="1">
                <a:solidFill>
                  <a:srgbClr val="3333FF"/>
                </a:solidFill>
              </a:rPr>
              <a:t> </a:t>
            </a:r>
            <a:r>
              <a:rPr lang="en-US" b="1">
                <a:solidFill>
                  <a:srgbClr val="3333FF"/>
                </a:solidFill>
              </a:rPr>
              <a:t>Hg,</a:t>
            </a:r>
            <a:r>
              <a:rPr lang="el-GR" b="1">
                <a:solidFill>
                  <a:srgbClr val="3333FF"/>
                </a:solidFill>
              </a:rPr>
              <a:t> </a:t>
            </a:r>
            <a:r>
              <a:rPr lang="en-US" b="1">
                <a:solidFill>
                  <a:srgbClr val="3333FF"/>
                </a:solidFill>
              </a:rPr>
              <a:t>Ag,</a:t>
            </a:r>
            <a:r>
              <a:rPr lang="el-GR" b="1">
                <a:solidFill>
                  <a:srgbClr val="3333FF"/>
                </a:solidFill>
              </a:rPr>
              <a:t> </a:t>
            </a:r>
            <a:r>
              <a:rPr lang="en-US" b="1">
                <a:solidFill>
                  <a:srgbClr val="3333FF"/>
                </a:solidFill>
              </a:rPr>
              <a:t>Pt,</a:t>
            </a:r>
            <a:r>
              <a:rPr lang="el-GR" b="1">
                <a:solidFill>
                  <a:srgbClr val="3333FF"/>
                </a:solidFill>
              </a:rPr>
              <a:t> </a:t>
            </a:r>
            <a:r>
              <a:rPr lang="en-US" b="1">
                <a:solidFill>
                  <a:srgbClr val="3333FF"/>
                </a:solidFill>
              </a:rPr>
              <a:t>Au</a:t>
            </a:r>
            <a:endParaRPr lang="el-GR" b="1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5" grpId="0" animBg="1"/>
      <p:bldP spid="32776" grpId="0" animBg="1"/>
      <p:bldP spid="32780" grpId="0" animBg="1"/>
      <p:bldP spid="327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23850" y="620713"/>
            <a:ext cx="7488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b="1">
                <a:solidFill>
                  <a:srgbClr val="0000FF"/>
                </a:solidFill>
              </a:rPr>
              <a:t> </a:t>
            </a:r>
            <a:r>
              <a:rPr lang="en-US" b="1">
                <a:solidFill>
                  <a:srgbClr val="3333FF"/>
                </a:solidFill>
              </a:rPr>
              <a:t>O</a:t>
            </a:r>
            <a:r>
              <a:rPr lang="el-GR" b="1">
                <a:solidFill>
                  <a:srgbClr val="3333FF"/>
                </a:solidFill>
              </a:rPr>
              <a:t>ΞΥ + ΜΕΤΑΛΛΟ              </a:t>
            </a:r>
            <a:r>
              <a:rPr lang="en-US" b="1">
                <a:solidFill>
                  <a:srgbClr val="3333FF"/>
                </a:solidFill>
              </a:rPr>
              <a:t>….</a:t>
            </a:r>
            <a:r>
              <a:rPr lang="el-GR" b="1">
                <a:solidFill>
                  <a:srgbClr val="3333FF"/>
                </a:solidFill>
              </a:rPr>
              <a:t> </a:t>
            </a:r>
            <a:r>
              <a:rPr lang="en-US" b="1">
                <a:solidFill>
                  <a:srgbClr val="3333FF"/>
                </a:solidFill>
              </a:rPr>
              <a:t>+</a:t>
            </a:r>
            <a:r>
              <a:rPr lang="el-GR" b="1">
                <a:solidFill>
                  <a:srgbClr val="3333FF"/>
                </a:solidFill>
              </a:rPr>
              <a:t>   Η</a:t>
            </a:r>
            <a:r>
              <a:rPr lang="el-GR" b="1" baseline="-25000">
                <a:solidFill>
                  <a:srgbClr val="3333FF"/>
                </a:solidFill>
              </a:rPr>
              <a:t>2</a:t>
            </a:r>
            <a:endParaRPr lang="el-GR" b="1">
              <a:solidFill>
                <a:srgbClr val="3333FF"/>
              </a:solidFill>
            </a:endParaRP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395288" y="1412875"/>
            <a:ext cx="2663825" cy="1844675"/>
          </a:xfrm>
          <a:prstGeom prst="irregularSeal1">
            <a:avLst/>
          </a:prstGeom>
          <a:gradFill rotWithShape="1">
            <a:gsLst>
              <a:gs pos="0">
                <a:srgbClr val="FFFFCC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b="1">
                <a:solidFill>
                  <a:srgbClr val="FF0066"/>
                </a:solidFill>
              </a:rPr>
              <a:t>πείραμα</a:t>
            </a:r>
          </a:p>
        </p:txBody>
      </p:sp>
      <p:sp>
        <p:nvSpPr>
          <p:cNvPr id="16388" name="Line 6"/>
          <p:cNvSpPr>
            <a:spLocks noChangeShapeType="1"/>
          </p:cNvSpPr>
          <p:nvPr/>
        </p:nvSpPr>
        <p:spPr bwMode="auto">
          <a:xfrm>
            <a:off x="3708400" y="908050"/>
            <a:ext cx="9366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l-GR"/>
          </a:p>
        </p:txBody>
      </p:sp>
      <p:pic>
        <p:nvPicPr>
          <p:cNvPr id="33799" name="Picture 7" descr="p10105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429000"/>
            <a:ext cx="11874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2700338" y="4221163"/>
            <a:ext cx="392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FF"/>
                </a:solidFill>
              </a:rPr>
              <a:t>+</a:t>
            </a:r>
            <a:endParaRPr lang="el-GR" b="1">
              <a:solidFill>
                <a:srgbClr val="3333FF"/>
              </a:solidFill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995738" y="3429000"/>
            <a:ext cx="863600" cy="1811338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Zn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Al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Cu</a:t>
            </a:r>
            <a:endParaRPr lang="el-GR">
              <a:solidFill>
                <a:srgbClr val="3333FF"/>
              </a:solidFill>
            </a:endParaRP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5435600" y="3716338"/>
            <a:ext cx="9366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l-GR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5364163" y="4365625"/>
            <a:ext cx="9366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l-GR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5364163" y="5013325"/>
            <a:ext cx="9366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l-GR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6516688" y="4724400"/>
            <a:ext cx="2376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>
                <a:solidFill>
                  <a:srgbClr val="3333FF"/>
                </a:solidFill>
              </a:rPr>
              <a:t>Δεν παράγεται αέριο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7019925" y="4076700"/>
            <a:ext cx="576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rgbClr val="3333FF"/>
                </a:solidFill>
              </a:rPr>
              <a:t>Η</a:t>
            </a:r>
            <a:r>
              <a:rPr lang="el-GR" b="1" baseline="-25000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7019925" y="3357563"/>
            <a:ext cx="5762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rgbClr val="3333FF"/>
                </a:solidFill>
              </a:rPr>
              <a:t>Η</a:t>
            </a:r>
            <a:r>
              <a:rPr lang="el-GR" b="1" baseline="-25000">
                <a:solidFill>
                  <a:srgbClr val="3333FF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1" grpId="0" animBg="1"/>
      <p:bldP spid="33802" grpId="0" animBg="1"/>
      <p:bldP spid="33803" grpId="0" animBg="1"/>
      <p:bldP spid="33804" grpId="0" animBg="1"/>
      <p:bldP spid="33805" grpId="0"/>
      <p:bldP spid="33806" grpId="0"/>
      <p:bldP spid="338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060575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pict5_3b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89138"/>
            <a:ext cx="4067175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755650" y="476250"/>
            <a:ext cx="7488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b="1">
                <a:solidFill>
                  <a:srgbClr val="0000FF"/>
                </a:solidFill>
              </a:rPr>
              <a:t> </a:t>
            </a:r>
            <a:r>
              <a:rPr lang="en-US" b="1">
                <a:solidFill>
                  <a:srgbClr val="3333FF"/>
                </a:solidFill>
              </a:rPr>
              <a:t>O</a:t>
            </a:r>
            <a:r>
              <a:rPr lang="el-GR" b="1">
                <a:solidFill>
                  <a:srgbClr val="3333FF"/>
                </a:solidFill>
              </a:rPr>
              <a:t>ΞΥ + ΜΕΤΑΛΛΟ              </a:t>
            </a:r>
            <a:r>
              <a:rPr lang="en-US" b="1">
                <a:solidFill>
                  <a:srgbClr val="3333FF"/>
                </a:solidFill>
              </a:rPr>
              <a:t>….</a:t>
            </a:r>
            <a:r>
              <a:rPr lang="el-GR" b="1">
                <a:solidFill>
                  <a:srgbClr val="3333FF"/>
                </a:solidFill>
              </a:rPr>
              <a:t> </a:t>
            </a:r>
            <a:r>
              <a:rPr lang="en-US" b="1">
                <a:solidFill>
                  <a:srgbClr val="3333FF"/>
                </a:solidFill>
              </a:rPr>
              <a:t>+</a:t>
            </a:r>
            <a:r>
              <a:rPr lang="el-GR" b="1">
                <a:solidFill>
                  <a:srgbClr val="3333FF"/>
                </a:solidFill>
              </a:rPr>
              <a:t>   Η</a:t>
            </a:r>
            <a:r>
              <a:rPr lang="el-GR" b="1" baseline="-25000">
                <a:solidFill>
                  <a:srgbClr val="3333FF"/>
                </a:solidFill>
              </a:rPr>
              <a:t>2</a:t>
            </a:r>
            <a:endParaRPr lang="el-GR" b="1">
              <a:solidFill>
                <a:srgbClr val="3333FF"/>
              </a:solidFill>
            </a:endParaRPr>
          </a:p>
        </p:txBody>
      </p:sp>
      <p:sp>
        <p:nvSpPr>
          <p:cNvPr id="17413" name="Line 9"/>
          <p:cNvSpPr>
            <a:spLocks noChangeShapeType="1"/>
          </p:cNvSpPr>
          <p:nvPr/>
        </p:nvSpPr>
        <p:spPr bwMode="auto">
          <a:xfrm>
            <a:off x="4140200" y="692150"/>
            <a:ext cx="9366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oyalty-Free (RF) Teenager Clipart Illustration by Ron Leishman - Stock Sample #11291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16113"/>
            <a:ext cx="18224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3348038" y="1125538"/>
            <a:ext cx="5111750" cy="1798637"/>
          </a:xfrm>
          <a:prstGeom prst="wedgeEllipseCallout">
            <a:avLst>
              <a:gd name="adj1" fmla="val -77204"/>
              <a:gd name="adj2" fmla="val 55824"/>
            </a:avLst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l-GR" sz="2400" b="1">
                <a:solidFill>
                  <a:srgbClr val="FF0066"/>
                </a:solidFill>
              </a:rPr>
              <a:t>Ποιες είναι οι ιδιότητες των διαλυμάτων των οξέων;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042988" y="188913"/>
            <a:ext cx="6192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b="1">
                <a:solidFill>
                  <a:srgbClr val="FF0066"/>
                </a:solidFill>
              </a:rPr>
              <a:t>ΙΔΙΟΤΗΤΕΣ ΔΙΑΛΥΜΑΤΩΝ ΟΞΕΩΝ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8313" y="1268413"/>
            <a:ext cx="6119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b="1">
                <a:solidFill>
                  <a:srgbClr val="3333FF"/>
                </a:solidFill>
              </a:rPr>
              <a:t>1)ΕΧΟΥΝ ΞΙΝΗ ΓΕΥΣΗ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68313" y="2133600"/>
            <a:ext cx="8207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b="1">
                <a:solidFill>
                  <a:srgbClr val="3333FF"/>
                </a:solidFill>
              </a:rPr>
              <a:t>2)ΜΕΤΑΒΑΛΛΟΥΝ ΤΟ ΧΡΩΜΑ ΤΩΝ ΔΕΙΚΤΩΝ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11188" y="2924175"/>
            <a:ext cx="7993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b="1"/>
              <a:t>Βαμμα ηλιοτροπιου :  </a:t>
            </a:r>
            <a:r>
              <a:rPr lang="el-GR" b="1">
                <a:solidFill>
                  <a:srgbClr val="9900FF"/>
                </a:solidFill>
              </a:rPr>
              <a:t>μενεξεδί                </a:t>
            </a:r>
            <a:r>
              <a:rPr lang="el-GR" b="1">
                <a:solidFill>
                  <a:srgbClr val="FF0066"/>
                </a:solidFill>
              </a:rPr>
              <a:t>ρόζ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6156325" y="321310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11188" y="3573463"/>
            <a:ext cx="8929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b="1"/>
              <a:t>Μπλε της βρωμοθυμόλης : </a:t>
            </a:r>
            <a:r>
              <a:rPr lang="el-GR" b="1">
                <a:solidFill>
                  <a:srgbClr val="009900"/>
                </a:solidFill>
              </a:rPr>
              <a:t>πράσινο</a:t>
            </a:r>
            <a:r>
              <a:rPr lang="el-GR" b="1"/>
              <a:t>          </a:t>
            </a:r>
            <a:r>
              <a:rPr lang="el-GR" b="1">
                <a:solidFill>
                  <a:srgbClr val="FFCC00"/>
                </a:solidFill>
              </a:rPr>
              <a:t>κίτρινο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6948488" y="38608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39750" y="4581525"/>
            <a:ext cx="8208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b="1">
                <a:solidFill>
                  <a:srgbClr val="3333FF"/>
                </a:solidFill>
              </a:rPr>
              <a:t>3) ΟΞΥ + ΑΘΡΑΚΙΚΟ ΑΛΑΣ</a:t>
            </a:r>
            <a:r>
              <a:rPr lang="en-US" b="1">
                <a:solidFill>
                  <a:srgbClr val="3333FF"/>
                </a:solidFill>
              </a:rPr>
              <a:t> </a:t>
            </a:r>
            <a:r>
              <a:rPr lang="el-GR" b="1">
                <a:solidFill>
                  <a:srgbClr val="3333FF"/>
                </a:solidFill>
              </a:rPr>
              <a:t>   </a:t>
            </a:r>
            <a:r>
              <a:rPr lang="en-US" b="1">
                <a:solidFill>
                  <a:srgbClr val="3333FF"/>
                </a:solidFill>
              </a:rPr>
              <a:t>         ….  + CO</a:t>
            </a:r>
            <a:r>
              <a:rPr lang="en-US" b="1" baseline="-25000">
                <a:solidFill>
                  <a:srgbClr val="3333FF"/>
                </a:solidFill>
              </a:rPr>
              <a:t>2</a:t>
            </a:r>
            <a:endParaRPr lang="el-GR" b="1">
              <a:solidFill>
                <a:srgbClr val="3333FF"/>
              </a:solidFill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5435600" y="47974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11188" y="5445125"/>
            <a:ext cx="7488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b="1">
                <a:solidFill>
                  <a:srgbClr val="0000FF"/>
                </a:solidFill>
              </a:rPr>
              <a:t>4) </a:t>
            </a:r>
            <a:r>
              <a:rPr lang="en-US" b="1">
                <a:solidFill>
                  <a:srgbClr val="3333FF"/>
                </a:solidFill>
              </a:rPr>
              <a:t>O</a:t>
            </a:r>
            <a:r>
              <a:rPr lang="el-GR" b="1">
                <a:solidFill>
                  <a:srgbClr val="3333FF"/>
                </a:solidFill>
              </a:rPr>
              <a:t>ΞΥ +ΜΕΤΑΛΛΟ              </a:t>
            </a:r>
            <a:r>
              <a:rPr lang="en-US" b="1">
                <a:solidFill>
                  <a:srgbClr val="3333FF"/>
                </a:solidFill>
              </a:rPr>
              <a:t>….</a:t>
            </a:r>
            <a:r>
              <a:rPr lang="el-GR" b="1">
                <a:solidFill>
                  <a:srgbClr val="3333FF"/>
                </a:solidFill>
              </a:rPr>
              <a:t> </a:t>
            </a:r>
            <a:r>
              <a:rPr lang="en-US" b="1">
                <a:solidFill>
                  <a:srgbClr val="3333FF"/>
                </a:solidFill>
              </a:rPr>
              <a:t>+</a:t>
            </a:r>
            <a:r>
              <a:rPr lang="el-GR" b="1">
                <a:solidFill>
                  <a:srgbClr val="3333FF"/>
                </a:solidFill>
              </a:rPr>
              <a:t>   Η</a:t>
            </a:r>
            <a:r>
              <a:rPr lang="el-GR" b="1" baseline="-25000">
                <a:solidFill>
                  <a:srgbClr val="3333FF"/>
                </a:solidFill>
              </a:rPr>
              <a:t>2</a:t>
            </a:r>
            <a:endParaRPr lang="el-GR" b="1">
              <a:solidFill>
                <a:srgbClr val="3333FF"/>
              </a:solidFill>
            </a:endParaRP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4140200" y="5734050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 animBg="1"/>
      <p:bldP spid="5128" grpId="0"/>
      <p:bldP spid="5129" grpId="0" animBg="1"/>
      <p:bldP spid="5131" grpId="0"/>
      <p:bldP spid="5133" grpId="0" animBg="1"/>
      <p:bldP spid="5134" grpId="0"/>
      <p:bldP spid="51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pc047-cartoon-teen-clip-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05263"/>
            <a:ext cx="2411412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1835150" y="1196975"/>
            <a:ext cx="6119813" cy="1511300"/>
          </a:xfrm>
          <a:prstGeom prst="wedgeRoundRectCallout">
            <a:avLst>
              <a:gd name="adj1" fmla="val -37731"/>
              <a:gd name="adj2" fmla="val 132667"/>
              <a:gd name="adj3" fmla="val 16667"/>
            </a:avLst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>
                <a:solidFill>
                  <a:srgbClr val="3333FF"/>
                </a:solidFill>
              </a:rPr>
              <a:t>Το σύνολο των ιδιοτήτων των διαλυμάτων των οξέων</a:t>
            </a:r>
            <a:r>
              <a:rPr lang="el-GR" b="1">
                <a:solidFill>
                  <a:srgbClr val="3333FF"/>
                </a:solidFill>
              </a:rPr>
              <a:t> </a:t>
            </a:r>
            <a:r>
              <a:rPr lang="el-GR">
                <a:solidFill>
                  <a:srgbClr val="3333FF"/>
                </a:solidFill>
              </a:rPr>
              <a:t>ονομάζεται</a:t>
            </a:r>
            <a:r>
              <a:rPr lang="el-GR" b="1">
                <a:solidFill>
                  <a:srgbClr val="3333FF"/>
                </a:solidFill>
              </a:rPr>
              <a:t> όξινος χαρακτήρας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4075" y="981075"/>
            <a:ext cx="5400675" cy="792163"/>
          </a:xfrm>
        </p:spPr>
        <p:txBody>
          <a:bodyPr/>
          <a:lstStyle/>
          <a:p>
            <a:pPr eaLnBrk="1" hangingPunct="1"/>
            <a:r>
              <a:rPr lang="el-GR" b="1">
                <a:solidFill>
                  <a:srgbClr val="FFFF00"/>
                </a:solidFill>
              </a:rPr>
              <a:t>ΤΑ ΟΞΕΑ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accent1"/>
          </a:solidFill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188913"/>
            <a:ext cx="3527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l-GR" sz="3600" b="1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403350" y="836613"/>
            <a:ext cx="61198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XHMIKOI TY</a:t>
            </a:r>
            <a:r>
              <a:rPr lang="el-GR" sz="3200" b="1">
                <a:solidFill>
                  <a:srgbClr val="FF0066"/>
                </a:solidFill>
              </a:rPr>
              <a:t>Π</a:t>
            </a:r>
            <a:r>
              <a:rPr lang="en-US" sz="3200" b="1">
                <a:solidFill>
                  <a:srgbClr val="FF0066"/>
                </a:solidFill>
              </a:rPr>
              <a:t>OI</a:t>
            </a:r>
            <a:endParaRPr lang="el-GR" sz="3200" b="1">
              <a:solidFill>
                <a:srgbClr val="FF0066"/>
              </a:solidFill>
            </a:endParaRPr>
          </a:p>
          <a:p>
            <a:pPr>
              <a:spcBef>
                <a:spcPct val="50000"/>
              </a:spcBef>
            </a:pPr>
            <a:r>
              <a:rPr lang="el-GR" sz="3200" b="1">
                <a:solidFill>
                  <a:srgbClr val="FF0066"/>
                </a:solidFill>
              </a:rPr>
              <a:t>ΟΝΟΜΑΤΑ ΟΞΕΩΝ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23850" y="1196975"/>
            <a:ext cx="935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H</a:t>
            </a:r>
            <a:r>
              <a:rPr lang="en-US" sz="3200" b="1" baseline="30000">
                <a:solidFill>
                  <a:srgbClr val="0000FF"/>
                </a:solidFill>
              </a:rPr>
              <a:t>+1</a:t>
            </a:r>
            <a:endParaRPr lang="el-GR" sz="3200" b="1">
              <a:solidFill>
                <a:srgbClr val="0000FF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187450" y="1196975"/>
            <a:ext cx="1079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Cl</a:t>
            </a:r>
            <a:r>
              <a:rPr lang="en-US" sz="3200" b="1" baseline="30000">
                <a:solidFill>
                  <a:srgbClr val="0000FF"/>
                </a:solidFill>
              </a:rPr>
              <a:t>-1</a:t>
            </a:r>
            <a:endParaRPr lang="el-GR" sz="3200" b="1">
              <a:solidFill>
                <a:srgbClr val="0000FF"/>
              </a:solidFill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627313" y="148431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708400" y="1268413"/>
            <a:ext cx="1008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HCl</a:t>
            </a:r>
            <a:endParaRPr lang="el-GR" sz="3200" b="1">
              <a:solidFill>
                <a:srgbClr val="0000FF"/>
              </a:solidFill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79388" y="1989138"/>
            <a:ext cx="9350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H</a:t>
            </a:r>
            <a:r>
              <a:rPr lang="en-US" sz="3200" b="1" baseline="30000">
                <a:solidFill>
                  <a:srgbClr val="0000FF"/>
                </a:solidFill>
              </a:rPr>
              <a:t>+1</a:t>
            </a:r>
            <a:endParaRPr lang="el-GR" sz="3200" b="1">
              <a:solidFill>
                <a:srgbClr val="0000FF"/>
              </a:solidFill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331913" y="2060575"/>
            <a:ext cx="1079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Br</a:t>
            </a:r>
            <a:r>
              <a:rPr lang="en-US" sz="3200" b="1" baseline="30000">
                <a:solidFill>
                  <a:srgbClr val="0000FF"/>
                </a:solidFill>
              </a:rPr>
              <a:t>-1</a:t>
            </a:r>
            <a:endParaRPr lang="el-GR" sz="3200" b="1">
              <a:solidFill>
                <a:srgbClr val="0000FF"/>
              </a:solidFill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403350" y="2636838"/>
            <a:ext cx="1079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F</a:t>
            </a:r>
            <a:r>
              <a:rPr lang="en-US" sz="3200" b="1" baseline="30000">
                <a:solidFill>
                  <a:srgbClr val="0000FF"/>
                </a:solidFill>
              </a:rPr>
              <a:t>-1</a:t>
            </a:r>
            <a:endParaRPr lang="el-GR" sz="3200" b="1">
              <a:solidFill>
                <a:srgbClr val="0000FF"/>
              </a:solidFill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547813" y="3284538"/>
            <a:ext cx="1079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l</a:t>
            </a:r>
            <a:r>
              <a:rPr lang="en-US" sz="3200" b="1" baseline="30000">
                <a:solidFill>
                  <a:srgbClr val="0000FF"/>
                </a:solidFill>
              </a:rPr>
              <a:t>-1</a:t>
            </a:r>
            <a:endParaRPr lang="el-GR" sz="3200" b="1">
              <a:solidFill>
                <a:srgbClr val="0000FF"/>
              </a:solidFill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331913" y="3933825"/>
            <a:ext cx="1079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S</a:t>
            </a:r>
            <a:r>
              <a:rPr lang="en-US" sz="3200" b="1" baseline="30000">
                <a:solidFill>
                  <a:srgbClr val="0000FF"/>
                </a:solidFill>
              </a:rPr>
              <a:t>-2</a:t>
            </a:r>
            <a:endParaRPr lang="el-GR" sz="3200" b="1">
              <a:solidFill>
                <a:srgbClr val="0000FF"/>
              </a:solidFill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79388" y="2565400"/>
            <a:ext cx="935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H</a:t>
            </a:r>
            <a:r>
              <a:rPr lang="en-US" sz="3200" b="1" baseline="30000">
                <a:solidFill>
                  <a:srgbClr val="0000FF"/>
                </a:solidFill>
              </a:rPr>
              <a:t>+1</a:t>
            </a:r>
            <a:endParaRPr lang="el-GR" sz="3200" b="1">
              <a:solidFill>
                <a:srgbClr val="0000FF"/>
              </a:solidFill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50825" y="3213100"/>
            <a:ext cx="935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H</a:t>
            </a:r>
            <a:r>
              <a:rPr lang="en-US" sz="3200" b="1" baseline="30000">
                <a:solidFill>
                  <a:srgbClr val="0000FF"/>
                </a:solidFill>
              </a:rPr>
              <a:t>+1</a:t>
            </a:r>
            <a:endParaRPr lang="el-GR" sz="3200" b="1">
              <a:solidFill>
                <a:srgbClr val="0000FF"/>
              </a:solidFill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50825" y="3933825"/>
            <a:ext cx="935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H</a:t>
            </a:r>
            <a:r>
              <a:rPr lang="en-US" sz="3200" b="1" baseline="30000">
                <a:solidFill>
                  <a:srgbClr val="0000FF"/>
                </a:solidFill>
              </a:rPr>
              <a:t>+1</a:t>
            </a:r>
            <a:endParaRPr lang="el-GR" sz="3200" b="1">
              <a:solidFill>
                <a:srgbClr val="0000FF"/>
              </a:solidFill>
            </a:endParaRPr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2555875" y="234950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2555875" y="2924175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2484438" y="35734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2339975" y="42211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3779838" y="1916113"/>
            <a:ext cx="1008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HBr</a:t>
            </a:r>
            <a:endParaRPr lang="el-GR" sz="3200" b="1">
              <a:solidFill>
                <a:srgbClr val="0000FF"/>
              </a:solidFill>
            </a:endParaRP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3708400" y="2565400"/>
            <a:ext cx="792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HF</a:t>
            </a:r>
            <a:endParaRPr lang="el-GR" sz="3200" b="1">
              <a:solidFill>
                <a:srgbClr val="0000FF"/>
              </a:solidFill>
            </a:endParaRP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3708400" y="3213100"/>
            <a:ext cx="792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Hl</a:t>
            </a:r>
            <a:endParaRPr lang="el-GR" sz="3200" b="1">
              <a:solidFill>
                <a:srgbClr val="0000FF"/>
              </a:solidFill>
            </a:endParaRP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3779838" y="386080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H</a:t>
            </a:r>
            <a:r>
              <a:rPr lang="en-US" sz="3200" b="1" baseline="-25000">
                <a:solidFill>
                  <a:srgbClr val="0000FF"/>
                </a:solidFill>
              </a:rPr>
              <a:t>2</a:t>
            </a:r>
            <a:r>
              <a:rPr lang="en-US" sz="3200" b="1">
                <a:solidFill>
                  <a:srgbClr val="0000FF"/>
                </a:solidFill>
              </a:rPr>
              <a:t>S</a:t>
            </a:r>
            <a:endParaRPr lang="el-GR" sz="3200" b="1">
              <a:solidFill>
                <a:srgbClr val="0000FF"/>
              </a:solidFill>
            </a:endParaRP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5148263" y="1341438"/>
            <a:ext cx="2879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3200" b="1">
                <a:solidFill>
                  <a:srgbClr val="0000FF"/>
                </a:solidFill>
              </a:rPr>
              <a:t>υδροχλώριο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5076825" y="1916113"/>
            <a:ext cx="2879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3200" b="1">
                <a:solidFill>
                  <a:srgbClr val="0000FF"/>
                </a:solidFill>
              </a:rPr>
              <a:t>υδροβρώμιο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5148263" y="2565400"/>
            <a:ext cx="2663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3200" b="1">
                <a:solidFill>
                  <a:srgbClr val="0000FF"/>
                </a:solidFill>
              </a:rPr>
              <a:t>υδροφθόριο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5076825" y="4005263"/>
            <a:ext cx="2447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3200" b="1">
                <a:solidFill>
                  <a:srgbClr val="0000FF"/>
                </a:solidFill>
              </a:rPr>
              <a:t>υδρόθειο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5148263" y="3284538"/>
            <a:ext cx="2447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3200" b="1">
                <a:solidFill>
                  <a:srgbClr val="0000FF"/>
                </a:solidFill>
              </a:rPr>
              <a:t>υδροιώδιο</a:t>
            </a:r>
          </a:p>
        </p:txBody>
      </p:sp>
      <p:sp>
        <p:nvSpPr>
          <p:cNvPr id="22555" name="Text Box 32"/>
          <p:cNvSpPr txBox="1">
            <a:spLocks noChangeArrowheads="1"/>
          </p:cNvSpPr>
          <p:nvPr/>
        </p:nvSpPr>
        <p:spPr bwMode="auto">
          <a:xfrm>
            <a:off x="611188" y="260350"/>
            <a:ext cx="5400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3200" b="1">
                <a:solidFill>
                  <a:srgbClr val="FF0066"/>
                </a:solidFill>
              </a:rPr>
              <a:t>Α) Μη Οξυγονούχα οξέα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2" grpId="0"/>
      <p:bldP spid="14343" grpId="0" animBg="1"/>
      <p:bldP spid="14345" grpId="0"/>
      <p:bldP spid="14346" grpId="0"/>
      <p:bldP spid="14347" grpId="0"/>
      <p:bldP spid="14348" grpId="0"/>
      <p:bldP spid="14349" grpId="0"/>
      <p:bldP spid="14350" grpId="0"/>
      <p:bldP spid="14351" grpId="0"/>
      <p:bldP spid="14352" grpId="0"/>
      <p:bldP spid="14353" grpId="0"/>
      <p:bldP spid="14354" grpId="0" animBg="1"/>
      <p:bldP spid="14355" grpId="0" animBg="1"/>
      <p:bldP spid="14356" grpId="0" animBg="1"/>
      <p:bldP spid="14357" grpId="0" animBg="1"/>
      <p:bldP spid="14359" grpId="0"/>
      <p:bldP spid="14360" grpId="0"/>
      <p:bldP spid="14361" grpId="0"/>
      <p:bldP spid="14362" grpId="0"/>
      <p:bldP spid="14363" grpId="0"/>
      <p:bldP spid="14364" grpId="0"/>
      <p:bldP spid="14365" grpId="0"/>
      <p:bldP spid="14366" grpId="0"/>
      <p:bldP spid="143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356100" y="1173163"/>
            <a:ext cx="1360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rgbClr val="0000FF"/>
                </a:solidFill>
              </a:rPr>
              <a:t>H</a:t>
            </a:r>
            <a:r>
              <a:rPr lang="el-GR" sz="3200" b="1" baseline="-25000">
                <a:solidFill>
                  <a:srgbClr val="0000FF"/>
                </a:solidFill>
              </a:rPr>
              <a:t>2</a:t>
            </a:r>
            <a:r>
              <a:rPr lang="en-US" sz="3200" b="1">
                <a:solidFill>
                  <a:srgbClr val="0000FF"/>
                </a:solidFill>
              </a:rPr>
              <a:t>SO</a:t>
            </a:r>
            <a:r>
              <a:rPr lang="el-GR" sz="3200" b="1" baseline="-250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763713" y="3500438"/>
            <a:ext cx="1177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rgbClr val="0000FF"/>
                </a:solidFill>
              </a:rPr>
              <a:t>NO</a:t>
            </a:r>
            <a:r>
              <a:rPr lang="el-GR" sz="3200" b="1" baseline="-25000">
                <a:solidFill>
                  <a:srgbClr val="0000FF"/>
                </a:solidFill>
              </a:rPr>
              <a:t>3</a:t>
            </a:r>
            <a:r>
              <a:rPr lang="el-GR" sz="3200" b="1" baseline="30000">
                <a:solidFill>
                  <a:srgbClr val="0000FF"/>
                </a:solidFill>
              </a:rPr>
              <a:t>-1</a:t>
            </a:r>
            <a:endParaRPr lang="el-GR" sz="3200" b="1" baseline="-25000">
              <a:solidFill>
                <a:srgbClr val="0000FF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284663" y="2060575"/>
            <a:ext cx="1360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rgbClr val="0000FF"/>
                </a:solidFill>
              </a:rPr>
              <a:t>H</a:t>
            </a:r>
            <a:r>
              <a:rPr lang="el-GR" sz="3200" b="1" baseline="-25000">
                <a:solidFill>
                  <a:srgbClr val="0000FF"/>
                </a:solidFill>
              </a:rPr>
              <a:t>3</a:t>
            </a:r>
            <a:r>
              <a:rPr lang="en-US" sz="3200" b="1">
                <a:solidFill>
                  <a:srgbClr val="0000FF"/>
                </a:solidFill>
              </a:rPr>
              <a:t>PO</a:t>
            </a:r>
            <a:r>
              <a:rPr lang="el-GR" sz="3200" b="1" baseline="-250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140200" y="2852738"/>
            <a:ext cx="13827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rgbClr val="0000FF"/>
                </a:solidFill>
              </a:rPr>
              <a:t>H</a:t>
            </a:r>
            <a:r>
              <a:rPr lang="el-GR" sz="3200" b="1" baseline="-25000">
                <a:solidFill>
                  <a:srgbClr val="0000FF"/>
                </a:solidFill>
              </a:rPr>
              <a:t>2</a:t>
            </a:r>
            <a:r>
              <a:rPr lang="en-US" sz="3200" b="1">
                <a:solidFill>
                  <a:srgbClr val="0000FF"/>
                </a:solidFill>
              </a:rPr>
              <a:t>CO</a:t>
            </a:r>
            <a:r>
              <a:rPr lang="el-GR" sz="3200" b="1" baseline="-250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6227763" y="1317625"/>
            <a:ext cx="20748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sz="3200" b="1">
                <a:solidFill>
                  <a:srgbClr val="0000FF"/>
                </a:solidFill>
              </a:rPr>
              <a:t>θειικό οξύ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6156325" y="3500438"/>
            <a:ext cx="2319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sz="3200" b="1">
                <a:solidFill>
                  <a:srgbClr val="0000FF"/>
                </a:solidFill>
              </a:rPr>
              <a:t>νιτρικό οξύ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5668963" y="2060575"/>
            <a:ext cx="3475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sz="3200" b="1">
                <a:solidFill>
                  <a:srgbClr val="0000FF"/>
                </a:solidFill>
              </a:rPr>
              <a:t>  φωσφορικό οξύ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6173788" y="2781300"/>
            <a:ext cx="2970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sz="3200" b="1">
                <a:solidFill>
                  <a:srgbClr val="0000FF"/>
                </a:solidFill>
              </a:rPr>
              <a:t>ανθρακικό οξύ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684213" y="1268413"/>
            <a:ext cx="9350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3200" b="1">
                <a:solidFill>
                  <a:srgbClr val="0000FF"/>
                </a:solidFill>
              </a:rPr>
              <a:t>Η</a:t>
            </a:r>
            <a:r>
              <a:rPr lang="el-GR" sz="3200" b="1" baseline="30000">
                <a:solidFill>
                  <a:srgbClr val="0000FF"/>
                </a:solidFill>
              </a:rPr>
              <a:t>+1   </a:t>
            </a:r>
            <a:endParaRPr lang="el-GR" sz="3200" b="1">
              <a:solidFill>
                <a:srgbClr val="0000FF"/>
              </a:solidFill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1835150" y="1268413"/>
            <a:ext cx="1155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rgbClr val="0000FF"/>
                </a:solidFill>
              </a:rPr>
              <a:t>SO</a:t>
            </a:r>
            <a:r>
              <a:rPr lang="el-GR" sz="3200" b="1" baseline="-25000">
                <a:solidFill>
                  <a:srgbClr val="0000FF"/>
                </a:solidFill>
              </a:rPr>
              <a:t>4</a:t>
            </a:r>
            <a:r>
              <a:rPr lang="el-GR" sz="3200" b="1" baseline="30000">
                <a:solidFill>
                  <a:srgbClr val="0000FF"/>
                </a:solidFill>
              </a:rPr>
              <a:t>-2</a:t>
            </a:r>
            <a:endParaRPr lang="el-GR" sz="3200" b="1" baseline="-25000">
              <a:solidFill>
                <a:srgbClr val="0000FF"/>
              </a:solidFill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4211638" y="3500438"/>
            <a:ext cx="1235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rgbClr val="0000FF"/>
                </a:solidFill>
              </a:rPr>
              <a:t>HNO</a:t>
            </a:r>
            <a:r>
              <a:rPr lang="el-GR" sz="3200" b="1" baseline="-250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1763713" y="1989138"/>
            <a:ext cx="1155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rgbClr val="0000FF"/>
                </a:solidFill>
              </a:rPr>
              <a:t>PO</a:t>
            </a:r>
            <a:r>
              <a:rPr lang="el-GR" sz="3200" b="1" baseline="-25000">
                <a:solidFill>
                  <a:srgbClr val="0000FF"/>
                </a:solidFill>
              </a:rPr>
              <a:t>4</a:t>
            </a:r>
            <a:r>
              <a:rPr lang="el-GR" sz="3200" b="1" baseline="30000">
                <a:solidFill>
                  <a:srgbClr val="0000FF"/>
                </a:solidFill>
              </a:rPr>
              <a:t>-3</a:t>
            </a:r>
            <a:endParaRPr lang="el-GR" sz="3200" b="1" baseline="-25000">
              <a:solidFill>
                <a:srgbClr val="0000FF"/>
              </a:solidFill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1835150" y="2781300"/>
            <a:ext cx="1177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rgbClr val="0000FF"/>
                </a:solidFill>
              </a:rPr>
              <a:t>CO</a:t>
            </a:r>
            <a:r>
              <a:rPr lang="el-GR" sz="3200" b="1" baseline="-25000">
                <a:solidFill>
                  <a:srgbClr val="0000FF"/>
                </a:solidFill>
              </a:rPr>
              <a:t>3</a:t>
            </a:r>
            <a:r>
              <a:rPr lang="el-GR" sz="3200" b="1" baseline="30000">
                <a:solidFill>
                  <a:srgbClr val="0000FF"/>
                </a:solidFill>
              </a:rPr>
              <a:t>-2</a:t>
            </a:r>
            <a:endParaRPr lang="el-GR" sz="3200" b="1" baseline="-25000">
              <a:solidFill>
                <a:srgbClr val="0000FF"/>
              </a:solidFill>
            </a:endParaRP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3203575" y="16287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3132138" y="22764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3059113" y="38608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3132138" y="29972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611188" y="1916113"/>
            <a:ext cx="9350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3200" b="1">
                <a:solidFill>
                  <a:srgbClr val="0000FF"/>
                </a:solidFill>
              </a:rPr>
              <a:t>Η</a:t>
            </a:r>
            <a:r>
              <a:rPr lang="el-GR" sz="3200" b="1" baseline="30000">
                <a:solidFill>
                  <a:srgbClr val="0000FF"/>
                </a:solidFill>
              </a:rPr>
              <a:t>+1   </a:t>
            </a:r>
            <a:endParaRPr lang="el-GR" sz="3200" b="1">
              <a:solidFill>
                <a:srgbClr val="0000FF"/>
              </a:solidFill>
            </a:endParaRP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611188" y="3429000"/>
            <a:ext cx="935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3200" b="1">
                <a:solidFill>
                  <a:srgbClr val="0000FF"/>
                </a:solidFill>
              </a:rPr>
              <a:t>Η</a:t>
            </a:r>
            <a:r>
              <a:rPr lang="el-GR" sz="3200" b="1" baseline="30000">
                <a:solidFill>
                  <a:srgbClr val="0000FF"/>
                </a:solidFill>
              </a:rPr>
              <a:t>+1   </a:t>
            </a:r>
            <a:endParaRPr lang="el-GR" sz="3200" b="1">
              <a:solidFill>
                <a:srgbClr val="0000FF"/>
              </a:solidFill>
            </a:endParaRP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539750" y="2708275"/>
            <a:ext cx="935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3200" b="1">
                <a:solidFill>
                  <a:srgbClr val="0000FF"/>
                </a:solidFill>
              </a:rPr>
              <a:t>Η</a:t>
            </a:r>
            <a:r>
              <a:rPr lang="el-GR" sz="3200" b="1" baseline="30000">
                <a:solidFill>
                  <a:srgbClr val="0000FF"/>
                </a:solidFill>
              </a:rPr>
              <a:t>+1   </a:t>
            </a:r>
            <a:endParaRPr lang="el-GR" sz="3200" b="1">
              <a:solidFill>
                <a:srgbClr val="0000FF"/>
              </a:solidFill>
            </a:endParaRPr>
          </a:p>
        </p:txBody>
      </p:sp>
      <p:sp>
        <p:nvSpPr>
          <p:cNvPr id="23574" name="Text Box 25"/>
          <p:cNvSpPr txBox="1">
            <a:spLocks noChangeArrowheads="1"/>
          </p:cNvSpPr>
          <p:nvPr/>
        </p:nvSpPr>
        <p:spPr bwMode="auto">
          <a:xfrm>
            <a:off x="684213" y="260350"/>
            <a:ext cx="6624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3200" b="1">
                <a:solidFill>
                  <a:srgbClr val="FF0066"/>
                </a:solidFill>
              </a:rPr>
              <a:t>Β) Οξυγονούχα οξέα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9" grpId="0"/>
      <p:bldP spid="15370" grpId="0"/>
      <p:bldP spid="15371" grpId="0"/>
      <p:bldP spid="15375" grpId="0"/>
      <p:bldP spid="15377" grpId="0"/>
      <p:bldP spid="15378" grpId="0" animBg="1"/>
      <p:bldP spid="15379" grpId="0" animBg="1"/>
      <p:bldP spid="15380" grpId="0" animBg="1"/>
      <p:bldP spid="15381" grpId="0" animBg="1"/>
      <p:bldP spid="15383" grpId="0"/>
      <p:bldP spid="153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23850" y="981075"/>
            <a:ext cx="1008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HCl</a:t>
            </a:r>
            <a:endParaRPr lang="el-GR" sz="3200" b="1">
              <a:solidFill>
                <a:srgbClr val="0000FF"/>
              </a:solidFill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0825" y="1628775"/>
            <a:ext cx="1008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HBr</a:t>
            </a:r>
            <a:endParaRPr lang="el-GR" sz="3200" b="1">
              <a:solidFill>
                <a:srgbClr val="0000FF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0825" y="2276475"/>
            <a:ext cx="792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HF</a:t>
            </a:r>
            <a:endParaRPr lang="el-GR" sz="3200" b="1">
              <a:solidFill>
                <a:srgbClr val="0000FF"/>
              </a:solidFill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23850" y="2924175"/>
            <a:ext cx="792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Hl</a:t>
            </a:r>
            <a:endParaRPr lang="el-GR" sz="3200" b="1">
              <a:solidFill>
                <a:srgbClr val="0000FF"/>
              </a:solidFill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401763" y="981075"/>
            <a:ext cx="2879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3200" b="1">
                <a:solidFill>
                  <a:srgbClr val="0000FF"/>
                </a:solidFill>
              </a:rPr>
              <a:t>υδροχλώριο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331913" y="1628775"/>
            <a:ext cx="3384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3200" b="1">
                <a:solidFill>
                  <a:srgbClr val="0000FF"/>
                </a:solidFill>
              </a:rPr>
              <a:t>υδροβρώμιο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474788" y="3500438"/>
            <a:ext cx="2447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3200" b="1">
                <a:solidFill>
                  <a:srgbClr val="0000FF"/>
                </a:solidFill>
              </a:rPr>
              <a:t>υδρόθειο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330325" y="2924175"/>
            <a:ext cx="2447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3200" b="1">
                <a:solidFill>
                  <a:srgbClr val="0000FF"/>
                </a:solidFill>
              </a:rPr>
              <a:t>υδροιώδιο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330325" y="2276475"/>
            <a:ext cx="2663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3200" b="1">
                <a:solidFill>
                  <a:srgbClr val="0000FF"/>
                </a:solidFill>
              </a:rPr>
              <a:t>υδροφθόριο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179388" y="3573463"/>
            <a:ext cx="81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000FF"/>
                </a:solidFill>
              </a:rPr>
              <a:t>H</a:t>
            </a:r>
            <a:r>
              <a:rPr lang="en-US" b="1" baseline="-25000">
                <a:solidFill>
                  <a:srgbClr val="0000FF"/>
                </a:solidFill>
              </a:rPr>
              <a:t>2</a:t>
            </a:r>
            <a:r>
              <a:rPr lang="en-US" b="1">
                <a:solidFill>
                  <a:srgbClr val="0000FF"/>
                </a:solidFill>
              </a:rPr>
              <a:t>S</a:t>
            </a:r>
            <a:endParaRPr lang="el-GR" b="1">
              <a:solidFill>
                <a:srgbClr val="0000FF"/>
              </a:solidFill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4643438" y="1196975"/>
            <a:ext cx="1360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rgbClr val="0000FF"/>
                </a:solidFill>
              </a:rPr>
              <a:t>H</a:t>
            </a:r>
            <a:r>
              <a:rPr lang="el-GR" sz="3200" b="1" baseline="-25000">
                <a:solidFill>
                  <a:srgbClr val="0000FF"/>
                </a:solidFill>
              </a:rPr>
              <a:t>2</a:t>
            </a:r>
            <a:r>
              <a:rPr lang="en-US" sz="3200" b="1">
                <a:solidFill>
                  <a:srgbClr val="0000FF"/>
                </a:solidFill>
              </a:rPr>
              <a:t>SO</a:t>
            </a:r>
            <a:r>
              <a:rPr lang="el-GR" sz="3200" b="1" baseline="-250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4572000" y="2060575"/>
            <a:ext cx="1439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b="1">
                <a:solidFill>
                  <a:srgbClr val="0000FF"/>
                </a:solidFill>
              </a:rPr>
              <a:t>H</a:t>
            </a:r>
            <a:r>
              <a:rPr lang="el-GR" sz="3200" b="1" baseline="-25000">
                <a:solidFill>
                  <a:srgbClr val="0000FF"/>
                </a:solidFill>
              </a:rPr>
              <a:t>3</a:t>
            </a:r>
            <a:r>
              <a:rPr lang="en-US" sz="3200" b="1">
                <a:solidFill>
                  <a:srgbClr val="0000FF"/>
                </a:solidFill>
              </a:rPr>
              <a:t>PO</a:t>
            </a:r>
            <a:r>
              <a:rPr lang="el-GR" sz="3200" b="1" baseline="-250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4356100" y="2852738"/>
            <a:ext cx="1608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sz="3200" b="1">
                <a:solidFill>
                  <a:srgbClr val="0000FF"/>
                </a:solidFill>
              </a:rPr>
              <a:t>  </a:t>
            </a:r>
            <a:r>
              <a:rPr lang="en-US" sz="3200" b="1">
                <a:solidFill>
                  <a:srgbClr val="0000FF"/>
                </a:solidFill>
              </a:rPr>
              <a:t>H</a:t>
            </a:r>
            <a:r>
              <a:rPr lang="el-GR" sz="3200" b="1" baseline="-25000">
                <a:solidFill>
                  <a:srgbClr val="0000FF"/>
                </a:solidFill>
              </a:rPr>
              <a:t>2</a:t>
            </a:r>
            <a:r>
              <a:rPr lang="en-US" sz="3200" b="1">
                <a:solidFill>
                  <a:srgbClr val="0000FF"/>
                </a:solidFill>
              </a:rPr>
              <a:t>CO</a:t>
            </a:r>
            <a:r>
              <a:rPr lang="el-GR" sz="3200" b="1" baseline="-250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4572000" y="3500438"/>
            <a:ext cx="1235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rgbClr val="0000FF"/>
                </a:solidFill>
              </a:rPr>
              <a:t>HNO</a:t>
            </a:r>
            <a:r>
              <a:rPr lang="el-GR" sz="3200" b="1" baseline="-250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6227763" y="1196975"/>
            <a:ext cx="20748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sz="3200" b="1">
                <a:solidFill>
                  <a:srgbClr val="0000FF"/>
                </a:solidFill>
              </a:rPr>
              <a:t>θειικό οξύ</a:t>
            </a: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6156325" y="3500438"/>
            <a:ext cx="2319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sz="3200" b="1">
                <a:solidFill>
                  <a:srgbClr val="0000FF"/>
                </a:solidFill>
              </a:rPr>
              <a:t>νιτρικό οξύ</a:t>
            </a: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5668963" y="2060575"/>
            <a:ext cx="3475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sz="3200" b="1">
                <a:solidFill>
                  <a:srgbClr val="0000FF"/>
                </a:solidFill>
              </a:rPr>
              <a:t>  φωσφορικό οξύ</a:t>
            </a: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6173788" y="2781300"/>
            <a:ext cx="2970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sz="3200" b="1">
                <a:solidFill>
                  <a:srgbClr val="0000FF"/>
                </a:solidFill>
              </a:rPr>
              <a:t>ανθρακικό οξύ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391" grpId="0"/>
      <p:bldP spid="16393" grpId="0"/>
      <p:bldP spid="16394" grpId="0"/>
      <p:bldP spid="16395" grpId="0"/>
      <p:bldP spid="16396" grpId="0"/>
      <p:bldP spid="16397" grpId="0"/>
      <p:bldP spid="16398" grpId="0"/>
      <p:bldP spid="16399" grpId="0"/>
      <p:bldP spid="16403" grpId="0"/>
      <p:bldP spid="16404" grpId="0"/>
      <p:bldP spid="16405" grpId="0"/>
      <p:bldP spid="164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0" y="1052513"/>
            <a:ext cx="914400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tabLst>
                <a:tab pos="431800" algn="l"/>
              </a:tabLst>
            </a:pPr>
            <a:r>
              <a:rPr lang="en-US" sz="3200" b="1">
                <a:solidFill>
                  <a:srgbClr val="0000FF"/>
                </a:solidFill>
              </a:rPr>
              <a:t>HF</a:t>
            </a:r>
            <a:r>
              <a:rPr lang="el-GR" sz="3200" b="1">
                <a:solidFill>
                  <a:srgbClr val="0000FF"/>
                </a:solidFill>
              </a:rPr>
              <a:t>	υδροφθόριο	</a:t>
            </a:r>
            <a:r>
              <a:rPr lang="en-US" sz="3200" b="1">
                <a:solidFill>
                  <a:srgbClr val="0000FF"/>
                </a:solidFill>
              </a:rPr>
              <a:t>H</a:t>
            </a:r>
            <a:r>
              <a:rPr lang="el-GR" sz="3200" b="1" baseline="-25000">
                <a:solidFill>
                  <a:srgbClr val="0000FF"/>
                </a:solidFill>
              </a:rPr>
              <a:t>2</a:t>
            </a:r>
            <a:r>
              <a:rPr lang="en-US" sz="3200" b="1">
                <a:solidFill>
                  <a:srgbClr val="0000FF"/>
                </a:solidFill>
              </a:rPr>
              <a:t>SO</a:t>
            </a:r>
            <a:r>
              <a:rPr lang="el-GR" sz="3200" b="1" baseline="-25000">
                <a:solidFill>
                  <a:srgbClr val="0000FF"/>
                </a:solidFill>
              </a:rPr>
              <a:t>4</a:t>
            </a:r>
            <a:r>
              <a:rPr lang="el-GR" sz="3200" b="1">
                <a:solidFill>
                  <a:srgbClr val="0000FF"/>
                </a:solidFill>
              </a:rPr>
              <a:t>	θειικό οξύ	</a:t>
            </a:r>
          </a:p>
          <a:p>
            <a:pPr algn="l">
              <a:tabLst>
                <a:tab pos="431800" algn="l"/>
              </a:tabLst>
            </a:pPr>
            <a:r>
              <a:rPr lang="en-US" sz="3200" b="1">
                <a:solidFill>
                  <a:srgbClr val="0000FF"/>
                </a:solidFill>
              </a:rPr>
              <a:t>HCl</a:t>
            </a:r>
            <a:r>
              <a:rPr lang="el-GR" sz="3200" b="1">
                <a:solidFill>
                  <a:srgbClr val="0000FF"/>
                </a:solidFill>
              </a:rPr>
              <a:t>	υδροχλώριο	</a:t>
            </a:r>
            <a:r>
              <a:rPr lang="en-US" sz="3200" b="1">
                <a:solidFill>
                  <a:srgbClr val="0000FF"/>
                </a:solidFill>
              </a:rPr>
              <a:t>HNO</a:t>
            </a:r>
            <a:r>
              <a:rPr lang="el-GR" sz="3200" b="1" baseline="-25000">
                <a:solidFill>
                  <a:srgbClr val="0000FF"/>
                </a:solidFill>
              </a:rPr>
              <a:t>3</a:t>
            </a:r>
            <a:r>
              <a:rPr lang="el-GR" sz="3200" b="1">
                <a:solidFill>
                  <a:srgbClr val="0000FF"/>
                </a:solidFill>
              </a:rPr>
              <a:t>	νιτρικό οξύ                                </a:t>
            </a:r>
          </a:p>
          <a:p>
            <a:pPr algn="l">
              <a:tabLst>
                <a:tab pos="431800" algn="l"/>
              </a:tabLst>
            </a:pPr>
            <a:r>
              <a:rPr lang="en-US" sz="3200" b="1">
                <a:solidFill>
                  <a:srgbClr val="0000FF"/>
                </a:solidFill>
              </a:rPr>
              <a:t>HBr</a:t>
            </a:r>
            <a:r>
              <a:rPr lang="el-GR" sz="3200" b="1">
                <a:solidFill>
                  <a:srgbClr val="0000FF"/>
                </a:solidFill>
              </a:rPr>
              <a:t>	υδροβρώμιο	</a:t>
            </a:r>
            <a:r>
              <a:rPr lang="en-US" sz="3200" b="1">
                <a:solidFill>
                  <a:srgbClr val="0000FF"/>
                </a:solidFill>
              </a:rPr>
              <a:t>H</a:t>
            </a:r>
            <a:r>
              <a:rPr lang="el-GR" sz="3200" b="1" baseline="-25000">
                <a:solidFill>
                  <a:srgbClr val="0000FF"/>
                </a:solidFill>
              </a:rPr>
              <a:t>3</a:t>
            </a:r>
            <a:r>
              <a:rPr lang="en-US" sz="3200" b="1">
                <a:solidFill>
                  <a:srgbClr val="0000FF"/>
                </a:solidFill>
              </a:rPr>
              <a:t>PO</a:t>
            </a:r>
            <a:r>
              <a:rPr lang="el-GR" sz="3200" b="1" baseline="-25000">
                <a:solidFill>
                  <a:srgbClr val="0000FF"/>
                </a:solidFill>
              </a:rPr>
              <a:t>4</a:t>
            </a:r>
            <a:r>
              <a:rPr lang="el-GR" sz="3200" b="1">
                <a:solidFill>
                  <a:srgbClr val="0000FF"/>
                </a:solidFill>
              </a:rPr>
              <a:t>	φωσφορικό οξύ</a:t>
            </a:r>
          </a:p>
          <a:p>
            <a:pPr algn="l">
              <a:tabLst>
                <a:tab pos="431800" algn="l"/>
              </a:tabLst>
            </a:pPr>
            <a:r>
              <a:rPr lang="en-US" sz="3200" b="1">
                <a:solidFill>
                  <a:srgbClr val="0000FF"/>
                </a:solidFill>
              </a:rPr>
              <a:t>HI </a:t>
            </a:r>
            <a:r>
              <a:rPr lang="el-GR" sz="3200" b="1">
                <a:solidFill>
                  <a:srgbClr val="0000FF"/>
                </a:solidFill>
              </a:rPr>
              <a:t>	υδροιώδιο	</a:t>
            </a:r>
            <a:r>
              <a:rPr lang="en-US" sz="3200" b="1">
                <a:solidFill>
                  <a:srgbClr val="0000FF"/>
                </a:solidFill>
              </a:rPr>
              <a:t>H</a:t>
            </a:r>
            <a:r>
              <a:rPr lang="el-GR" sz="3200" b="1" baseline="-25000">
                <a:solidFill>
                  <a:srgbClr val="0000FF"/>
                </a:solidFill>
              </a:rPr>
              <a:t>2</a:t>
            </a:r>
            <a:r>
              <a:rPr lang="en-US" sz="3200" b="1">
                <a:solidFill>
                  <a:srgbClr val="0000FF"/>
                </a:solidFill>
              </a:rPr>
              <a:t>CO</a:t>
            </a:r>
            <a:r>
              <a:rPr lang="el-GR" sz="3200" b="1" baseline="-25000">
                <a:solidFill>
                  <a:srgbClr val="0000FF"/>
                </a:solidFill>
              </a:rPr>
              <a:t>3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l-GR" sz="3200" b="1">
                <a:solidFill>
                  <a:srgbClr val="0000FF"/>
                </a:solidFill>
              </a:rPr>
              <a:t>	ανθρακικό οξύ</a:t>
            </a:r>
          </a:p>
          <a:p>
            <a:pPr algn="l">
              <a:tabLst>
                <a:tab pos="431800" algn="l"/>
              </a:tabLst>
            </a:pPr>
            <a:r>
              <a:rPr lang="en-US" sz="3200" b="1">
                <a:solidFill>
                  <a:srgbClr val="0000FF"/>
                </a:solidFill>
              </a:rPr>
              <a:t>H</a:t>
            </a:r>
            <a:r>
              <a:rPr lang="en-US" sz="3200" b="1" baseline="-25000">
                <a:solidFill>
                  <a:srgbClr val="0000FF"/>
                </a:solidFill>
              </a:rPr>
              <a:t>2</a:t>
            </a:r>
            <a:r>
              <a:rPr lang="en-US" sz="3200" b="1">
                <a:solidFill>
                  <a:srgbClr val="0000FF"/>
                </a:solidFill>
              </a:rPr>
              <a:t>S	</a:t>
            </a:r>
            <a:r>
              <a:rPr lang="el-GR" sz="3200" b="1">
                <a:solidFill>
                  <a:srgbClr val="0000FF"/>
                </a:solidFill>
              </a:rPr>
              <a:t>υδρόθειο</a:t>
            </a:r>
            <a:r>
              <a:rPr lang="en-US" sz="3200" b="1">
                <a:solidFill>
                  <a:srgbClr val="0000FF"/>
                </a:solidFill>
              </a:rPr>
              <a:t>	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971550" y="188913"/>
            <a:ext cx="6553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3200" b="1">
                <a:solidFill>
                  <a:srgbClr val="FF0066"/>
                </a:solidFill>
              </a:rPr>
              <a:t>ΟΝΟΜΑΤΑ ΟΞΕΩΝ  </a:t>
            </a:r>
            <a:r>
              <a:rPr lang="el-GR" sz="3200" b="1">
                <a:solidFill>
                  <a:srgbClr val="0000FF"/>
                </a:solidFill>
              </a:rPr>
              <a:t>Η</a:t>
            </a:r>
            <a:r>
              <a:rPr lang="en-US" sz="3200" b="1" baseline="-25000">
                <a:solidFill>
                  <a:srgbClr val="0000FF"/>
                </a:solidFill>
              </a:rPr>
              <a:t>x</a:t>
            </a:r>
            <a:r>
              <a:rPr lang="el-GR" sz="3200" b="1">
                <a:solidFill>
                  <a:srgbClr val="0000FF"/>
                </a:solidFill>
              </a:rPr>
              <a:t>Α</a:t>
            </a:r>
            <a:endParaRPr lang="el-GR" sz="3200" b="1">
              <a:solidFill>
                <a:srgbClr val="FF0066"/>
              </a:solidFill>
            </a:endParaRPr>
          </a:p>
        </p:txBody>
      </p:sp>
      <p:pic>
        <p:nvPicPr>
          <p:cNvPr id="25604" name="Picture 6" descr="Royalty-Free (RF) Teenager Clipart Illustration by Ron Leishman - Stock Sample #11291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652963"/>
            <a:ext cx="18224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1547813" y="3644900"/>
            <a:ext cx="4895850" cy="1079500"/>
          </a:xfrm>
          <a:prstGeom prst="wedgeEllipseCallout">
            <a:avLst>
              <a:gd name="adj1" fmla="val -53306"/>
              <a:gd name="adj2" fmla="val 103824"/>
            </a:avLst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l-GR" sz="2400" b="1">
                <a:solidFill>
                  <a:srgbClr val="FF0066"/>
                </a:solidFill>
              </a:rPr>
              <a:t>Τι κοινό έχουν τα μόρια των οξέων;</a:t>
            </a:r>
          </a:p>
        </p:txBody>
      </p:sp>
      <p:pic>
        <p:nvPicPr>
          <p:cNvPr id="25606" name="Picture 8" descr="pc047-cartoon-teen-clip-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4868863"/>
            <a:ext cx="2411412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2339975" y="5734050"/>
            <a:ext cx="5111750" cy="503238"/>
          </a:xfrm>
          <a:prstGeom prst="wedgeEllipseCallout">
            <a:avLst>
              <a:gd name="adj1" fmla="val 58231"/>
              <a:gd name="adj2" fmla="val -43375"/>
            </a:avLst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l-GR" sz="2400" b="1">
                <a:solidFill>
                  <a:srgbClr val="FF0066"/>
                </a:solidFill>
              </a:rPr>
              <a:t>Υδρογόνο!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Royalty-Free (RF) Teenager Clipart Illustration by Ron Leishman - Stock Sample #11291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349500"/>
            <a:ext cx="182245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1763713" y="1125538"/>
            <a:ext cx="4895850" cy="1366837"/>
          </a:xfrm>
          <a:prstGeom prst="wedgeEllipseCallout">
            <a:avLst>
              <a:gd name="adj1" fmla="val -53306"/>
              <a:gd name="adj2" fmla="val 71486"/>
            </a:avLst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l-GR" sz="2400" b="1">
                <a:solidFill>
                  <a:srgbClr val="FF0066"/>
                </a:solidFill>
              </a:rPr>
              <a:t>Τι συμβαίνει κατά τη διάλυση των οξέων στο νερό;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ANd9GcS7eBrNkvrBC5D43xR2n8eAreAyw93xm39fxpVbFUwXaHSvbBZ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665163"/>
            <a:ext cx="7345362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3635375" y="4292600"/>
            <a:ext cx="360363" cy="35877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/>
              <a:t>H</a:t>
            </a:r>
            <a:endParaRPr lang="el-GR" sz="2400"/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3995738" y="4076700"/>
            <a:ext cx="863600" cy="7905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Cl</a:t>
            </a:r>
            <a:endParaRPr lang="el-GR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844800" y="40767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+</a:t>
            </a:r>
            <a:endParaRPr lang="el-GR" sz="2000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435600" y="4005263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-</a:t>
            </a:r>
            <a:endParaRPr lang="el-GR" sz="2000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2411413" y="1268413"/>
            <a:ext cx="1008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HCl</a:t>
            </a:r>
            <a:endParaRPr lang="el-GR" sz="3200" b="1">
              <a:solidFill>
                <a:srgbClr val="0000FF"/>
              </a:solidFill>
            </a:endParaRP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3348038" y="1557338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l-GR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4427538" y="1341438"/>
            <a:ext cx="1368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3200" b="1">
                <a:solidFill>
                  <a:srgbClr val="0000FF"/>
                </a:solidFill>
              </a:rPr>
              <a:t>Η</a:t>
            </a:r>
            <a:r>
              <a:rPr lang="el-GR" sz="3200" b="1" baseline="30000">
                <a:solidFill>
                  <a:srgbClr val="0000FF"/>
                </a:solidFill>
              </a:rPr>
              <a:t>+1   </a:t>
            </a: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5292725" y="1341438"/>
            <a:ext cx="1854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sz="3200" b="1">
                <a:solidFill>
                  <a:srgbClr val="0000FF"/>
                </a:solidFill>
              </a:rPr>
              <a:t> +      </a:t>
            </a:r>
            <a:r>
              <a:rPr lang="en-US" sz="3200" b="1">
                <a:solidFill>
                  <a:srgbClr val="0000FF"/>
                </a:solidFill>
              </a:rPr>
              <a:t>Cl</a:t>
            </a:r>
            <a:r>
              <a:rPr lang="en-US" sz="3200" b="1" baseline="30000">
                <a:solidFill>
                  <a:srgbClr val="0000FF"/>
                </a:solidFill>
              </a:rPr>
              <a:t>-1</a:t>
            </a:r>
            <a:endParaRPr lang="el-GR" sz="3200" b="1" baseline="30000">
              <a:solidFill>
                <a:srgbClr val="0000FF"/>
              </a:solidFill>
            </a:endParaRPr>
          </a:p>
        </p:txBody>
      </p:sp>
      <p:pic>
        <p:nvPicPr>
          <p:cNvPr id="39951" name="Picture 15" descr="pic5_5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975"/>
            <a:ext cx="190817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532 L -0.09844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-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014E-8 L 0.11024 -0.005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9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3" grpId="0" animBg="1"/>
      <p:bldP spid="39944" grpId="0"/>
      <p:bldP spid="39945" grpId="0"/>
      <p:bldP spid="39947" grpId="0"/>
      <p:bldP spid="399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9"/>
          <p:cNvSpPr>
            <a:spLocks noChangeArrowheads="1"/>
          </p:cNvSpPr>
          <p:nvPr/>
        </p:nvSpPr>
        <p:spPr bwMode="auto">
          <a:xfrm>
            <a:off x="323850" y="1412875"/>
            <a:ext cx="7632700" cy="4608513"/>
          </a:xfrm>
          <a:prstGeom prst="rect">
            <a:avLst/>
          </a:prstGeom>
          <a:solidFill>
            <a:srgbClr val="A4C5F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75" name="Oval 23"/>
          <p:cNvSpPr>
            <a:spLocks noChangeArrowheads="1"/>
          </p:cNvSpPr>
          <p:nvPr/>
        </p:nvSpPr>
        <p:spPr bwMode="auto">
          <a:xfrm>
            <a:off x="250825" y="1268413"/>
            <a:ext cx="7705725" cy="360362"/>
          </a:xfrm>
          <a:prstGeom prst="ellipse">
            <a:avLst/>
          </a:prstGeom>
          <a:solidFill>
            <a:srgbClr val="A4C5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3419475" y="3068638"/>
            <a:ext cx="863600" cy="7905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S</a:t>
            </a:r>
            <a:endParaRPr lang="el-GR"/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2411413" y="3284538"/>
            <a:ext cx="360362" cy="35877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/>
              <a:t>H</a:t>
            </a:r>
            <a:endParaRPr lang="el-GR" sz="2400"/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3708400" y="4508500"/>
            <a:ext cx="360363" cy="35877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/>
              <a:t>H</a:t>
            </a:r>
            <a:endParaRPr lang="el-GR" sz="2400"/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3563938" y="3860800"/>
            <a:ext cx="647700" cy="6477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O</a:t>
            </a:r>
            <a:endParaRPr lang="el-GR"/>
          </a:p>
        </p:txBody>
      </p:sp>
      <p:sp>
        <p:nvSpPr>
          <p:cNvPr id="28680" name="Oval 19"/>
          <p:cNvSpPr>
            <a:spLocks noChangeArrowheads="1"/>
          </p:cNvSpPr>
          <p:nvPr/>
        </p:nvSpPr>
        <p:spPr bwMode="auto">
          <a:xfrm>
            <a:off x="323850" y="333375"/>
            <a:ext cx="7705725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81" name="Line 20"/>
          <p:cNvSpPr>
            <a:spLocks noChangeShapeType="1"/>
          </p:cNvSpPr>
          <p:nvPr/>
        </p:nvSpPr>
        <p:spPr bwMode="auto">
          <a:xfrm flipH="1">
            <a:off x="7956550" y="549275"/>
            <a:ext cx="0" cy="561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8682" name="Oval 21"/>
          <p:cNvSpPr>
            <a:spLocks noChangeArrowheads="1"/>
          </p:cNvSpPr>
          <p:nvPr/>
        </p:nvSpPr>
        <p:spPr bwMode="auto">
          <a:xfrm>
            <a:off x="323850" y="5876925"/>
            <a:ext cx="7632700" cy="287338"/>
          </a:xfrm>
          <a:prstGeom prst="ellipse">
            <a:avLst/>
          </a:prstGeom>
          <a:solidFill>
            <a:srgbClr val="A4C5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83" name="Line 22"/>
          <p:cNvSpPr>
            <a:spLocks noChangeShapeType="1"/>
          </p:cNvSpPr>
          <p:nvPr/>
        </p:nvSpPr>
        <p:spPr bwMode="auto">
          <a:xfrm flipH="1">
            <a:off x="323850" y="549275"/>
            <a:ext cx="0" cy="561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8684" name="Oval 31"/>
          <p:cNvSpPr>
            <a:spLocks noChangeArrowheads="1"/>
          </p:cNvSpPr>
          <p:nvPr/>
        </p:nvSpPr>
        <p:spPr bwMode="auto">
          <a:xfrm>
            <a:off x="2771775" y="3141663"/>
            <a:ext cx="647700" cy="6477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O</a:t>
            </a:r>
            <a:endParaRPr lang="el-GR"/>
          </a:p>
        </p:txBody>
      </p:sp>
      <p:sp>
        <p:nvSpPr>
          <p:cNvPr id="28685" name="Oval 32"/>
          <p:cNvSpPr>
            <a:spLocks noChangeArrowheads="1"/>
          </p:cNvSpPr>
          <p:nvPr/>
        </p:nvSpPr>
        <p:spPr bwMode="auto">
          <a:xfrm>
            <a:off x="3492500" y="2420938"/>
            <a:ext cx="647700" cy="6477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O</a:t>
            </a:r>
            <a:endParaRPr lang="el-GR"/>
          </a:p>
        </p:txBody>
      </p:sp>
      <p:sp>
        <p:nvSpPr>
          <p:cNvPr id="28686" name="Oval 33"/>
          <p:cNvSpPr>
            <a:spLocks noChangeArrowheads="1"/>
          </p:cNvSpPr>
          <p:nvPr/>
        </p:nvSpPr>
        <p:spPr bwMode="auto">
          <a:xfrm>
            <a:off x="4284663" y="3141663"/>
            <a:ext cx="647700" cy="6477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O</a:t>
            </a:r>
            <a:endParaRPr lang="el-GR"/>
          </a:p>
        </p:txBody>
      </p:sp>
      <p:sp>
        <p:nvSpPr>
          <p:cNvPr id="38946" name="Text Box 34"/>
          <p:cNvSpPr txBox="1">
            <a:spLocks noChangeArrowheads="1"/>
          </p:cNvSpPr>
          <p:nvPr/>
        </p:nvSpPr>
        <p:spPr bwMode="auto">
          <a:xfrm>
            <a:off x="1258888" y="3068638"/>
            <a:ext cx="287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+</a:t>
            </a:r>
            <a:endParaRPr lang="el-GR" sz="2000"/>
          </a:p>
        </p:txBody>
      </p:sp>
      <p:sp>
        <p:nvSpPr>
          <p:cNvPr id="38947" name="Text Box 35"/>
          <p:cNvSpPr txBox="1">
            <a:spLocks noChangeArrowheads="1"/>
          </p:cNvSpPr>
          <p:nvPr/>
        </p:nvSpPr>
        <p:spPr bwMode="auto">
          <a:xfrm>
            <a:off x="3059113" y="3068638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-</a:t>
            </a:r>
            <a:endParaRPr lang="el-GR" sz="2000"/>
          </a:p>
        </p:txBody>
      </p:sp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3779838" y="5300663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+</a:t>
            </a:r>
            <a:endParaRPr lang="el-GR" sz="2000"/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3851275" y="3860800"/>
            <a:ext cx="506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-</a:t>
            </a:r>
            <a:endParaRPr lang="el-GR" sz="2000"/>
          </a:p>
        </p:txBody>
      </p:sp>
      <p:sp>
        <p:nvSpPr>
          <p:cNvPr id="28691" name="Rectangle 38"/>
          <p:cNvSpPr>
            <a:spLocks noChangeArrowheads="1"/>
          </p:cNvSpPr>
          <p:nvPr/>
        </p:nvSpPr>
        <p:spPr bwMode="auto">
          <a:xfrm>
            <a:off x="1042988" y="692150"/>
            <a:ext cx="1584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b="1">
                <a:solidFill>
                  <a:srgbClr val="0000FF"/>
                </a:solidFill>
              </a:rPr>
              <a:t>H</a:t>
            </a:r>
            <a:r>
              <a:rPr lang="el-GR" sz="3200" b="1" baseline="-25000">
                <a:solidFill>
                  <a:srgbClr val="0000FF"/>
                </a:solidFill>
              </a:rPr>
              <a:t>2</a:t>
            </a:r>
            <a:r>
              <a:rPr lang="en-US" sz="3200" b="1">
                <a:solidFill>
                  <a:srgbClr val="0000FF"/>
                </a:solidFill>
              </a:rPr>
              <a:t>SO</a:t>
            </a:r>
            <a:r>
              <a:rPr lang="el-GR" sz="3200" b="1" baseline="-250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8951" name="Line 39"/>
          <p:cNvSpPr>
            <a:spLocks noChangeShapeType="1"/>
          </p:cNvSpPr>
          <p:nvPr/>
        </p:nvSpPr>
        <p:spPr bwMode="auto">
          <a:xfrm>
            <a:off x="2339975" y="981075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l-GR"/>
          </a:p>
        </p:txBody>
      </p:sp>
      <p:sp>
        <p:nvSpPr>
          <p:cNvPr id="38952" name="Text Box 40"/>
          <p:cNvSpPr txBox="1">
            <a:spLocks noChangeArrowheads="1"/>
          </p:cNvSpPr>
          <p:nvPr/>
        </p:nvSpPr>
        <p:spPr bwMode="auto">
          <a:xfrm>
            <a:off x="3276600" y="765175"/>
            <a:ext cx="1079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3200" b="1">
                <a:solidFill>
                  <a:srgbClr val="0000FF"/>
                </a:solidFill>
              </a:rPr>
              <a:t>2Η</a:t>
            </a:r>
            <a:r>
              <a:rPr lang="el-GR" sz="3200" b="1" baseline="30000">
                <a:solidFill>
                  <a:srgbClr val="0000FF"/>
                </a:solidFill>
              </a:rPr>
              <a:t>+1   </a:t>
            </a:r>
            <a:endParaRPr lang="el-GR" sz="3200" b="1">
              <a:solidFill>
                <a:srgbClr val="0000FF"/>
              </a:solidFill>
            </a:endParaRPr>
          </a:p>
        </p:txBody>
      </p:sp>
      <p:sp>
        <p:nvSpPr>
          <p:cNvPr id="38953" name="Rectangle 41"/>
          <p:cNvSpPr>
            <a:spLocks noChangeArrowheads="1"/>
          </p:cNvSpPr>
          <p:nvPr/>
        </p:nvSpPr>
        <p:spPr bwMode="auto">
          <a:xfrm>
            <a:off x="4284663" y="765175"/>
            <a:ext cx="2070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sz="3200" b="1">
                <a:solidFill>
                  <a:srgbClr val="0000FF"/>
                </a:solidFill>
              </a:rPr>
              <a:t> +     </a:t>
            </a:r>
            <a:r>
              <a:rPr lang="en-US" sz="3200" b="1">
                <a:solidFill>
                  <a:srgbClr val="0000FF"/>
                </a:solidFill>
              </a:rPr>
              <a:t>SO</a:t>
            </a:r>
            <a:r>
              <a:rPr lang="el-GR" sz="3200" b="1" baseline="-25000">
                <a:solidFill>
                  <a:srgbClr val="0000FF"/>
                </a:solidFill>
              </a:rPr>
              <a:t>4</a:t>
            </a:r>
            <a:r>
              <a:rPr lang="el-GR" sz="3200" b="1" baseline="30000">
                <a:solidFill>
                  <a:srgbClr val="0000FF"/>
                </a:solidFill>
              </a:rPr>
              <a:t>-2</a:t>
            </a:r>
            <a:endParaRPr lang="el-GR" sz="3200" b="1" baseline="-25000">
              <a:solidFill>
                <a:srgbClr val="0000FF"/>
              </a:solidFill>
            </a:endParaRPr>
          </a:p>
        </p:txBody>
      </p:sp>
      <p:sp>
        <p:nvSpPr>
          <p:cNvPr id="28695" name="Text Box 42"/>
          <p:cNvSpPr txBox="1">
            <a:spLocks noChangeArrowheads="1"/>
          </p:cNvSpPr>
          <p:nvPr/>
        </p:nvSpPr>
        <p:spPr bwMode="auto">
          <a:xfrm>
            <a:off x="755650" y="6165850"/>
            <a:ext cx="5688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Διάλυση θειικού οξέος στο νερό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531E-6 L -0.13767 0.005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46994E-6 L -0.00399 0.141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8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8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  <p:bldP spid="38946" grpId="0"/>
      <p:bldP spid="38947" grpId="0"/>
      <p:bldP spid="38948" grpId="0"/>
      <p:bldP spid="38949" grpId="0"/>
      <p:bldP spid="389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2843213" y="1125538"/>
            <a:ext cx="1008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HCl</a:t>
            </a:r>
            <a:endParaRPr lang="el-GR" sz="3200" b="1">
              <a:solidFill>
                <a:srgbClr val="0000FF"/>
              </a:solidFill>
            </a:endParaRPr>
          </a:p>
        </p:txBody>
      </p:sp>
      <p:sp>
        <p:nvSpPr>
          <p:cNvPr id="29699" name="Line 5"/>
          <p:cNvSpPr>
            <a:spLocks noChangeShapeType="1"/>
          </p:cNvSpPr>
          <p:nvPr/>
        </p:nvSpPr>
        <p:spPr bwMode="auto">
          <a:xfrm>
            <a:off x="3924300" y="141287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227763" y="1125538"/>
            <a:ext cx="1854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sz="3200" b="1">
                <a:solidFill>
                  <a:srgbClr val="0000FF"/>
                </a:solidFill>
              </a:rPr>
              <a:t> +      </a:t>
            </a:r>
            <a:r>
              <a:rPr lang="en-US" sz="3200" b="1">
                <a:solidFill>
                  <a:srgbClr val="0000FF"/>
                </a:solidFill>
              </a:rPr>
              <a:t>Cl</a:t>
            </a:r>
            <a:r>
              <a:rPr lang="en-US" sz="3200" b="1" baseline="30000">
                <a:solidFill>
                  <a:srgbClr val="0000FF"/>
                </a:solidFill>
              </a:rPr>
              <a:t>-1</a:t>
            </a:r>
            <a:endParaRPr lang="el-GR" sz="3200" b="1" baseline="30000">
              <a:solidFill>
                <a:srgbClr val="0000FF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932363" y="1125538"/>
            <a:ext cx="1368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3200" b="1">
                <a:solidFill>
                  <a:srgbClr val="0000FF"/>
                </a:solidFill>
              </a:rPr>
              <a:t>Η</a:t>
            </a:r>
            <a:r>
              <a:rPr lang="el-GR" sz="3200" b="1" baseline="30000">
                <a:solidFill>
                  <a:srgbClr val="0000FF"/>
                </a:solidFill>
              </a:rPr>
              <a:t>+1   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156325" y="2636838"/>
            <a:ext cx="1979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sz="3200" b="1">
                <a:solidFill>
                  <a:srgbClr val="0000FF"/>
                </a:solidFill>
              </a:rPr>
              <a:t> +    </a:t>
            </a:r>
            <a:r>
              <a:rPr lang="en-US" sz="3200" b="1">
                <a:solidFill>
                  <a:srgbClr val="0000FF"/>
                </a:solidFill>
              </a:rPr>
              <a:t>NO</a:t>
            </a:r>
            <a:r>
              <a:rPr lang="el-GR" sz="3200" b="1" baseline="-25000">
                <a:solidFill>
                  <a:srgbClr val="0000FF"/>
                </a:solidFill>
              </a:rPr>
              <a:t>3</a:t>
            </a:r>
            <a:r>
              <a:rPr lang="el-GR" sz="3200" b="1" baseline="30000">
                <a:solidFill>
                  <a:srgbClr val="0000FF"/>
                </a:solidFill>
              </a:rPr>
              <a:t>-1</a:t>
            </a:r>
            <a:endParaRPr lang="el-GR" sz="3200" b="1" baseline="-25000">
              <a:solidFill>
                <a:srgbClr val="0000FF"/>
              </a:solidFill>
            </a:endParaRPr>
          </a:p>
        </p:txBody>
      </p:sp>
      <p:sp>
        <p:nvSpPr>
          <p:cNvPr id="29703" name="Rectangle 9"/>
          <p:cNvSpPr>
            <a:spLocks noChangeArrowheads="1"/>
          </p:cNvSpPr>
          <p:nvPr/>
        </p:nvSpPr>
        <p:spPr bwMode="auto">
          <a:xfrm>
            <a:off x="0" y="2565400"/>
            <a:ext cx="2319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sz="3200" b="1">
                <a:solidFill>
                  <a:srgbClr val="0000FF"/>
                </a:solidFill>
              </a:rPr>
              <a:t>νιτρικό οξύ</a:t>
            </a:r>
          </a:p>
        </p:txBody>
      </p:sp>
      <p:sp>
        <p:nvSpPr>
          <p:cNvPr id="29704" name="Rectangle 10"/>
          <p:cNvSpPr>
            <a:spLocks noChangeArrowheads="1"/>
          </p:cNvSpPr>
          <p:nvPr/>
        </p:nvSpPr>
        <p:spPr bwMode="auto">
          <a:xfrm>
            <a:off x="2627313" y="2565400"/>
            <a:ext cx="1235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rgbClr val="0000FF"/>
                </a:solidFill>
              </a:rPr>
              <a:t>HNO</a:t>
            </a:r>
            <a:r>
              <a:rPr lang="el-GR" sz="3200" b="1" baseline="-250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859338" y="2565400"/>
            <a:ext cx="935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3200" b="1">
                <a:solidFill>
                  <a:srgbClr val="0000FF"/>
                </a:solidFill>
              </a:rPr>
              <a:t>Η</a:t>
            </a:r>
            <a:r>
              <a:rPr lang="el-GR" sz="3200" b="1" baseline="30000">
                <a:solidFill>
                  <a:srgbClr val="0000FF"/>
                </a:solidFill>
              </a:rPr>
              <a:t>+1   </a:t>
            </a:r>
            <a:endParaRPr lang="el-GR" sz="3200" b="1">
              <a:solidFill>
                <a:srgbClr val="0000FF"/>
              </a:solidFill>
            </a:endParaRPr>
          </a:p>
        </p:txBody>
      </p:sp>
      <p:sp>
        <p:nvSpPr>
          <p:cNvPr id="29706" name="Rectangle 12"/>
          <p:cNvSpPr>
            <a:spLocks noChangeArrowheads="1"/>
          </p:cNvSpPr>
          <p:nvPr/>
        </p:nvSpPr>
        <p:spPr bwMode="auto">
          <a:xfrm>
            <a:off x="2627313" y="1773238"/>
            <a:ext cx="1584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b="1">
                <a:solidFill>
                  <a:srgbClr val="0000FF"/>
                </a:solidFill>
              </a:rPr>
              <a:t>H</a:t>
            </a:r>
            <a:r>
              <a:rPr lang="el-GR" sz="3200" b="1" baseline="-25000">
                <a:solidFill>
                  <a:srgbClr val="0000FF"/>
                </a:solidFill>
              </a:rPr>
              <a:t>2</a:t>
            </a:r>
            <a:r>
              <a:rPr lang="en-US" sz="3200" b="1">
                <a:solidFill>
                  <a:srgbClr val="0000FF"/>
                </a:solidFill>
              </a:rPr>
              <a:t>SO</a:t>
            </a:r>
            <a:r>
              <a:rPr lang="el-GR" sz="3200" b="1" baseline="-250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9707" name="Rectangle 13"/>
          <p:cNvSpPr>
            <a:spLocks noChangeArrowheads="1"/>
          </p:cNvSpPr>
          <p:nvPr/>
        </p:nvSpPr>
        <p:spPr bwMode="auto">
          <a:xfrm>
            <a:off x="0" y="1700213"/>
            <a:ext cx="2074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sz="3200" b="1">
                <a:solidFill>
                  <a:srgbClr val="0000FF"/>
                </a:solidFill>
              </a:rPr>
              <a:t>θειικό οξύ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364163" y="1844675"/>
            <a:ext cx="1079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3200" b="1">
                <a:solidFill>
                  <a:srgbClr val="0000FF"/>
                </a:solidFill>
              </a:rPr>
              <a:t>2Η</a:t>
            </a:r>
            <a:r>
              <a:rPr lang="el-GR" sz="3200" b="1" baseline="30000">
                <a:solidFill>
                  <a:srgbClr val="0000FF"/>
                </a:solidFill>
              </a:rPr>
              <a:t>+1   </a:t>
            </a:r>
            <a:endParaRPr lang="el-GR" sz="3200" b="1">
              <a:solidFill>
                <a:srgbClr val="0000FF"/>
              </a:solidFill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6516688" y="1844675"/>
            <a:ext cx="2070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sz="3200" b="1">
                <a:solidFill>
                  <a:srgbClr val="0000FF"/>
                </a:solidFill>
              </a:rPr>
              <a:t> +     </a:t>
            </a:r>
            <a:r>
              <a:rPr lang="en-US" sz="3200" b="1">
                <a:solidFill>
                  <a:srgbClr val="0000FF"/>
                </a:solidFill>
              </a:rPr>
              <a:t>SO</a:t>
            </a:r>
            <a:r>
              <a:rPr lang="el-GR" sz="3200" b="1" baseline="-25000">
                <a:solidFill>
                  <a:srgbClr val="0000FF"/>
                </a:solidFill>
              </a:rPr>
              <a:t>4</a:t>
            </a:r>
            <a:r>
              <a:rPr lang="el-GR" sz="3200" b="1" baseline="30000">
                <a:solidFill>
                  <a:srgbClr val="0000FF"/>
                </a:solidFill>
              </a:rPr>
              <a:t>-2</a:t>
            </a:r>
            <a:endParaRPr lang="el-GR" sz="3200" b="1" baseline="-25000">
              <a:solidFill>
                <a:srgbClr val="0000FF"/>
              </a:solidFill>
            </a:endParaRPr>
          </a:p>
        </p:txBody>
      </p:sp>
      <p:sp>
        <p:nvSpPr>
          <p:cNvPr id="29710" name="Line 16"/>
          <p:cNvSpPr>
            <a:spLocks noChangeShapeType="1"/>
          </p:cNvSpPr>
          <p:nvPr/>
        </p:nvSpPr>
        <p:spPr bwMode="auto">
          <a:xfrm>
            <a:off x="4356100" y="20605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9711" name="Rectangle 17"/>
          <p:cNvSpPr>
            <a:spLocks noChangeArrowheads="1"/>
          </p:cNvSpPr>
          <p:nvPr/>
        </p:nvSpPr>
        <p:spPr bwMode="auto">
          <a:xfrm>
            <a:off x="0" y="1052513"/>
            <a:ext cx="2578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sz="3200" b="1">
                <a:solidFill>
                  <a:srgbClr val="0000FF"/>
                </a:solidFill>
              </a:rPr>
              <a:t>υδροχλώριο</a:t>
            </a:r>
          </a:p>
        </p:txBody>
      </p:sp>
      <p:sp>
        <p:nvSpPr>
          <p:cNvPr id="29712" name="Line 18"/>
          <p:cNvSpPr>
            <a:spLocks noChangeShapeType="1"/>
          </p:cNvSpPr>
          <p:nvPr/>
        </p:nvSpPr>
        <p:spPr bwMode="auto">
          <a:xfrm>
            <a:off x="3924300" y="29241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9713" name="Text Box 19"/>
          <p:cNvSpPr txBox="1">
            <a:spLocks noChangeArrowheads="1"/>
          </p:cNvSpPr>
          <p:nvPr/>
        </p:nvSpPr>
        <p:spPr bwMode="auto">
          <a:xfrm>
            <a:off x="611188" y="260350"/>
            <a:ext cx="6697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3200" b="1">
                <a:solidFill>
                  <a:srgbClr val="FF0066"/>
                </a:solidFill>
              </a:rPr>
              <a:t>ΔΙΑΛΥΣΗ ΟΞΕΩΝ ΣΤΟ ΝΕΡΟ</a:t>
            </a:r>
          </a:p>
        </p:txBody>
      </p:sp>
      <p:pic>
        <p:nvPicPr>
          <p:cNvPr id="29714" name="Picture 21" descr="Royalty-Free (RF) Teenager Clipart Illustration by Ron Leishman - Stock Sample #11291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652963"/>
            <a:ext cx="18224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4" name="AutoShape 22"/>
          <p:cNvSpPr>
            <a:spLocks noChangeArrowheads="1"/>
          </p:cNvSpPr>
          <p:nvPr/>
        </p:nvSpPr>
        <p:spPr bwMode="auto">
          <a:xfrm>
            <a:off x="1331913" y="3716338"/>
            <a:ext cx="5761037" cy="1366837"/>
          </a:xfrm>
          <a:prstGeom prst="wedgeEllipseCallout">
            <a:avLst>
              <a:gd name="adj1" fmla="val -49065"/>
              <a:gd name="adj2" fmla="val 97852"/>
            </a:avLst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l-GR" sz="2400" b="1">
                <a:solidFill>
                  <a:srgbClr val="FF0066"/>
                </a:solidFill>
              </a:rPr>
              <a:t>Ποια ιόντα περιέχονται σε όλα τα υδατικά διαλύματα των οξέων;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ANd9GcS7eBrNkvrBC5D43xR2n8eAreAyw93xm39fxpVbFUwXaHSvbBZ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3025775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 descr="ANd9GcS7eBrNkvrBC5D43xR2n8eAreAyw93xm39fxpVbFUwXaHSvbBZ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620713"/>
            <a:ext cx="3025775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 descr="ANd9GcS7eBrNkvrBC5D43xR2n8eAreAyw93xm39fxpVbFUwXaHSvbBZ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8225" y="620713"/>
            <a:ext cx="3025775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0" y="3357563"/>
            <a:ext cx="1908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rgbClr val="0000FF"/>
                </a:solidFill>
              </a:rPr>
              <a:t>διάλυμα </a:t>
            </a:r>
            <a:r>
              <a:rPr lang="en-US" b="1">
                <a:solidFill>
                  <a:srgbClr val="0000FF"/>
                </a:solidFill>
              </a:rPr>
              <a:t>HCl</a:t>
            </a:r>
            <a:endParaRPr lang="el-GR" b="1">
              <a:solidFill>
                <a:srgbClr val="0000FF"/>
              </a:solidFill>
            </a:endParaRPr>
          </a:p>
        </p:txBody>
      </p:sp>
      <p:sp>
        <p:nvSpPr>
          <p:cNvPr id="30726" name="Rectangle 9"/>
          <p:cNvSpPr>
            <a:spLocks noChangeArrowheads="1"/>
          </p:cNvSpPr>
          <p:nvPr/>
        </p:nvSpPr>
        <p:spPr bwMode="auto">
          <a:xfrm>
            <a:off x="3419475" y="3284538"/>
            <a:ext cx="18716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0000FF"/>
                </a:solidFill>
              </a:rPr>
              <a:t>διάλυμα </a:t>
            </a:r>
            <a:r>
              <a:rPr lang="en-US" b="1">
                <a:solidFill>
                  <a:srgbClr val="0000FF"/>
                </a:solidFill>
              </a:rPr>
              <a:t>H</a:t>
            </a:r>
            <a:r>
              <a:rPr lang="el-GR" b="1" baseline="-25000">
                <a:solidFill>
                  <a:srgbClr val="0000FF"/>
                </a:solidFill>
              </a:rPr>
              <a:t>2</a:t>
            </a:r>
            <a:r>
              <a:rPr lang="en-US" b="1">
                <a:solidFill>
                  <a:srgbClr val="0000FF"/>
                </a:solidFill>
              </a:rPr>
              <a:t>SO</a:t>
            </a:r>
            <a:r>
              <a:rPr lang="el-GR" b="1" baseline="-250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0727" name="Rectangle 10"/>
          <p:cNvSpPr>
            <a:spLocks noChangeArrowheads="1"/>
          </p:cNvSpPr>
          <p:nvPr/>
        </p:nvSpPr>
        <p:spPr bwMode="auto">
          <a:xfrm>
            <a:off x="6588125" y="3284538"/>
            <a:ext cx="21955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0000FF"/>
                </a:solidFill>
              </a:rPr>
              <a:t>διάλυμα </a:t>
            </a:r>
            <a:r>
              <a:rPr lang="en-US" b="1">
                <a:solidFill>
                  <a:srgbClr val="0000FF"/>
                </a:solidFill>
              </a:rPr>
              <a:t>HNO</a:t>
            </a:r>
            <a:r>
              <a:rPr lang="el-GR" b="1" baseline="-250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6516688" y="1989138"/>
            <a:ext cx="7921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3200" b="1">
                <a:solidFill>
                  <a:srgbClr val="0000FF"/>
                </a:solidFill>
              </a:rPr>
              <a:t>Η</a:t>
            </a:r>
            <a:r>
              <a:rPr lang="el-GR" sz="3200" b="1" baseline="3000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3348038" y="1916113"/>
            <a:ext cx="1368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3200" b="1">
                <a:solidFill>
                  <a:srgbClr val="0000FF"/>
                </a:solidFill>
              </a:rPr>
              <a:t>Η</a:t>
            </a:r>
            <a:r>
              <a:rPr lang="el-GR" sz="3200" b="1" baseline="30000">
                <a:solidFill>
                  <a:srgbClr val="0000FF"/>
                </a:solidFill>
              </a:rPr>
              <a:t>+1   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179388" y="1916113"/>
            <a:ext cx="1368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3200" b="1">
                <a:solidFill>
                  <a:srgbClr val="0000FF"/>
                </a:solidFill>
              </a:rPr>
              <a:t>Η</a:t>
            </a:r>
            <a:r>
              <a:rPr lang="el-GR" sz="3200" b="1" baseline="30000">
                <a:solidFill>
                  <a:srgbClr val="0000FF"/>
                </a:solidFill>
              </a:rPr>
              <a:t>+1   </a:t>
            </a: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395288" y="2492375"/>
            <a:ext cx="12779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sz="3200" b="1">
                <a:solidFill>
                  <a:srgbClr val="0000FF"/>
                </a:solidFill>
              </a:rPr>
              <a:t>    </a:t>
            </a:r>
            <a:r>
              <a:rPr lang="en-US" sz="3200" b="1">
                <a:solidFill>
                  <a:srgbClr val="0000FF"/>
                </a:solidFill>
              </a:rPr>
              <a:t>Cl</a:t>
            </a:r>
            <a:r>
              <a:rPr lang="en-US" sz="3200" b="1" baseline="30000">
                <a:solidFill>
                  <a:srgbClr val="0000FF"/>
                </a:solidFill>
              </a:rPr>
              <a:t>-1</a:t>
            </a:r>
            <a:endParaRPr lang="el-GR" sz="3200" b="1" baseline="30000">
              <a:solidFill>
                <a:srgbClr val="0000FF"/>
              </a:solidFill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3492500" y="2420938"/>
            <a:ext cx="1381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sz="3200" b="1">
                <a:solidFill>
                  <a:srgbClr val="0000FF"/>
                </a:solidFill>
              </a:rPr>
              <a:t>  </a:t>
            </a:r>
            <a:r>
              <a:rPr lang="en-US" sz="3200" b="1">
                <a:solidFill>
                  <a:srgbClr val="0000FF"/>
                </a:solidFill>
              </a:rPr>
              <a:t>SO</a:t>
            </a:r>
            <a:r>
              <a:rPr lang="el-GR" sz="3200" b="1" baseline="-25000">
                <a:solidFill>
                  <a:srgbClr val="0000FF"/>
                </a:solidFill>
              </a:rPr>
              <a:t>4</a:t>
            </a:r>
            <a:r>
              <a:rPr lang="el-GR" sz="3200" b="1" baseline="30000">
                <a:solidFill>
                  <a:srgbClr val="0000FF"/>
                </a:solidFill>
              </a:rPr>
              <a:t>-2</a:t>
            </a:r>
            <a:endParaRPr lang="el-GR" sz="3200" b="1" baseline="-25000">
              <a:solidFill>
                <a:srgbClr val="0000FF"/>
              </a:solidFill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6659563" y="2420938"/>
            <a:ext cx="12906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sz="3200" b="1">
                <a:solidFill>
                  <a:srgbClr val="0000FF"/>
                </a:solidFill>
              </a:rPr>
              <a:t> </a:t>
            </a:r>
            <a:r>
              <a:rPr lang="en-US" sz="3200" b="1">
                <a:solidFill>
                  <a:srgbClr val="0000FF"/>
                </a:solidFill>
              </a:rPr>
              <a:t>NO</a:t>
            </a:r>
            <a:r>
              <a:rPr lang="el-GR" sz="3200" b="1" baseline="-25000">
                <a:solidFill>
                  <a:srgbClr val="0000FF"/>
                </a:solidFill>
              </a:rPr>
              <a:t>3</a:t>
            </a:r>
            <a:r>
              <a:rPr lang="el-GR" sz="3200" b="1" baseline="30000">
                <a:solidFill>
                  <a:srgbClr val="0000FF"/>
                </a:solidFill>
              </a:rPr>
              <a:t>-1</a:t>
            </a:r>
            <a:endParaRPr lang="el-GR" sz="3200" b="1" baseline="-25000">
              <a:solidFill>
                <a:srgbClr val="0000FF"/>
              </a:solidFill>
            </a:endParaRPr>
          </a:p>
        </p:txBody>
      </p:sp>
      <p:pic>
        <p:nvPicPr>
          <p:cNvPr id="30734" name="Picture 17" descr="pc047-cartoon-teen-clip-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4868863"/>
            <a:ext cx="2411412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50" name="AutoShape 18"/>
          <p:cNvSpPr>
            <a:spLocks noChangeArrowheads="1"/>
          </p:cNvSpPr>
          <p:nvPr/>
        </p:nvSpPr>
        <p:spPr bwMode="auto">
          <a:xfrm>
            <a:off x="1619250" y="5705475"/>
            <a:ext cx="6264275" cy="1152525"/>
          </a:xfrm>
          <a:prstGeom prst="wedgeEllipseCallout">
            <a:avLst>
              <a:gd name="adj1" fmla="val 44019"/>
              <a:gd name="adj2" fmla="val -71764"/>
            </a:avLst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l-GR" b="1">
                <a:solidFill>
                  <a:srgbClr val="FF0066"/>
                </a:solidFill>
              </a:rPr>
              <a:t>Τα κατιόντα υδρογόνου Η</a:t>
            </a:r>
            <a:r>
              <a:rPr lang="el-GR" b="1" baseline="30000">
                <a:solidFill>
                  <a:srgbClr val="FF0066"/>
                </a:solidFill>
              </a:rPr>
              <a:t>+</a:t>
            </a:r>
            <a:endParaRPr lang="el-GR" b="1">
              <a:solidFill>
                <a:srgbClr val="FF0066"/>
              </a:solidFill>
            </a:endParaRPr>
          </a:p>
        </p:txBody>
      </p:sp>
      <p:pic>
        <p:nvPicPr>
          <p:cNvPr id="30736" name="Picture 19" descr="Royalty-Free (RF) Teenager Clipart Illustration by Leo Blanchette - Stock Sample #219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1888"/>
            <a:ext cx="1824038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52" name="AutoShape 20"/>
          <p:cNvSpPr>
            <a:spLocks noChangeArrowheads="1"/>
          </p:cNvSpPr>
          <p:nvPr/>
        </p:nvSpPr>
        <p:spPr bwMode="auto">
          <a:xfrm>
            <a:off x="1476375" y="4292600"/>
            <a:ext cx="5759450" cy="1296988"/>
          </a:xfrm>
          <a:prstGeom prst="wedgeRoundRectCallout">
            <a:avLst>
              <a:gd name="adj1" fmla="val -54134"/>
              <a:gd name="adj2" fmla="val 72153"/>
              <a:gd name="adj3" fmla="val 16667"/>
            </a:avLst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rgbClr val="3333FF"/>
                </a:solidFill>
              </a:rPr>
              <a:t>Επομένως στα </a:t>
            </a:r>
            <a:r>
              <a:rPr lang="el-GR" sz="2400" b="1">
                <a:solidFill>
                  <a:srgbClr val="3333FF"/>
                </a:solidFill>
              </a:rPr>
              <a:t>κατιόντα υδρογόνου</a:t>
            </a:r>
            <a:r>
              <a:rPr lang="el-GR" sz="2400">
                <a:solidFill>
                  <a:srgbClr val="3333FF"/>
                </a:solidFill>
              </a:rPr>
              <a:t> οφείλονται οι </a:t>
            </a:r>
            <a:r>
              <a:rPr lang="el-GR" sz="2400" b="1">
                <a:solidFill>
                  <a:srgbClr val="3333FF"/>
                </a:solidFill>
              </a:rPr>
              <a:t>κοινές ιδιότητες</a:t>
            </a:r>
            <a:r>
              <a:rPr lang="el-GR" sz="2400">
                <a:solidFill>
                  <a:srgbClr val="3333FF"/>
                </a:solidFill>
              </a:rPr>
              <a:t> των διαλυμάτων των </a:t>
            </a:r>
            <a:r>
              <a:rPr lang="el-GR" sz="2400" b="1">
                <a:solidFill>
                  <a:srgbClr val="3333FF"/>
                </a:solidFill>
              </a:rPr>
              <a:t>οξέων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/>
      <p:bldP spid="44044" grpId="0"/>
      <p:bldP spid="44045" grpId="0"/>
      <p:bldP spid="44046" grpId="0"/>
      <p:bldP spid="44047" grpId="0"/>
      <p:bldP spid="44048" grpId="0"/>
      <p:bldP spid="44050" grpId="0" animBg="1"/>
      <p:bldP spid="440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4099" name="Picture 6" descr="Royalty-Free (RF) Teenager Clipart Illustration by Ron Leishman - Stock Sample #11291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16113"/>
            <a:ext cx="18224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3348038" y="1125538"/>
            <a:ext cx="4321175" cy="1152525"/>
          </a:xfrm>
          <a:prstGeom prst="wedgeEllipseCallout">
            <a:avLst>
              <a:gd name="adj1" fmla="val -82181"/>
              <a:gd name="adj2" fmla="val 115153"/>
            </a:avLst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l-GR" sz="2400" b="1">
                <a:solidFill>
                  <a:srgbClr val="FF0066"/>
                </a:solidFill>
              </a:rPr>
              <a:t>Πού  υπάρχουν </a:t>
            </a:r>
          </a:p>
          <a:p>
            <a:r>
              <a:rPr lang="el-GR" sz="2400" b="1">
                <a:solidFill>
                  <a:srgbClr val="FF0066"/>
                </a:solidFill>
              </a:rPr>
              <a:t>διαλύματα οξέων;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6"/>
          <p:cNvSpPr txBox="1">
            <a:spLocks noChangeArrowheads="1"/>
          </p:cNvSpPr>
          <p:nvPr/>
        </p:nvSpPr>
        <p:spPr bwMode="auto">
          <a:xfrm>
            <a:off x="827088" y="549275"/>
            <a:ext cx="5905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179388" y="333375"/>
            <a:ext cx="8685212" cy="95567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b="1">
                <a:solidFill>
                  <a:srgbClr val="FF0066"/>
                </a:solidFill>
              </a:rPr>
              <a:t>ΟΞΥ   </a:t>
            </a:r>
            <a:r>
              <a:rPr lang="el-GR" b="1" baseline="30000">
                <a:solidFill>
                  <a:srgbClr val="FF0066"/>
                </a:solidFill>
              </a:rPr>
              <a:t>νερό</a:t>
            </a:r>
            <a:r>
              <a:rPr lang="el-GR" b="1">
                <a:solidFill>
                  <a:srgbClr val="FF0066"/>
                </a:solidFill>
              </a:rPr>
              <a:t>     </a:t>
            </a:r>
            <a:r>
              <a:rPr lang="el-GR" b="1">
                <a:solidFill>
                  <a:srgbClr val="3333FF"/>
                </a:solidFill>
              </a:rPr>
              <a:t>κατιόντα  υδρογόνου</a:t>
            </a:r>
            <a:r>
              <a:rPr lang="el-GR" b="1">
                <a:solidFill>
                  <a:srgbClr val="FF0066"/>
                </a:solidFill>
              </a:rPr>
              <a:t> +     ανιόντα </a:t>
            </a:r>
          </a:p>
          <a:p>
            <a:r>
              <a:rPr lang="el-GR" b="1">
                <a:solidFill>
                  <a:srgbClr val="3333FF"/>
                </a:solidFill>
              </a:rPr>
              <a:t>Η</a:t>
            </a:r>
            <a:r>
              <a:rPr lang="el-GR" b="1" baseline="30000">
                <a:solidFill>
                  <a:srgbClr val="3333FF"/>
                </a:solidFill>
              </a:rPr>
              <a:t>+</a:t>
            </a:r>
            <a:endParaRPr lang="el-GR" b="1">
              <a:solidFill>
                <a:srgbClr val="3333FF"/>
              </a:solidFill>
            </a:endParaRPr>
          </a:p>
        </p:txBody>
      </p:sp>
      <p:sp>
        <p:nvSpPr>
          <p:cNvPr id="31748" name="Line 9"/>
          <p:cNvSpPr>
            <a:spLocks noChangeShapeType="1"/>
          </p:cNvSpPr>
          <p:nvPr/>
        </p:nvSpPr>
        <p:spPr bwMode="auto">
          <a:xfrm>
            <a:off x="1116013" y="765175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l-GR"/>
          </a:p>
        </p:txBody>
      </p:sp>
      <p:pic>
        <p:nvPicPr>
          <p:cNvPr id="31749" name="Picture 12" descr="Svante%20Arrheniu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6175"/>
            <a:ext cx="23590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1" name="AutoShape 13"/>
          <p:cNvSpPr>
            <a:spLocks noChangeArrowheads="1"/>
          </p:cNvSpPr>
          <p:nvPr/>
        </p:nvSpPr>
        <p:spPr bwMode="auto">
          <a:xfrm>
            <a:off x="684213" y="1341438"/>
            <a:ext cx="7488237" cy="2303462"/>
          </a:xfrm>
          <a:prstGeom prst="bevel">
            <a:avLst>
              <a:gd name="adj" fmla="val 12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b="1" u="sng">
                <a:solidFill>
                  <a:schemeClr val="bg1"/>
                </a:solidFill>
              </a:rPr>
              <a:t>ΟΞΕΑ</a:t>
            </a:r>
            <a:r>
              <a:rPr lang="el-GR">
                <a:solidFill>
                  <a:schemeClr val="bg1"/>
                </a:solidFill>
              </a:rPr>
              <a:t> ΟΝΟΜΑΖΟΝΤΑΙ  ΟΙ ΕΝΩΣΕΙΣ </a:t>
            </a:r>
          </a:p>
          <a:p>
            <a:r>
              <a:rPr lang="el-GR">
                <a:solidFill>
                  <a:schemeClr val="bg1"/>
                </a:solidFill>
              </a:rPr>
              <a:t> ΠΟΥ  ΌΤΑΝ ΔΙΑΛΥΘΟΥΝ ΣΤΟ ΝΕΡΟ </a:t>
            </a:r>
          </a:p>
          <a:p>
            <a:r>
              <a:rPr lang="el-GR">
                <a:solidFill>
                  <a:schemeClr val="bg1"/>
                </a:solidFill>
              </a:rPr>
              <a:t>ΔΙΝΟΥΝ ΚΑΤΙΟΝΤΑ ΥΔΡΟΓΟΝΟΥ  </a:t>
            </a:r>
            <a:r>
              <a:rPr lang="el-GR" b="1">
                <a:solidFill>
                  <a:schemeClr val="bg1"/>
                </a:solidFill>
              </a:rPr>
              <a:t>Η</a:t>
            </a:r>
            <a:r>
              <a:rPr lang="el-GR" b="1" baseline="30000">
                <a:solidFill>
                  <a:schemeClr val="bg1"/>
                </a:solidFill>
              </a:rPr>
              <a:t>+</a:t>
            </a:r>
          </a:p>
        </p:txBody>
      </p:sp>
      <p:pic>
        <p:nvPicPr>
          <p:cNvPr id="4302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3644900"/>
            <a:ext cx="16891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geek01-anim-animated-animation-geek-smiley-emoticon-000341-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916113"/>
            <a:ext cx="4968875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3" name="Picture 19" descr="%CE%BF%CE%BE%CF%8D%CF%84%CE%B7%CF%84%CE%B1+%CE%BB%CE%B1%CE%B4%CE%B9%CE%BF%CF%8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924175"/>
            <a:ext cx="20256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5587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0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3860800"/>
            <a:ext cx="20193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3500438"/>
            <a:ext cx="21955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0338" y="2349500"/>
            <a:ext cx="28003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788" y="0"/>
            <a:ext cx="2843212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2997200"/>
            <a:ext cx="220345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68313" y="2492375"/>
            <a:ext cx="215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O</a:t>
            </a:r>
            <a:r>
              <a:rPr lang="el-GR" b="1">
                <a:solidFill>
                  <a:srgbClr val="3333FF"/>
                </a:solidFill>
              </a:rPr>
              <a:t>ξικό οξύ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059113" y="1916113"/>
            <a:ext cx="2447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b="1">
                <a:solidFill>
                  <a:srgbClr val="3333FF"/>
                </a:solidFill>
              </a:rPr>
              <a:t>Κιτρικό οξύ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0" y="6092825"/>
            <a:ext cx="2952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b="1">
                <a:solidFill>
                  <a:srgbClr val="3333FF"/>
                </a:solidFill>
              </a:rPr>
              <a:t>Φωσφορικό οξύ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300788" y="2420938"/>
            <a:ext cx="28432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b="1">
                <a:solidFill>
                  <a:srgbClr val="3333FF"/>
                </a:solidFill>
              </a:rPr>
              <a:t>Ασκορβικό οξύ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2916238" y="6165850"/>
            <a:ext cx="3025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b="1">
                <a:solidFill>
                  <a:srgbClr val="3333FF"/>
                </a:solidFill>
              </a:rPr>
              <a:t>Γαλακτικό οξύ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696075" y="6338888"/>
            <a:ext cx="2447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b="1">
                <a:solidFill>
                  <a:srgbClr val="3333FF"/>
                </a:solidFill>
              </a:rPr>
              <a:t>Τρυγικό οξύ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4932363" y="5373688"/>
            <a:ext cx="23764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b="1">
                <a:solidFill>
                  <a:srgbClr val="3333FF"/>
                </a:solidFill>
              </a:rPr>
              <a:t>ελαϊκό οξύ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58" grpId="0"/>
      <p:bldP spid="6159" grpId="0"/>
      <p:bldP spid="6160" grpId="0"/>
      <p:bldP spid="6161" grpId="0"/>
      <p:bldP spid="61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042988" y="188913"/>
            <a:ext cx="6192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b="1">
                <a:solidFill>
                  <a:srgbClr val="FF0066"/>
                </a:solidFill>
              </a:rPr>
              <a:t>ΙΔΙΟΤΗΤΕΣ ΔΙΑΛΥΜΑΤΩΝ ΟΞΕΩΝ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468313" y="1268413"/>
            <a:ext cx="1822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b="1" dirty="0">
                <a:solidFill>
                  <a:srgbClr val="3333FF"/>
                </a:solidFill>
              </a:rPr>
              <a:t>1) ΓΕΥΣΗ</a:t>
            </a:r>
          </a:p>
        </p:txBody>
      </p:sp>
      <p:pic>
        <p:nvPicPr>
          <p:cNvPr id="6148" name="Picture 6" descr="Royalty-Free (RF) Teenager Clipart Illustration by Ron Leishman - Stock Sample #11291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708275"/>
            <a:ext cx="182245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1692275" y="1773238"/>
            <a:ext cx="5040313" cy="1152525"/>
          </a:xfrm>
          <a:prstGeom prst="wedgeEllipseCallout">
            <a:avLst>
              <a:gd name="adj1" fmla="val -54222"/>
              <a:gd name="adj2" fmla="val 49588"/>
            </a:avLst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l-GR" sz="2400" b="1">
                <a:solidFill>
                  <a:srgbClr val="FF0066"/>
                </a:solidFill>
              </a:rPr>
              <a:t>Τι γεύση έχουν τα διαλύματα των οξέων;</a:t>
            </a:r>
          </a:p>
        </p:txBody>
      </p:sp>
      <p:pic>
        <p:nvPicPr>
          <p:cNvPr id="6150" name="Picture 8" descr="pc047-cartoon-teen-clip-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5013325"/>
            <a:ext cx="212407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3851275" y="3068638"/>
            <a:ext cx="4897438" cy="1008062"/>
          </a:xfrm>
          <a:prstGeom prst="wedgeRoundRectCallout">
            <a:avLst>
              <a:gd name="adj1" fmla="val 26986"/>
              <a:gd name="adj2" fmla="val 122440"/>
              <a:gd name="adj3" fmla="val 16667"/>
            </a:avLst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l-GR" sz="2400" b="1">
                <a:solidFill>
                  <a:srgbClr val="FF0066"/>
                </a:solidFill>
              </a:rPr>
              <a:t>Τα διαλύματα των οξέων έχουν ξινή γεύση</a:t>
            </a:r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1403350" y="4437063"/>
            <a:ext cx="5329238" cy="1655762"/>
          </a:xfrm>
          <a:prstGeom prst="wedgeEllipseCallout">
            <a:avLst>
              <a:gd name="adj1" fmla="val -49134"/>
              <a:gd name="adj2" fmla="val -92472"/>
            </a:avLst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l-GR" sz="2400" b="1">
                <a:solidFill>
                  <a:srgbClr val="FF0066"/>
                </a:solidFill>
              </a:rPr>
              <a:t>Δεν πρέπει βέβαια να δοκιμάζουμε τη γεύση των ισχυρών οξέων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8" grpId="0" animBg="1"/>
      <p:bldP spid="276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ChangeArrowheads="1"/>
          </p:cNvSpPr>
          <p:nvPr/>
        </p:nvSpPr>
        <p:spPr bwMode="auto">
          <a:xfrm>
            <a:off x="2376488" y="1431925"/>
            <a:ext cx="18415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b="1">
              <a:latin typeface="Comic Sans MS" pitchFamily="66" charset="0"/>
            </a:endParaRPr>
          </a:p>
          <a:p>
            <a:endParaRPr lang="el-GR">
              <a:latin typeface="Comic Sans MS" pitchFamily="66" charset="0"/>
            </a:endParaRPr>
          </a:p>
        </p:txBody>
      </p:sp>
      <p:pic>
        <p:nvPicPr>
          <p:cNvPr id="7171" name="Picture 17" descr="pict5_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133600"/>
            <a:ext cx="4572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8" descr="irritan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7889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9" descr="oxidies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88913"/>
            <a:ext cx="7889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0" descr="poisonou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188913"/>
            <a:ext cx="7889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1" descr="flamab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875" y="188913"/>
            <a:ext cx="7889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3" descr="1271484840-c-1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3" y="3429000"/>
            <a:ext cx="21717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888" y="0"/>
            <a:ext cx="28003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32"/>
          <p:cNvSpPr txBox="1">
            <a:spLocks noChangeArrowheads="1"/>
          </p:cNvSpPr>
          <p:nvPr/>
        </p:nvSpPr>
        <p:spPr bwMode="auto">
          <a:xfrm>
            <a:off x="6407150" y="2852738"/>
            <a:ext cx="273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b="1"/>
              <a:t>ΘΕΙΙΚΟ ΟΞΥ</a:t>
            </a:r>
          </a:p>
        </p:txBody>
      </p:sp>
      <p:sp>
        <p:nvSpPr>
          <p:cNvPr id="7179" name="Text Box 33"/>
          <p:cNvSpPr txBox="1">
            <a:spLocks noChangeArrowheads="1"/>
          </p:cNvSpPr>
          <p:nvPr/>
        </p:nvSpPr>
        <p:spPr bwMode="auto">
          <a:xfrm>
            <a:off x="5292725" y="6338888"/>
            <a:ext cx="399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b="1"/>
              <a:t>ΥΔΡΟΧΛΩΡΙΚΟ ΟΞΥ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42988" y="188913"/>
            <a:ext cx="6192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b="1">
                <a:solidFill>
                  <a:srgbClr val="FF0066"/>
                </a:solidFill>
              </a:rPr>
              <a:t>ΙΔΙΟΤΗΤΕΣ ΔΙΑΛΥΜΑΤΩΝ ΟΞΕΩΝ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23850" y="765175"/>
            <a:ext cx="8820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rgbClr val="3333FF"/>
                </a:solidFill>
              </a:rPr>
              <a:t>2)Τα διαλύματα των οξέων μεταβάλλουν το χρώμα των δεικτών</a:t>
            </a:r>
          </a:p>
        </p:txBody>
      </p:sp>
      <p:pic>
        <p:nvPicPr>
          <p:cNvPr id="8196" name="Picture 4" descr="Royalty-Free (RF) Teenager Clipart Illustration by Ron Leishman - Stock Sample #11291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644900"/>
            <a:ext cx="182245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323850" y="2276475"/>
            <a:ext cx="4103688" cy="504825"/>
          </a:xfrm>
          <a:prstGeom prst="wedgeRoundRectCallout">
            <a:avLst>
              <a:gd name="adj1" fmla="val -33481"/>
              <a:gd name="adj2" fmla="val 207861"/>
              <a:gd name="adj3" fmla="val 16667"/>
            </a:avLst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l-GR" sz="2400">
                <a:solidFill>
                  <a:srgbClr val="FF0066"/>
                </a:solidFill>
              </a:rPr>
              <a:t>Τι είναι οι </a:t>
            </a:r>
            <a:r>
              <a:rPr lang="el-GR" sz="2400" b="1">
                <a:solidFill>
                  <a:srgbClr val="FF0066"/>
                </a:solidFill>
              </a:rPr>
              <a:t>δείκτες;</a:t>
            </a:r>
          </a:p>
        </p:txBody>
      </p:sp>
      <p:pic>
        <p:nvPicPr>
          <p:cNvPr id="8198" name="Picture 7" descr="pc047-cartoon-teen-clip-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4645025"/>
            <a:ext cx="2411412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4643438" y="1773238"/>
            <a:ext cx="3889375" cy="1150937"/>
          </a:xfrm>
          <a:prstGeom prst="wedgeRoundRectCallout">
            <a:avLst>
              <a:gd name="adj1" fmla="val 37551"/>
              <a:gd name="adj2" fmla="val 172898"/>
              <a:gd name="adj3" fmla="val 16667"/>
            </a:avLst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rgbClr val="FF0066"/>
                </a:solidFill>
              </a:rPr>
              <a:t>είναι ουσίες που μας </a:t>
            </a:r>
            <a:r>
              <a:rPr lang="el-GR" sz="2400" b="1">
                <a:solidFill>
                  <a:srgbClr val="FF0066"/>
                </a:solidFill>
              </a:rPr>
              <a:t>δείχνουν</a:t>
            </a:r>
            <a:r>
              <a:rPr lang="el-GR" sz="2400">
                <a:solidFill>
                  <a:srgbClr val="FF0066"/>
                </a:solidFill>
              </a:rPr>
              <a:t> την παρουσία οξέων ή βάσεων</a:t>
            </a:r>
          </a:p>
          <a:p>
            <a:endParaRPr lang="el-GR" sz="2400" b="1">
              <a:solidFill>
                <a:srgbClr val="FF0066"/>
              </a:solidFill>
            </a:endParaRP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1547813" y="3789363"/>
            <a:ext cx="4319587" cy="1152525"/>
          </a:xfrm>
          <a:prstGeom prst="wedgeEllipseCallout">
            <a:avLst>
              <a:gd name="adj1" fmla="val -47389"/>
              <a:gd name="adj2" fmla="val -85454"/>
            </a:avLst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l-GR" sz="2400">
                <a:solidFill>
                  <a:srgbClr val="FF0066"/>
                </a:solidFill>
              </a:rPr>
              <a:t>Πως μας το δείχνουν;</a:t>
            </a: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2411413" y="5776913"/>
            <a:ext cx="4537075" cy="1081087"/>
          </a:xfrm>
          <a:prstGeom prst="wedgeEllipseCallout">
            <a:avLst>
              <a:gd name="adj1" fmla="val 48532"/>
              <a:gd name="adj2" fmla="val -91995"/>
            </a:avLst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l-GR" sz="2400" b="1">
                <a:solidFill>
                  <a:srgbClr val="FF0066"/>
                </a:solidFill>
              </a:rPr>
              <a:t>Μεταβάλλουν</a:t>
            </a:r>
            <a:r>
              <a:rPr lang="el-GR" sz="2400">
                <a:solidFill>
                  <a:srgbClr val="FF0066"/>
                </a:solidFill>
              </a:rPr>
              <a:t> το </a:t>
            </a:r>
            <a:r>
              <a:rPr lang="el-GR" sz="2400" b="1">
                <a:solidFill>
                  <a:srgbClr val="FF0066"/>
                </a:solidFill>
              </a:rPr>
              <a:t>χρώμα</a:t>
            </a:r>
            <a:r>
              <a:rPr lang="el-GR" sz="2400">
                <a:solidFill>
                  <a:srgbClr val="FF0066"/>
                </a:solidFill>
              </a:rPr>
              <a:t> τους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80" grpId="0" animBg="1"/>
      <p:bldP spid="28681" grpId="0" animBg="1"/>
      <p:bldP spid="286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684213" y="333375"/>
            <a:ext cx="2663825" cy="1844675"/>
          </a:xfrm>
          <a:prstGeom prst="irregularSeal1">
            <a:avLst/>
          </a:prstGeom>
          <a:gradFill rotWithShape="1">
            <a:gsLst>
              <a:gs pos="0">
                <a:srgbClr val="FFFFCC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b="1">
                <a:solidFill>
                  <a:srgbClr val="FF0066"/>
                </a:solidFill>
              </a:rPr>
              <a:t>πείραμα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68313" y="2924175"/>
            <a:ext cx="7993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b="1" dirty="0" err="1"/>
              <a:t>Βαμμα</a:t>
            </a:r>
            <a:r>
              <a:rPr lang="el-GR" b="1" dirty="0"/>
              <a:t> </a:t>
            </a:r>
            <a:r>
              <a:rPr lang="el-GR" b="1" dirty="0" err="1"/>
              <a:t>ηλιοτροπιου</a:t>
            </a:r>
            <a:r>
              <a:rPr lang="el-GR" b="1" dirty="0"/>
              <a:t> :  </a:t>
            </a:r>
            <a:r>
              <a:rPr lang="el-GR" b="1" dirty="0">
                <a:solidFill>
                  <a:srgbClr val="9900FF"/>
                </a:solidFill>
              </a:rPr>
              <a:t>μενεξεδί                </a:t>
            </a:r>
            <a:r>
              <a:rPr lang="el-GR" b="1" dirty="0" err="1">
                <a:solidFill>
                  <a:srgbClr val="FF0066"/>
                </a:solidFill>
              </a:rPr>
              <a:t>ρόζ</a:t>
            </a:r>
            <a:endParaRPr lang="el-GR" b="1" dirty="0">
              <a:solidFill>
                <a:srgbClr val="FF0066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68313" y="3933825"/>
            <a:ext cx="8929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b="1"/>
              <a:t>Μπλε της βρωμοθυμόλης : </a:t>
            </a:r>
            <a:r>
              <a:rPr lang="el-GR" b="1">
                <a:solidFill>
                  <a:srgbClr val="009900"/>
                </a:solidFill>
              </a:rPr>
              <a:t>πράσινο</a:t>
            </a:r>
            <a:r>
              <a:rPr lang="el-GR" b="1"/>
              <a:t>           </a:t>
            </a:r>
            <a:r>
              <a:rPr lang="el-GR" b="1">
                <a:solidFill>
                  <a:srgbClr val="FFCC00"/>
                </a:solidFill>
              </a:rPr>
              <a:t>κίτρινο</a:t>
            </a: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6011863" y="3213100"/>
            <a:ext cx="9366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l-GR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6732588" y="4221163"/>
            <a:ext cx="9366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7" grpId="0"/>
      <p:bldP spid="30728" grpId="0" animBg="1"/>
      <p:bldP spid="307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pict5_2b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05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pict5_2a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4988" y="0"/>
            <a:ext cx="3529012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41663"/>
            <a:ext cx="395763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9" descr="Royalty-Free (RF) Teenager Clipart Illustration by Ron Leishman - Stock Sample #112914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21550" y="4941888"/>
            <a:ext cx="18224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5254625" y="2781300"/>
            <a:ext cx="3889375" cy="1655763"/>
          </a:xfrm>
          <a:prstGeom prst="wedgeRoundRectCallout">
            <a:avLst>
              <a:gd name="adj1" fmla="val 23306"/>
              <a:gd name="adj2" fmla="val 80870"/>
              <a:gd name="adj3" fmla="val 16667"/>
            </a:avLst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sz="2400"/>
              <a:t>Γιατί όταν προσθέσω λεμόνι στο τσάι</a:t>
            </a:r>
            <a:r>
              <a:rPr lang="el-GR" sz="2400">
                <a:solidFill>
                  <a:srgbClr val="FF0066"/>
                </a:solidFill>
              </a:rPr>
              <a:t> </a:t>
            </a:r>
            <a:r>
              <a:rPr lang="el-GR" sz="2400"/>
              <a:t>το χρώμα του από </a:t>
            </a:r>
            <a:r>
              <a:rPr lang="el-GR" sz="2400" b="1">
                <a:solidFill>
                  <a:srgbClr val="CC3300"/>
                </a:solidFill>
              </a:rPr>
              <a:t>καφέ</a:t>
            </a:r>
            <a:r>
              <a:rPr lang="el-GR" sz="2400"/>
              <a:t> γίνεται </a:t>
            </a:r>
            <a:r>
              <a:rPr lang="el-GR" sz="2400" b="1">
                <a:solidFill>
                  <a:srgbClr val="FFCC00"/>
                </a:solidFill>
              </a:rPr>
              <a:t>κίτρινο</a:t>
            </a:r>
            <a:r>
              <a:rPr lang="el-GR" sz="2400"/>
              <a:t>.;</a:t>
            </a:r>
            <a:r>
              <a:rPr lang="el-GR" b="1"/>
              <a:t> </a:t>
            </a:r>
            <a:endParaRPr lang="el-GR" sz="2400" b="1">
              <a:solidFill>
                <a:srgbClr val="FF0066"/>
              </a:solidFill>
            </a:endParaRPr>
          </a:p>
        </p:txBody>
      </p:sp>
      <p:pic>
        <p:nvPicPr>
          <p:cNvPr id="10247" name="Picture 14" descr="pc047-cartoon-teen-clip-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363" y="5049838"/>
            <a:ext cx="2411412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323850" y="5516563"/>
            <a:ext cx="4319588" cy="1008062"/>
          </a:xfrm>
          <a:prstGeom prst="wedgeEllipseCallout">
            <a:avLst>
              <a:gd name="adj1" fmla="val 79472"/>
              <a:gd name="adj2" fmla="val 8898"/>
            </a:avLst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l-GR" sz="2400"/>
              <a:t>Γιατί το τσάι περιέχει δείκτες</a:t>
            </a:r>
            <a:endParaRPr lang="el-GR" sz="2400">
              <a:solidFill>
                <a:srgbClr val="FF0066"/>
              </a:solidFill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25809E9F-6671-40C4-AD1A-731EFD9F1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069" y="692696"/>
            <a:ext cx="1822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3333FF"/>
                </a:solidFill>
                <a:hlinkClick r:id="rId4" action="ppaction://hlinkfile"/>
              </a:rPr>
              <a:t>BINTEO</a:t>
            </a:r>
            <a:endParaRPr lang="el-GR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  <p:bldP spid="9231" grpId="0" animBg="1"/>
    </p:bld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708</Words>
  <Application>Microsoft Office PowerPoint</Application>
  <PresentationFormat>Προβολή στην οθόνη (4:3)</PresentationFormat>
  <Paragraphs>195</Paragraphs>
  <Slides>31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4" baseType="lpstr">
      <vt:lpstr>Arial</vt:lpstr>
      <vt:lpstr>Comic Sans MS</vt:lpstr>
      <vt:lpstr>Προεπιλεγμένη σχεδίαση</vt:lpstr>
      <vt:lpstr>Παρουσίαση του PowerPoint</vt:lpstr>
      <vt:lpstr>ΤΑ ΟΞΕΑ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Rania</dc:creator>
  <cp:lastModifiedBy>Rania Vrioni</cp:lastModifiedBy>
  <cp:revision>57</cp:revision>
  <dcterms:created xsi:type="dcterms:W3CDTF">2012-01-21T20:49:45Z</dcterms:created>
  <dcterms:modified xsi:type="dcterms:W3CDTF">2023-11-10T17:45:45Z</dcterms:modified>
</cp:coreProperties>
</file>