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6" r:id="rId4"/>
    <p:sldId id="274" r:id="rId5"/>
    <p:sldId id="268" r:id="rId6"/>
    <p:sldId id="258" r:id="rId7"/>
    <p:sldId id="259" r:id="rId8"/>
    <p:sldId id="270" r:id="rId9"/>
    <p:sldId id="262" r:id="rId10"/>
    <p:sldId id="265" r:id="rId11"/>
    <p:sldId id="269" r:id="rId12"/>
    <p:sldId id="272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0458CD-71F0-4B92-A429-F58B2C150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ACDC264-08E4-4F6E-A45E-3860D6A70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23EE91-1A9E-4DAD-B8DF-D82534B1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76CB7D-A48C-4C92-BF19-99D3D435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CBF736-9B53-4D19-8ECB-C13C649C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1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5E2FB2-C0E3-4DDF-B2BF-1885074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4FE5734-721E-4CE1-AF67-F6F44E05F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8CD5EE-E11B-48AD-A3C0-8D243BC3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AA7E2E-8C2D-44DF-A066-D783EBA3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5952BB-7902-4363-AD5B-FE7D769E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81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FEE7BF9-A84C-41D6-BD31-03CBB0413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8718237-B382-41C0-984B-3553C07C4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75C601-56CD-4B7E-9C7B-66B9929A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6EFD2A-3616-4697-B7C1-F9BFD4B6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F47AE4-2647-4902-BADF-B8A6B16D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44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D7B410-8144-4730-82BB-EC07427C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AAFC53-8396-4458-A2E4-6375114B7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B2C7F0-4FB8-4999-B1E0-658C9BB4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B9B393-3B18-4467-B9AB-D10BD17A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E7C5C4-FC26-4032-B190-AB38DE75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79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C1A576-0809-42FF-BA3C-B0765765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C40FE9-A409-47EA-948E-DBB42F2E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CABA10-D862-4679-82AE-C3A32250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40B231-7D80-41E9-85D8-5112AE38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F78625-88C4-4904-AC1F-C4320F1D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97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EFB70C-47DF-4490-B6D2-9D890129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3130BE-1E4E-4C80-A27D-E0BA125B5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CD24AFA-A3A5-4891-A219-8376FEDAA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7CBF4B-51CD-47A9-8C01-D453EFE2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49995F-C250-4E59-BD2C-994C5DC8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F193D2-1D7A-4756-B866-E1FAED7A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49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0F9068-28AF-468A-9D38-3059F683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0C6F07-78DF-4F72-A84F-7F105A864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C240721-A11B-42B7-8EEA-3C981600E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5BA0E75-938A-4BC1-BFB3-B6C36ECD6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DEF2AF0-3AAA-42CD-8042-B0835A0D3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E5E105D-18C0-4879-9C0F-2ADF6A47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3EFE9D5-D9F9-4B03-B11A-7B3F4FC6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2B6C85E-71D0-4CE9-8FF0-6FAFF355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69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C3A8F-7D84-4E0F-996C-6D6F7E85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9D36832-DD4E-4CBC-91DB-6A8D2EF7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A1E3B0B-CA32-448F-9210-A9B2F9D2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FC81D3-EE3F-4E85-B86E-61A6A6CE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8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9D4F53C-D740-4F51-8A27-EEDEDD57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4A7A0ED-0F56-4CAB-B86D-C7A5733F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3569711-71BE-40BF-93D1-D35F2B42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62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7DA91-9E9B-4AED-81B9-13AF6D46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98A9E1-4AB0-4BFF-8242-643F4690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56CC0AD-2BA8-472D-92F8-F969C4C3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1AC1F69-BF30-443C-B316-49E116C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E7EA37-DF82-4BC8-9E12-64DA5689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777EB6-AF3D-4156-8361-C1BA906B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55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FE785C-93C1-4997-8731-1800B6FD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CC67422-5572-4014-9101-6E0731BC5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3EF8409-0063-4E87-9B42-06A5F8B5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E61C3D-56DC-49DA-A386-BF410B32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9CD427-EFF3-4CF3-8752-8A3C2ECE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13DD8A-ED8B-4D3A-A43F-77291FE3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69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E3370CE-25C6-41F4-8349-5D724EB9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D07C58-2AE5-49F8-9D0E-7B11BAF0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1FE825-DAC6-4D18-8D11-D383C2FC2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CDD8-4DF5-4054-AB2A-54A1F236DBB9}" type="datetimeFigureOut">
              <a:rPr lang="el-GR" smtClean="0"/>
              <a:t>8/12/2023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F24FF5-7F5D-428B-ACBC-703A6D635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B8BFFC-A7B8-4A3D-8EE1-588BA470E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B6DE6-5074-4E24-B04E-2F270F376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7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EMNOESIS-Neutralization.ex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noesis.edu.gr/sites/default/files/vlabs/downloads/CHEMNOESIS-Acid-pH.ex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2173B079-BA15-45FB-8809-F00FD309A0E8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836613"/>
          <a:ext cx="7369175" cy="4064001"/>
        </p:xfrm>
        <a:graphic>
          <a:graphicData uri="http://schemas.openxmlformats.org/drawingml/2006/table">
            <a:tbl>
              <a:tblPr/>
              <a:tblGrid>
                <a:gridCol w="3313113">
                  <a:extLst>
                    <a:ext uri="{9D8B030D-6E8A-4147-A177-3AD203B41FA5}">
                      <a16:colId xmlns:a16="http://schemas.microsoft.com/office/drawing/2014/main" val="1083382114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3715274248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830067505"/>
                    </a:ext>
                  </a:extLst>
                </a:gridCol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Καθαρό νερό 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Ουδέτερο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008162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Όξινο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445724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Βασικό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42163"/>
                  </a:ext>
                </a:extLst>
              </a:tr>
            </a:tbl>
          </a:graphicData>
        </a:graphic>
      </p:graphicFrame>
      <p:sp>
        <p:nvSpPr>
          <p:cNvPr id="6165" name="Text Box 21">
            <a:extLst>
              <a:ext uri="{FF2B5EF4-FFF2-40B4-BE49-F238E27FC236}">
                <a16:creationId xmlns:a16="http://schemas.microsoft.com/office/drawing/2014/main" id="{5AC11A09-B2D4-4715-A1D0-8FED858D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75" y="71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529C23BB-36A3-4F7A-90F6-243211F2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1412876"/>
            <a:ext cx="1871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H</a:t>
            </a:r>
            <a:r>
              <a:rPr lang="en-US" altLang="el-GR" sz="2800" b="1" baseline="30000">
                <a:solidFill>
                  <a:srgbClr val="FF0066"/>
                </a:solidFill>
              </a:rPr>
              <a:t>+ </a:t>
            </a:r>
            <a:r>
              <a:rPr lang="en-US" altLang="el-GR" sz="2800" b="1">
                <a:solidFill>
                  <a:srgbClr val="FF0066"/>
                </a:solidFill>
              </a:rPr>
              <a:t>= OH</a:t>
            </a:r>
            <a:r>
              <a:rPr lang="en-US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 baseline="30000">
              <a:solidFill>
                <a:srgbClr val="FF0066"/>
              </a:solidFill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535BE8B2-32CA-4A1B-95CB-58CF6F6D1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2565401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H</a:t>
            </a:r>
            <a:r>
              <a:rPr lang="en-US" altLang="el-GR" sz="2800" b="1" baseline="30000">
                <a:solidFill>
                  <a:srgbClr val="FF0066"/>
                </a:solidFill>
              </a:rPr>
              <a:t>+ </a:t>
            </a:r>
            <a:r>
              <a:rPr lang="en-US" altLang="el-GR" sz="2800" b="1">
                <a:solidFill>
                  <a:srgbClr val="FF0066"/>
                </a:solidFill>
              </a:rPr>
              <a:t>&gt; OH</a:t>
            </a:r>
            <a:r>
              <a:rPr lang="en-US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 baseline="30000">
              <a:solidFill>
                <a:srgbClr val="FF0066"/>
              </a:solidFill>
            </a:endParaRP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A5905817-664B-439C-93D8-11F346FF4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860801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H</a:t>
            </a:r>
            <a:r>
              <a:rPr lang="en-US" altLang="el-GR" sz="2800" b="1" baseline="30000">
                <a:solidFill>
                  <a:srgbClr val="FF0066"/>
                </a:solidFill>
              </a:rPr>
              <a:t>+ </a:t>
            </a:r>
            <a:r>
              <a:rPr lang="en-US" altLang="el-GR" sz="2800" b="1">
                <a:solidFill>
                  <a:srgbClr val="FF0066"/>
                </a:solidFill>
              </a:rPr>
              <a:t>&lt; OH</a:t>
            </a:r>
            <a:r>
              <a:rPr lang="en-US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 baseline="30000">
              <a:solidFill>
                <a:srgbClr val="FF0066"/>
              </a:solidFill>
            </a:endParaRPr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321386C9-9FCE-406E-9FB9-026C13AE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1412876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pH=7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669EE04A-7FBC-46DF-871B-EC269522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636838"/>
            <a:ext cx="1654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800" b="1">
                <a:solidFill>
                  <a:srgbClr val="FF0066"/>
                </a:solidFill>
              </a:rPr>
              <a:t>0</a:t>
            </a:r>
            <a:r>
              <a:rPr lang="en-US" altLang="el-GR" sz="2800" b="1">
                <a:solidFill>
                  <a:srgbClr val="FF0066"/>
                </a:solidFill>
              </a:rPr>
              <a:t> </a:t>
            </a:r>
            <a:r>
              <a:rPr lang="el-GR" altLang="el-GR" sz="2800" b="1">
                <a:solidFill>
                  <a:srgbClr val="FF0066"/>
                </a:solidFill>
              </a:rPr>
              <a:t>≤</a:t>
            </a:r>
            <a:r>
              <a:rPr lang="en-US" altLang="el-GR" sz="2800" b="1">
                <a:solidFill>
                  <a:srgbClr val="FF0066"/>
                </a:solidFill>
              </a:rPr>
              <a:t> pH &lt; 7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63F829E-5A3B-4911-95ED-C5475D4B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3860800"/>
            <a:ext cx="1837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>
                <a:solidFill>
                  <a:srgbClr val="FF0066"/>
                </a:solidFill>
              </a:rPr>
              <a:t>7 &lt; pH ≤ 14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EBCBE1B-D0B0-4599-8002-0B2283CC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tomach+acid">
            <a:extLst>
              <a:ext uri="{FF2B5EF4-FFF2-40B4-BE49-F238E27FC236}">
                <a16:creationId xmlns:a16="http://schemas.microsoft.com/office/drawing/2014/main" id="{9760EF05-3DE7-45E1-A6F2-9FD955AD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548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2B30E567-D139-42C6-B4EC-9EC8626B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476250"/>
            <a:ext cx="4321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>
                <a:solidFill>
                  <a:srgbClr val="0000FF"/>
                </a:solidFill>
              </a:rPr>
              <a:t>ΥΔΡΟΧΛΩΡΙΚΟ ΟΞΥ</a:t>
            </a: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0F1933B1-39B0-4C2D-BDFA-EF1C1DBC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1052513"/>
            <a:ext cx="1727200" cy="647700"/>
          </a:xfrm>
          <a:custGeom>
            <a:avLst/>
            <a:gdLst>
              <a:gd name="T0" fmla="*/ 1233749 w 21600"/>
              <a:gd name="T1" fmla="*/ 0 h 21600"/>
              <a:gd name="T2" fmla="*/ 740217 w 21600"/>
              <a:gd name="T3" fmla="*/ 208074 h 21600"/>
              <a:gd name="T4" fmla="*/ 0 w 21600"/>
              <a:gd name="T5" fmla="*/ 618524 h 21600"/>
              <a:gd name="T6" fmla="*/ 646021 w 21600"/>
              <a:gd name="T7" fmla="*/ 647700 h 21600"/>
              <a:gd name="T8" fmla="*/ 1291962 w 21600"/>
              <a:gd name="T9" fmla="*/ 462926 h 21600"/>
              <a:gd name="T10" fmla="*/ 1727200 w 21600"/>
              <a:gd name="T11" fmla="*/ 20807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652 h 21600"/>
              <a:gd name="T20" fmla="*/ 1615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6939"/>
                </a:lnTo>
                <a:lnTo>
                  <a:pt x="14700" y="6939"/>
                </a:lnTo>
                <a:lnTo>
                  <a:pt x="14700" y="19652"/>
                </a:lnTo>
                <a:lnTo>
                  <a:pt x="0" y="19652"/>
                </a:lnTo>
                <a:lnTo>
                  <a:pt x="0" y="21600"/>
                </a:lnTo>
                <a:lnTo>
                  <a:pt x="16157" y="21600"/>
                </a:lnTo>
                <a:lnTo>
                  <a:pt x="16157" y="6939"/>
                </a:lnTo>
                <a:lnTo>
                  <a:pt x="21600" y="6939"/>
                </a:lnTo>
                <a:lnTo>
                  <a:pt x="15429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2293" name="Rectangle 10">
            <a:extLst>
              <a:ext uri="{FF2B5EF4-FFF2-40B4-BE49-F238E27FC236}">
                <a16:creationId xmlns:a16="http://schemas.microsoft.com/office/drawing/2014/main" id="{A7D550B7-6691-4DE6-A758-B97EA202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279" y="3640645"/>
            <a:ext cx="184730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294" name="Oval 12">
            <a:extLst>
              <a:ext uri="{FF2B5EF4-FFF2-40B4-BE49-F238E27FC236}">
                <a16:creationId xmlns:a16="http://schemas.microsoft.com/office/drawing/2014/main" id="{95DBD1AC-93B9-4EEE-AB78-7AAC3D04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5642"/>
            <a:ext cx="1619250" cy="82230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3325" name="Picture 13">
            <a:extLst>
              <a:ext uri="{FF2B5EF4-FFF2-40B4-BE49-F238E27FC236}">
                <a16:creationId xmlns:a16="http://schemas.microsoft.com/office/drawing/2014/main" id="{9C82F326-2335-4FD9-9B48-7C6A9954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3617914"/>
            <a:ext cx="243046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>
            <a:extLst>
              <a:ext uri="{FF2B5EF4-FFF2-40B4-BE49-F238E27FC236}">
                <a16:creationId xmlns:a16="http://schemas.microsoft.com/office/drawing/2014/main" id="{7FAB6590-B58A-47FB-9158-6210DF44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97426"/>
            <a:ext cx="3527425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Rectangle 15">
            <a:extLst>
              <a:ext uri="{FF2B5EF4-FFF2-40B4-BE49-F238E27FC236}">
                <a16:creationId xmlns:a16="http://schemas.microsoft.com/office/drawing/2014/main" id="{486CC207-9E2B-4305-97E4-B1C1F8184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005263"/>
            <a:ext cx="41036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0066"/>
                </a:solidFill>
              </a:rPr>
              <a:t>Υδροξείδιο του μαγνησίου</a:t>
            </a:r>
          </a:p>
          <a:p>
            <a:pPr eaLnBrk="1" hangingPunct="1"/>
            <a:r>
              <a:rPr lang="el-GR" altLang="el-GR">
                <a:solidFill>
                  <a:srgbClr val="FF0066"/>
                </a:solidFill>
              </a:rPr>
              <a:t>Υδροξείδιο του αργιλίου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453ED6-CD60-488E-B170-3B0F5B74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0" y="1560474"/>
            <a:ext cx="5316280" cy="3499323"/>
          </a:xfrm>
          <a:prstGeom prst="rect">
            <a:avLst/>
          </a:prstGeom>
        </p:spPr>
      </p:pic>
      <p:sp>
        <p:nvSpPr>
          <p:cNvPr id="4" name="Text Box 15">
            <a:hlinkClick r:id="rId3" action="ppaction://hlinkfile"/>
            <a:extLst>
              <a:ext uri="{FF2B5EF4-FFF2-40B4-BE49-F238E27FC236}">
                <a16:creationId xmlns:a16="http://schemas.microsoft.com/office/drawing/2014/main" id="{95CB175F-01B5-43A2-9998-8FDA5C91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513" y="3310135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 </a:t>
            </a:r>
          </a:p>
        </p:txBody>
      </p:sp>
      <p:sp>
        <p:nvSpPr>
          <p:cNvPr id="5" name="Text Box 15">
            <a:hlinkClick r:id="rId4"/>
            <a:extLst>
              <a:ext uri="{FF2B5EF4-FFF2-40B4-BE49-F238E27FC236}">
                <a16:creationId xmlns:a16="http://schemas.microsoft.com/office/drawing/2014/main" id="{29702820-159C-4E4A-BB00-026D6265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4" y="4279055"/>
            <a:ext cx="1482431" cy="5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993300"/>
                </a:solidFill>
              </a:rPr>
              <a:t>   </a:t>
            </a:r>
            <a:r>
              <a:rPr lang="el-GR" sz="2400" b="1" u="sng" dirty="0">
                <a:solidFill>
                  <a:srgbClr val="0070C0"/>
                </a:solidFill>
                <a:hlinkClick r:id="rId3" action="ppaction://hlinkfile"/>
              </a:rPr>
              <a:t>εδώ</a:t>
            </a:r>
            <a:r>
              <a:rPr lang="el-GR" sz="2400" b="1" u="sng" dirty="0">
                <a:solidFill>
                  <a:srgbClr val="0070C0"/>
                </a:solidFill>
              </a:rPr>
              <a:t> </a:t>
            </a:r>
            <a:r>
              <a:rPr lang="el-GR" sz="2400" b="1" u="sng" dirty="0">
                <a:solidFill>
                  <a:srgbClr val="0070C0"/>
                </a:solidFill>
                <a:hlinkClick r:id="rId3" action="ppaction://hlinkfile"/>
              </a:rPr>
              <a:t>κάνε κλικ</a:t>
            </a:r>
            <a:r>
              <a:rPr lang="el-GR" sz="2400" b="1" dirty="0">
                <a:solidFill>
                  <a:srgbClr val="993300"/>
                </a:solidFill>
                <a:hlinkClick r:id="rId3" action="ppaction://hlinkfile"/>
              </a:rPr>
              <a:t>  </a:t>
            </a:r>
            <a:endParaRPr lang="el-GR" sz="2400" b="1" dirty="0">
              <a:solidFill>
                <a:srgbClr val="993300"/>
              </a:solidFill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F15C24CC-50C8-4FDE-B939-3E0F5FBCE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923" y="902557"/>
            <a:ext cx="3668568" cy="1925703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>
                <a:solidFill>
                  <a:srgbClr val="FF0000"/>
                </a:solidFill>
              </a:rPr>
              <a:t>Εικονικό εργαστήριο</a:t>
            </a:r>
          </a:p>
          <a:p>
            <a:endParaRPr lang="el-GR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hemistry-animation">
            <a:extLst>
              <a:ext uri="{FF2B5EF4-FFF2-40B4-BE49-F238E27FC236}">
                <a16:creationId xmlns:a16="http://schemas.microsoft.com/office/drawing/2014/main" id="{2A98F75B-C435-4BE5-95E1-C6E48EF00E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6250"/>
            <a:ext cx="576103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ANd9GcSCDAbqtTXuoK3Xe_OnmYLs9AXtMwFCUcvyJxdmOHwEQgpj13s">
            <a:extLst>
              <a:ext uri="{FF2B5EF4-FFF2-40B4-BE49-F238E27FC236}">
                <a16:creationId xmlns:a16="http://schemas.microsoft.com/office/drawing/2014/main" id="{A9ED75A4-4CA1-421F-9678-35D53ACB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0"/>
            <a:ext cx="483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48C9276B-A785-4524-A1B7-BD10121E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88913"/>
            <a:ext cx="5040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4400" dirty="0">
                <a:solidFill>
                  <a:srgbClr val="FF0066"/>
                </a:solidFill>
              </a:rPr>
              <a:t>ΕΞΟΥΔΕΤΕΡΩΣΗ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AACQJBY0">
            <a:extLst>
              <a:ext uri="{FF2B5EF4-FFF2-40B4-BE49-F238E27FC236}">
                <a16:creationId xmlns:a16="http://schemas.microsoft.com/office/drawing/2014/main" id="{39DEC278-D88E-4E99-A54C-AAF9DE4A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3"/>
            <a:ext cx="91440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DCAC80FB-861D-4B0F-BA57-A0D6C1C3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260350"/>
            <a:ext cx="6840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FF0066"/>
                </a:solidFill>
              </a:rPr>
              <a:t>H </a:t>
            </a:r>
            <a:r>
              <a:rPr lang="el-GR" altLang="el-GR">
                <a:solidFill>
                  <a:srgbClr val="FF0066"/>
                </a:solidFill>
              </a:rPr>
              <a:t>βάση εξουδετερώνει το οξύ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65A61013-E551-498A-ADBD-F2057A3C4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52292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α</a:t>
            </a:r>
          </a:p>
        </p:txBody>
      </p:sp>
      <p:sp>
        <p:nvSpPr>
          <p:cNvPr id="3077" name="Text Box 8">
            <a:extLst>
              <a:ext uri="{FF2B5EF4-FFF2-40B4-BE49-F238E27FC236}">
                <a16:creationId xmlns:a16="http://schemas.microsoft.com/office/drawing/2014/main" id="{A9CE9768-5B38-4219-8439-DA66EC82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2292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β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CC8BBC9F-60C0-4696-853A-AA9CF5BE5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52292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γ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212BFF58-AE49-4B70-B96C-78D9F4BFE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260350"/>
            <a:ext cx="6840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0066"/>
                </a:solidFill>
              </a:rPr>
              <a:t>Το</a:t>
            </a:r>
            <a:r>
              <a:rPr lang="en-US" altLang="el-GR">
                <a:solidFill>
                  <a:srgbClr val="FF0066"/>
                </a:solidFill>
              </a:rPr>
              <a:t> </a:t>
            </a:r>
            <a:r>
              <a:rPr lang="el-GR" altLang="el-GR">
                <a:solidFill>
                  <a:srgbClr val="FF0066"/>
                </a:solidFill>
              </a:rPr>
              <a:t>οξύ εξουδετερώνει τη βάση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44126E-6 L -0.67326 -0.000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-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07 0.00023 L 0.68507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2" grpId="1"/>
      <p:bldP spid="14343" grpId="0"/>
      <p:bldP spid="143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A3CC25-3E65-4B1F-B108-320E201C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7" y="4282344"/>
            <a:ext cx="6981825" cy="2514600"/>
          </a:xfrm>
          <a:prstGeom prst="rect">
            <a:avLst/>
          </a:prstGeom>
        </p:spPr>
      </p:pic>
      <p:pic>
        <p:nvPicPr>
          <p:cNvPr id="1028" name="Picture 4" descr="ACIDS &amp; BASES / NEUTRALISATION - Pathwayz">
            <a:extLst>
              <a:ext uri="{FF2B5EF4-FFF2-40B4-BE49-F238E27FC236}">
                <a16:creationId xmlns:a16="http://schemas.microsoft.com/office/drawing/2014/main" id="{3EB4CC9C-42BB-4634-87C9-F77710C941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60" y="231450"/>
            <a:ext cx="4538219" cy="33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D9B9D5A-0826-43BD-83E2-36ECC716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79" y="781765"/>
            <a:ext cx="55968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800" dirty="0">
                <a:solidFill>
                  <a:srgbClr val="FF0066"/>
                </a:solidFill>
              </a:rPr>
              <a:t>H </a:t>
            </a:r>
            <a:r>
              <a:rPr lang="el-GR" altLang="el-GR" sz="2800" dirty="0">
                <a:solidFill>
                  <a:srgbClr val="FF0066"/>
                </a:solidFill>
              </a:rPr>
              <a:t>βάση εξουδετερώνει το οξύ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7BCFCF94-A66A-41D3-8A86-DD4948656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79" y="2691621"/>
            <a:ext cx="5786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dirty="0">
                <a:solidFill>
                  <a:srgbClr val="FF0066"/>
                </a:solidFill>
              </a:rPr>
              <a:t>Το</a:t>
            </a:r>
            <a:r>
              <a:rPr lang="en-US" altLang="el-GR" sz="2800" dirty="0">
                <a:solidFill>
                  <a:srgbClr val="FF0066"/>
                </a:solidFill>
              </a:rPr>
              <a:t> </a:t>
            </a:r>
            <a:r>
              <a:rPr lang="el-GR" altLang="el-GR" sz="2800" dirty="0">
                <a:solidFill>
                  <a:srgbClr val="FF0066"/>
                </a:solidFill>
              </a:rPr>
              <a:t>οξύ εξουδετερώνει τη βάση</a:t>
            </a:r>
          </a:p>
        </p:txBody>
      </p:sp>
    </p:spTree>
    <p:extLst>
      <p:ext uri="{BB962C8B-B14F-4D97-AF65-F5344CB8AC3E}">
        <p14:creationId xmlns:p14="http://schemas.microsoft.com/office/powerpoint/2010/main" val="6789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d9GcS7eBrNkvrBC5D43xR2n8eAreAyw93xm39fxpVbFUwXaHSvbBZ5">
            <a:extLst>
              <a:ext uri="{FF2B5EF4-FFF2-40B4-BE49-F238E27FC236}">
                <a16:creationId xmlns:a16="http://schemas.microsoft.com/office/drawing/2014/main" id="{C37551BC-8D58-454F-94AE-3FEA0DFB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924176"/>
            <a:ext cx="4968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>
            <a:extLst>
              <a:ext uri="{FF2B5EF4-FFF2-40B4-BE49-F238E27FC236}">
                <a16:creationId xmlns:a16="http://schemas.microsoft.com/office/drawing/2014/main" id="{AC89881F-40DA-4E19-B596-380EA9C0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292601"/>
            <a:ext cx="360362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l-GR" sz="2400" b="0"/>
              <a:t>H</a:t>
            </a:r>
            <a:r>
              <a:rPr lang="el-GR" altLang="el-GR" sz="2400" b="0" baseline="30000"/>
              <a:t>+</a:t>
            </a:r>
            <a:endParaRPr lang="el-GR" altLang="el-GR" sz="2400" b="0"/>
          </a:p>
        </p:txBody>
      </p:sp>
      <p:sp>
        <p:nvSpPr>
          <p:cNvPr id="16388" name="Oval 4">
            <a:extLst>
              <a:ext uri="{FF2B5EF4-FFF2-40B4-BE49-F238E27FC236}">
                <a16:creationId xmlns:a16="http://schemas.microsoft.com/office/drawing/2014/main" id="{4EB342A8-D68C-4264-8EC6-162012FA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005264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l-GR" sz="2800" b="0"/>
              <a:t>O</a:t>
            </a:r>
            <a:r>
              <a:rPr lang="el-GR" altLang="el-GR" sz="2800" b="0" baseline="30000"/>
              <a:t>-</a:t>
            </a:r>
            <a:endParaRPr lang="el-GR" altLang="el-GR" sz="2800" b="0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AC5176C1-2DD5-4164-B4B8-0A78990B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5661025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l-GR">
                <a:solidFill>
                  <a:srgbClr val="0000FF"/>
                </a:solidFill>
              </a:rPr>
              <a:t>H</a:t>
            </a:r>
            <a:r>
              <a:rPr lang="en-US" altLang="el-GR" baseline="-25000">
                <a:solidFill>
                  <a:srgbClr val="0000FF"/>
                </a:solidFill>
              </a:rPr>
              <a:t>2</a:t>
            </a:r>
            <a:r>
              <a:rPr lang="en-US" altLang="el-GR">
                <a:solidFill>
                  <a:srgbClr val="0000FF"/>
                </a:solidFill>
              </a:rPr>
              <a:t>O</a:t>
            </a:r>
            <a:endParaRPr lang="el-GR" altLang="el-GR">
              <a:solidFill>
                <a:srgbClr val="0000FF"/>
              </a:solidFill>
            </a:endParaRPr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6A569EAD-1EF5-4686-BFAF-E4C5A3E67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602138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C8E2FEB0-7E1D-4759-8CDE-1A97294D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5734050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l-GR" altLang="el-GR">
                <a:solidFill>
                  <a:srgbClr val="0000FF"/>
                </a:solidFill>
              </a:rPr>
              <a:t>Η</a:t>
            </a:r>
            <a:r>
              <a:rPr lang="el-GR" altLang="el-GR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29F00108-FF2B-4C56-9A39-1DBDAB0F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734051"/>
            <a:ext cx="18533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l-GR" altLang="el-GR">
                <a:solidFill>
                  <a:srgbClr val="0000FF"/>
                </a:solidFill>
              </a:rPr>
              <a:t> +    </a:t>
            </a:r>
            <a:r>
              <a:rPr lang="en-US" altLang="el-GR">
                <a:solidFill>
                  <a:srgbClr val="0000FF"/>
                </a:solidFill>
              </a:rPr>
              <a:t>OH</a:t>
            </a:r>
            <a:r>
              <a:rPr lang="en-US" altLang="el-GR" baseline="30000">
                <a:solidFill>
                  <a:srgbClr val="0000FF"/>
                </a:solidFill>
              </a:rPr>
              <a:t>-1</a:t>
            </a:r>
            <a:endParaRPr lang="el-GR" altLang="el-GR" baseline="30000">
              <a:solidFill>
                <a:srgbClr val="0000FF"/>
              </a:solidFill>
            </a:endParaRPr>
          </a:p>
        </p:txBody>
      </p:sp>
      <p:sp>
        <p:nvSpPr>
          <p:cNvPr id="16395" name="Oval 11">
            <a:extLst>
              <a:ext uri="{FF2B5EF4-FFF2-40B4-BE49-F238E27FC236}">
                <a16:creationId xmlns:a16="http://schemas.microsoft.com/office/drawing/2014/main" id="{D253DAF7-693F-4204-8AF9-AAD0CB0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4797426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l-GR" sz="2400" b="0"/>
              <a:t>H</a:t>
            </a:r>
            <a:endParaRPr lang="el-GR" altLang="el-GR" sz="2400" b="0"/>
          </a:p>
        </p:txBody>
      </p:sp>
      <p:pic>
        <p:nvPicPr>
          <p:cNvPr id="4106" name="Picture 14" descr="ANd9GcS7eBrNkvrBC5D43xR2n8eAreAyw93xm39fxpVbFUwXaHSvbBZ5">
            <a:extLst>
              <a:ext uri="{FF2B5EF4-FFF2-40B4-BE49-F238E27FC236}">
                <a16:creationId xmlns:a16="http://schemas.microsoft.com/office/drawing/2014/main" id="{69694F05-7341-4D4F-B3DC-A6EFCE98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1"/>
            <a:ext cx="3097212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5" descr="ANd9GcS7eBrNkvrBC5D43xR2n8eAreAyw93xm39fxpVbFUwXaHSvbBZ5">
            <a:extLst>
              <a:ext uri="{FF2B5EF4-FFF2-40B4-BE49-F238E27FC236}">
                <a16:creationId xmlns:a16="http://schemas.microsoft.com/office/drawing/2014/main" id="{66FEB7EE-4BD0-4270-BD95-7A1AF219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260351"/>
            <a:ext cx="30956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7">
            <a:extLst>
              <a:ext uri="{FF2B5EF4-FFF2-40B4-BE49-F238E27FC236}">
                <a16:creationId xmlns:a16="http://schemas.microsoft.com/office/drawing/2014/main" id="{8F953030-4B71-40B1-A227-71EA6E87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692150"/>
            <a:ext cx="1728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09" name="Text Box 18">
            <a:extLst>
              <a:ext uri="{FF2B5EF4-FFF2-40B4-BE49-F238E27FC236}">
                <a16:creationId xmlns:a16="http://schemas.microsoft.com/office/drawing/2014/main" id="{F1E2EB26-89F4-4951-AC31-883A6434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04813"/>
            <a:ext cx="2951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Διάλυμα οξέος</a:t>
            </a:r>
          </a:p>
        </p:txBody>
      </p:sp>
      <p:sp>
        <p:nvSpPr>
          <p:cNvPr id="4110" name="Text Box 20">
            <a:extLst>
              <a:ext uri="{FF2B5EF4-FFF2-40B4-BE49-F238E27FC236}">
                <a16:creationId xmlns:a16="http://schemas.microsoft.com/office/drawing/2014/main" id="{0FB1663C-4EFC-4C6E-8DCE-BFA8E43D7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60350"/>
            <a:ext cx="2951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Διάλυμα βάσης</a:t>
            </a:r>
          </a:p>
        </p:txBody>
      </p:sp>
      <p:sp>
        <p:nvSpPr>
          <p:cNvPr id="16405" name="Oval 21">
            <a:extLst>
              <a:ext uri="{FF2B5EF4-FFF2-40B4-BE49-F238E27FC236}">
                <a16:creationId xmlns:a16="http://schemas.microsoft.com/office/drawing/2014/main" id="{F3534BB4-9F78-4651-8EA4-DA12AB23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916114"/>
            <a:ext cx="360362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l-GR" sz="2400" b="0"/>
              <a:t>H</a:t>
            </a:r>
            <a:r>
              <a:rPr lang="el-GR" altLang="el-GR" sz="2400" b="0" baseline="30000"/>
              <a:t>+</a:t>
            </a:r>
            <a:endParaRPr lang="el-GR" altLang="el-GR" sz="2400" b="0"/>
          </a:p>
        </p:txBody>
      </p:sp>
      <p:sp>
        <p:nvSpPr>
          <p:cNvPr id="16406" name="Oval 22">
            <a:extLst>
              <a:ext uri="{FF2B5EF4-FFF2-40B4-BE49-F238E27FC236}">
                <a16:creationId xmlns:a16="http://schemas.microsoft.com/office/drawing/2014/main" id="{FACFE1AC-5756-4314-A80E-B235CE8C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412876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l-GR" sz="2800" b="0"/>
              <a:t>O</a:t>
            </a:r>
            <a:r>
              <a:rPr lang="el-GR" altLang="el-GR" sz="2800" b="0" baseline="30000"/>
              <a:t>-</a:t>
            </a:r>
            <a:endParaRPr lang="el-GR" altLang="el-GR" sz="2800" b="0"/>
          </a:p>
        </p:txBody>
      </p:sp>
      <p:sp>
        <p:nvSpPr>
          <p:cNvPr id="16407" name="Oval 23">
            <a:extLst>
              <a:ext uri="{FF2B5EF4-FFF2-40B4-BE49-F238E27FC236}">
                <a16:creationId xmlns:a16="http://schemas.microsoft.com/office/drawing/2014/main" id="{224E613B-0719-48CA-8232-362A884B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2205039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l-GR" sz="2400" b="0"/>
              <a:t>H</a:t>
            </a:r>
            <a:endParaRPr lang="el-GR" altLang="el-GR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09 L 0.09844 -0.005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942E-6 L -0.09444 -0.005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5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2673E-6 L -0.09063 -0.005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  <p:bldP spid="16391" grpId="0"/>
      <p:bldP spid="16395" grpId="0" animBg="1"/>
      <p:bldP spid="16395" grpId="1" animBg="1"/>
      <p:bldP spid="16405" grpId="0" animBg="1"/>
      <p:bldP spid="16406" grpId="0" animBg="1"/>
      <p:bldP spid="164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05E264DD-009F-4541-852A-974ADE27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141664"/>
            <a:ext cx="73453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l-GR" altLang="el-GR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srgbClr val="0000FF"/>
                </a:solidFill>
              </a:rPr>
              <a:t> Τα </a:t>
            </a:r>
            <a:r>
              <a:rPr lang="el-GR" altLang="el-GR">
                <a:solidFill>
                  <a:srgbClr val="FF0066"/>
                </a:solidFill>
              </a:rPr>
              <a:t>Η</a:t>
            </a:r>
            <a:r>
              <a:rPr lang="el-GR" altLang="el-GR" baseline="30000">
                <a:solidFill>
                  <a:srgbClr val="FF0066"/>
                </a:solidFill>
              </a:rPr>
              <a:t>+</a:t>
            </a:r>
            <a:r>
              <a:rPr lang="el-GR" altLang="el-GR">
                <a:solidFill>
                  <a:srgbClr val="0000FF"/>
                </a:solidFill>
              </a:rPr>
              <a:t> </a:t>
            </a:r>
            <a:r>
              <a:rPr lang="el-GR" altLang="el-GR">
                <a:solidFill>
                  <a:srgbClr val="FF0066"/>
                </a:solidFill>
              </a:rPr>
              <a:t>του οξέος</a:t>
            </a:r>
            <a:r>
              <a:rPr lang="el-GR" altLang="el-GR">
                <a:solidFill>
                  <a:srgbClr val="0000FF"/>
                </a:solidFill>
              </a:rPr>
              <a:t> ενώνονται με τα </a:t>
            </a:r>
            <a:r>
              <a:rPr lang="el-GR" altLang="el-GR"/>
              <a:t>ΟΗ</a:t>
            </a:r>
            <a:r>
              <a:rPr lang="el-GR" altLang="el-GR" baseline="30000"/>
              <a:t>-</a:t>
            </a:r>
            <a:r>
              <a:rPr lang="el-GR" altLang="el-GR">
                <a:solidFill>
                  <a:srgbClr val="0000FF"/>
                </a:solidFill>
              </a:rPr>
              <a:t> </a:t>
            </a:r>
            <a:r>
              <a:rPr lang="el-GR" altLang="el-GR">
                <a:solidFill>
                  <a:schemeClr val="tx2"/>
                </a:solidFill>
              </a:rPr>
              <a:t>της  βάσης</a:t>
            </a:r>
            <a:r>
              <a:rPr lang="el-GR" altLang="el-GR">
                <a:solidFill>
                  <a:srgbClr val="0000FF"/>
                </a:solidFill>
              </a:rPr>
              <a:t>   και σχηματίζουν μόρια Η</a:t>
            </a:r>
            <a:r>
              <a:rPr lang="el-GR" altLang="el-GR" baseline="-25000">
                <a:solidFill>
                  <a:srgbClr val="0000FF"/>
                </a:solidFill>
              </a:rPr>
              <a:t>2</a:t>
            </a:r>
            <a:r>
              <a:rPr lang="el-GR" altLang="el-GR">
                <a:solidFill>
                  <a:srgbClr val="0000FF"/>
                </a:solidFill>
              </a:rPr>
              <a:t>Ο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9275510D-3335-45B5-9303-AC5FA5F3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268413"/>
            <a:ext cx="4679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>
                <a:solidFill>
                  <a:srgbClr val="FF0066"/>
                </a:solidFill>
              </a:rPr>
              <a:t>Η</a:t>
            </a:r>
            <a:r>
              <a:rPr lang="el-GR" altLang="el-GR" sz="3600" baseline="30000">
                <a:solidFill>
                  <a:srgbClr val="FF0066"/>
                </a:solidFill>
              </a:rPr>
              <a:t>+   </a:t>
            </a:r>
            <a:r>
              <a:rPr lang="el-GR" altLang="el-GR" sz="3600" baseline="30000"/>
              <a:t> </a:t>
            </a:r>
            <a:r>
              <a:rPr lang="el-GR" altLang="el-GR" sz="3600"/>
              <a:t>+  ΟΗ</a:t>
            </a:r>
            <a:r>
              <a:rPr lang="el-GR" altLang="el-GR" sz="3600" baseline="30000"/>
              <a:t>- </a:t>
            </a:r>
            <a:r>
              <a:rPr lang="el-GR" altLang="el-GR" sz="3600"/>
              <a:t>→ </a:t>
            </a:r>
            <a:r>
              <a:rPr lang="el-GR" altLang="el-GR" sz="3600">
                <a:solidFill>
                  <a:srgbClr val="0000FF"/>
                </a:solidFill>
              </a:rPr>
              <a:t>Η</a:t>
            </a:r>
            <a:r>
              <a:rPr lang="el-GR" altLang="el-GR" sz="3600" baseline="-25000">
                <a:solidFill>
                  <a:srgbClr val="0000FF"/>
                </a:solidFill>
              </a:rPr>
              <a:t>2</a:t>
            </a:r>
            <a:r>
              <a:rPr lang="el-GR" altLang="el-GR" sz="3600">
                <a:solidFill>
                  <a:srgbClr val="0000FF"/>
                </a:solidFill>
              </a:rPr>
              <a:t>Ο</a:t>
            </a:r>
          </a:p>
          <a:p>
            <a:pPr algn="l" eaLnBrk="1" hangingPunct="1"/>
            <a:r>
              <a:rPr lang="el-GR" altLang="el-GR" sz="3600">
                <a:solidFill>
                  <a:srgbClr val="0000FF"/>
                </a:solidFill>
              </a:rPr>
              <a:t>  </a:t>
            </a:r>
            <a:r>
              <a:rPr lang="el-GR" altLang="el-GR" sz="3600">
                <a:solidFill>
                  <a:srgbClr val="FF0066"/>
                </a:solidFill>
              </a:rPr>
              <a:t>οξύ</a:t>
            </a:r>
            <a:r>
              <a:rPr lang="el-GR" altLang="el-GR" sz="3600">
                <a:solidFill>
                  <a:srgbClr val="0000FF"/>
                </a:solidFill>
              </a:rPr>
              <a:t>      </a:t>
            </a:r>
            <a:r>
              <a:rPr lang="el-GR" altLang="el-GR" sz="3600"/>
              <a:t>βάση</a:t>
            </a:r>
            <a:endParaRPr lang="en-US" altLang="el-GR" sz="3600"/>
          </a:p>
        </p:txBody>
      </p:sp>
      <p:sp>
        <p:nvSpPr>
          <p:cNvPr id="6148" name="Text Box 21">
            <a:extLst>
              <a:ext uri="{FF2B5EF4-FFF2-40B4-BE49-F238E27FC236}">
                <a16:creationId xmlns:a16="http://schemas.microsoft.com/office/drawing/2014/main" id="{8DE0BA04-A69F-4D38-9A09-EFEA18F5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260350"/>
            <a:ext cx="6335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3600">
                <a:solidFill>
                  <a:srgbClr val="0000FF"/>
                </a:solidFill>
              </a:rPr>
              <a:t>Αντίδραση εξουδετέρωσης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acid-base-indicator-work_-800x800">
            <a:extLst>
              <a:ext uri="{FF2B5EF4-FFF2-40B4-BE49-F238E27FC236}">
                <a16:creationId xmlns:a16="http://schemas.microsoft.com/office/drawing/2014/main" id="{C1634288-5DC3-4324-9FDD-58A468F4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165476"/>
            <a:ext cx="43561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>
            <a:extLst>
              <a:ext uri="{FF2B5EF4-FFF2-40B4-BE49-F238E27FC236}">
                <a16:creationId xmlns:a16="http://schemas.microsoft.com/office/drawing/2014/main" id="{578954EF-D717-441B-992F-26903A66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9556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800">
                <a:solidFill>
                  <a:srgbClr val="0000FF"/>
                </a:solidFill>
              </a:rPr>
              <a:t>Αν αναμίξουμε ένα διάλυμα οξέος με ένα διάλυμα   βάσης προκύπτει</a:t>
            </a:r>
            <a:r>
              <a:rPr lang="el-GR" altLang="el-GR" sz="2800">
                <a:solidFill>
                  <a:schemeClr val="tx2"/>
                </a:solidFill>
              </a:rPr>
              <a:t> </a:t>
            </a:r>
            <a:r>
              <a:rPr lang="el-GR" altLang="el-GR" sz="2800">
                <a:solidFill>
                  <a:srgbClr val="FF0066"/>
                </a:solidFill>
              </a:rPr>
              <a:t>όξινο</a:t>
            </a:r>
            <a:r>
              <a:rPr lang="el-GR" altLang="el-GR" sz="2800">
                <a:solidFill>
                  <a:schemeClr val="tx2"/>
                </a:solidFill>
              </a:rPr>
              <a:t>, </a:t>
            </a:r>
            <a:r>
              <a:rPr lang="el-GR" altLang="el-GR" sz="2800">
                <a:solidFill>
                  <a:srgbClr val="0000FF"/>
                </a:solidFill>
              </a:rPr>
              <a:t>ουδέτερο</a:t>
            </a:r>
            <a:r>
              <a:rPr lang="el-GR" altLang="el-GR" sz="2800">
                <a:solidFill>
                  <a:schemeClr val="tx2"/>
                </a:solidFill>
              </a:rPr>
              <a:t> </a:t>
            </a:r>
            <a:r>
              <a:rPr lang="el-GR" altLang="el-GR" sz="2800">
                <a:solidFill>
                  <a:srgbClr val="0000FF"/>
                </a:solidFill>
              </a:rPr>
              <a:t>ή</a:t>
            </a:r>
            <a:r>
              <a:rPr lang="el-GR" altLang="el-GR" sz="2800">
                <a:solidFill>
                  <a:schemeClr val="tx2"/>
                </a:solidFill>
              </a:rPr>
              <a:t> </a:t>
            </a:r>
            <a:r>
              <a:rPr lang="el-GR" altLang="el-GR" sz="2800"/>
              <a:t>βασικό</a:t>
            </a:r>
            <a:r>
              <a:rPr lang="el-GR" altLang="el-GR" sz="2800">
                <a:solidFill>
                  <a:srgbClr val="0000CC"/>
                </a:solidFill>
              </a:rPr>
              <a:t> </a:t>
            </a:r>
            <a:r>
              <a:rPr lang="el-GR" altLang="el-GR" sz="2800">
                <a:solidFill>
                  <a:srgbClr val="0000FF"/>
                </a:solidFill>
              </a:rPr>
              <a:t>διάλυμα;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1AFAEBC3-B62F-45E7-83FE-34309176C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96975"/>
            <a:ext cx="3313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>
                <a:solidFill>
                  <a:srgbClr val="0000FF"/>
                </a:solidFill>
              </a:rPr>
              <a:t>αν </a:t>
            </a:r>
            <a:r>
              <a:rPr lang="el-GR" altLang="el-GR">
                <a:solidFill>
                  <a:srgbClr val="FF0066"/>
                </a:solidFill>
              </a:rPr>
              <a:t>Η</a:t>
            </a:r>
            <a:r>
              <a:rPr lang="el-GR" altLang="el-GR" baseline="30000">
                <a:solidFill>
                  <a:srgbClr val="FF0066"/>
                </a:solidFill>
              </a:rPr>
              <a:t>+ </a:t>
            </a:r>
            <a:r>
              <a:rPr lang="el-GR" altLang="el-GR">
                <a:solidFill>
                  <a:srgbClr val="0000FF"/>
                </a:solidFill>
              </a:rPr>
              <a:t>&gt;  </a:t>
            </a:r>
            <a:r>
              <a:rPr lang="el-GR" altLang="el-GR"/>
              <a:t>ΟΗ</a:t>
            </a:r>
            <a:r>
              <a:rPr lang="el-GR" altLang="el-GR" baseline="30000"/>
              <a:t>-</a:t>
            </a:r>
            <a:r>
              <a:rPr lang="el-GR" altLang="el-GR">
                <a:solidFill>
                  <a:srgbClr val="0000FF"/>
                </a:solidFill>
              </a:rPr>
              <a:t>                         ( οξύ )  ( βάση )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9A1A32C-4526-4D4A-A903-DCDD2BE0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1268414"/>
            <a:ext cx="2376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>
                <a:solidFill>
                  <a:srgbClr val="FF0066"/>
                </a:solidFill>
              </a:rPr>
              <a:t>όξινο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CFA2DEA3-FB21-422A-B1AD-FAAEC648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420938"/>
            <a:ext cx="3313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>
                <a:solidFill>
                  <a:srgbClr val="0000FF"/>
                </a:solidFill>
              </a:rPr>
              <a:t>αν </a:t>
            </a:r>
            <a:r>
              <a:rPr lang="el-GR" altLang="el-GR">
                <a:solidFill>
                  <a:srgbClr val="FF0066"/>
                </a:solidFill>
              </a:rPr>
              <a:t>Η</a:t>
            </a:r>
            <a:r>
              <a:rPr lang="el-GR" altLang="el-GR" baseline="30000">
                <a:solidFill>
                  <a:srgbClr val="FF0066"/>
                </a:solidFill>
              </a:rPr>
              <a:t>+ </a:t>
            </a:r>
            <a:r>
              <a:rPr lang="el-GR" altLang="el-GR">
                <a:solidFill>
                  <a:srgbClr val="0000FF"/>
                </a:solidFill>
              </a:rPr>
              <a:t>&lt; </a:t>
            </a:r>
            <a:r>
              <a:rPr lang="el-GR" altLang="el-GR"/>
              <a:t>ΟΗ</a:t>
            </a:r>
            <a:r>
              <a:rPr lang="el-GR" altLang="el-GR" baseline="30000"/>
              <a:t>-</a:t>
            </a:r>
            <a:r>
              <a:rPr lang="el-GR" altLang="el-GR">
                <a:solidFill>
                  <a:srgbClr val="0000FF"/>
                </a:solidFill>
              </a:rPr>
              <a:t>                         ( οξύ )  ( βάση )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85DF6407-F863-4F13-8D58-8BDB8BEA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708275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/>
              <a:t>βασικό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5C10A0D6-4210-48C2-A52F-4EBB793E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860800"/>
            <a:ext cx="3313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>
                <a:solidFill>
                  <a:srgbClr val="0000FF"/>
                </a:solidFill>
              </a:rPr>
              <a:t>αν </a:t>
            </a:r>
            <a:r>
              <a:rPr lang="el-GR" altLang="el-GR">
                <a:solidFill>
                  <a:srgbClr val="FF0066"/>
                </a:solidFill>
              </a:rPr>
              <a:t>Η</a:t>
            </a:r>
            <a:r>
              <a:rPr lang="el-GR" altLang="el-GR" baseline="30000">
                <a:solidFill>
                  <a:srgbClr val="FF0066"/>
                </a:solidFill>
              </a:rPr>
              <a:t>+ </a:t>
            </a:r>
            <a:r>
              <a:rPr lang="el-GR" altLang="el-GR">
                <a:solidFill>
                  <a:srgbClr val="0000FF"/>
                </a:solidFill>
              </a:rPr>
              <a:t>= </a:t>
            </a:r>
            <a:r>
              <a:rPr lang="el-GR" altLang="el-GR"/>
              <a:t>ΟΗ</a:t>
            </a:r>
            <a:r>
              <a:rPr lang="el-GR" altLang="el-GR" baseline="30000"/>
              <a:t>-</a:t>
            </a:r>
            <a:r>
              <a:rPr lang="el-GR" altLang="el-GR">
                <a:solidFill>
                  <a:srgbClr val="0000FF"/>
                </a:solidFill>
              </a:rPr>
              <a:t>                         ( οξύ )  ( βάση )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F15FA42F-62DF-4C46-8D45-71A6297F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33825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>
                <a:solidFill>
                  <a:srgbClr val="0000FF"/>
                </a:solidFill>
              </a:rPr>
              <a:t>ουδέτερο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E6868DA1-B8F4-4255-AD64-6AEEE2054433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46039"/>
            <a:ext cx="6911975" cy="681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665-59">
            <a:extLst>
              <a:ext uri="{FF2B5EF4-FFF2-40B4-BE49-F238E27FC236}">
                <a16:creationId xmlns:a16="http://schemas.microsoft.com/office/drawing/2014/main" id="{CE8626A8-E753-4470-82F6-7FBABDE1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159250"/>
            <a:ext cx="27368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wasp-3">
            <a:extLst>
              <a:ext uri="{FF2B5EF4-FFF2-40B4-BE49-F238E27FC236}">
                <a16:creationId xmlns:a16="http://schemas.microsoft.com/office/drawing/2014/main" id="{255D8AD4-C272-4A9D-925C-3EFD457A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0"/>
            <a:ext cx="3348037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bee_1415432c">
            <a:extLst>
              <a:ext uri="{FF2B5EF4-FFF2-40B4-BE49-F238E27FC236}">
                <a16:creationId xmlns:a16="http://schemas.microsoft.com/office/drawing/2014/main" id="{508852C8-E254-46A1-9B6A-EE1D2AE46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77983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788F715F-C9D2-4726-9D2C-F719828F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420938"/>
            <a:ext cx="3529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800">
                <a:solidFill>
                  <a:srgbClr val="FF0066"/>
                </a:solidFill>
              </a:rPr>
              <a:t>Όξινο δηλητήριο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5F56BA20-CB2D-4C46-9662-9DF72C9C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781301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800"/>
              <a:t>Βασικό δηλητήριο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C9F26BE7-E031-4A41-80D9-F96BF5DF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068638"/>
            <a:ext cx="3960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800">
                <a:solidFill>
                  <a:srgbClr val="0000FF"/>
                </a:solidFill>
              </a:rPr>
              <a:t>Εξουδετερώνεται με βάση ( αμμωνία:ΝΗ</a:t>
            </a:r>
            <a:r>
              <a:rPr lang="el-GR" altLang="el-GR" sz="2800" baseline="-25000">
                <a:solidFill>
                  <a:srgbClr val="0000FF"/>
                </a:solidFill>
              </a:rPr>
              <a:t>3 </a:t>
            </a:r>
            <a:r>
              <a:rPr lang="el-GR" altLang="el-GR" sz="28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1D40BAC8-48EA-42C8-BA6C-94D780CEE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3357563"/>
            <a:ext cx="3960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800">
                <a:solidFill>
                  <a:srgbClr val="0000FF"/>
                </a:solidFill>
              </a:rPr>
              <a:t>Εξουδετερώνεται με οξύ ( ξίδι</a:t>
            </a:r>
            <a:r>
              <a:rPr lang="el-GR" altLang="el-GR" sz="2800" baseline="-25000">
                <a:solidFill>
                  <a:srgbClr val="0000FF"/>
                </a:solidFill>
              </a:rPr>
              <a:t> </a:t>
            </a:r>
            <a:r>
              <a:rPr lang="el-GR" altLang="el-GR" sz="280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195</Words>
  <Application>Microsoft Office PowerPoint</Application>
  <PresentationFormat>Ευρεία οθόνη</PresentationFormat>
  <Paragraphs>52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Rania Vrioni</dc:creator>
  <cp:lastModifiedBy>Rania Vrioni</cp:lastModifiedBy>
  <cp:revision>7</cp:revision>
  <dcterms:created xsi:type="dcterms:W3CDTF">2023-12-08T16:26:22Z</dcterms:created>
  <dcterms:modified xsi:type="dcterms:W3CDTF">2023-12-08T18:28:23Z</dcterms:modified>
</cp:coreProperties>
</file>